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9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94659"/>
  </p:normalViewPr>
  <p:slideViewPr>
    <p:cSldViewPr>
      <p:cViewPr varScale="1">
        <p:scale>
          <a:sx n="62" d="100"/>
          <a:sy n="62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98D7C-07CC-489B-999B-26CD6C8F168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1644-A68D-47A7-A392-657286CF3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0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11644-A68D-47A7-A392-657286CF3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9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8103-A6F0-4121-9ECF-73C55DE2534F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2229-C7B5-48BB-967D-0699490E9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Hackathon Use Case</a:t>
            </a:r>
            <a:br>
              <a:rPr lang="en-US" b="1" dirty="0">
                <a:latin typeface="Bell MT" panose="02020503060305020303" pitchFamily="18" charset="0"/>
              </a:rPr>
            </a:br>
            <a:r>
              <a:rPr lang="en-US" b="1" dirty="0">
                <a:latin typeface="Bell MT" panose="02020503060305020303" pitchFamily="18" charset="0"/>
              </a:rPr>
              <a:t>Build CI/CD Deployment</a:t>
            </a:r>
            <a:r>
              <a:rPr lang="en-US" dirty="0">
                <a:latin typeface="Bell MT" panose="02020503060305020303" pitchFamily="18" charset="0"/>
              </a:rPr>
              <a:t/>
            </a:r>
            <a:br>
              <a:rPr lang="en-US" dirty="0">
                <a:latin typeface="Bell MT" panose="02020503060305020303" pitchFamily="18" charset="0"/>
              </a:rPr>
            </a:br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Bell MT" panose="02020503060305020303" pitchFamily="18" charset="0"/>
              </a:rPr>
              <a:t>HW/SW Tool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pitchFamily="18" charset="0"/>
              </a:rPr>
              <a:t>Operating Systems:	RHEL/Ubuntu (AWS Free tier/ Azure</a:t>
            </a:r>
            <a:r>
              <a:rPr lang="en-US" sz="2800" dirty="0" smtClean="0">
                <a:latin typeface="Californian FB" panose="0207040306080B030204" pitchFamily="18" charset="0"/>
              </a:rPr>
              <a:t>) </a:t>
            </a:r>
            <a:endParaRPr lang="en-US" sz="2800" dirty="0">
              <a:latin typeface="Californian FB" panose="0207040306080B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pitchFamily="18" charset="0"/>
              </a:rPr>
              <a:t>RAM:			8GB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pitchFamily="18" charset="0"/>
              </a:rPr>
              <a:t>CPU:			                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trike="sngStrike" dirty="0">
                <a:latin typeface="Californian FB" panose="0207040306080B030204" pitchFamily="18" charset="0"/>
              </a:rPr>
              <a:t>DB:				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pitchFamily="18" charset="0"/>
              </a:rPr>
              <a:t>Hard Disk:		                 </a:t>
            </a:r>
            <a:r>
              <a:rPr lang="en-US" sz="2800" dirty="0" smtClean="0">
                <a:latin typeface="Californian FB" panose="0207040306080B030204" pitchFamily="18" charset="0"/>
              </a:rPr>
              <a:t>20GB</a:t>
            </a:r>
            <a:endParaRPr lang="en-US" sz="2800" dirty="0">
              <a:latin typeface="Californian FB" panose="0207040306080B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pitchFamily="18" charset="0"/>
              </a:rPr>
              <a:t>JDK 1.8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pitchFamily="18" charset="0"/>
              </a:rPr>
              <a:t>Git   (latest)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pitchFamily="18" charset="0"/>
              </a:rPr>
              <a:t>Jenkins  (latest)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pitchFamily="18" charset="0"/>
              </a:rPr>
              <a:t>Maven (latest)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fornian FB" panose="0207040306080B030204" pitchFamily="18" charset="0"/>
              </a:rPr>
              <a:t>SonarQube</a:t>
            </a:r>
            <a:r>
              <a:rPr lang="en-US" sz="2800" dirty="0">
                <a:latin typeface="Californian FB" panose="0207040306080B030204" pitchFamily="18" charset="0"/>
              </a:rPr>
              <a:t> (latest)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pitchFamily="18" charset="0"/>
              </a:rPr>
              <a:t>Nexus (latest)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trike="sngStrike" dirty="0">
                <a:latin typeface="Californian FB" panose="0207040306080B030204" pitchFamily="18" charset="0"/>
              </a:rPr>
              <a:t>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trike="sngStrike" dirty="0">
                <a:latin typeface="Californian FB" panose="0207040306080B030204" pitchFamily="18" charset="0"/>
              </a:rPr>
              <a:t>NPM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trike="sngStrike" dirty="0">
                <a:latin typeface="Californian FB" panose="0207040306080B030204" pitchFamily="18" charset="0"/>
              </a:rPr>
              <a:t>MySQL</a:t>
            </a:r>
          </a:p>
          <a:p>
            <a:pPr marL="0" indent="0">
              <a:buNone/>
            </a:pPr>
            <a:endParaRPr lang="en-US" sz="28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5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1513" y="446666"/>
            <a:ext cx="67009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ell MT" panose="02020503060305020303" pitchFamily="18" charset="0"/>
                <a:ea typeface="+mj-ea"/>
                <a:cs typeface="+mj-cs"/>
              </a:rPr>
              <a:t>CI/CD WORKFLOW (Representational)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537" y="3228462"/>
            <a:ext cx="4080402" cy="9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Image result for maven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2461" y="1624153"/>
            <a:ext cx="1069539" cy="1069539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>
            <a:off x="3837389" y="2827384"/>
            <a:ext cx="667765" cy="6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170923" y="3094769"/>
            <a:ext cx="735308" cy="2673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74154" y="2827384"/>
            <a:ext cx="1069539" cy="4010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28" dirty="0"/>
              <a:t>Unit 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74154" y="3429000"/>
            <a:ext cx="1069539" cy="4010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5" dirty="0"/>
              <a:t>Static code analysis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74154" y="4097462"/>
            <a:ext cx="1069539" cy="4010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5" dirty="0"/>
              <a:t>Archice artifact</a:t>
            </a:r>
          </a:p>
        </p:txBody>
      </p:sp>
      <p:cxnSp>
        <p:nvCxnSpPr>
          <p:cNvPr id="22" name="Shape 21"/>
          <p:cNvCxnSpPr>
            <a:stCxn id="18" idx="1"/>
          </p:cNvCxnSpPr>
          <p:nvPr/>
        </p:nvCxnSpPr>
        <p:spPr>
          <a:xfrm rot="10800000" flipV="1">
            <a:off x="4906231" y="3027923"/>
            <a:ext cx="467923" cy="133692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6231" y="4364847"/>
            <a:ext cx="467923" cy="668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5" name="AutoShape 7" descr="Image result for sonarqube logo"/>
          <p:cNvSpPr>
            <a:spLocks noChangeAspect="1" noChangeArrowheads="1"/>
          </p:cNvSpPr>
          <p:nvPr/>
        </p:nvSpPr>
        <p:spPr bwMode="auto">
          <a:xfrm>
            <a:off x="136478" y="301156"/>
            <a:ext cx="260422" cy="260422"/>
          </a:xfrm>
          <a:prstGeom prst="rect">
            <a:avLst/>
          </a:prstGeom>
          <a:noFill/>
        </p:spPr>
        <p:txBody>
          <a:bodyPr vert="horz" wrap="square" lIns="80215" tIns="40108" rIns="80215" bIns="40108" numCol="1" anchor="t" anchorCtr="0" compatLnSpc="1">
            <a:prstTxWarp prst="textNoShape">
              <a:avLst/>
            </a:prstTxWarp>
          </a:bodyPr>
          <a:lstStyle/>
          <a:p>
            <a:endParaRPr lang="en-US" sz="1579"/>
          </a:p>
        </p:txBody>
      </p:sp>
      <p:sp>
        <p:nvSpPr>
          <p:cNvPr id="2057" name="AutoShape 9" descr="Image result for sonarqube logo"/>
          <p:cNvSpPr>
            <a:spLocks noChangeAspect="1" noChangeArrowheads="1"/>
          </p:cNvSpPr>
          <p:nvPr/>
        </p:nvSpPr>
        <p:spPr bwMode="auto">
          <a:xfrm>
            <a:off x="136478" y="301156"/>
            <a:ext cx="260422" cy="260422"/>
          </a:xfrm>
          <a:prstGeom prst="rect">
            <a:avLst/>
          </a:prstGeom>
          <a:noFill/>
        </p:spPr>
        <p:txBody>
          <a:bodyPr vert="horz" wrap="square" lIns="80215" tIns="40108" rIns="80215" bIns="40108" numCol="1" anchor="t" anchorCtr="0" compatLnSpc="1">
            <a:prstTxWarp prst="textNoShape">
              <a:avLst/>
            </a:prstTxWarp>
          </a:bodyPr>
          <a:lstStyle/>
          <a:p>
            <a:endParaRPr lang="en-US" sz="1579"/>
          </a:p>
        </p:txBody>
      </p:sp>
      <p:pic>
        <p:nvPicPr>
          <p:cNvPr id="2059" name="Picture 11" descr="Image result for sonarqube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0540" y="3228461"/>
            <a:ext cx="1680589" cy="668462"/>
          </a:xfrm>
          <a:prstGeom prst="rect">
            <a:avLst/>
          </a:prstGeom>
          <a:noFill/>
        </p:spPr>
      </p:pic>
      <p:sp>
        <p:nvSpPr>
          <p:cNvPr id="2061" name="AutoShape 13" descr="Image result for junit logo"/>
          <p:cNvSpPr>
            <a:spLocks noChangeAspect="1" noChangeArrowheads="1"/>
          </p:cNvSpPr>
          <p:nvPr/>
        </p:nvSpPr>
        <p:spPr bwMode="auto">
          <a:xfrm>
            <a:off x="136478" y="301156"/>
            <a:ext cx="260422" cy="260422"/>
          </a:xfrm>
          <a:prstGeom prst="rect">
            <a:avLst/>
          </a:prstGeom>
          <a:noFill/>
        </p:spPr>
        <p:txBody>
          <a:bodyPr vert="horz" wrap="square" lIns="80215" tIns="40108" rIns="80215" bIns="40108" numCol="1" anchor="t" anchorCtr="0" compatLnSpc="1">
            <a:prstTxWarp prst="textNoShape">
              <a:avLst/>
            </a:prstTxWarp>
          </a:bodyPr>
          <a:lstStyle/>
          <a:p>
            <a:endParaRPr lang="en-US" sz="1579"/>
          </a:p>
        </p:txBody>
      </p:sp>
      <p:sp>
        <p:nvSpPr>
          <p:cNvPr id="2063" name="AutoShape 15" descr="Image result for junit logo"/>
          <p:cNvSpPr>
            <a:spLocks noChangeAspect="1" noChangeArrowheads="1"/>
          </p:cNvSpPr>
          <p:nvPr/>
        </p:nvSpPr>
        <p:spPr bwMode="auto">
          <a:xfrm>
            <a:off x="136478" y="301156"/>
            <a:ext cx="260422" cy="260422"/>
          </a:xfrm>
          <a:prstGeom prst="rect">
            <a:avLst/>
          </a:prstGeom>
          <a:noFill/>
        </p:spPr>
        <p:txBody>
          <a:bodyPr vert="horz" wrap="square" lIns="80215" tIns="40108" rIns="80215" bIns="40108" numCol="1" anchor="t" anchorCtr="0" compatLnSpc="1">
            <a:prstTxWarp prst="textNoShape">
              <a:avLst/>
            </a:prstTxWarp>
          </a:bodyPr>
          <a:lstStyle/>
          <a:p>
            <a:endParaRPr lang="en-US" sz="1579"/>
          </a:p>
        </p:txBody>
      </p:sp>
      <p:pic>
        <p:nvPicPr>
          <p:cNvPr id="2065" name="Picture 17" descr="Image result for junit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1078" y="2693692"/>
            <a:ext cx="869000" cy="668462"/>
          </a:xfrm>
          <a:prstGeom prst="rect">
            <a:avLst/>
          </a:prstGeom>
          <a:noFill/>
        </p:spPr>
      </p:pic>
      <p:cxnSp>
        <p:nvCxnSpPr>
          <p:cNvPr id="32" name="Straight Arrow Connector 31"/>
          <p:cNvCxnSpPr>
            <a:endCxn id="19" idx="1"/>
          </p:cNvCxnSpPr>
          <p:nvPr/>
        </p:nvCxnSpPr>
        <p:spPr>
          <a:xfrm>
            <a:off x="4906231" y="3629539"/>
            <a:ext cx="467923" cy="1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67" name="Picture 19" descr="Image result for nexus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7386" y="3830078"/>
            <a:ext cx="1093213" cy="825828"/>
          </a:xfrm>
          <a:prstGeom prst="rect">
            <a:avLst/>
          </a:prstGeom>
          <a:noFill/>
        </p:spPr>
      </p:pic>
      <p:sp>
        <p:nvSpPr>
          <p:cNvPr id="35" name="Down Arrow 34"/>
          <p:cNvSpPr/>
          <p:nvPr/>
        </p:nvSpPr>
        <p:spPr>
          <a:xfrm>
            <a:off x="3903538" y="4164308"/>
            <a:ext cx="267385" cy="802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44" name="Rectangle 43"/>
          <p:cNvSpPr/>
          <p:nvPr/>
        </p:nvSpPr>
        <p:spPr>
          <a:xfrm>
            <a:off x="3368769" y="4966462"/>
            <a:ext cx="1738001" cy="869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28" dirty="0"/>
              <a:t>Deployment - DEV/TEST</a:t>
            </a:r>
          </a:p>
          <a:p>
            <a:pPr algn="ctr"/>
            <a:r>
              <a:rPr lang="en-US" sz="1228" dirty="0"/>
              <a:t>Environment</a:t>
            </a:r>
          </a:p>
        </p:txBody>
      </p:sp>
      <p:sp>
        <p:nvSpPr>
          <p:cNvPr id="1026" name="AutoShape 2" descr="Image result for jacoco logo"/>
          <p:cNvSpPr>
            <a:spLocks noChangeAspect="1" noChangeArrowheads="1"/>
          </p:cNvSpPr>
          <p:nvPr/>
        </p:nvSpPr>
        <p:spPr bwMode="auto">
          <a:xfrm>
            <a:off x="136478" y="294193"/>
            <a:ext cx="267385" cy="267386"/>
          </a:xfrm>
          <a:prstGeom prst="rect">
            <a:avLst/>
          </a:prstGeom>
          <a:noFill/>
        </p:spPr>
        <p:txBody>
          <a:bodyPr vert="horz" wrap="square" lIns="80215" tIns="40108" rIns="80215" bIns="40108" numCol="1" anchor="t" anchorCtr="0" compatLnSpc="1">
            <a:prstTxWarp prst="textNoShape">
              <a:avLst/>
            </a:prstTxWarp>
          </a:bodyPr>
          <a:lstStyle/>
          <a:p>
            <a:endParaRPr lang="en-US" sz="1579"/>
          </a:p>
        </p:txBody>
      </p:sp>
      <p:sp>
        <p:nvSpPr>
          <p:cNvPr id="1028" name="AutoShape 4" descr="Image result for jacoco logo"/>
          <p:cNvSpPr>
            <a:spLocks noChangeAspect="1" noChangeArrowheads="1"/>
          </p:cNvSpPr>
          <p:nvPr/>
        </p:nvSpPr>
        <p:spPr bwMode="auto">
          <a:xfrm>
            <a:off x="136478" y="294193"/>
            <a:ext cx="267385" cy="267386"/>
          </a:xfrm>
          <a:prstGeom prst="rect">
            <a:avLst/>
          </a:prstGeom>
          <a:noFill/>
        </p:spPr>
        <p:txBody>
          <a:bodyPr vert="horz" wrap="square" lIns="80215" tIns="40108" rIns="80215" bIns="40108" numCol="1" anchor="t" anchorCtr="0" compatLnSpc="1">
            <a:prstTxWarp prst="textNoShape">
              <a:avLst/>
            </a:prstTxWarp>
          </a:bodyPr>
          <a:lstStyle/>
          <a:p>
            <a:endParaRPr lang="en-US" sz="1579"/>
          </a:p>
        </p:txBody>
      </p:sp>
      <p:sp>
        <p:nvSpPr>
          <p:cNvPr id="1030" name="AutoShape 6" descr="Image result for jacoco logo"/>
          <p:cNvSpPr>
            <a:spLocks noChangeAspect="1" noChangeArrowheads="1"/>
          </p:cNvSpPr>
          <p:nvPr/>
        </p:nvSpPr>
        <p:spPr bwMode="auto">
          <a:xfrm>
            <a:off x="136478" y="294193"/>
            <a:ext cx="267385" cy="267386"/>
          </a:xfrm>
          <a:prstGeom prst="rect">
            <a:avLst/>
          </a:prstGeom>
          <a:noFill/>
        </p:spPr>
        <p:txBody>
          <a:bodyPr vert="horz" wrap="square" lIns="80215" tIns="40108" rIns="80215" bIns="40108" numCol="1" anchor="t" anchorCtr="0" compatLnSpc="1">
            <a:prstTxWarp prst="textNoShape">
              <a:avLst/>
            </a:prstTxWarp>
          </a:bodyPr>
          <a:lstStyle/>
          <a:p>
            <a:endParaRPr lang="en-US" sz="157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6F0E6EF-4F33-6648-9672-2B91E923D5F1}"/>
              </a:ext>
            </a:extLst>
          </p:cNvPr>
          <p:cNvGrpSpPr/>
          <p:nvPr/>
        </p:nvGrpSpPr>
        <p:grpSpPr>
          <a:xfrm>
            <a:off x="762000" y="1676400"/>
            <a:ext cx="7543800" cy="3835400"/>
            <a:chOff x="914400" y="1066800"/>
            <a:chExt cx="7543800" cy="3835400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F058B5D8-8145-344B-ADA2-9A91851B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066800"/>
              <a:ext cx="7543800" cy="1371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7DB58CA3-DC3F-0040-8CFD-57D4295E5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3581400"/>
              <a:ext cx="5562600" cy="1320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4" name="Elbow Connector 13">
              <a:extLst>
                <a:ext uri="{FF2B5EF4-FFF2-40B4-BE49-F238E27FC236}">
                  <a16:creationId xmlns="" xmlns:a16="http://schemas.microsoft.com/office/drawing/2014/main" id="{52BC18EA-8CD8-3C4C-BFB7-BB3E68C34B2C}"/>
                </a:ext>
              </a:extLst>
            </p:cNvPr>
            <p:cNvCxnSpPr>
              <a:stCxn id="3" idx="3"/>
            </p:cNvCxnSpPr>
            <p:nvPr/>
          </p:nvCxnSpPr>
          <p:spPr>
            <a:xfrm flipH="1">
              <a:off x="914400" y="1752600"/>
              <a:ext cx="7543800" cy="1295400"/>
            </a:xfrm>
            <a:prstGeom prst="bentConnector3">
              <a:avLst>
                <a:gd name="adj1" fmla="val -303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="" xmlns:a16="http://schemas.microsoft.com/office/drawing/2014/main" id="{99D6E126-FC7F-7A41-A668-5F4223F1D26E}"/>
                </a:ext>
              </a:extLst>
            </p:cNvPr>
            <p:cNvCxnSpPr>
              <a:endCxn id="4" idx="1"/>
            </p:cNvCxnSpPr>
            <p:nvPr/>
          </p:nvCxnSpPr>
          <p:spPr>
            <a:xfrm rot="16200000" flipH="1">
              <a:off x="774700" y="3187700"/>
              <a:ext cx="1193800" cy="914400"/>
            </a:xfrm>
            <a:prstGeom prst="bentConnector2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51AEE12A-B208-164F-8417-615C20077D9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ell MT" panose="02020503060305020303" pitchFamily="18" charset="0"/>
              </a:rPr>
              <a:t>Use Case flow </a:t>
            </a:r>
          </a:p>
        </p:txBody>
      </p:sp>
    </p:spTree>
    <p:extLst>
      <p:ext uri="{BB962C8B-B14F-4D97-AF65-F5344CB8AC3E}">
        <p14:creationId xmlns:p14="http://schemas.microsoft.com/office/powerpoint/2010/main" val="7542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ell MT" panose="02020503060305020303" pitchFamily="18" charset="0"/>
              </a:rPr>
              <a:t>Use Case -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alifornian FB" panose="0207040306080B030204" pitchFamily="18" charset="0"/>
              </a:rPr>
              <a:t>Setup CI/CD pipeline with required set of tools as specified on a given linux distribution (Linux Instance)</a:t>
            </a:r>
          </a:p>
          <a:p>
            <a:r>
              <a:rPr lang="en-US" sz="2400" dirty="0">
                <a:latin typeface="Californian FB" panose="0207040306080B030204" pitchFamily="18" charset="0"/>
              </a:rPr>
              <a:t>Create Jenkins Job to Build and Deploy the given </a:t>
            </a:r>
            <a:r>
              <a:rPr lang="en-US" sz="2400" dirty="0" smtClean="0">
                <a:latin typeface="Californian FB" panose="0207040306080B030204" pitchFamily="18" charset="0"/>
              </a:rPr>
              <a:t> application </a:t>
            </a:r>
            <a:r>
              <a:rPr lang="en-US" sz="2400" dirty="0">
                <a:latin typeface="Californian FB" panose="0207040306080B030204" pitchFamily="18" charset="0"/>
              </a:rPr>
              <a:t>including build promotion</a:t>
            </a:r>
          </a:p>
          <a:p>
            <a:pPr lvl="1"/>
            <a:r>
              <a:rPr lang="en-US" sz="2000" dirty="0">
                <a:latin typeface="Californian FB" panose="0207040306080B030204" pitchFamily="18" charset="0"/>
              </a:rPr>
              <a:t>Implement Declarative Scripting  (Groovy DSL) (Pipeline as code)</a:t>
            </a:r>
          </a:p>
          <a:p>
            <a:pPr lvl="1"/>
            <a:r>
              <a:rPr lang="en-US" sz="2000" dirty="0">
                <a:latin typeface="Californian FB" panose="0207040306080B030204" pitchFamily="18" charset="0"/>
              </a:rPr>
              <a:t>For Java</a:t>
            </a:r>
          </a:p>
          <a:p>
            <a:pPr lvl="2"/>
            <a:r>
              <a:rPr lang="en-US" sz="1600" dirty="0">
                <a:latin typeface="Californian FB" panose="0207040306080B030204" pitchFamily="18" charset="0"/>
              </a:rPr>
              <a:t>Clone Java code from </a:t>
            </a:r>
            <a:r>
              <a:rPr lang="en-US" sz="1600" dirty="0" err="1">
                <a:latin typeface="Californian FB" panose="0207040306080B030204" pitchFamily="18" charset="0"/>
              </a:rPr>
              <a:t>Github</a:t>
            </a:r>
            <a:r>
              <a:rPr lang="en-US" sz="1600" dirty="0">
                <a:latin typeface="Californian FB" panose="0207040306080B030204" pitchFamily="18" charset="0"/>
              </a:rPr>
              <a:t> </a:t>
            </a:r>
            <a:r>
              <a:rPr lang="en-US" sz="1600" dirty="0" smtClean="0">
                <a:latin typeface="Californian FB" panose="0207040306080B030204" pitchFamily="18" charset="0"/>
              </a:rPr>
              <a:t>URL </a:t>
            </a:r>
            <a:r>
              <a:rPr lang="en-US" sz="14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(https://github.com/ANIRBANNANDY/Devops-hackathon)</a:t>
            </a:r>
          </a:p>
          <a:p>
            <a:pPr lvl="2"/>
            <a:r>
              <a:rPr lang="en-US" sz="1600" dirty="0">
                <a:latin typeface="Californian FB" panose="0207040306080B030204" pitchFamily="18" charset="0"/>
              </a:rPr>
              <a:t>Implement Static code analysis with </a:t>
            </a:r>
            <a:r>
              <a:rPr lang="en-US" sz="1600" dirty="0" err="1">
                <a:latin typeface="Californian FB" panose="0207040306080B030204" pitchFamily="18" charset="0"/>
              </a:rPr>
              <a:t>SonarQube</a:t>
            </a:r>
            <a:r>
              <a:rPr lang="en-US" sz="1600" dirty="0">
                <a:latin typeface="Californian FB" panose="0207040306080B030204" pitchFamily="18" charset="0"/>
              </a:rPr>
              <a:t> for code </a:t>
            </a:r>
            <a:r>
              <a:rPr lang="en-US" sz="1600" dirty="0" smtClean="0">
                <a:latin typeface="Californian FB" panose="0207040306080B030204" pitchFamily="18" charset="0"/>
              </a:rPr>
              <a:t>coverage</a:t>
            </a:r>
            <a:r>
              <a:rPr lang="en-US" sz="1600" dirty="0">
                <a:latin typeface="Californian FB" panose="0207040306080B030204" pitchFamily="18" charset="0"/>
              </a:rPr>
              <a:t> </a:t>
            </a:r>
            <a:r>
              <a:rPr lang="en-US" sz="1600" dirty="0" smtClean="0">
                <a:latin typeface="Californian FB" panose="0207040306080B030204" pitchFamily="18" charset="0"/>
              </a:rPr>
              <a:t>on the project, </a:t>
            </a:r>
            <a:r>
              <a:rPr lang="en-US" sz="1600" dirty="0">
                <a:latin typeface="Californian FB" panose="0207040306080B030204" pitchFamily="18" charset="0"/>
              </a:rPr>
              <a:t>quality gates to detects bugs, vulnerabilities and other important metrics</a:t>
            </a:r>
          </a:p>
          <a:p>
            <a:pPr lvl="3"/>
            <a:r>
              <a:rPr lang="en-US" sz="1200" dirty="0">
                <a:latin typeface="Californian FB" panose="0207040306080B030204" pitchFamily="18" charset="0"/>
              </a:rPr>
              <a:t>Publish the </a:t>
            </a:r>
            <a:r>
              <a:rPr lang="en-US" sz="1200" dirty="0" smtClean="0">
                <a:latin typeface="Californian FB" panose="0207040306080B030204" pitchFamily="18" charset="0"/>
              </a:rPr>
              <a:t>Project </a:t>
            </a:r>
            <a:r>
              <a:rPr lang="en-US" sz="1200" dirty="0">
                <a:latin typeface="Californian FB" panose="0207040306080B030204" pitchFamily="18" charset="0"/>
              </a:rPr>
              <a:t>on to the Sonarqube </a:t>
            </a:r>
            <a:r>
              <a:rPr lang="en-US" sz="1200" dirty="0" smtClean="0">
                <a:latin typeface="Californian FB" panose="0207040306080B030204" pitchFamily="18" charset="0"/>
              </a:rPr>
              <a:t>server</a:t>
            </a:r>
          </a:p>
          <a:p>
            <a:pPr lvl="3"/>
            <a:r>
              <a:rPr lang="en-US" sz="12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Build separate artifacts for lesion-1 /lesion-2 and lesion-3 folders. (For lession-3 just create a zip file of all the content)</a:t>
            </a:r>
          </a:p>
          <a:p>
            <a:pPr lvl="1"/>
            <a:r>
              <a:rPr lang="en-US" sz="2000" dirty="0" smtClean="0">
                <a:latin typeface="Californian FB" panose="0207040306080B030204" pitchFamily="18" charset="0"/>
              </a:rPr>
              <a:t>Wait </a:t>
            </a:r>
            <a:r>
              <a:rPr lang="en-US" sz="2000" dirty="0">
                <a:latin typeface="Californian FB" panose="0207040306080B030204" pitchFamily="18" charset="0"/>
              </a:rPr>
              <a:t>for Approval from SIT Owner</a:t>
            </a:r>
          </a:p>
          <a:p>
            <a:pPr lvl="1"/>
            <a:r>
              <a:rPr lang="en-US" sz="2000" dirty="0">
                <a:latin typeface="Californian FB" panose="0207040306080B030204" pitchFamily="18" charset="0"/>
              </a:rPr>
              <a:t>Deploy the application on SIT Server (Post approval)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Deploy  </a:t>
            </a:r>
            <a:r>
              <a:rPr lang="en-US" sz="2000" dirty="0">
                <a:solidFill>
                  <a:srgbClr val="00B050"/>
                </a:solidFill>
                <a:latin typeface="Californian FB" panose="0207040306080B030204" pitchFamily="18" charset="0"/>
              </a:rPr>
              <a:t>artifact from </a:t>
            </a:r>
            <a:r>
              <a:rPr lang="en-US" sz="20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lession-1/2/3 folder to a server  SIT/lession-1/2/3 folder respectively.</a:t>
            </a:r>
            <a:endParaRPr lang="en-US" sz="2000" dirty="0">
              <a:solidFill>
                <a:srgbClr val="00B050"/>
              </a:solidFill>
              <a:latin typeface="Californian FB" panose="0207040306080B030204" pitchFamily="18" charset="0"/>
            </a:endParaRPr>
          </a:p>
          <a:p>
            <a:pPr lvl="1"/>
            <a:r>
              <a:rPr lang="en-US" sz="2000" dirty="0" smtClean="0">
                <a:latin typeface="Californian FB" panose="0207040306080B030204" pitchFamily="18" charset="0"/>
              </a:rPr>
              <a:t>Wait </a:t>
            </a:r>
            <a:r>
              <a:rPr lang="en-US" sz="2000" dirty="0">
                <a:latin typeface="Californian FB" panose="0207040306080B030204" pitchFamily="18" charset="0"/>
              </a:rPr>
              <a:t>for Approval from UAT Owner</a:t>
            </a:r>
          </a:p>
          <a:p>
            <a:pPr lvl="1"/>
            <a:r>
              <a:rPr lang="en-US" sz="2000" dirty="0">
                <a:latin typeface="Californian FB" panose="0207040306080B030204" pitchFamily="18" charset="0"/>
              </a:rPr>
              <a:t>Demo on SIT environment (Mandatory)</a:t>
            </a:r>
          </a:p>
          <a:p>
            <a:pPr lvl="1"/>
            <a:r>
              <a:rPr lang="en-US" sz="2000" dirty="0">
                <a:latin typeface="Californian FB" panose="0207040306080B030204" pitchFamily="18" charset="0"/>
              </a:rPr>
              <a:t>Ansible Playbook to promote the </a:t>
            </a:r>
            <a:r>
              <a:rPr lang="en-US" sz="2000" dirty="0" smtClean="0">
                <a:latin typeface="Californian FB" panose="0207040306080B030204" pitchFamily="18" charset="0"/>
              </a:rPr>
              <a:t>Build </a:t>
            </a:r>
            <a:r>
              <a:rPr lang="en-US" sz="2000" dirty="0">
                <a:latin typeface="Californian FB" panose="0207040306080B030204" pitchFamily="18" charset="0"/>
              </a:rPr>
              <a:t>artifacts to UAT post </a:t>
            </a:r>
            <a:r>
              <a:rPr lang="en-US" sz="2000" dirty="0" smtClean="0">
                <a:latin typeface="Californian FB" panose="0207040306080B030204" pitchFamily="18" charset="0"/>
              </a:rPr>
              <a:t>approval </a:t>
            </a:r>
            <a:endParaRPr lang="en-US" sz="2000" dirty="0">
              <a:latin typeface="Californian FB" panose="0207040306080B030204" pitchFamily="18" charset="0"/>
            </a:endParaRPr>
          </a:p>
          <a:p>
            <a:pPr lvl="1"/>
            <a:r>
              <a:rPr lang="en-US" sz="2000" dirty="0">
                <a:latin typeface="Californian FB" panose="0207040306080B030204" pitchFamily="18" charset="0"/>
              </a:rPr>
              <a:t>Demo on UAT environment </a:t>
            </a:r>
          </a:p>
          <a:p>
            <a:pPr marL="457200" lvl="1" indent="0">
              <a:buNone/>
            </a:pPr>
            <a:endParaRPr lang="en-US" sz="20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0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Californian FB</vt:lpstr>
      <vt:lpstr>Wingdings</vt:lpstr>
      <vt:lpstr>Office Theme</vt:lpstr>
      <vt:lpstr>Hackathon Use Case Build CI/CD Deployment </vt:lpstr>
      <vt:lpstr>HW/SW Tool Configuration</vt:lpstr>
      <vt:lpstr>PowerPoint Presentation</vt:lpstr>
      <vt:lpstr>PowerPoint Presentation</vt:lpstr>
      <vt:lpstr>Use Case - Description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&amp;CD PIPELINE</dc:title>
  <dc:creator>ha</dc:creator>
  <cp:lastModifiedBy>Sushant Pangarkar</cp:lastModifiedBy>
  <cp:revision>95</cp:revision>
  <dcterms:created xsi:type="dcterms:W3CDTF">2019-04-02T02:04:08Z</dcterms:created>
  <dcterms:modified xsi:type="dcterms:W3CDTF">2020-11-06T14:41:25Z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a43ecc8d-3d11-455e-9f97-df3a30fb6b3b</vt:lpwstr>
  </property>
  <property fmtid="{D5CDD505-2E9C-101B-9397-08002B2CF9AE}" pid="3" name="Classification">
    <vt:lpwstr>null</vt:lpwstr>
  </property>
  <property fmtid="{D5CDD505-2E9C-101B-9397-08002B2CF9AE}" pid="4" name="HCLClassification">
    <vt:lpwstr>null</vt:lpwstr>
  </property>
  <property fmtid="{D5CDD505-2E9C-101B-9397-08002B2CF9AE}" pid="5" name="HCL_Cla5s_D6">
    <vt:lpwstr>False</vt:lpwstr>
  </property>
  <property fmtid="{D5CDD505-2E9C-101B-9397-08002B2CF9AE}" pid="6" name="MSIP_Label_af1741f6-9e47-426e-a683-937c37d4ebc5_Enabled">
    <vt:lpwstr>True</vt:lpwstr>
  </property>
  <property fmtid="{D5CDD505-2E9C-101B-9397-08002B2CF9AE}" pid="7" name="MSIP_Label_af1741f6-9e47-426e-a683-937c37d4ebc5_SiteId">
    <vt:lpwstr>1e9b61e8-e590-4abc-b1af-24125e330d2a</vt:lpwstr>
  </property>
  <property fmtid="{D5CDD505-2E9C-101B-9397-08002B2CF9AE}" pid="8" name="MSIP_Label_af1741f6-9e47-426e-a683-937c37d4ebc5_Owner">
    <vt:lpwstr>sushant.pangarkar@db.com</vt:lpwstr>
  </property>
  <property fmtid="{D5CDD505-2E9C-101B-9397-08002B2CF9AE}" pid="9" name="MSIP_Label_af1741f6-9e47-426e-a683-937c37d4ebc5_SetDate">
    <vt:lpwstr>2020-03-13T12:39:15.9829610Z</vt:lpwstr>
  </property>
  <property fmtid="{D5CDD505-2E9C-101B-9397-08002B2CF9AE}" pid="10" name="MSIP_Label_af1741f6-9e47-426e-a683-937c37d4ebc5_Name">
    <vt:lpwstr>For internal use only</vt:lpwstr>
  </property>
  <property fmtid="{D5CDD505-2E9C-101B-9397-08002B2CF9AE}" pid="11" name="MSIP_Label_af1741f6-9e47-426e-a683-937c37d4ebc5_Application">
    <vt:lpwstr>Microsoft Azure Information Protection</vt:lpwstr>
  </property>
  <property fmtid="{D5CDD505-2E9C-101B-9397-08002B2CF9AE}" pid="12" name="MSIP_Label_af1741f6-9e47-426e-a683-937c37d4ebc5_ActionId">
    <vt:lpwstr>c4ba6ac9-665c-4715-b71a-1a359c87763c</vt:lpwstr>
  </property>
  <property fmtid="{D5CDD505-2E9C-101B-9397-08002B2CF9AE}" pid="13" name="MSIP_Label_af1741f6-9e47-426e-a683-937c37d4ebc5_Extended_MSFT_Method">
    <vt:lpwstr>Manual</vt:lpwstr>
  </property>
  <property fmtid="{D5CDD505-2E9C-101B-9397-08002B2CF9AE}" pid="14" name="db.comClassification">
    <vt:lpwstr>For internal use only</vt:lpwstr>
  </property>
</Properties>
</file>