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3" r:id="rId3"/>
    <p:sldId id="269" r:id="rId4"/>
    <p:sldId id="277" r:id="rId5"/>
    <p:sldId id="284" r:id="rId6"/>
    <p:sldId id="278" r:id="rId7"/>
    <p:sldId id="279" r:id="rId8"/>
    <p:sldId id="291" r:id="rId9"/>
    <p:sldId id="285" r:id="rId10"/>
    <p:sldId id="264" r:id="rId11"/>
    <p:sldId id="268" r:id="rId12"/>
    <p:sldId id="266" r:id="rId13"/>
    <p:sldId id="286" r:id="rId14"/>
    <p:sldId id="267" r:id="rId15"/>
    <p:sldId id="292" r:id="rId16"/>
    <p:sldId id="288" r:id="rId17"/>
    <p:sldId id="293" r:id="rId18"/>
    <p:sldId id="287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4D8038"/>
    <a:srgbClr val="BEDDB1"/>
    <a:srgbClr val="EBF5E7"/>
    <a:srgbClr val="0D029A"/>
    <a:srgbClr val="344529"/>
    <a:srgbClr val="2B3922"/>
    <a:srgbClr val="FCF7F1"/>
    <a:srgbClr val="B8D233"/>
    <a:srgbClr val="5C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13/09/2020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13/09/2020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13/09/2020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13/09/2020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13/09/2020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13/09/2020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13/09/2020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13/09/2020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13/09/2020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13/09/2020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13/09/2020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13/09/2020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13/09/2020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13/09/2020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7.pn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094685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Projeto AI</a:t>
            </a:r>
            <a:br>
              <a:rPr lang="pt-br" sz="4400" dirty="0">
                <a:solidFill>
                  <a:schemeClr val="tx1"/>
                </a:solidFill>
              </a:rPr>
            </a:br>
            <a:r>
              <a:rPr lang="pt-BR" sz="1300" dirty="0">
                <a:solidFill>
                  <a:schemeClr val="tx1"/>
                </a:solidFill>
              </a:rPr>
              <a:t>Visualização e classificadores de dados em tempo real</a:t>
            </a:r>
            <a:br>
              <a:rPr lang="pt-BR" sz="2000" dirty="0">
                <a:solidFill>
                  <a:schemeClr val="tx1"/>
                </a:solidFill>
              </a:rPr>
            </a:b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Janine Monteiro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Supervisão da Manutenção em Equipamento na Rede Elétrica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BD91E4-A18C-40FC-9C73-2BE3B3F9EB77}"/>
              </a:ext>
            </a:extLst>
          </p:cNvPr>
          <p:cNvSpPr txBox="1"/>
          <p:nvPr/>
        </p:nvSpPr>
        <p:spPr>
          <a:xfrm>
            <a:off x="411480" y="381195"/>
            <a:ext cx="113842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pt-BR" dirty="0">
                <a:solidFill>
                  <a:srgbClr val="002060"/>
                </a:solidFill>
              </a:rPr>
              <a:t>Módulo 2 – Operação do Modelo</a:t>
            </a:r>
          </a:p>
        </p:txBody>
      </p:sp>
      <p:graphicFrame>
        <p:nvGraphicFramePr>
          <p:cNvPr id="3" name="Tabela 12">
            <a:extLst>
              <a:ext uri="{FF2B5EF4-FFF2-40B4-BE49-F238E27FC236}">
                <a16:creationId xmlns:a16="http://schemas.microsoft.com/office/drawing/2014/main" id="{2A75F3A7-F58F-4BEE-9872-5D48EB582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18073"/>
              </p:ext>
            </p:extLst>
          </p:nvPr>
        </p:nvGraphicFramePr>
        <p:xfrm>
          <a:off x="650702" y="1033566"/>
          <a:ext cx="10735548" cy="284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258">
                  <a:extLst>
                    <a:ext uri="{9D8B030D-6E8A-4147-A177-3AD203B41FA5}">
                      <a16:colId xmlns:a16="http://schemas.microsoft.com/office/drawing/2014/main" val="3362292012"/>
                    </a:ext>
                  </a:extLst>
                </a:gridCol>
                <a:gridCol w="1789258">
                  <a:extLst>
                    <a:ext uri="{9D8B030D-6E8A-4147-A177-3AD203B41FA5}">
                      <a16:colId xmlns:a16="http://schemas.microsoft.com/office/drawing/2014/main" val="426781171"/>
                    </a:ext>
                  </a:extLst>
                </a:gridCol>
                <a:gridCol w="1789258">
                  <a:extLst>
                    <a:ext uri="{9D8B030D-6E8A-4147-A177-3AD203B41FA5}">
                      <a16:colId xmlns:a16="http://schemas.microsoft.com/office/drawing/2014/main" val="3215207731"/>
                    </a:ext>
                  </a:extLst>
                </a:gridCol>
                <a:gridCol w="1641348">
                  <a:extLst>
                    <a:ext uri="{9D8B030D-6E8A-4147-A177-3AD203B41FA5}">
                      <a16:colId xmlns:a16="http://schemas.microsoft.com/office/drawing/2014/main" val="164689875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74680685"/>
                    </a:ext>
                  </a:extLst>
                </a:gridCol>
                <a:gridCol w="1943346">
                  <a:extLst>
                    <a:ext uri="{9D8B030D-6E8A-4147-A177-3AD203B41FA5}">
                      <a16:colId xmlns:a16="http://schemas.microsoft.com/office/drawing/2014/main" val="1801465488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 A C R O S   T A R E F A S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8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Etapa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Etapa 2 – Processamento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Etapa 3 - Visualização dos Resultados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Etapa 4. Calibração do modelo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/>
                        <a:t>Leitura dos Insumos a partir de </a:t>
                      </a:r>
                      <a:r>
                        <a:rPr lang="pt-BR" sz="1400" b="1" dirty="0" err="1"/>
                        <a:t>API.Rest</a:t>
                      </a:r>
                      <a:endParaRPr lang="pt-BR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1. Preparar Dados para remoção de inconsistências</a:t>
                      </a:r>
                    </a:p>
                    <a:p>
                      <a:endParaRPr lang="pt-BR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2. Aplicação de Score.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“Predição sobre os dados novos”</a:t>
                      </a:r>
                    </a:p>
                    <a:p>
                      <a:endParaRPr lang="pt-BR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3. Salvar dados para análises quantitativas</a:t>
                      </a:r>
                      <a:endParaRPr lang="pt-BR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Acompanhar resultados de forma periódica.</a:t>
                      </a:r>
                      <a:endParaRPr lang="pt-BR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Definir período para avaliação da necessidade ou não de calibração do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62604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rgbClr val="0D029A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 sz="14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i="1" dirty="0">
                        <a:solidFill>
                          <a:srgbClr val="0D029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46432"/>
                  </a:ext>
                </a:extLst>
              </a:tr>
            </a:tbl>
          </a:graphicData>
        </a:graphic>
      </p:graphicFrame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2562F98-BABF-433B-B7DB-EA29CD6BA0F2}"/>
              </a:ext>
            </a:extLst>
          </p:cNvPr>
          <p:cNvGrpSpPr/>
          <p:nvPr/>
        </p:nvGrpSpPr>
        <p:grpSpPr>
          <a:xfrm>
            <a:off x="4231378" y="3648456"/>
            <a:ext cx="6860293" cy="2711684"/>
            <a:chOff x="637126" y="1538589"/>
            <a:chExt cx="9969913" cy="4337558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DD7C13BB-0DE5-493A-829F-A16F804D5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398" y="2167477"/>
              <a:ext cx="1459169" cy="13893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F177E5C-E3EC-4463-879A-288685A4C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2231" y="2245580"/>
              <a:ext cx="1097661" cy="1233175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1E2E481-55B7-464B-87FE-4CB06D99B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7083" y="2227553"/>
              <a:ext cx="1179847" cy="1304427"/>
            </a:xfrm>
            <a:prstGeom prst="rect">
              <a:avLst/>
            </a:prstGeom>
          </p:spPr>
        </p:pic>
        <p:sp>
          <p:nvSpPr>
            <p:cNvPr id="17" name="Seta: para Baixo 16">
              <a:extLst>
                <a:ext uri="{FF2B5EF4-FFF2-40B4-BE49-F238E27FC236}">
                  <a16:creationId xmlns:a16="http://schemas.microsoft.com/office/drawing/2014/main" id="{450288BF-8695-440B-91D0-207D8AAFB31B}"/>
                </a:ext>
              </a:extLst>
            </p:cNvPr>
            <p:cNvSpPr/>
            <p:nvPr/>
          </p:nvSpPr>
          <p:spPr>
            <a:xfrm rot="16200000">
              <a:off x="5720408" y="2327680"/>
              <a:ext cx="186160" cy="1097662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3CAE882-F15F-4B3A-95C2-935531F29422}"/>
                </a:ext>
              </a:extLst>
            </p:cNvPr>
            <p:cNvSpPr txBox="1"/>
            <p:nvPr/>
          </p:nvSpPr>
          <p:spPr>
            <a:xfrm>
              <a:off x="637126" y="3556861"/>
              <a:ext cx="1931712" cy="443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chemeClr val="accent2"/>
                  </a:solidFill>
                </a:rPr>
                <a:t>(</a:t>
              </a:r>
              <a:r>
                <a:rPr lang="pt-BR" sz="1200" b="1" dirty="0" err="1">
                  <a:solidFill>
                    <a:schemeClr val="accent2"/>
                  </a:solidFill>
                </a:rPr>
                <a:t>pipeline.pynb</a:t>
              </a:r>
              <a:r>
                <a:rPr lang="pt-BR" sz="1200" b="1" dirty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19" name="Seta: para Baixo 18">
              <a:extLst>
                <a:ext uri="{FF2B5EF4-FFF2-40B4-BE49-F238E27FC236}">
                  <a16:creationId xmlns:a16="http://schemas.microsoft.com/office/drawing/2014/main" id="{96307013-993E-4CA5-B522-C02FCF2AD77B}"/>
                </a:ext>
              </a:extLst>
            </p:cNvPr>
            <p:cNvSpPr/>
            <p:nvPr/>
          </p:nvSpPr>
          <p:spPr>
            <a:xfrm>
              <a:off x="1612126" y="1757855"/>
              <a:ext cx="180000" cy="368462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9910651-8976-442A-BAFB-37D03608C0FF}"/>
                </a:ext>
              </a:extLst>
            </p:cNvPr>
            <p:cNvSpPr/>
            <p:nvPr/>
          </p:nvSpPr>
          <p:spPr>
            <a:xfrm>
              <a:off x="1656476" y="1694037"/>
              <a:ext cx="5238100" cy="729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3534184-5B53-4C3D-BB45-E13A8D0A0AAB}"/>
                </a:ext>
              </a:extLst>
            </p:cNvPr>
            <p:cNvSpPr/>
            <p:nvPr/>
          </p:nvSpPr>
          <p:spPr>
            <a:xfrm>
              <a:off x="6894575" y="1693846"/>
              <a:ext cx="72000" cy="54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1B3B5F8-CE7C-4D8D-9BCB-3600BC66B098}"/>
                </a:ext>
              </a:extLst>
            </p:cNvPr>
            <p:cNvSpPr txBox="1"/>
            <p:nvPr/>
          </p:nvSpPr>
          <p:spPr>
            <a:xfrm>
              <a:off x="3486573" y="1786582"/>
              <a:ext cx="1766310" cy="443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0070C0"/>
                  </a:solidFill>
                </a:rPr>
                <a:t>Resposta HTTP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ADCC5AE-6D31-44FC-9652-4C0720564010}"/>
                </a:ext>
              </a:extLst>
            </p:cNvPr>
            <p:cNvSpPr/>
            <p:nvPr/>
          </p:nvSpPr>
          <p:spPr>
            <a:xfrm>
              <a:off x="3491496" y="1538589"/>
              <a:ext cx="7115543" cy="3995928"/>
            </a:xfrm>
            <a:prstGeom prst="roundRect">
              <a:avLst/>
            </a:prstGeom>
            <a:noFill/>
            <a:ln w="28575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9FC64F4-B27F-4591-9BA4-39EF46636503}"/>
                </a:ext>
              </a:extLst>
            </p:cNvPr>
            <p:cNvSpPr txBox="1"/>
            <p:nvPr/>
          </p:nvSpPr>
          <p:spPr>
            <a:xfrm>
              <a:off x="4102985" y="5383833"/>
              <a:ext cx="1861824" cy="4923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D J A N G O </a:t>
              </a:r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36D476F5-8581-4972-86BF-71C9364B1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0841" y="2191226"/>
              <a:ext cx="1212191" cy="1370568"/>
            </a:xfrm>
            <a:prstGeom prst="rect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</p:pic>
        <p:sp>
          <p:nvSpPr>
            <p:cNvPr id="27" name="Seta: para Baixo 26">
              <a:extLst>
                <a:ext uri="{FF2B5EF4-FFF2-40B4-BE49-F238E27FC236}">
                  <a16:creationId xmlns:a16="http://schemas.microsoft.com/office/drawing/2014/main" id="{0A159FEF-E645-4774-A465-624D7F2BA8C9}"/>
                </a:ext>
              </a:extLst>
            </p:cNvPr>
            <p:cNvSpPr/>
            <p:nvPr/>
          </p:nvSpPr>
          <p:spPr>
            <a:xfrm rot="16200000">
              <a:off x="7979189" y="2383258"/>
              <a:ext cx="180000" cy="5760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: para Baixo 27">
              <a:extLst>
                <a:ext uri="{FF2B5EF4-FFF2-40B4-BE49-F238E27FC236}">
                  <a16:creationId xmlns:a16="http://schemas.microsoft.com/office/drawing/2014/main" id="{687D92C8-E179-4CAC-9BC1-7CABDA90B3FC}"/>
                </a:ext>
              </a:extLst>
            </p:cNvPr>
            <p:cNvSpPr/>
            <p:nvPr/>
          </p:nvSpPr>
          <p:spPr>
            <a:xfrm rot="5400000">
              <a:off x="7962965" y="2645386"/>
              <a:ext cx="180000" cy="5760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89D66A2-BDB4-46D7-B6B2-7D5ECEE70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6797" y="4065687"/>
              <a:ext cx="1248464" cy="1172338"/>
            </a:xfrm>
            <a:prstGeom prst="rect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30" name="Seta: para Baixo 29">
              <a:extLst>
                <a:ext uri="{FF2B5EF4-FFF2-40B4-BE49-F238E27FC236}">
                  <a16:creationId xmlns:a16="http://schemas.microsoft.com/office/drawing/2014/main" id="{68E22555-37DB-4B62-A8F1-CB4D171F50E0}"/>
                </a:ext>
              </a:extLst>
            </p:cNvPr>
            <p:cNvSpPr/>
            <p:nvPr/>
          </p:nvSpPr>
          <p:spPr>
            <a:xfrm>
              <a:off x="6704920" y="3577700"/>
              <a:ext cx="180000" cy="432000"/>
            </a:xfrm>
            <a:prstGeom prst="down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: para Baixo 30">
              <a:extLst>
                <a:ext uri="{FF2B5EF4-FFF2-40B4-BE49-F238E27FC236}">
                  <a16:creationId xmlns:a16="http://schemas.microsoft.com/office/drawing/2014/main" id="{72997093-2EA7-4AB2-A986-8A8776CEA3BC}"/>
                </a:ext>
              </a:extLst>
            </p:cNvPr>
            <p:cNvSpPr/>
            <p:nvPr/>
          </p:nvSpPr>
          <p:spPr>
            <a:xfrm rot="10800000">
              <a:off x="7102786" y="3556668"/>
              <a:ext cx="180000" cy="4320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8C7B195-2E13-4A55-8EDF-D4EBE0DFE441}"/>
                </a:ext>
              </a:extLst>
            </p:cNvPr>
            <p:cNvSpPr txBox="1"/>
            <p:nvPr/>
          </p:nvSpPr>
          <p:spPr>
            <a:xfrm>
              <a:off x="2398927" y="2455130"/>
              <a:ext cx="1845516" cy="418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chemeClr val="accent4">
                      <a:lumMod val="50000"/>
                    </a:schemeClr>
                  </a:solidFill>
                </a:rPr>
                <a:t>Requisição HTTP</a:t>
              </a:r>
            </a:p>
          </p:txBody>
        </p:sp>
        <p:sp>
          <p:nvSpPr>
            <p:cNvPr id="33" name="Seta: para Baixo 32">
              <a:extLst>
                <a:ext uri="{FF2B5EF4-FFF2-40B4-BE49-F238E27FC236}">
                  <a16:creationId xmlns:a16="http://schemas.microsoft.com/office/drawing/2014/main" id="{48AE0325-6D65-43A5-B254-A1C3DC301D29}"/>
                </a:ext>
              </a:extLst>
            </p:cNvPr>
            <p:cNvSpPr/>
            <p:nvPr/>
          </p:nvSpPr>
          <p:spPr>
            <a:xfrm rot="16200000">
              <a:off x="3138141" y="2132581"/>
              <a:ext cx="198517" cy="1459170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39A08058-2870-4EA7-A34C-6CA8B0D84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726" y="4009700"/>
              <a:ext cx="1607806" cy="1113700"/>
            </a:xfrm>
            <a:prstGeom prst="rect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35" name="Seta: para Baixo 34">
              <a:extLst>
                <a:ext uri="{FF2B5EF4-FFF2-40B4-BE49-F238E27FC236}">
                  <a16:creationId xmlns:a16="http://schemas.microsoft.com/office/drawing/2014/main" id="{220A3CFF-595C-496C-8024-93E28B596AB4}"/>
                </a:ext>
              </a:extLst>
            </p:cNvPr>
            <p:cNvSpPr/>
            <p:nvPr/>
          </p:nvSpPr>
          <p:spPr>
            <a:xfrm rot="16200000">
              <a:off x="7938219" y="4525856"/>
              <a:ext cx="180000" cy="432000"/>
            </a:xfrm>
            <a:prstGeom prst="down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Seta: para Baixo 35">
              <a:extLst>
                <a:ext uri="{FF2B5EF4-FFF2-40B4-BE49-F238E27FC236}">
                  <a16:creationId xmlns:a16="http://schemas.microsoft.com/office/drawing/2014/main" id="{399E169B-89CD-46B4-84B2-75FAA1877CEF}"/>
                </a:ext>
              </a:extLst>
            </p:cNvPr>
            <p:cNvSpPr/>
            <p:nvPr/>
          </p:nvSpPr>
          <p:spPr>
            <a:xfrm rot="5400000">
              <a:off x="7893427" y="4206580"/>
              <a:ext cx="180000" cy="4320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Seta: Dobrada para Cima 11">
            <a:extLst>
              <a:ext uri="{FF2B5EF4-FFF2-40B4-BE49-F238E27FC236}">
                <a16:creationId xmlns:a16="http://schemas.microsoft.com/office/drawing/2014/main" id="{562936E7-1A16-45BF-8B56-38557889B3A8}"/>
              </a:ext>
            </a:extLst>
          </p:cNvPr>
          <p:cNvSpPr/>
          <p:nvPr/>
        </p:nvSpPr>
        <p:spPr>
          <a:xfrm rot="5400000">
            <a:off x="1351003" y="2620124"/>
            <a:ext cx="2045056" cy="3464249"/>
          </a:xfrm>
          <a:prstGeom prst="bentUpArrow">
            <a:avLst>
              <a:gd name="adj1" fmla="val 12075"/>
              <a:gd name="adj2" fmla="val 16814"/>
              <a:gd name="adj3" fmla="val 37493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F4E0B0A-6980-4DDD-929B-7BD85996E93D}"/>
              </a:ext>
            </a:extLst>
          </p:cNvPr>
          <p:cNvSpPr txBox="1"/>
          <p:nvPr/>
        </p:nvSpPr>
        <p:spPr>
          <a:xfrm>
            <a:off x="842720" y="4861377"/>
            <a:ext cx="242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Arquitetura - Visão Macro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55161F8-305F-4411-87F8-2315346A9BAC}"/>
              </a:ext>
            </a:extLst>
          </p:cNvPr>
          <p:cNvSpPr txBox="1"/>
          <p:nvPr/>
        </p:nvSpPr>
        <p:spPr>
          <a:xfrm>
            <a:off x="8187921" y="6149581"/>
            <a:ext cx="2473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http://127.0.0.1:8000/</a:t>
            </a:r>
            <a:r>
              <a:rPr lang="pt-BR" sz="1200" b="1" dirty="0" err="1"/>
              <a:t>services</a:t>
            </a:r>
            <a:r>
              <a:rPr lang="pt-BR" sz="12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165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F3DDE06-D751-49FB-B5EE-88C583AC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02" y="1248212"/>
            <a:ext cx="1607806" cy="1113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89C7F39-4140-4C3F-BA70-45A06AC8507F}"/>
              </a:ext>
            </a:extLst>
          </p:cNvPr>
          <p:cNvSpPr txBox="1"/>
          <p:nvPr/>
        </p:nvSpPr>
        <p:spPr>
          <a:xfrm>
            <a:off x="411480" y="381195"/>
            <a:ext cx="113842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pt-BR" dirty="0"/>
              <a:t>Etapa 2- Processamento -  Base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64F7FE-4DA0-4FC7-9EFD-5E4EF36E36CD}"/>
              </a:ext>
            </a:extLst>
          </p:cNvPr>
          <p:cNvSpPr txBox="1"/>
          <p:nvPr/>
        </p:nvSpPr>
        <p:spPr>
          <a:xfrm>
            <a:off x="2420897" y="1134993"/>
            <a:ext cx="922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Por ser uma base de dados confidencial, ocorre a extração diária dos insumos de interesse que são importados para a base do SQL-Lite do Projeto.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O conjuntos de tabelas do projeto são: </a:t>
            </a:r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1C74E0AC-AA93-40FB-A5BC-6F4AB9D4023A}"/>
              </a:ext>
            </a:extLst>
          </p:cNvPr>
          <p:cNvSpPr/>
          <p:nvPr/>
        </p:nvSpPr>
        <p:spPr>
          <a:xfrm>
            <a:off x="669902" y="2952597"/>
            <a:ext cx="10696090" cy="30266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Objetos de dados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CD5BFB-E62B-4B48-AC17-1ABF7DF03D43}"/>
              </a:ext>
            </a:extLst>
          </p:cNvPr>
          <p:cNvSpPr txBox="1"/>
          <p:nvPr/>
        </p:nvSpPr>
        <p:spPr>
          <a:xfrm>
            <a:off x="699239" y="4949464"/>
            <a:ext cx="1911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Armazena os dados de treino-teste,</a:t>
            </a:r>
          </a:p>
          <a:p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E dados futuras predições para calibração futura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50E833-80F5-4C2A-AF0C-DEBF8A154743}"/>
              </a:ext>
            </a:extLst>
          </p:cNvPr>
          <p:cNvSpPr txBox="1"/>
          <p:nvPr/>
        </p:nvSpPr>
        <p:spPr>
          <a:xfrm>
            <a:off x="3354203" y="4285975"/>
            <a:ext cx="191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Armazena os dados coletados via API </a:t>
            </a:r>
            <a:r>
              <a:rPr lang="pt-BR" sz="1200" b="1" dirty="0" err="1">
                <a:solidFill>
                  <a:schemeClr val="accent2">
                    <a:lumMod val="50000"/>
                  </a:schemeClr>
                </a:solidFill>
              </a:rPr>
              <a:t>REST</a:t>
            </a:r>
            <a:endParaRPr lang="pt-B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CD29437-3582-4A2C-9EAA-FBF9C26E0A2B}"/>
              </a:ext>
            </a:extLst>
          </p:cNvPr>
          <p:cNvSpPr txBox="1"/>
          <p:nvPr/>
        </p:nvSpPr>
        <p:spPr>
          <a:xfrm>
            <a:off x="6416747" y="5166741"/>
            <a:ext cx="191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Armazena os dados coletados via API </a:t>
            </a:r>
            <a:r>
              <a:rPr lang="pt-BR" sz="1200" b="1" dirty="0" err="1">
                <a:solidFill>
                  <a:schemeClr val="accent2">
                    <a:lumMod val="50000"/>
                  </a:schemeClr>
                </a:solidFill>
              </a:rPr>
              <a:t>REST</a:t>
            </a:r>
            <a:endParaRPr lang="pt-B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(Mês de </a:t>
            </a:r>
            <a:r>
              <a:rPr lang="pt-BR" sz="1200" b="1" dirty="0" err="1">
                <a:solidFill>
                  <a:schemeClr val="accent2">
                    <a:lumMod val="50000"/>
                  </a:schemeClr>
                </a:solidFill>
              </a:rPr>
              <a:t>Ago</a:t>
            </a:r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 de 2020).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036726-EF14-4D02-8AAA-169F200CE67B}"/>
              </a:ext>
            </a:extLst>
          </p:cNvPr>
          <p:cNvSpPr txBox="1"/>
          <p:nvPr/>
        </p:nvSpPr>
        <p:spPr>
          <a:xfrm>
            <a:off x="9369524" y="4756784"/>
            <a:ext cx="1911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Armazena os dados </a:t>
            </a:r>
            <a:r>
              <a:rPr lang="pt-BR" sz="1200" b="1" dirty="0" err="1">
                <a:solidFill>
                  <a:schemeClr val="accent2">
                    <a:lumMod val="50000"/>
                  </a:schemeClr>
                </a:solidFill>
              </a:rPr>
              <a:t>Estatisticos</a:t>
            </a:r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 sobre um dos resultados do modelo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8C4EF6-9B82-48BB-AF34-9B6737154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56" y="3291840"/>
            <a:ext cx="1962150" cy="160020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78A8D02-DF81-43C9-B08D-5D7BF8F3A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22" y="3291840"/>
            <a:ext cx="2076450" cy="137160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1B5E97-04E0-4C56-A091-14D04E629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568" y="3291840"/>
            <a:ext cx="2171700" cy="923925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D57E48-1384-4968-8850-5B21E0521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120" y="3291840"/>
            <a:ext cx="2038350" cy="1838325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413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26743F-D852-4EB9-B68C-E8CC220B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492240"/>
            <a:ext cx="2893045" cy="365760"/>
          </a:xfrm>
        </p:spPr>
        <p:txBody>
          <a:bodyPr/>
          <a:lstStyle/>
          <a:p>
            <a:pPr rtl="0"/>
            <a:fld id="{D48C737E-092E-4203-A347-8410086932C6}" type="datetime1">
              <a:rPr lang="pt-BR" smtClean="0"/>
              <a:t>13/09/2020</a:t>
            </a:fld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72BF4BA-2E41-4AB7-93B3-DFE58105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18" y="1948021"/>
            <a:ext cx="1459169" cy="13893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329E2B-C9AE-4756-95E6-D8174A22C9EA}"/>
              </a:ext>
            </a:extLst>
          </p:cNvPr>
          <p:cNvSpPr txBox="1"/>
          <p:nvPr/>
        </p:nvSpPr>
        <p:spPr>
          <a:xfrm>
            <a:off x="844673" y="3351844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</a:rPr>
              <a:t>pipeline.pynb</a:t>
            </a: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559875-E549-4441-8419-B798CE361EE7}"/>
              </a:ext>
            </a:extLst>
          </p:cNvPr>
          <p:cNvSpPr txBox="1"/>
          <p:nvPr/>
        </p:nvSpPr>
        <p:spPr>
          <a:xfrm>
            <a:off x="1169207" y="3667778"/>
            <a:ext cx="23823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pt-br"/>
            </a:defPPr>
            <a:lvl1pPr>
              <a:defRPr sz="1600" b="1"/>
            </a:lvl1pPr>
          </a:lstStyle>
          <a:p>
            <a:r>
              <a:rPr lang="pt-BR" sz="1400" dirty="0" err="1"/>
              <a:t>01_preparodados.ipynb</a:t>
            </a:r>
            <a:r>
              <a:rPr lang="pt-BR" sz="1400" dirty="0"/>
              <a:t>,</a:t>
            </a:r>
          </a:p>
          <a:p>
            <a:r>
              <a:rPr lang="pt-BR" sz="1400" dirty="0" err="1"/>
              <a:t>02_aquisicaoapi.ipynb</a:t>
            </a:r>
            <a:r>
              <a:rPr lang="pt-BR" sz="1400" dirty="0"/>
              <a:t>,</a:t>
            </a:r>
          </a:p>
          <a:p>
            <a:r>
              <a:rPr lang="pt-BR" sz="1400" dirty="0" err="1"/>
              <a:t>03_scorecoletaapi.ipynb</a:t>
            </a:r>
            <a:endParaRPr lang="pt-BR" sz="1400" dirty="0"/>
          </a:p>
          <a:p>
            <a:r>
              <a:rPr lang="pt-BR" sz="1400" dirty="0" err="1"/>
              <a:t>04_exportacao_bd.ipynb</a:t>
            </a:r>
            <a:endParaRPr lang="pt-BR" sz="1400" dirty="0"/>
          </a:p>
        </p:txBody>
      </p:sp>
      <p:sp>
        <p:nvSpPr>
          <p:cNvPr id="5" name="Retângulo: Único Canto Recortado 4">
            <a:extLst>
              <a:ext uri="{FF2B5EF4-FFF2-40B4-BE49-F238E27FC236}">
                <a16:creationId xmlns:a16="http://schemas.microsoft.com/office/drawing/2014/main" id="{79AEF426-C4C5-49A7-9B0B-B1E6CF3D2B5E}"/>
              </a:ext>
            </a:extLst>
          </p:cNvPr>
          <p:cNvSpPr/>
          <p:nvPr/>
        </p:nvSpPr>
        <p:spPr>
          <a:xfrm>
            <a:off x="3799527" y="1775982"/>
            <a:ext cx="7109265" cy="509894"/>
          </a:xfrm>
          <a:prstGeom prst="snip1Rect">
            <a:avLst/>
          </a:prstGeom>
          <a:solidFill>
            <a:srgbClr val="EBF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200"/>
              </a:spcAft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Importa os insumos capturados da Base de Dados original (.</a:t>
            </a:r>
            <a:r>
              <a:rPr lang="pt-BR" sz="1200" dirty="0" err="1">
                <a:solidFill>
                  <a:schemeClr val="tx1"/>
                </a:solidFill>
              </a:rPr>
              <a:t>CSV</a:t>
            </a:r>
            <a:r>
              <a:rPr lang="pt-BR" sz="1200" dirty="0">
                <a:solidFill>
                  <a:schemeClr val="tx1"/>
                </a:solidFill>
              </a:rPr>
              <a:t> )</a:t>
            </a:r>
          </a:p>
          <a:p>
            <a:pPr marL="342900" indent="-342900">
              <a:spcAft>
                <a:spcPts val="200"/>
              </a:spcAft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Transfere os dados para a Base de dados </a:t>
            </a:r>
            <a:r>
              <a:rPr lang="pt-BR" sz="1200" dirty="0" err="1">
                <a:solidFill>
                  <a:schemeClr val="tx1"/>
                </a:solidFill>
              </a:rPr>
              <a:t>SQLLite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DC7CFA-DA80-4EF2-B022-2B83034B6F62}"/>
              </a:ext>
            </a:extLst>
          </p:cNvPr>
          <p:cNvSpPr txBox="1"/>
          <p:nvPr/>
        </p:nvSpPr>
        <p:spPr>
          <a:xfrm>
            <a:off x="3740606" y="1463392"/>
            <a:ext cx="2573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01_preparodados.ipynb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C3B0ED0-BB6C-428D-BEF3-707F0921F2D5}"/>
              </a:ext>
            </a:extLst>
          </p:cNvPr>
          <p:cNvSpPr txBox="1"/>
          <p:nvPr/>
        </p:nvSpPr>
        <p:spPr>
          <a:xfrm>
            <a:off x="3767992" y="2414136"/>
            <a:ext cx="2462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pt-br"/>
            </a:defPPr>
            <a:lvl1pPr>
              <a:defRPr sz="1600" b="1"/>
            </a:lvl1pPr>
          </a:lstStyle>
          <a:p>
            <a:r>
              <a:rPr lang="pt-BR" dirty="0" err="1"/>
              <a:t>02_aquisicaoapi.ipynb</a:t>
            </a:r>
            <a:endParaRPr lang="pt-BR" dirty="0"/>
          </a:p>
        </p:txBody>
      </p:sp>
      <p:sp>
        <p:nvSpPr>
          <p:cNvPr id="16" name="Retângulo: Único Canto Recortado 15">
            <a:extLst>
              <a:ext uri="{FF2B5EF4-FFF2-40B4-BE49-F238E27FC236}">
                <a16:creationId xmlns:a16="http://schemas.microsoft.com/office/drawing/2014/main" id="{898D7B9F-44D1-499A-9209-0D631439AFBE}"/>
              </a:ext>
            </a:extLst>
          </p:cNvPr>
          <p:cNvSpPr/>
          <p:nvPr/>
        </p:nvSpPr>
        <p:spPr>
          <a:xfrm>
            <a:off x="3799527" y="2741306"/>
            <a:ext cx="7109266" cy="707016"/>
          </a:xfrm>
          <a:prstGeom prst="snip1Rect">
            <a:avLst/>
          </a:prstGeom>
          <a:solidFill>
            <a:srgbClr val="EBF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pt-BR" sz="1400" dirty="0">
                <a:solidFill>
                  <a:schemeClr val="tx1"/>
                </a:solidFill>
              </a:rPr>
              <a:t>1. </a:t>
            </a:r>
            <a:r>
              <a:rPr lang="pt-BR" sz="1200" dirty="0">
                <a:solidFill>
                  <a:schemeClr val="tx1"/>
                </a:solidFill>
              </a:rPr>
              <a:t>Conecta na API</a:t>
            </a:r>
          </a:p>
          <a:p>
            <a:pPr>
              <a:spcAft>
                <a:spcPts val="200"/>
              </a:spcAft>
            </a:pPr>
            <a:r>
              <a:rPr lang="pt-BR" sz="1200" dirty="0">
                <a:solidFill>
                  <a:schemeClr val="tx1"/>
                </a:solidFill>
              </a:rPr>
              <a:t>  ('http://</a:t>
            </a:r>
            <a:r>
              <a:rPr lang="pt-BR" sz="1200" dirty="0" err="1">
                <a:solidFill>
                  <a:schemeClr val="tx1"/>
                </a:solidFill>
              </a:rPr>
              <a:t>localhost:8000</a:t>
            </a:r>
            <a:r>
              <a:rPr lang="pt-BR" sz="1200" dirty="0">
                <a:solidFill>
                  <a:schemeClr val="tx1"/>
                </a:solidFill>
              </a:rPr>
              <a:t>/</a:t>
            </a:r>
            <a:r>
              <a:rPr lang="pt-BR" sz="1200" dirty="0" err="1">
                <a:solidFill>
                  <a:schemeClr val="tx1"/>
                </a:solidFill>
              </a:rPr>
              <a:t>api</a:t>
            </a:r>
            <a:r>
              <a:rPr lang="pt-BR" sz="1200" dirty="0">
                <a:solidFill>
                  <a:schemeClr val="tx1"/>
                </a:solidFill>
              </a:rPr>
              <a:t>/</a:t>
            </a:r>
            <a:r>
              <a:rPr lang="pt-BR" sz="1200" dirty="0" err="1">
                <a:solidFill>
                  <a:schemeClr val="tx1"/>
                </a:solidFill>
              </a:rPr>
              <a:t>coletadados</a:t>
            </a:r>
            <a:r>
              <a:rPr lang="pt-BR" sz="1200" dirty="0">
                <a:solidFill>
                  <a:schemeClr val="tx1"/>
                </a:solidFill>
              </a:rPr>
              <a:t>/?</a:t>
            </a:r>
            <a:r>
              <a:rPr lang="pt-BR" sz="1200" dirty="0" err="1">
                <a:solidFill>
                  <a:schemeClr val="tx1"/>
                </a:solidFill>
              </a:rPr>
              <a:t>dat_inicio</a:t>
            </a:r>
            <a:r>
              <a:rPr lang="pt-BR" sz="1200" dirty="0">
                <a:solidFill>
                  <a:schemeClr val="tx1"/>
                </a:solidFill>
              </a:rPr>
              <a:t>=01/08/</a:t>
            </a:r>
            <a:r>
              <a:rPr lang="pt-BR" sz="1200" dirty="0" err="1">
                <a:solidFill>
                  <a:schemeClr val="tx1"/>
                </a:solidFill>
              </a:rPr>
              <a:t>2020&amp;dat_fim</a:t>
            </a:r>
            <a:r>
              <a:rPr lang="pt-BR" sz="1200" dirty="0">
                <a:solidFill>
                  <a:schemeClr val="tx1"/>
                </a:solidFill>
              </a:rPr>
              <a:t>=30/08/2020’)</a:t>
            </a:r>
          </a:p>
          <a:p>
            <a:pPr>
              <a:spcAft>
                <a:spcPts val="200"/>
              </a:spcAft>
            </a:pPr>
            <a:r>
              <a:rPr lang="pt-BR" sz="1200" dirty="0">
                <a:solidFill>
                  <a:schemeClr val="tx1"/>
                </a:solidFill>
              </a:rPr>
              <a:t>2. Limpeza e conformidade dos dados coletados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546786-18CE-46BD-A4CB-A0C9F9F5849B}"/>
              </a:ext>
            </a:extLst>
          </p:cNvPr>
          <p:cNvSpPr txBox="1"/>
          <p:nvPr/>
        </p:nvSpPr>
        <p:spPr>
          <a:xfrm>
            <a:off x="3767992" y="3491013"/>
            <a:ext cx="2698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pt-br"/>
            </a:defPPr>
            <a:lvl1pPr>
              <a:defRPr sz="1600" b="1"/>
            </a:lvl1pPr>
          </a:lstStyle>
          <a:p>
            <a:r>
              <a:rPr lang="pt-BR" dirty="0" err="1"/>
              <a:t>03_scorecoletaapi.ipynb</a:t>
            </a:r>
            <a:endParaRPr lang="pt-BR" dirty="0"/>
          </a:p>
        </p:txBody>
      </p:sp>
      <p:sp>
        <p:nvSpPr>
          <p:cNvPr id="24" name="Retângulo: Único Canto Recortado 23">
            <a:extLst>
              <a:ext uri="{FF2B5EF4-FFF2-40B4-BE49-F238E27FC236}">
                <a16:creationId xmlns:a16="http://schemas.microsoft.com/office/drawing/2014/main" id="{3C4F7810-08C7-48CD-8432-D5A49A7EAC2B}"/>
              </a:ext>
            </a:extLst>
          </p:cNvPr>
          <p:cNvSpPr/>
          <p:nvPr/>
        </p:nvSpPr>
        <p:spPr>
          <a:xfrm>
            <a:off x="3799527" y="3829567"/>
            <a:ext cx="7109266" cy="486401"/>
          </a:xfrm>
          <a:prstGeom prst="snip1Rect">
            <a:avLst/>
          </a:prstGeom>
          <a:solidFill>
            <a:srgbClr val="EBF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Aft>
                <a:spcPts val="200"/>
              </a:spcAft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Aplica o modelo de predição sobre os dados coletados pela API</a:t>
            </a:r>
          </a:p>
          <a:p>
            <a:pPr marL="228600" indent="-228600">
              <a:spcAft>
                <a:spcPts val="200"/>
              </a:spcAft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Exportação dos resultados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16CB919-1D0E-4015-8B63-94687917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527" y="5278545"/>
            <a:ext cx="2125970" cy="10508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179AC19-CAD5-4E48-B00B-43B00D3422BA}"/>
              </a:ext>
            </a:extLst>
          </p:cNvPr>
          <p:cNvSpPr txBox="1"/>
          <p:nvPr/>
        </p:nvSpPr>
        <p:spPr>
          <a:xfrm>
            <a:off x="413004" y="387713"/>
            <a:ext cx="113842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pt-BR" dirty="0"/>
              <a:t>Etapa 2- Processamento -  Fluxo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64599C-0266-44FD-A3D8-32B0738DCFAC}"/>
              </a:ext>
            </a:extLst>
          </p:cNvPr>
          <p:cNvSpPr txBox="1"/>
          <p:nvPr/>
        </p:nvSpPr>
        <p:spPr>
          <a:xfrm>
            <a:off x="3767992" y="4402429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pt-br"/>
            </a:defPPr>
            <a:lvl1pPr>
              <a:defRPr sz="1600" b="1"/>
            </a:lvl1pPr>
          </a:lstStyle>
          <a:p>
            <a:r>
              <a:rPr lang="pt-BR" dirty="0"/>
              <a:t>04_</a:t>
            </a:r>
            <a:r>
              <a:rPr lang="pt-BR" sz="1600" dirty="0"/>
              <a:t> </a:t>
            </a:r>
            <a:r>
              <a:rPr lang="pt-BR" sz="1600" dirty="0" err="1"/>
              <a:t>exportacao_bd.ipynb</a:t>
            </a:r>
            <a:endParaRPr lang="pt-BR" dirty="0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F3B1437E-9290-404E-87D8-AF5E673496DC}"/>
              </a:ext>
            </a:extLst>
          </p:cNvPr>
          <p:cNvSpPr/>
          <p:nvPr/>
        </p:nvSpPr>
        <p:spPr>
          <a:xfrm>
            <a:off x="3799527" y="4731626"/>
            <a:ext cx="7109266" cy="365761"/>
          </a:xfrm>
          <a:prstGeom prst="snip1Rect">
            <a:avLst/>
          </a:prstGeom>
          <a:solidFill>
            <a:srgbClr val="EBF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Aft>
                <a:spcPts val="200"/>
              </a:spcAft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Exportação dos resultados para a base de dados e atualiza as estatísticas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9D07D16-03C5-4539-BD31-7CC5418EF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892" y="5232825"/>
            <a:ext cx="1775460" cy="12141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7751920-8492-4004-9C72-70B49AFE6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747" y="5269401"/>
            <a:ext cx="1619045" cy="11102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64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8D8-88D2-4943-A395-922AA52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3585"/>
            <a:ext cx="10469880" cy="160020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Visualização dos Resultados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9D1C39-63B2-410F-82EC-D49B50505B3C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F0BDDE-B9C4-46DB-A955-75DE9DC4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393" y="1604215"/>
            <a:ext cx="2121213" cy="21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6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26743F-D852-4EB9-B68C-E8CC220B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492240"/>
            <a:ext cx="2893045" cy="365760"/>
          </a:xfrm>
        </p:spPr>
        <p:txBody>
          <a:bodyPr/>
          <a:lstStyle/>
          <a:p>
            <a:pPr rtl="0"/>
            <a:fld id="{D48C737E-092E-4203-A347-8410086932C6}" type="datetime1">
              <a:rPr lang="pt-BR" smtClean="0"/>
              <a:t>13/09/2020</a:t>
            </a:fld>
            <a:endParaRPr lang="en-US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BD91E4-A18C-40FC-9C73-2BE3B3F9EB77}"/>
              </a:ext>
            </a:extLst>
          </p:cNvPr>
          <p:cNvSpPr txBox="1"/>
          <p:nvPr/>
        </p:nvSpPr>
        <p:spPr>
          <a:xfrm>
            <a:off x="411480" y="381195"/>
            <a:ext cx="113842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Etapa 4 – Visualização - Serviços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329E2B-C9AE-4756-95E6-D8174A22C9EA}"/>
              </a:ext>
            </a:extLst>
          </p:cNvPr>
          <p:cNvSpPr txBox="1"/>
          <p:nvPr/>
        </p:nvSpPr>
        <p:spPr>
          <a:xfrm>
            <a:off x="631412" y="4272905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(</a:t>
            </a:r>
            <a:r>
              <a:rPr lang="pt-BR" sz="1600" b="1" dirty="0" err="1">
                <a:solidFill>
                  <a:srgbClr val="FF0000"/>
                </a:solidFill>
              </a:rPr>
              <a:t>dashboad.pynb</a:t>
            </a:r>
            <a:r>
              <a:rPr lang="pt-BR" sz="16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915072-F55E-4DF6-A816-A27905CF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47" y="1179987"/>
            <a:ext cx="1781256" cy="302252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7EDED2A-C61E-46B1-916F-05510563D955}"/>
              </a:ext>
            </a:extLst>
          </p:cNvPr>
          <p:cNvSpPr txBox="1"/>
          <p:nvPr/>
        </p:nvSpPr>
        <p:spPr>
          <a:xfrm>
            <a:off x="4589817" y="4611459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http://127.0.0.1:8000/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</a:rPr>
              <a:t>services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AFD2AEE-42BF-4EF4-9DE8-064FE3FF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249" y="1179987"/>
            <a:ext cx="5532590" cy="3316349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graphicFrame>
        <p:nvGraphicFramePr>
          <p:cNvPr id="23" name="Tabela 23">
            <a:extLst>
              <a:ext uri="{FF2B5EF4-FFF2-40B4-BE49-F238E27FC236}">
                <a16:creationId xmlns:a16="http://schemas.microsoft.com/office/drawing/2014/main" id="{581BB22C-AF89-404D-9EC9-6A7F20CEB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545442"/>
              </p:ext>
            </p:extLst>
          </p:nvPr>
        </p:nvGraphicFramePr>
        <p:xfrm>
          <a:off x="4617249" y="5002155"/>
          <a:ext cx="6739598" cy="1259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00660">
                  <a:extLst>
                    <a:ext uri="{9D8B030D-6E8A-4147-A177-3AD203B41FA5}">
                      <a16:colId xmlns:a16="http://schemas.microsoft.com/office/drawing/2014/main" val="1979008568"/>
                    </a:ext>
                  </a:extLst>
                </a:gridCol>
                <a:gridCol w="5538938">
                  <a:extLst>
                    <a:ext uri="{9D8B030D-6E8A-4147-A177-3AD203B41FA5}">
                      <a16:colId xmlns:a16="http://schemas.microsoft.com/office/drawing/2014/main" val="11806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dos os dados coletados da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5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predicao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os dados processados pelo modelo de predição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91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estatistica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a </a:t>
                      </a:r>
                      <a:r>
                        <a:rPr lang="pt-BR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quatidade</a:t>
                      </a:r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predições de supervisão por OPERADOR e </a:t>
                      </a:r>
                      <a:r>
                        <a:rPr lang="pt-BR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PROPRIETARIO</a:t>
                      </a:r>
                      <a:endParaRPr lang="pt-B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80411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76DEDCCF-0A52-487E-9349-9AC8D900D5AB}"/>
              </a:ext>
            </a:extLst>
          </p:cNvPr>
          <p:cNvSpPr/>
          <p:nvPr/>
        </p:nvSpPr>
        <p:spPr>
          <a:xfrm>
            <a:off x="2889504" y="2691249"/>
            <a:ext cx="145389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70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570A584-FCA8-4A89-94C0-EB99FDE9C165}"/>
              </a:ext>
            </a:extLst>
          </p:cNvPr>
          <p:cNvSpPr txBox="1"/>
          <p:nvPr/>
        </p:nvSpPr>
        <p:spPr>
          <a:xfrm>
            <a:off x="411480" y="381195"/>
            <a:ext cx="113842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Etapa 4 – Visualização - DASH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447801-E7F3-49C9-B5B0-B37C2128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0" y="4573456"/>
            <a:ext cx="10885239" cy="16170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2A940D-FEB1-4781-81D2-575DA0411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9" y="1281654"/>
            <a:ext cx="10885239" cy="31637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6285ECA-B728-4FCD-A783-287E70F57FF9}"/>
              </a:ext>
            </a:extLst>
          </p:cNvPr>
          <p:cNvSpPr txBox="1"/>
          <p:nvPr/>
        </p:nvSpPr>
        <p:spPr>
          <a:xfrm>
            <a:off x="8166456" y="1369033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http://127.0.0.1:8000/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</a:rPr>
              <a:t>dash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3536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A3F6D8C-6F86-4BD8-8652-795818E0E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20" y="3535524"/>
            <a:ext cx="2038350" cy="1838325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9D1C39-63B2-410F-82EC-D49B50505B3C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51EF5C-12DB-43DF-B0BE-60A9A5DFD404}"/>
              </a:ext>
            </a:extLst>
          </p:cNvPr>
          <p:cNvSpPr txBox="1"/>
          <p:nvPr/>
        </p:nvSpPr>
        <p:spPr>
          <a:xfrm>
            <a:off x="411480" y="381195"/>
            <a:ext cx="113842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Etapa 4 – Processo de Calibração</a:t>
            </a:r>
          </a:p>
        </p:txBody>
      </p:sp>
      <p:sp>
        <p:nvSpPr>
          <p:cNvPr id="18" name="Seta: Curva para Cima 17">
            <a:extLst>
              <a:ext uri="{FF2B5EF4-FFF2-40B4-BE49-F238E27FC236}">
                <a16:creationId xmlns:a16="http://schemas.microsoft.com/office/drawing/2014/main" id="{90CF5E2A-B1F7-46E9-9C9F-8530FB76D7EF}"/>
              </a:ext>
            </a:extLst>
          </p:cNvPr>
          <p:cNvSpPr/>
          <p:nvPr/>
        </p:nvSpPr>
        <p:spPr>
          <a:xfrm rot="20780202" flipV="1">
            <a:off x="4424529" y="2136295"/>
            <a:ext cx="2635792" cy="1110138"/>
          </a:xfrm>
          <a:prstGeom prst="curvedUpArrow">
            <a:avLst>
              <a:gd name="adj1" fmla="val 32011"/>
              <a:gd name="adj2" fmla="val 53874"/>
              <a:gd name="adj3" fmla="val 31100"/>
            </a:avLst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90F3E73-FD5D-4F8C-B6A5-20A9759D4E19}"/>
              </a:ext>
            </a:extLst>
          </p:cNvPr>
          <p:cNvSpPr txBox="1"/>
          <p:nvPr/>
        </p:nvSpPr>
        <p:spPr>
          <a:xfrm>
            <a:off x="4600078" y="1224646"/>
            <a:ext cx="6290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Copiaria os dados da tabela “</a:t>
            </a:r>
            <a:r>
              <a:rPr lang="pt-BR" sz="1600" b="1" dirty="0" err="1"/>
              <a:t>application_predicao</a:t>
            </a:r>
            <a:r>
              <a:rPr lang="pt-BR" sz="1600" b="1" dirty="0"/>
              <a:t>” onde </a:t>
            </a:r>
          </a:p>
          <a:p>
            <a:pPr algn="ctr"/>
            <a:r>
              <a:rPr lang="pt-BR" sz="1600" b="1" dirty="0" err="1"/>
              <a:t>tip_predicao</a:t>
            </a:r>
            <a:r>
              <a:rPr lang="pt-BR" sz="1600" b="1" dirty="0"/>
              <a:t> = </a:t>
            </a:r>
            <a:r>
              <a:rPr lang="pt-BR" sz="1600" b="1" dirty="0" err="1"/>
              <a:t>val_realpredicao</a:t>
            </a:r>
            <a:r>
              <a:rPr lang="pt-BR" sz="1600" b="1" dirty="0"/>
              <a:t>, para serem adicionados ao</a:t>
            </a:r>
          </a:p>
          <a:p>
            <a:pPr algn="ctr"/>
            <a:r>
              <a:rPr lang="pt-BR" sz="1600" b="1" dirty="0"/>
              <a:t>Novo “Treino-Teste” em “</a:t>
            </a:r>
            <a:r>
              <a:rPr lang="pt-BR" sz="1600" b="1" dirty="0" err="1"/>
              <a:t>application_treinoteste</a:t>
            </a:r>
            <a:r>
              <a:rPr lang="pt-BR" sz="1600" b="1" dirty="0"/>
              <a:t>”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AE12B16E-A939-4530-B143-4FFAB2AF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330" y="4932509"/>
            <a:ext cx="3391363" cy="1233798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956274-508A-475D-985E-4F2D2340F5AE}"/>
              </a:ext>
            </a:extLst>
          </p:cNvPr>
          <p:cNvSpPr txBox="1"/>
          <p:nvPr/>
        </p:nvSpPr>
        <p:spPr>
          <a:xfrm>
            <a:off x="8645374" y="4287445"/>
            <a:ext cx="2757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Analisar e criar um novo modelo de predição</a:t>
            </a:r>
          </a:p>
        </p:txBody>
      </p:sp>
      <p:pic>
        <p:nvPicPr>
          <p:cNvPr id="29" name="Gráfico 28" descr="Engrenagens">
            <a:extLst>
              <a:ext uri="{FF2B5EF4-FFF2-40B4-BE49-F238E27FC236}">
                <a16:creationId xmlns:a16="http://schemas.microsoft.com/office/drawing/2014/main" id="{051E8754-5FA8-4255-BD20-599066CD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759" y="5709107"/>
            <a:ext cx="914400" cy="914400"/>
          </a:xfrm>
          <a:prstGeom prst="rect">
            <a:avLst/>
          </a:prstGeom>
        </p:spPr>
      </p:pic>
      <p:pic>
        <p:nvPicPr>
          <p:cNvPr id="31" name="Gráfico 30" descr="Engrenagens">
            <a:extLst>
              <a:ext uri="{FF2B5EF4-FFF2-40B4-BE49-F238E27FC236}">
                <a16:creationId xmlns:a16="http://schemas.microsoft.com/office/drawing/2014/main" id="{7C2831CB-D5BA-48E7-9892-1F5E4785F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2671" y="4872220"/>
            <a:ext cx="914400" cy="91440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634074D4-B3BD-4FD4-A915-88BCCBBDA45E}"/>
              </a:ext>
            </a:extLst>
          </p:cNvPr>
          <p:cNvSpPr txBox="1"/>
          <p:nvPr/>
        </p:nvSpPr>
        <p:spPr>
          <a:xfrm>
            <a:off x="4491752" y="11979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01FA207-8C7E-4355-BD84-53FB746FBBCC}"/>
              </a:ext>
            </a:extLst>
          </p:cNvPr>
          <p:cNvSpPr txBox="1"/>
          <p:nvPr/>
        </p:nvSpPr>
        <p:spPr>
          <a:xfrm>
            <a:off x="8645374" y="40424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3.</a:t>
            </a:r>
          </a:p>
        </p:txBody>
      </p:sp>
      <p:pic>
        <p:nvPicPr>
          <p:cNvPr id="38" name="Gráfico 37" descr="Gráfico de barras">
            <a:extLst>
              <a:ext uri="{FF2B5EF4-FFF2-40B4-BE49-F238E27FC236}">
                <a16:creationId xmlns:a16="http://schemas.microsoft.com/office/drawing/2014/main" id="{ACD9AFBE-2ABB-4E7A-8254-07F5897FD0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658" y="2813755"/>
            <a:ext cx="914400" cy="914400"/>
          </a:xfrm>
          <a:prstGeom prst="rect">
            <a:avLst/>
          </a:prstGeom>
        </p:spPr>
      </p:pic>
      <p:pic>
        <p:nvPicPr>
          <p:cNvPr id="40" name="Gráfico 39" descr="Gráfico de pizza">
            <a:extLst>
              <a:ext uri="{FF2B5EF4-FFF2-40B4-BE49-F238E27FC236}">
                <a16:creationId xmlns:a16="http://schemas.microsoft.com/office/drawing/2014/main" id="{83377518-2FAC-4777-AC88-698301415D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16718" y="2583706"/>
            <a:ext cx="914400" cy="914400"/>
          </a:xfrm>
          <a:prstGeom prst="rect">
            <a:avLst/>
          </a:prstGeom>
        </p:spPr>
      </p:pic>
      <p:pic>
        <p:nvPicPr>
          <p:cNvPr id="42" name="Gráfico 41" descr="Apresentação com gráfico de barras">
            <a:extLst>
              <a:ext uri="{FF2B5EF4-FFF2-40B4-BE49-F238E27FC236}">
                <a16:creationId xmlns:a16="http://schemas.microsoft.com/office/drawing/2014/main" id="{BFE3DA8E-CC28-49A6-831B-3E52F1ECA4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16718" y="3695366"/>
            <a:ext cx="914400" cy="914400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C88B9DB8-220D-4EDC-AFE2-69D749A82DA9}"/>
              </a:ext>
            </a:extLst>
          </p:cNvPr>
          <p:cNvSpPr txBox="1"/>
          <p:nvPr/>
        </p:nvSpPr>
        <p:spPr>
          <a:xfrm>
            <a:off x="577451" y="1582476"/>
            <a:ext cx="2040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b="1" dirty="0"/>
              <a:t>Análise dos Relatórios </a:t>
            </a:r>
          </a:p>
          <a:p>
            <a:r>
              <a:rPr lang="pt-BR" b="1" dirty="0"/>
              <a:t>     Estatísticos</a:t>
            </a:r>
          </a:p>
        </p:txBody>
      </p:sp>
      <p:pic>
        <p:nvPicPr>
          <p:cNvPr id="48" name="Gráfico 47" descr="Reunião">
            <a:extLst>
              <a:ext uri="{FF2B5EF4-FFF2-40B4-BE49-F238E27FC236}">
                <a16:creationId xmlns:a16="http://schemas.microsoft.com/office/drawing/2014/main" id="{312F5A67-944B-40C0-9C09-88524EAA19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432" y="4361124"/>
            <a:ext cx="914400" cy="914400"/>
          </a:xfrm>
          <a:prstGeom prst="rect">
            <a:avLst/>
          </a:prstGeom>
        </p:spPr>
      </p:pic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9D8C9EC5-0439-44B6-B052-98722B51F63B}"/>
              </a:ext>
            </a:extLst>
          </p:cNvPr>
          <p:cNvSpPr/>
          <p:nvPr/>
        </p:nvSpPr>
        <p:spPr>
          <a:xfrm>
            <a:off x="2460060" y="3611880"/>
            <a:ext cx="775492" cy="43061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9BDBA7-C448-40F3-B9B1-6D18FF204A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68796" y="3104837"/>
            <a:ext cx="1962150" cy="160020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578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BD91E4-A18C-40FC-9C73-2BE3B3F9EB77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/>
            </a:lvl1pPr>
          </a:lstStyle>
          <a:p>
            <a:r>
              <a:rPr lang="pt-BR" dirty="0"/>
              <a:t>Melhorias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DAD7AA-97A7-44B8-B302-8F0A5BF37E36}"/>
              </a:ext>
            </a:extLst>
          </p:cNvPr>
          <p:cNvSpPr txBox="1"/>
          <p:nvPr/>
        </p:nvSpPr>
        <p:spPr>
          <a:xfrm>
            <a:off x="714300" y="1098264"/>
            <a:ext cx="10763399" cy="188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pt-BR" sz="2000" dirty="0"/>
              <a:t>Desenvolver novos gráficos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pt-BR" sz="2000" dirty="0"/>
              <a:t>Automatizar a coleta de dados da validação do cliente quanto a predição realizada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44660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8D8-88D2-4943-A395-922AA52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3585"/>
            <a:ext cx="10469880" cy="160020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Obrigada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9D1C39-63B2-410F-82EC-D49B50505B3C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 </a:t>
            </a:r>
          </a:p>
        </p:txBody>
      </p:sp>
      <p:pic>
        <p:nvPicPr>
          <p:cNvPr id="13" name="Gráfico 12" descr="Pódio">
            <a:extLst>
              <a:ext uri="{FF2B5EF4-FFF2-40B4-BE49-F238E27FC236}">
                <a16:creationId xmlns:a16="http://schemas.microsoft.com/office/drawing/2014/main" id="{A72600FD-098C-41AB-B14B-C5AF992F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530" y="1283208"/>
            <a:ext cx="294894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8D8-88D2-4943-A395-922AA52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97" y="1151303"/>
            <a:ext cx="10469880" cy="545066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1. Introdução</a:t>
            </a:r>
            <a:br>
              <a:rPr lang="pt-BR" b="1" dirty="0">
                <a:solidFill>
                  <a:schemeClr val="tx1"/>
                </a:solidFill>
              </a:rPr>
            </a:b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2. Fases do Projeto </a:t>
            </a:r>
            <a:br>
              <a:rPr lang="pt-BR" b="1" dirty="0">
                <a:solidFill>
                  <a:schemeClr val="tx1"/>
                </a:solidFill>
              </a:rPr>
            </a:b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	Análise e criação do modelo de predição</a:t>
            </a:r>
            <a:br>
              <a:rPr lang="pt-BR" b="1" dirty="0">
                <a:solidFill>
                  <a:schemeClr val="tx1"/>
                </a:solidFill>
              </a:rPr>
            </a:b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	Operação do modelo de predição</a:t>
            </a:r>
            <a:br>
              <a:rPr lang="pt-BR" b="1" dirty="0">
                <a:solidFill>
                  <a:schemeClr val="tx1"/>
                </a:solidFill>
              </a:rPr>
            </a:b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	Visualização dos resultados</a:t>
            </a:r>
            <a:br>
              <a:rPr lang="pt-BR" b="1" dirty="0">
                <a:solidFill>
                  <a:schemeClr val="tx1"/>
                </a:solidFill>
              </a:rPr>
            </a:b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3. Melhorias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9D1C39-63B2-410F-82EC-D49B50505B3C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 ÍNDICE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B2EFB4-7B6A-4CF7-9113-39A7E9C4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45" y="2746629"/>
            <a:ext cx="811720" cy="8117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87E62CD-4945-45D5-80BE-8B43235CF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45" y="3689535"/>
            <a:ext cx="826753" cy="8117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A16B249-3CB0-46F0-9E08-2DCD2093E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346" y="4632442"/>
            <a:ext cx="826752" cy="8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7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BD91E4-A18C-40FC-9C73-2BE3B3F9EB77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/>
            </a:lvl1pPr>
          </a:lstStyle>
          <a:p>
            <a:r>
              <a:rPr lang="pt-BR" dirty="0"/>
              <a:t>Módulo 1 – Introdução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D613A4-2A1E-423F-AD5D-92C152FC11CF}"/>
              </a:ext>
            </a:extLst>
          </p:cNvPr>
          <p:cNvSpPr txBox="1"/>
          <p:nvPr/>
        </p:nvSpPr>
        <p:spPr>
          <a:xfrm>
            <a:off x="746980" y="2712177"/>
            <a:ext cx="10819425" cy="340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/>
              <a:t>CONTEXTO: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 rede elétrica é composta por diversos equipamentos, como linhas de transmissão, disjuntores, transformadores, chaves, conector e outros, que em harmonia, permitem que a energia seja gerada e transportada até as nossas casas. Estes equipamentos são dispositivos mecânicos que tem uma vida finita e necessitam de manutenção periódica. Devido a criticidade, especificidade e quantidade, os equipamentos podem ter a sua manutenção supervisionado pela empresa que os opera ou pelo próprio proprietário, e esta decisão é atualmente </a:t>
            </a:r>
            <a:r>
              <a:rPr lang="pt-BR" u="sng" dirty="0"/>
              <a:t>realizada sem intervenção computacional</a:t>
            </a:r>
            <a:r>
              <a:rPr lang="pt-BR" dirty="0"/>
              <a:t>. 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2A4AD49-9A0F-43C6-ADAB-2C3E90C8C68F}"/>
              </a:ext>
            </a:extLst>
          </p:cNvPr>
          <p:cNvCxnSpPr/>
          <p:nvPr/>
        </p:nvCxnSpPr>
        <p:spPr>
          <a:xfrm>
            <a:off x="854036" y="3180246"/>
            <a:ext cx="107123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DAD7AA-97A7-44B8-B302-8F0A5BF37E36}"/>
              </a:ext>
            </a:extLst>
          </p:cNvPr>
          <p:cNvSpPr txBox="1"/>
          <p:nvPr/>
        </p:nvSpPr>
        <p:spPr>
          <a:xfrm>
            <a:off x="746980" y="1098264"/>
            <a:ext cx="10763399" cy="133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/>
              <a:t>OBJETIVO</a:t>
            </a:r>
            <a:r>
              <a:rPr lang="pt-BR" sz="1800" b="1" dirty="0"/>
              <a:t>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dirty="0"/>
              <a:t>O projeto foi concebido para estimar, baseado no texto descritivo sobre a manutenção do equipamento de rede elétrica, quem seria o responsável pela execução do serviço.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7E35147-844C-4848-8C15-80A1BE32A651}"/>
              </a:ext>
            </a:extLst>
          </p:cNvPr>
          <p:cNvCxnSpPr/>
          <p:nvPr/>
        </p:nvCxnSpPr>
        <p:spPr>
          <a:xfrm>
            <a:off x="798011" y="1602023"/>
            <a:ext cx="107123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BD91E4-A18C-40FC-9C73-2BE3B3F9EB77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/>
            </a:lvl1pPr>
          </a:lstStyle>
          <a:p>
            <a:r>
              <a:rPr lang="pt-BR" dirty="0"/>
              <a:t>Módulo 1 – 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DAD7AA-97A7-44B8-B302-8F0A5BF37E36}"/>
              </a:ext>
            </a:extLst>
          </p:cNvPr>
          <p:cNvSpPr txBox="1"/>
          <p:nvPr/>
        </p:nvSpPr>
        <p:spPr>
          <a:xfrm>
            <a:off x="746980" y="1098264"/>
            <a:ext cx="10763399" cy="2994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/>
              <a:t>ESCOPO: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dirty="0"/>
              <a:t>Os dados a serem analisados para treino e testes são os textos de manutenção já classificados quanto a responsabilidade do período de </a:t>
            </a:r>
            <a:r>
              <a:rPr lang="pt-BR" sz="1800" dirty="0" err="1"/>
              <a:t>jan</a:t>
            </a:r>
            <a:r>
              <a:rPr lang="pt-BR" sz="1800" dirty="0"/>
              <a:t>-2019 a </a:t>
            </a:r>
            <a:r>
              <a:rPr lang="pt-BR" sz="1800" dirty="0" err="1"/>
              <a:t>mai</a:t>
            </a:r>
            <a:r>
              <a:rPr lang="pt-BR" sz="1800" dirty="0"/>
              <a:t>-2020, em torno de 22.700 registros.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dirty="0"/>
              <a:t>A abordagem a ser aplicada para a predição será a mesma para problemas de analise de sentimentos, ou seja, </a:t>
            </a:r>
            <a:r>
              <a:rPr lang="pt-BR" sz="1800" b="1" dirty="0">
                <a:solidFill>
                  <a:schemeClr val="accent2">
                    <a:lumMod val="75000"/>
                  </a:schemeClr>
                </a:solidFill>
              </a:rPr>
              <a:t>problemas de classificação binária </a:t>
            </a:r>
            <a:r>
              <a:rPr lang="pt-BR" sz="1800" dirty="0"/>
              <a:t>com a utilização de algoritmos de treinamento supervisionado para esta estimação.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7E35147-844C-4848-8C15-80A1BE32A651}"/>
              </a:ext>
            </a:extLst>
          </p:cNvPr>
          <p:cNvCxnSpPr/>
          <p:nvPr/>
        </p:nvCxnSpPr>
        <p:spPr>
          <a:xfrm>
            <a:off x="798011" y="1602023"/>
            <a:ext cx="107123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C2FBDA-FB86-4336-AD19-CE78B07F0695}"/>
              </a:ext>
            </a:extLst>
          </p:cNvPr>
          <p:cNvSpPr txBox="1"/>
          <p:nvPr/>
        </p:nvSpPr>
        <p:spPr>
          <a:xfrm>
            <a:off x="746980" y="4286459"/>
            <a:ext cx="10641699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Atributos Preditores: Descrição da manutenção do equipamento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Atributo Alvo: Tipo de Supervisão (</a:t>
            </a:r>
            <a:r>
              <a:rPr lang="pt-BR" dirty="0" err="1"/>
              <a:t>OPER</a:t>
            </a:r>
            <a:r>
              <a:rPr lang="pt-BR" dirty="0"/>
              <a:t> – Operador ou </a:t>
            </a:r>
            <a:r>
              <a:rPr lang="pt-BR" dirty="0" err="1"/>
              <a:t>PROP</a:t>
            </a:r>
            <a:r>
              <a:rPr lang="pt-BR" dirty="0"/>
              <a:t> – Proprietário)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Base de Treino:  78% dos dados originais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Base de Teste:   22% dos dados originais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Uso de </a:t>
            </a:r>
            <a:r>
              <a:rPr lang="pt-BR" dirty="0" err="1"/>
              <a:t>Django</a:t>
            </a:r>
            <a:r>
              <a:rPr lang="pt-BR" dirty="0"/>
              <a:t> para criação de </a:t>
            </a:r>
            <a:r>
              <a:rPr lang="pt-BR" dirty="0" err="1"/>
              <a:t>API.REST</a:t>
            </a:r>
            <a:r>
              <a:rPr lang="pt-BR" dirty="0"/>
              <a:t> e Base de dados </a:t>
            </a:r>
            <a:r>
              <a:rPr lang="pt-BR" dirty="0" err="1"/>
              <a:t>SQLLite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1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8D8-88D2-4943-A395-922AA52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3585"/>
            <a:ext cx="10469880" cy="160020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Análise dos dados e </a:t>
            </a:r>
            <a:br>
              <a:rPr lang="pt-BR" b="1" dirty="0"/>
            </a:br>
            <a:r>
              <a:rPr lang="pt-BR" b="1" dirty="0"/>
              <a:t>criação do modelo de predição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9D1C39-63B2-410F-82EC-D49B50505B3C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B2EFB4-7B6A-4CF7-9113-39A7E9C4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000" y="1280160"/>
            <a:ext cx="2272000" cy="22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0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BD91E4-A18C-40FC-9C73-2BE3B3F9EB77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/>
            </a:lvl1pPr>
          </a:lstStyle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Módulo 1 – Criação do Modelo de Previsão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F91534-60F1-4398-A67A-8288287382B7}"/>
              </a:ext>
            </a:extLst>
          </p:cNvPr>
          <p:cNvSpPr txBox="1"/>
          <p:nvPr/>
        </p:nvSpPr>
        <p:spPr>
          <a:xfrm>
            <a:off x="947439" y="132416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b="1" dirty="0"/>
              <a:t>Visão macro do planejamento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6BC9F28-073F-4080-8C02-E163C648BA16}"/>
              </a:ext>
            </a:extLst>
          </p:cNvPr>
          <p:cNvGrpSpPr/>
          <p:nvPr/>
        </p:nvGrpSpPr>
        <p:grpSpPr>
          <a:xfrm>
            <a:off x="1029735" y="1883697"/>
            <a:ext cx="10272105" cy="4137327"/>
            <a:chOff x="1029735" y="1883697"/>
            <a:chExt cx="10272105" cy="4137327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0286455-65FF-4ADD-91DB-E2EC47B4D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7840" y="2787425"/>
              <a:ext cx="9144000" cy="3233599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02DBCC78-69EE-493C-966E-4B48ED9D2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735" y="1883697"/>
              <a:ext cx="6484459" cy="2359085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</p:pic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26B4FBA-5BA3-4D0C-9D97-7859E0825D3F}"/>
                </a:ext>
              </a:extLst>
            </p:cNvPr>
            <p:cNvCxnSpPr>
              <a:cxnSpLocks/>
            </p:cNvCxnSpPr>
            <p:nvPr/>
          </p:nvCxnSpPr>
          <p:spPr>
            <a:xfrm>
              <a:off x="7514194" y="1883697"/>
              <a:ext cx="3787646" cy="8926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7B1A80B-C2E0-4846-AE3D-D66AC07B4010}"/>
                </a:ext>
              </a:extLst>
            </p:cNvPr>
            <p:cNvCxnSpPr>
              <a:cxnSpLocks/>
            </p:cNvCxnSpPr>
            <p:nvPr/>
          </p:nvCxnSpPr>
          <p:spPr>
            <a:xfrm>
              <a:off x="7514194" y="4253857"/>
              <a:ext cx="3787646" cy="17671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55B68783-E51B-4114-B46D-4678B8743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29735" y="4253857"/>
              <a:ext cx="1128105" cy="17671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199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60DE701-AA0E-41BA-9E76-862EE512164D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Módulo 1 –  Etapas do Planejamento 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ED265482-2B0B-4E39-B08C-B8EAAE167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439015"/>
              </p:ext>
            </p:extLst>
          </p:nvPr>
        </p:nvGraphicFramePr>
        <p:xfrm>
          <a:off x="386952" y="1113205"/>
          <a:ext cx="11423904" cy="5283544"/>
        </p:xfrm>
        <a:graphic>
          <a:graphicData uri="http://schemas.openxmlformats.org/drawingml/2006/table">
            <a:tbl>
              <a:tblPr firstCol="1" bandRow="1">
                <a:tableStyleId>{85BE263C-DBD7-4A20-BB59-AAB30ACAA65A}</a:tableStyleId>
              </a:tblPr>
              <a:tblGrid>
                <a:gridCol w="1230925">
                  <a:extLst>
                    <a:ext uri="{9D8B030D-6E8A-4147-A177-3AD203B41FA5}">
                      <a16:colId xmlns:a16="http://schemas.microsoft.com/office/drawing/2014/main" val="1045979800"/>
                    </a:ext>
                  </a:extLst>
                </a:gridCol>
                <a:gridCol w="1541663">
                  <a:extLst>
                    <a:ext uri="{9D8B030D-6E8A-4147-A177-3AD203B41FA5}">
                      <a16:colId xmlns:a16="http://schemas.microsoft.com/office/drawing/2014/main" val="4238273380"/>
                    </a:ext>
                  </a:extLst>
                </a:gridCol>
                <a:gridCol w="1961471">
                  <a:extLst>
                    <a:ext uri="{9D8B030D-6E8A-4147-A177-3AD203B41FA5}">
                      <a16:colId xmlns:a16="http://schemas.microsoft.com/office/drawing/2014/main" val="2770293272"/>
                    </a:ext>
                  </a:extLst>
                </a:gridCol>
                <a:gridCol w="6689845">
                  <a:extLst>
                    <a:ext uri="{9D8B030D-6E8A-4147-A177-3AD203B41FA5}">
                      <a16:colId xmlns:a16="http://schemas.microsoft.com/office/drawing/2014/main" val="3979575900"/>
                    </a:ext>
                  </a:extLst>
                </a:gridCol>
              </a:tblGrid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Etapa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Leitura dos Insumos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Dados 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treinoteste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.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csv</a:t>
                      </a:r>
                      <a:endParaRPr lang="pt-BR" sz="12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algn="l"/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Extração da Base de dados de Manutenção</a:t>
                      </a:r>
                    </a:p>
                    <a:p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14374"/>
                  </a:ext>
                </a:extLst>
              </a:tr>
              <a:tr h="67901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Etapa 2 </a:t>
                      </a:r>
                    </a:p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1. Limpeza e conformidade dos dados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data_prep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ipynb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Remover dados inconsistentes, faltantes, variáveis de predição a serem consideradas</a:t>
                      </a:r>
                      <a:endParaRPr lang="pt-BR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512421"/>
                  </a:ext>
                </a:extLst>
              </a:tr>
              <a:tr h="2049635">
                <a:tc vMerge="1"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2. Análise dos dados</a:t>
                      </a:r>
                    </a:p>
                    <a:p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feature_analysis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ipynb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Medidas para estimar desempenho do classificador: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Acurária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(taxa de acerto)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Matriz de Confusão (desempenho do modelo 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FP,FN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VP,VN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Curva 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ROC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 (Sensibilidade {VP / 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VP+FN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} x Especificidade {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VN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VN+FP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endParaRPr lang="pt-BR" sz="1200" b="1" kern="12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Algoritmos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SVN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Arvore de decisão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KNN</a:t>
                      </a:r>
                      <a:endParaRPr lang="pt-BR" sz="12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Regressão Logística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78491"/>
                  </a:ext>
                </a:extLst>
              </a:tr>
              <a:tr h="1048845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3. Teste e Treino e geração do modelo de predição</a:t>
                      </a:r>
                      <a:endParaRPr lang="pt-BR" sz="12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Modeling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ipynb</a:t>
                      </a:r>
                      <a:endParaRPr lang="pt-BR" sz="1200" b="1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Figura de mérito: 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f1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-score.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Benchmarking: melhor que o aleatório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   de 50%.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30177"/>
                  </a:ext>
                </a:extLst>
              </a:tr>
              <a:tr h="104884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Etapa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4. Escolha do modelo de previsão</a:t>
                      </a:r>
                      <a:endParaRPr lang="pt-BR" sz="12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export_modelo_bd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ipynb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t-BR" sz="1200" b="1" kern="1200" dirty="0" err="1">
                          <a:solidFill>
                            <a:schemeClr val="dk1"/>
                          </a:solidFill>
                        </a:rPr>
                        <a:t>Export</a:t>
                      </a:r>
                      <a:r>
                        <a:rPr lang="pt-BR" sz="1200" b="1" kern="1200" dirty="0">
                          <a:solidFill>
                            <a:schemeClr val="dk1"/>
                          </a:solidFill>
                        </a:rPr>
                        <a:t> dos dados E resultados para  Base de dados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07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1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8D725C2-3F40-4839-9E86-F10F8B1166FF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Módulo 1 –  Escolha do Modelo de Predição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9AF15F-7943-4C93-87C5-4EDB157AD191}"/>
              </a:ext>
            </a:extLst>
          </p:cNvPr>
          <p:cNvSpPr txBox="1"/>
          <p:nvPr/>
        </p:nvSpPr>
        <p:spPr>
          <a:xfrm>
            <a:off x="6108048" y="1294444"/>
            <a:ext cx="5270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modelo de regressão logística </a:t>
            </a:r>
            <a:r>
              <a:rPr lang="pt-BR" dirty="0"/>
              <a:t>foi o melhor modelo utilizado para este conjunto de dados porque ele apresenta a maior acurácia tanto no geral (vários gráficos) tanto para as classes positivas e como as negativas. Isto é observado nas tabelas do </a:t>
            </a:r>
            <a:r>
              <a:rPr lang="pt-BR" dirty="0" err="1"/>
              <a:t>F1</a:t>
            </a:r>
            <a:r>
              <a:rPr lang="pt-BR" dirty="0"/>
              <a:t>-Score e no gráfico da Curva </a:t>
            </a:r>
            <a:r>
              <a:rPr lang="pt-BR" dirty="0" err="1"/>
              <a:t>ROC</a:t>
            </a:r>
            <a:r>
              <a:rPr lang="pt-BR" dirty="0"/>
              <a:t> em que a linha vermelha mostra a melhor acurácia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607AAFD-25D8-4208-9F78-197E1655D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95" y="3992798"/>
            <a:ext cx="5081778" cy="20387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A762D6B-40F5-46E7-A6FF-B696AB799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56" y="1399033"/>
            <a:ext cx="4990874" cy="46607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723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8D8-88D2-4943-A395-922AA52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3653585"/>
            <a:ext cx="10469880" cy="160020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Operação do </a:t>
            </a:r>
            <a:br>
              <a:rPr lang="pt-BR" b="1" dirty="0"/>
            </a:br>
            <a:r>
              <a:rPr lang="pt-BR" b="1" dirty="0"/>
              <a:t>modelo de predição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9D1C39-63B2-410F-82EC-D49B50505B3C}"/>
              </a:ext>
            </a:extLst>
          </p:cNvPr>
          <p:cNvSpPr txBox="1"/>
          <p:nvPr/>
        </p:nvSpPr>
        <p:spPr>
          <a:xfrm>
            <a:off x="384048" y="381195"/>
            <a:ext cx="11448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C9D103-FFBF-4E08-80A9-05FB74A0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121" y="1522222"/>
            <a:ext cx="2151759" cy="21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83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{293BB168-5B13-4B7E-87C0-04D4249F09D7}tf78438558_win32</Template>
  <TotalTime>1133</TotalTime>
  <Words>1081</Words>
  <Application>Microsoft Office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Garamond</vt:lpstr>
      <vt:lpstr>Wingdings</vt:lpstr>
      <vt:lpstr>SavonVTI</vt:lpstr>
      <vt:lpstr>Projeto AI Visualização e classificadores de dados em tempo real  Janine Monteiro</vt:lpstr>
      <vt:lpstr>1. Introdução  2. Fases do Projeto    Análise e criação do modelo de predição   Operação do modelo de predição   Visualização dos resultados  3. Melhorias  </vt:lpstr>
      <vt:lpstr>Apresentação do PowerPoint</vt:lpstr>
      <vt:lpstr>Apresentação do PowerPoint</vt:lpstr>
      <vt:lpstr>Análise dos dados e  criação do modelo de predição</vt:lpstr>
      <vt:lpstr>Apresentação do PowerPoint</vt:lpstr>
      <vt:lpstr>Apresentação do PowerPoint</vt:lpstr>
      <vt:lpstr>Apresentação do PowerPoint</vt:lpstr>
      <vt:lpstr>Operação do  modelo de predição</vt:lpstr>
      <vt:lpstr>Apresentação do PowerPoint</vt:lpstr>
      <vt:lpstr>Apresentação do PowerPoint</vt:lpstr>
      <vt:lpstr>Apresentação do PowerPoint</vt:lpstr>
      <vt:lpstr>Visualização dos Resultados</vt:lpstr>
      <vt:lpstr>Apresentação do PowerPoint</vt:lpstr>
      <vt:lpstr>Apresentação do PowerPoint</vt:lpstr>
      <vt:lpstr>Apresentação do PowerPoint</vt:lpstr>
      <vt:lpstr>Apresentação do PowerPoint</vt:lpstr>
      <vt:lpstr>Obrigada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AI Supervisao - Classificacao</dc:title>
  <dc:creator>Janine Monteiro</dc:creator>
  <cp:lastModifiedBy>Janine Monteiro</cp:lastModifiedBy>
  <cp:revision>182</cp:revision>
  <dcterms:created xsi:type="dcterms:W3CDTF">2020-09-01T14:20:46Z</dcterms:created>
  <dcterms:modified xsi:type="dcterms:W3CDTF">2020-09-13T06:26:13Z</dcterms:modified>
</cp:coreProperties>
</file>