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1:31.825"/>
    </inkml:context>
    <inkml:brush xml:id="br0">
      <inkml:brushProperty name="width" value="0.05" units="cm"/>
      <inkml:brushProperty name="height" value="0.05" units="cm"/>
      <inkml:brushProperty name="color" value="#E71224"/>
    </inkml:brush>
  </inkml:definitions>
  <inkml:trace contextRef="#ctx0" brushRef="#br0">1771 4792 24575,'-42'0'0,"2"1"0,0-2 0,-74-11 0,96 9 0,-29 0 0,31 2 0,1 0 0,-31-6 0,32 4 0,0 0 0,0 2 0,-16-1 0,14 2 0,1-1 0,-20-4 0,25 1 0,0 0 0,0 0 0,0-1 0,1 0 0,0-1 0,0 0 0,0 0 0,-13-13 0,11 9 0,-1 0 0,-1 1 0,-17-9 0,13 7 0,1 0 0,0-1 0,0 0 0,1-1 0,-26-30 0,21 18 0,16 19 0,0 0 0,-1 1 0,-9-11 0,4 9 0,1-1 0,0-1 0,1 0 0,-1 0 0,-11-19 0,-17-21 0,27 38 0,1-1 0,0-1 0,-8-13 0,-4-22 0,14 32 0,-1 0 0,-13-22 0,15 28 0,-13-19 0,-2 1 0,-27-30 0,43 52 0,1 0 0,0 1 0,0-1 0,0-1 0,-4-10 0,5 10 0,-1-1 0,0 2 0,0-1 0,-8-10 0,8 11 0,-1-1 0,1 1 0,0-1 0,1 0 0,0 0 0,-4-9 0,4 7 0,0 0 0,-1 1 0,0 0 0,-6-9 0,-4-1 0,7 10 0,1-1 0,0 0 0,0 0 0,-4-12 0,6 14 0,0 0 0,0 0 0,-1 1 0,0-1 0,-10-11 0,9 12 0,0 0 0,1 0 0,0-1 0,1 0 0,-5-8 0,4 6 0,0 0 0,-1 1 0,0 0 0,0 0 0,-1 0 0,-8-7 0,9 10 0,0-1 0,1 1 0,0-1 0,0-1 0,0 1 0,1-1 0,0 0 0,0 0 0,0 0 0,-4-14 0,4 9 0,0 0 0,-1 0 0,-10-19 0,9 20 0,0-1 0,1 1 0,-7-23 0,9 21 0,-2 1 0,0 0 0,-8-16 0,7 17 0,1-1 0,0 0 0,-6-21 0,-10-32 0,14 44 0,-7-27 0,9 21 0,0 5 0,1 0 0,-1-23 0,3 26 0,-6-27 0,4 29 0,-2-35 0,6 16 0,1 23 0,-1 0 0,0 0 0,-1 0 0,-1 0 0,-3-14 0,-4 1 0,2 0 0,2 0 0,0-1 0,-2-49 0,6 48 0,-9-48 0,2 27 0,0 3 0,4 30 0,1 0 0,0-22 0,1 21 0,-6-33 0,5 33 0,-4-34 0,7 35 0,2-180 0,6 129 0,-3 39 0,0-31 0,-3 39 0,1 0 0,1-1 0,9-29 0,3-13 0,-9 31 0,-3 13 0,3-24 0,-6 37 0,1 0 0,-1 0 0,1 1 0,0-1 0,1 1 0,-1 0 0,1-1 0,0 1 0,1 0 0,-1 1 0,1-1 0,8-7 0,-5 4 0,-1 0 0,0 0 0,7-12 0,-6 9 0,-1 1 0,1 0 0,12-13 0,7-9 0,-23 28 0,-1-1 0,0 0 0,0 1 0,0-1 0,0 0 0,-1 0 0,0 0 0,1-8 0,-1 7 0,0 0 0,1 0 0,0 0 0,0 0 0,3-7 0,2-1 0,6-12 0,1 1 0,1 1 0,20-24 0,-22 30 0,16-27 0,-1 2 0,77-118 0,-84 118 0,-19 36 0,1 0 0,0 0 0,0 0 0,1 0 0,0 1 0,1 0 0,-1 0 0,7-7 0,-6 7 0,1 0 0,-1-1 0,0 0 0,0 0 0,-1-1 0,0 1 0,4-10 0,11-22 0,-16 35 0,0 0 0,0 1 0,1-1 0,4-4 0,-4 5 0,-1 0 0,0-1 0,0 1 0,0 0 0,0-1 0,2-4 0,10-25 0,-9 20 0,1-1 0,8-12 0,15-7 0,-2 2 0,-8 1 0,-13 20 0,-1 0 0,1 1 0,0-1 0,1 1 0,0 1 0,1-1 0,14-10 0,-10 11 0,0 0 0,0 0 0,-2-1 0,1-1 0,12-12 0,-17 15 0,0 1 0,1 0 0,0 1 0,0 0 0,0 0 0,0 0 0,1 1 0,10-4 0,-5 2 0,0 0 0,14-10 0,54-30 0,-68 39 0,13-5 0,-1 2 0,33-9 0,3 0 0,-36 10 0,-1 2 0,1 1 0,38-4 0,-15 1 0,-33 6 0,0 0 0,20 0 0,163 2 0,-90 2 0,-74 3-1365,-23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2:01.955"/>
    </inkml:context>
    <inkml:brush xml:id="br0">
      <inkml:brushProperty name="width" value="0.05" units="cm"/>
      <inkml:brushProperty name="height" value="0.05" units="cm"/>
      <inkml:brushProperty name="color" value="#E71224"/>
    </inkml:brush>
  </inkml:definitions>
  <inkml:trace contextRef="#ctx0" brushRef="#br0">1177 3777 24575,'0'-3'0,"-1"-1"0,1 0 0,-1 1 0,0-1 0,0 0 0,0 1 0,0-1 0,-1 1 0,1 0 0,-1-1 0,0 1 0,0 0 0,0 0 0,0 0 0,-1 0 0,1 1 0,-5-4 0,-5-4 0,0 0 0,-27-14 0,9 6 0,-11-6 0,31 18 0,-1 0 0,1 0 0,0-1 0,-17-15 0,16 12 0,-1 0 0,0 2 0,0-1 0,-26-12 0,24 14 0,1 0 0,1-1 0,-1-1 0,-21-18 0,23 16 0,-1 1 0,-1 1 0,-20-12 0,19 12 0,1 0 0,0 0 0,-15-15 0,-86-73 0,96 80 0,-29-19 0,42 33 0,0-2 0,0 0 0,-1 0 0,-6-9 0,-11-11 0,16 18 0,1 0 0,0-1 0,0 0 0,0-1 0,1 1 0,-6-13 0,0 0 0,3 4 0,1 0 0,0 0 0,1-1 0,-4-27 0,-11-30 0,12 47 0,2 0 0,1 0 0,-4-49 0,6 56 0,-10-38 0,8 42 0,2-1 0,0 0 0,-1-22 0,2 15 0,-1 0 0,-1 0 0,-2 1 0,-17-46 0,2 23 0,15 35 0,1 0 0,0-1 0,1 0 0,-3-14 0,-1-21 0,-2-48 0,11 89 0,-5-27 0,-18-66 0,13 67 0,-8-67 0,17 11 0,2 68 0,-1 0 0,-1-1 0,-6-39 0,-1 28 0,1 5 0,1 0 0,1 0 0,-2-47 0,6-1 0,4-98 0,6 119 0,0-5 0,-7 45 0,0 0 0,1 0 0,1 0 0,7-19 0,-1 4 0,-5 13 0,-1 4 0,0 0 0,1 0 0,8-15 0,-1 6 0,-9 15 0,0-1 0,1 1 0,1 0 0,-1 0 0,1 0 0,0 1 0,0-1 0,10-7 0,-9 9 0,-1 0 0,0 0 0,-1-1 0,1 1 0,-1-1 0,0 0 0,-1 0 0,6-12 0,-6 10 0,1 1 0,1-1 0,-1 1 0,1 0 0,10-11 0,-5 8 0,0 0 0,0-1 0,-1 0 0,-1-1 0,0 0 0,0 0 0,8-19 0,-12 25 0,0 0 0,0 0 0,0 1 0,1-1 0,0 1 0,0 0 0,10-7 0,11-12 0,2-7 0,40-61 0,-10 15 0,-29 48 0,-10 11 0,-5 3 0,1 1 0,17-13 0,-7 9 0,41-22 0,5-4 0,-12 7 0,-52 34 0,0 0 0,0 0 0,0 1 0,0 0 0,0 0 0,1 0 0,-1 1 0,10 0 0,64 3 0,-35 0 0,-23-3-120,-10 1 204,0 0 0,25 4 0,-34-4-184,0 1 1,-1 0-1,1 0 0,0 1 0,-1-1 0,1 1 1,0 0-1,-1 0 0,0 0 0,0 0 0,0 1 0,0-1 1,0 1-1,3 3 0,1 3-6726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42:04.984"/>
    </inkml:context>
    <inkml:brush xml:id="br0">
      <inkml:brushProperty name="width" value="0.05" units="cm"/>
      <inkml:brushProperty name="height" value="0.05" units="cm"/>
      <inkml:brushProperty name="color" value="#E71224"/>
    </inkml:brush>
  </inkml:definitions>
  <inkml:trace contextRef="#ctx0" brushRef="#br0">2043 1 24575,'-63'1'394,"31"1"-2195,0 1 1,-52 12 0,-92 38 3359,149-45-828,-43 19-1,-5 2 399,13-13-1129,40-12 0,0 2 0,-31 13 0,37-12 122,0 2 1,0 0 0,1 1-1,1 0 1,-1 1 0,-17 19-1,0-2-122,-55 37 0,45-35 0,1-4 0,32-21 0,1 0 0,-1 0 0,1 1 0,1 0 0,-1 0 0,1 1 0,0 0 0,-7 9 0,-22 39 0,-39 79 0,54-95 0,-30 40 0,20-39 0,22-31 0,1 1 0,1 0 0,-11 18 0,0 2 32,-25 36 1,3-8-831,14-8 618,20-37 188,0 0 1,-2 0-1,-11 16 0,-74 101-8,79-108 0,1 0 0,2 1 0,0 1 0,-9 29 0,20-52 0,-2 5 74,1 0-1,-1 0 0,0 1 1,-1-1-1,0 0 0,0-1 1,0 1-1,-1 0 0,-7 9 1,-2-1 29,3-4-96,0 1 0,1 0 1,0 1-1,1 0 0,-7 13 0,-111 214-7,120-226-115,1 1-1,0-1 1,0 1-1,2 0 0,0 0 1,0 0-1,0 19 1,0-5-592,-4 31-89,-4 27 613,7-60 183,0 43 0,3-43 0,-5 41 0,-18 114-674,17-123 638,4 0 1,4 77-1,0-42 355,-1 355-516,2-412 130,7 41 1,1 27 556,-11-7 169,2 43 589,1-123-1088,1 0-1,11 33 1,-9-35-28,-1 1-1,0 0 1,2 25-1,-5-17-110,-1-10-261,1 0 1,5 25 0,-6-37 238,10 35-2,-3-1 0,-1 1 0,2 51 0,-7-65 28,9 46 0,-3-26-10,0-6-15,19 57 0,-15-57 0,20 118 44,-24-109-26,1 4 32,14 96-677,-17-75 638,6 42-422,21 23 331,-17-65 80,-12-49 0,12 39 0,-8-37 2,5 29 0,-10-47-2,0 0 1,1 0-1,0-1 0,0 1 1,0-1-1,0 0 1,1 0-1,0 0 1,0 0-1,0-1 1,9 7-1,-6-4 38,0 0-1,-1 0 1,1 0-1,5 11 1,4 9 651,-9-17-672,0 1 0,-1 0 1,0 0-1,-1 1 1,0-1-1,-1 1 0,0 0 1,-1 0-1,2 14 1,-3-1 65,2 0 0,0-1 0,2 1-1,0-1 1,2 0 0,20 43 0,-7-30-83,-14-27 0,0 1 0,9 23 0,31 67 0,-24-55 0,-7-4 0,-13-33 0,0 0 0,1 0 0,0 0 0,1 0 0,7 12 0,-4-10 0,-2 0 0,1 0 0,-2 0 0,0 1 0,6 16 0,-2-2 0,0-7 0,1 0 0,1 0 0,1-1 0,17 22 0,6 7 0,-30-38 0,0 0 0,-1 0 0,0 0 0,3 13 0,10 21 0,-8-24 0,8 28 0,-4-10 0,-8-26 0,1 0 0,0 0 0,13 17 0,-11-17 0,-1 0 0,0 0 0,6 15 0,-8-17-123,-1-1-1,1 1 0,1-1 1,0 0-1,6 7 0,-6-8 25,1 1 0,-2 0 0,1 0 0,-1 0 0,4 11 0,-2-5 75,0 0 1,17 24-1,-15-25 26,0 2 0,9 20 0,-6-9 272,0 0 1,27 41 0,-26-46 127,-10-15-367,0 0 0,1-1 0,0 1 0,7 8 0,12 6-35,-18-16 0,1 1 0,-1 0 0,0 0 0,0 0 0,0 1 0,-1-1 0,0 1 0,0 0 0,0 0 0,-1 1 0,5 10 0,1 6 0,0-1 0,22 35 0,-18-33 0,20 45 0,-22-39 0,-2-7 0,9 37 0,-11-32 0,-3-15 0,-1 1 0,2 25 0,-4-26 0,1 0 0,0 0 0,1 0 0,0 0 0,1 0 0,0-1 0,1 1 0,0-1 0,1 0 0,1-1 0,13 20 0,9 16 0,-23-37 0,0 1 0,0-1 0,15 18 0,-16-22 0,0 1 0,0 0 0,-1 1 0,0-1 0,0 1 0,4 12 0,-5-11 0,1 0 0,0-1 0,0 0 0,0 0 0,9 11 0,-7-12 0,1 0 0,0 0 0,0-1 0,0 0 0,0 0 0,1-1 0,0 1 0,0-2 0,16 7 0,-2-1 0,-3-4 0,-2 2 0,1 0 0,-1 1 0,0 0 0,-1 2 0,20 16 0,-31-23 0,-1 0 0,1 0 0,0 0 0,0-1 0,0 0 0,1 0 0,-1 0 0,1-1 0,-1 0 0,9 2 0,1-1 0,0-1 0,26 1 0,-10-2 0,16 9-1365,-34-6-5461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5:03:42.378"/>
    </inkml:context>
    <inkml:brush xml:id="br0">
      <inkml:brushProperty name="width" value="0.05" units="cm"/>
      <inkml:brushProperty name="height" value="0.05" units="cm"/>
      <inkml:brushProperty name="color" value="#E71224"/>
    </inkml:brush>
  </inkml:definitions>
  <inkml:trace contextRef="#ctx0" brushRef="#br0">0 234 24575,'23'-1'-136,"0"0"1,0-1-1,-1-1 0,1-1 0,-1-1 1,40-15-1,2-1-750,100-20-1,-148 37 870,-12 3 17,371-69 0,-195 48 0,-121 14-205,-36 4 56,29-2 1,89-6-248,-78 6 1442,125 4 0,-97 3-593,-70 1-282,0 0 1,-1 2-1,0 0 1,1 1-1,21 10 1,5 0-108,10 2-64,-14-3 0,0-2 0,0-2 0,54 5 0,-24-4 0,-24-2 0,190 35-2169,-105-21 945,-116-20 1175,210 36 1943,-200-36-1384,35 0-1,-4-1 20,19 14-1894,-63-15-5461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5:03:43.358"/>
    </inkml:context>
    <inkml:brush xml:id="br0">
      <inkml:brushProperty name="width" value="0.05" units="cm"/>
      <inkml:brushProperty name="height" value="0.05" units="cm"/>
      <inkml:brushProperty name="color" value="#E71224"/>
    </inkml:brush>
  </inkml:definitions>
  <inkml:trace contextRef="#ctx0" brushRef="#br0">633 1 24575,'-1'3'0,"1"1"0,-1 0 0,1-1 0,-1 1 0,0-1 0,-1 1 0,1-1 0,0 1 0,-1-1 0,0 0 0,0 0 0,0 0 0,0 0 0,0 0 0,-1 0 0,-2 2 0,-7 6 0,0-1 0,-20 13 0,6-5 0,-30 23 0,-2-2 0,-1-3 0,-2-3 0,-73 28 0,8-14 0,125-46 0,-1-1 0,1 1 0,-1 0 0,0 0 0,1-1 0,0 1 0,-1 0 0,1 0 0,-1 0 0,1 0 0,0 1 0,0-1 0,0 0 0,0 0 0,0 1 0,0-1 0,0 1 0,0-1 0,0 1 0,1-1 0,-1 1 0,0-1 0,1 1 0,0 0 0,-1-1 0,1 1 0,0 0 0,0-1 0,0 3 0,1-1 0,-1 0 0,1 0 0,0 0 0,0-1 0,1 1 0,-1 0 0,1-1 0,-1 1 0,1-1 0,0 0 0,0 1 0,0-1 0,0 0 0,0 0 0,5 3 0,11 7 0,31 16 0,-30-18 0,30 20 0,5 8 0,82 42 0,-84-54 0,-17-8 0,40 26 0,-66-39 0,-1 0 0,1-1 0,0 0 0,17 5 0,21 9 0,41 30 0,-43-20 0,-37-22 0,1 0 0,1 0 0,-1-1 0,1-1 0,14 6 0,-6-4-1365,-2-1-5461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B24F-0DFC-D532-DADA-892AE61A1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2FA6F-372B-D325-413D-8ACDEAC72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E065C-0FAD-100D-6154-4E850896E86E}"/>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DDF7EA5E-D0CB-3FDA-B3E3-E227A1749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AB2AA-1E26-E55E-97A2-C824B3703DA5}"/>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75330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53C7-7811-23A5-8A2A-78DAF3EC2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5E643-2D1C-51EF-B62F-19106A850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16611-BAB2-6E99-6C2C-043EFC920572}"/>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7AECEEFC-F03B-E66F-21F1-95C3C0F18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C6F4B-D33A-AE14-3251-6C08D4BCC0D8}"/>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59871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90541-9C4A-1A35-6AD1-2F685E205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2969ED-9E9A-6E4E-D168-75D3EBC343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1EA58-A457-4940-45B2-530DDDDBCF61}"/>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FF22508A-34E0-56CC-D67B-587202DB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7DBA4-31FB-6FAC-4FCE-C896C4C1FBC2}"/>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16461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7413-C5EE-6385-9547-C330CB95D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2716A-2CDC-C690-B30D-ED838C7E1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63EA0-8670-2200-5EB3-2CACA2BA4CBC}"/>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081F04B5-C3BF-39FC-E757-47F06DDC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88102-70D0-A850-40E4-FB6AFA5F8D7F}"/>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090450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3F4A-7B6B-CD5D-3325-40583E9F0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1763C3-9683-3959-9997-07C0F1D502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C4842-FC88-3DCB-A138-44D94C5A5E1F}"/>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5BD007E1-0FBE-B107-0801-DC687DA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5449F-525C-34A7-3C44-EA28F607F866}"/>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24845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0E1D-4E39-7AF2-9A56-589F5A63D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C51EF-D093-47DF-7367-5938A67D9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F5F207-48B4-80A9-C937-8E888BD32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19072-D47E-73FC-0278-82A87E2965FC}"/>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6" name="Footer Placeholder 5">
            <a:extLst>
              <a:ext uri="{FF2B5EF4-FFF2-40B4-BE49-F238E27FC236}">
                <a16:creationId xmlns:a16="http://schemas.microsoft.com/office/drawing/2014/main" id="{769760C4-E3F4-68A7-9B9B-D5F32E649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2D530-E3E0-4EDB-BABB-92523DBE3881}"/>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6249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8448-74DA-E161-5091-6A6DFAA3E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30CC88-B1E2-F870-62A2-66C1BB72B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DC26A-DD24-E74F-68AF-9B53D1FD2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9314-C6F3-2836-3E52-1617C782D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17F4D-45CA-6CBF-B35C-57AB93FE6B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6438E-D35A-40A2-78D5-DDB48C803BF6}"/>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8" name="Footer Placeholder 7">
            <a:extLst>
              <a:ext uri="{FF2B5EF4-FFF2-40B4-BE49-F238E27FC236}">
                <a16:creationId xmlns:a16="http://schemas.microsoft.com/office/drawing/2014/main" id="{23BF6139-0438-10FC-40EC-413778461A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254C9-5110-EB0D-4D6A-11B5D9A1E36B}"/>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326151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316E-00C0-D75E-209E-8429AA670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95FE1-BBE3-DD7B-0008-2F3EA97D10CC}"/>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4" name="Footer Placeholder 3">
            <a:extLst>
              <a:ext uri="{FF2B5EF4-FFF2-40B4-BE49-F238E27FC236}">
                <a16:creationId xmlns:a16="http://schemas.microsoft.com/office/drawing/2014/main" id="{CCB33059-545D-FA00-1361-5FE5FEC823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7CCF07-8681-1BBA-D097-7E2A2C831D26}"/>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40341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930F5-C8BE-AB29-3FC0-17DA95C1740E}"/>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3" name="Footer Placeholder 2">
            <a:extLst>
              <a:ext uri="{FF2B5EF4-FFF2-40B4-BE49-F238E27FC236}">
                <a16:creationId xmlns:a16="http://schemas.microsoft.com/office/drawing/2014/main" id="{D47D4CF6-589A-CCDD-CE83-C4A3ED75F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4AD19-E6D5-2FF6-A99A-495056C679C0}"/>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196427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E415-052D-4B0A-16F3-35C0415AD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C0ECCE-2BE9-939D-F482-83BDA32C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2D2BBB-498B-08B1-4A8C-459B5AB05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9C9CF-DCAA-9987-8FAE-E6F3E6FB75E6}"/>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6" name="Footer Placeholder 5">
            <a:extLst>
              <a:ext uri="{FF2B5EF4-FFF2-40B4-BE49-F238E27FC236}">
                <a16:creationId xmlns:a16="http://schemas.microsoft.com/office/drawing/2014/main" id="{6B7E3E07-122F-ACA5-3EA0-EB9E5247C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A37D1-3298-BAA4-8CC6-0C8AC3651C23}"/>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46698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6D21-FA9A-E9C4-A820-E9D3B9F54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8FF50-1C0C-15C3-21F5-51BEF41E6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62E4D-0178-6BB6-C37A-9BED6A142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92196-4EC8-9C77-8717-07846F4D2A43}"/>
              </a:ext>
            </a:extLst>
          </p:cNvPr>
          <p:cNvSpPr>
            <a:spLocks noGrp="1"/>
          </p:cNvSpPr>
          <p:nvPr>
            <p:ph type="dt" sz="half" idx="10"/>
          </p:nvPr>
        </p:nvSpPr>
        <p:spPr/>
        <p:txBody>
          <a:bodyPr/>
          <a:lstStyle/>
          <a:p>
            <a:fld id="{2B133695-E7FB-4473-8013-424BE9397C6C}" type="datetimeFigureOut">
              <a:rPr lang="en-US" smtClean="0"/>
              <a:t>5/24/2022</a:t>
            </a:fld>
            <a:endParaRPr lang="en-US"/>
          </a:p>
        </p:txBody>
      </p:sp>
      <p:sp>
        <p:nvSpPr>
          <p:cNvPr id="6" name="Footer Placeholder 5">
            <a:extLst>
              <a:ext uri="{FF2B5EF4-FFF2-40B4-BE49-F238E27FC236}">
                <a16:creationId xmlns:a16="http://schemas.microsoft.com/office/drawing/2014/main" id="{0759129F-5622-492D-17D1-045A63D95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7DD2B-5DD3-0464-654D-5E4BB7571FCC}"/>
              </a:ext>
            </a:extLst>
          </p:cNvPr>
          <p:cNvSpPr>
            <a:spLocks noGrp="1"/>
          </p:cNvSpPr>
          <p:nvPr>
            <p:ph type="sldNum" sz="quarter" idx="12"/>
          </p:nvPr>
        </p:nvSpPr>
        <p:spPr/>
        <p:txBody>
          <a:bodyPr/>
          <a:lstStyle/>
          <a:p>
            <a:fld id="{E209B1FF-7F51-4621-9C22-19A22E43E257}" type="slidenum">
              <a:rPr lang="en-US" smtClean="0"/>
              <a:t>‹#›</a:t>
            </a:fld>
            <a:endParaRPr lang="en-US"/>
          </a:p>
        </p:txBody>
      </p:sp>
    </p:spTree>
    <p:extLst>
      <p:ext uri="{BB962C8B-B14F-4D97-AF65-F5344CB8AC3E}">
        <p14:creationId xmlns:p14="http://schemas.microsoft.com/office/powerpoint/2010/main" val="24317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9BDF6-8F10-8777-C31A-01FCF5490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455CD3-EFB4-8844-D153-7239FED57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5CA07-FED9-B409-8838-9B4901597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33695-E7FB-4473-8013-424BE9397C6C}" type="datetimeFigureOut">
              <a:rPr lang="en-US" smtClean="0"/>
              <a:t>5/24/2022</a:t>
            </a:fld>
            <a:endParaRPr lang="en-US"/>
          </a:p>
        </p:txBody>
      </p:sp>
      <p:sp>
        <p:nvSpPr>
          <p:cNvPr id="5" name="Footer Placeholder 4">
            <a:extLst>
              <a:ext uri="{FF2B5EF4-FFF2-40B4-BE49-F238E27FC236}">
                <a16:creationId xmlns:a16="http://schemas.microsoft.com/office/drawing/2014/main" id="{AEF9D16F-0E71-83D4-E23F-BC3797FD6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5FBA8-A39A-411C-B029-10622D861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9B1FF-7F51-4621-9C22-19A22E43E257}" type="slidenum">
              <a:rPr lang="en-US" smtClean="0"/>
              <a:t>‹#›</a:t>
            </a:fld>
            <a:endParaRPr lang="en-US"/>
          </a:p>
        </p:txBody>
      </p:sp>
    </p:spTree>
    <p:extLst>
      <p:ext uri="{BB962C8B-B14F-4D97-AF65-F5344CB8AC3E}">
        <p14:creationId xmlns:p14="http://schemas.microsoft.com/office/powerpoint/2010/main" val="365536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1871-7271-5BD2-311A-3775AFCE43A1}"/>
              </a:ext>
            </a:extLst>
          </p:cNvPr>
          <p:cNvSpPr>
            <a:spLocks noGrp="1"/>
          </p:cNvSpPr>
          <p:nvPr>
            <p:ph type="ctrTitle"/>
          </p:nvPr>
        </p:nvSpPr>
        <p:spPr/>
        <p:txBody>
          <a:bodyPr>
            <a:normAutofit/>
          </a:bodyPr>
          <a:lstStyle/>
          <a:p>
            <a:r>
              <a:rPr lang="en-US" dirty="0"/>
              <a:t>analyze “dead company dataset” by python</a:t>
            </a:r>
          </a:p>
        </p:txBody>
      </p:sp>
    </p:spTree>
    <p:extLst>
      <p:ext uri="{BB962C8B-B14F-4D97-AF65-F5344CB8AC3E}">
        <p14:creationId xmlns:p14="http://schemas.microsoft.com/office/powerpoint/2010/main" val="32049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A70C3-C3FD-9F0F-2E88-CE4EF3E082F1}"/>
              </a:ext>
            </a:extLst>
          </p:cNvPr>
          <p:cNvSpPr>
            <a:spLocks noGrp="1"/>
          </p:cNvSpPr>
          <p:nvPr>
            <p:ph idx="1"/>
          </p:nvPr>
        </p:nvSpPr>
        <p:spPr>
          <a:xfrm>
            <a:off x="741218" y="530224"/>
            <a:ext cx="10515600" cy="4351338"/>
          </a:xfrm>
        </p:spPr>
        <p:txBody>
          <a:bodyPr>
            <a:normAutofit fontScale="55000" lnSpcReduction="20000"/>
          </a:bodyPr>
          <a:lstStyle/>
          <a:p>
            <a:pPr marL="0" indent="0">
              <a:buNone/>
            </a:pPr>
            <a:r>
              <a:rPr lang="en-US" sz="5100" dirty="0"/>
              <a:t>In fact, we can also draw some interesting conclusions from the same principle…</a:t>
            </a:r>
          </a:p>
          <a:p>
            <a:r>
              <a:rPr lang="en-US" dirty="0"/>
              <a:t>level=0.1</a:t>
            </a:r>
          </a:p>
          <a:p>
            <a:r>
              <a:rPr lang="en-US" dirty="0"/>
              <a:t>for row in range(0,72):</a:t>
            </a:r>
          </a:p>
          <a:p>
            <a:r>
              <a:rPr lang="en-US" dirty="0"/>
              <a:t>    for column in range(0,72):</a:t>
            </a:r>
          </a:p>
          <a:p>
            <a:r>
              <a:rPr lang="en-US" dirty="0"/>
              <a:t>        if ((</a:t>
            </a:r>
            <a:r>
              <a:rPr lang="en-US" dirty="0" err="1"/>
              <a:t>corr.loc</a:t>
            </a:r>
            <a:r>
              <a:rPr lang="en-US" dirty="0"/>
              <a:t>[</a:t>
            </a:r>
            <a:r>
              <a:rPr lang="en-US" dirty="0" err="1"/>
              <a:t>row,column</a:t>
            </a:r>
            <a:r>
              <a:rPr lang="en-US" dirty="0"/>
              <a:t>]&gt;=level) &amp; (</a:t>
            </a:r>
            <a:r>
              <a:rPr lang="en-US" dirty="0" err="1"/>
              <a:t>corr.loc</a:t>
            </a:r>
            <a:r>
              <a:rPr lang="en-US" dirty="0"/>
              <a:t>[</a:t>
            </a:r>
            <a:r>
              <a:rPr lang="en-US" dirty="0" err="1"/>
              <a:t>row,column</a:t>
            </a:r>
            <a:r>
              <a:rPr lang="en-US" dirty="0"/>
              <a:t>]&lt;1)):</a:t>
            </a:r>
          </a:p>
          <a:p>
            <a:r>
              <a:rPr lang="en-US" dirty="0"/>
              <a:t>            </a:t>
            </a:r>
          </a:p>
          <a:p>
            <a:r>
              <a:rPr lang="en-US" dirty="0"/>
              <a:t>            if(row&lt;=18):</a:t>
            </a:r>
          </a:p>
          <a:p>
            <a:r>
              <a:rPr lang="en-US" dirty="0"/>
              <a:t>                if(column&lt;=18):</a:t>
            </a:r>
          </a:p>
          <a:p>
            <a:r>
              <a:rPr lang="en-US" dirty="0"/>
              <a:t>                    print(</a:t>
            </a:r>
            <a:r>
              <a:rPr lang="en-US" dirty="0" err="1"/>
              <a:t>data.cat.value_counts</a:t>
            </a:r>
            <a:r>
              <a:rPr lang="en-US" dirty="0"/>
              <a:t>().index[row]," : ",</a:t>
            </a:r>
            <a:r>
              <a:rPr lang="en-US" dirty="0" err="1"/>
              <a:t>data.cat.value_counts</a:t>
            </a:r>
            <a:r>
              <a:rPr lang="en-US" dirty="0"/>
              <a:t>().index[column]," = ",</a:t>
            </a:r>
            <a:r>
              <a:rPr lang="en-US" dirty="0" err="1"/>
              <a:t>corr.loc</a:t>
            </a:r>
            <a:r>
              <a:rPr lang="en-US" dirty="0"/>
              <a:t>[</a:t>
            </a:r>
            <a:r>
              <a:rPr lang="en-US" dirty="0" err="1"/>
              <a:t>row,column</a:t>
            </a:r>
            <a:r>
              <a:rPr lang="en-US" dirty="0"/>
              <a:t>])</a:t>
            </a:r>
          </a:p>
          <a:p>
            <a:r>
              <a:rPr lang="en-US" dirty="0"/>
              <a:t>                </a:t>
            </a:r>
            <a:r>
              <a:rPr lang="en-US" dirty="0" err="1"/>
              <a:t>elif</a:t>
            </a:r>
            <a:r>
              <a:rPr lang="en-US" dirty="0"/>
              <a:t>(column&lt;=34):</a:t>
            </a:r>
          </a:p>
          <a:p>
            <a:r>
              <a:rPr lang="en-US" dirty="0"/>
              <a:t>                    print(</a:t>
            </a:r>
            <a:r>
              <a:rPr lang="en-US" dirty="0" err="1"/>
              <a:t>data.cat.value_counts</a:t>
            </a:r>
            <a:r>
              <a:rPr lang="en-US" dirty="0"/>
              <a:t>().index[row]," : ",</a:t>
            </a:r>
            <a:r>
              <a:rPr lang="en-US" dirty="0" err="1"/>
              <a:t>data.financing.value_counts</a:t>
            </a:r>
            <a:r>
              <a:rPr lang="en-US" dirty="0"/>
              <a:t>().index[column-19]," = ",</a:t>
            </a:r>
            <a:r>
              <a:rPr lang="en-US" dirty="0" err="1"/>
              <a:t>corr.loc</a:t>
            </a:r>
            <a:r>
              <a:rPr lang="en-US" dirty="0"/>
              <a:t>[</a:t>
            </a:r>
            <a:r>
              <a:rPr lang="en-US" dirty="0" err="1"/>
              <a:t>row,column</a:t>
            </a:r>
            <a:r>
              <a:rPr lang="en-US" dirty="0"/>
              <a:t>])</a:t>
            </a:r>
          </a:p>
          <a:p>
            <a:r>
              <a:rPr lang="en-US" dirty="0"/>
              <a:t>                </a:t>
            </a:r>
            <a:r>
              <a:rPr lang="en-US" dirty="0" err="1"/>
              <a:t>elif</a:t>
            </a:r>
            <a:r>
              <a:rPr lang="en-US" dirty="0"/>
              <a:t>(column&gt;=35):     …omit</a:t>
            </a:r>
          </a:p>
          <a:p>
            <a:endParaRPr lang="en-US" dirty="0"/>
          </a:p>
        </p:txBody>
      </p:sp>
      <p:sp>
        <p:nvSpPr>
          <p:cNvPr id="7" name="TextBox 6">
            <a:extLst>
              <a:ext uri="{FF2B5EF4-FFF2-40B4-BE49-F238E27FC236}">
                <a16:creationId xmlns:a16="http://schemas.microsoft.com/office/drawing/2014/main" id="{2E5C2E95-C2AF-DE12-518C-BA0EE9535327}"/>
              </a:ext>
            </a:extLst>
          </p:cNvPr>
          <p:cNvSpPr txBox="1"/>
          <p:nvPr/>
        </p:nvSpPr>
        <p:spPr>
          <a:xfrm>
            <a:off x="6476999" y="4837833"/>
            <a:ext cx="6096000" cy="1200329"/>
          </a:xfrm>
          <a:prstGeom prst="rect">
            <a:avLst/>
          </a:prstGeom>
          <a:noFill/>
        </p:spPr>
        <p:txBody>
          <a:bodyPr wrap="square">
            <a:spAutoFit/>
          </a:bodyPr>
          <a:lstStyle/>
          <a:p>
            <a:r>
              <a:rPr lang="en-US" altLang="zh-CN" dirty="0"/>
              <a:t># </a:t>
            </a:r>
            <a:r>
              <a:rPr lang="zh-CN" altLang="en-US" dirty="0"/>
              <a:t>企業服務</a:t>
            </a:r>
            <a:r>
              <a:rPr lang="en-US" altLang="zh-CN" dirty="0"/>
              <a:t>:  </a:t>
            </a:r>
            <a:r>
              <a:rPr lang="zh-CN" altLang="en-US" dirty="0"/>
              <a:t>香港  </a:t>
            </a:r>
            <a:r>
              <a:rPr lang="en-US" altLang="zh-CN" dirty="0"/>
              <a:t>=  0.1335995260407172</a:t>
            </a:r>
          </a:p>
          <a:p>
            <a:r>
              <a:rPr lang="en-US" altLang="zh-CN" dirty="0"/>
              <a:t># A</a:t>
            </a:r>
            <a:r>
              <a:rPr lang="zh-CN" altLang="en-US" dirty="0"/>
              <a:t>輪  </a:t>
            </a:r>
            <a:r>
              <a:rPr lang="en-US" altLang="zh-CN" dirty="0"/>
              <a:t>:  </a:t>
            </a:r>
            <a:r>
              <a:rPr lang="zh-CN" altLang="en-US" dirty="0"/>
              <a:t>福建  </a:t>
            </a:r>
            <a:r>
              <a:rPr lang="en-US" altLang="zh-CN" dirty="0"/>
              <a:t>=  0.12507250066324943</a:t>
            </a:r>
          </a:p>
          <a:p>
            <a:r>
              <a:rPr lang="en-US" altLang="zh-CN" dirty="0"/>
              <a:t># </a:t>
            </a:r>
            <a:r>
              <a:rPr lang="zh-CN" altLang="en-US" dirty="0"/>
              <a:t>種子</a:t>
            </a:r>
            <a:r>
              <a:rPr lang="en-US" altLang="zh-CN" dirty="0"/>
              <a:t>:  </a:t>
            </a:r>
            <a:r>
              <a:rPr lang="zh-CN" altLang="en-US" dirty="0"/>
              <a:t>福建  </a:t>
            </a:r>
            <a:r>
              <a:rPr lang="en-US" altLang="zh-CN" dirty="0"/>
              <a:t>=  0.14665307301514435</a:t>
            </a:r>
          </a:p>
          <a:p>
            <a:r>
              <a:rPr lang="en-US" altLang="zh-CN" dirty="0"/>
              <a:t># B+</a:t>
            </a:r>
            <a:r>
              <a:rPr lang="zh-CN" altLang="en-US" dirty="0"/>
              <a:t>輪  </a:t>
            </a:r>
            <a:r>
              <a:rPr lang="en-US" altLang="zh-CN" dirty="0"/>
              <a:t>:  </a:t>
            </a:r>
            <a:r>
              <a:rPr lang="zh-CN" altLang="en-US" dirty="0"/>
              <a:t>福建  </a:t>
            </a:r>
            <a:r>
              <a:rPr lang="en-US" altLang="zh-CN" dirty="0"/>
              <a:t>=  0.16248528147042204</a:t>
            </a:r>
            <a:endParaRPr lang="en-US" dirty="0"/>
          </a:p>
        </p:txBody>
      </p:sp>
      <p:sp>
        <p:nvSpPr>
          <p:cNvPr id="9" name="TextBox 8">
            <a:extLst>
              <a:ext uri="{FF2B5EF4-FFF2-40B4-BE49-F238E27FC236}">
                <a16:creationId xmlns:a16="http://schemas.microsoft.com/office/drawing/2014/main" id="{9CCE4693-CA1D-8B15-B33F-B93F43065EAF}"/>
              </a:ext>
            </a:extLst>
          </p:cNvPr>
          <p:cNvSpPr txBox="1"/>
          <p:nvPr/>
        </p:nvSpPr>
        <p:spPr>
          <a:xfrm>
            <a:off x="637309" y="5183970"/>
            <a:ext cx="6096000" cy="369332"/>
          </a:xfrm>
          <a:prstGeom prst="rect">
            <a:avLst/>
          </a:prstGeom>
          <a:noFill/>
        </p:spPr>
        <p:txBody>
          <a:bodyPr wrap="square">
            <a:spAutoFit/>
          </a:bodyPr>
          <a:lstStyle/>
          <a:p>
            <a:r>
              <a:rPr lang="en-US" dirty="0"/>
              <a:t>These properties are correlated (weakly correlated)</a:t>
            </a:r>
          </a:p>
        </p:txBody>
      </p:sp>
      <p:sp>
        <p:nvSpPr>
          <p:cNvPr id="10" name="Arrow: Down 9">
            <a:extLst>
              <a:ext uri="{FF2B5EF4-FFF2-40B4-BE49-F238E27FC236}">
                <a16:creationId xmlns:a16="http://schemas.microsoft.com/office/drawing/2014/main" id="{358A7DF7-CF08-2DC2-9448-88F64CED11D6}"/>
              </a:ext>
            </a:extLst>
          </p:cNvPr>
          <p:cNvSpPr/>
          <p:nvPr/>
        </p:nvSpPr>
        <p:spPr>
          <a:xfrm>
            <a:off x="2694709" y="4724400"/>
            <a:ext cx="443346"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C52F9C4-717D-1816-C48C-334C71A6DBEE}"/>
              </a:ext>
            </a:extLst>
          </p:cNvPr>
          <p:cNvSpPr/>
          <p:nvPr/>
        </p:nvSpPr>
        <p:spPr>
          <a:xfrm>
            <a:off x="5770418" y="5243945"/>
            <a:ext cx="5611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11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2770-74C0-1AA6-3BAD-F4DDD9867763}"/>
              </a:ext>
            </a:extLst>
          </p:cNvPr>
          <p:cNvSpPr>
            <a:spLocks noGrp="1"/>
          </p:cNvSpPr>
          <p:nvPr>
            <p:ph idx="1"/>
          </p:nvPr>
        </p:nvSpPr>
        <p:spPr>
          <a:xfrm>
            <a:off x="838200" y="484909"/>
            <a:ext cx="10515600" cy="5692054"/>
          </a:xfrm>
        </p:spPr>
        <p:txBody>
          <a:bodyPr>
            <a:normAutofit/>
          </a:bodyPr>
          <a:lstStyle/>
          <a:p>
            <a:r>
              <a:rPr lang="en-US" dirty="0"/>
              <a:t>Through the above analysis, we can draw a rough conclusion</a:t>
            </a:r>
            <a:r>
              <a:rPr lang="zh-CN" altLang="en-US" dirty="0"/>
              <a:t>：</a:t>
            </a:r>
            <a:endParaRPr lang="en-US" altLang="zh-CN" dirty="0"/>
          </a:p>
          <a:p>
            <a:r>
              <a:rPr lang="en-US" dirty="0"/>
              <a:t>If you‘re going to invest in a company, maybe…</a:t>
            </a:r>
          </a:p>
          <a:p>
            <a:endParaRPr lang="en-US" sz="1500" dirty="0"/>
          </a:p>
          <a:p>
            <a:r>
              <a:rPr lang="en-US" sz="1500" dirty="0">
                <a:solidFill>
                  <a:srgbClr val="FF0000"/>
                </a:solidFill>
              </a:rPr>
              <a:t>Try to avoid companies that are in their 3th and 7th years</a:t>
            </a:r>
          </a:p>
          <a:p>
            <a:endParaRPr lang="en-US" sz="1500" dirty="0">
              <a:solidFill>
                <a:srgbClr val="FF0000"/>
              </a:solidFill>
            </a:endParaRPr>
          </a:p>
          <a:p>
            <a:r>
              <a:rPr lang="en-US" sz="1500" dirty="0">
                <a:solidFill>
                  <a:srgbClr val="FF0000"/>
                </a:solidFill>
              </a:rPr>
              <a:t>E-commerce and enterprise services are popular, but they are also really prone to failure</a:t>
            </a:r>
          </a:p>
          <a:p>
            <a:endParaRPr lang="en-US" sz="1500" dirty="0">
              <a:solidFill>
                <a:srgbClr val="FF0000"/>
              </a:solidFill>
            </a:endParaRPr>
          </a:p>
          <a:p>
            <a:r>
              <a:rPr lang="en-US" sz="1500" dirty="0">
                <a:solidFill>
                  <a:srgbClr val="FF0000"/>
                </a:solidFill>
              </a:rPr>
              <a:t>Seeing that companies have these attributes, maybe should be careful</a:t>
            </a:r>
          </a:p>
          <a:p>
            <a:r>
              <a:rPr lang="en-US" altLang="zh-TW" sz="1500" dirty="0">
                <a:solidFill>
                  <a:srgbClr val="FF0000"/>
                </a:solidFill>
              </a:rPr>
              <a:t>B+</a:t>
            </a:r>
            <a:r>
              <a:rPr lang="zh-TW" altLang="en-US" sz="1500" dirty="0">
                <a:solidFill>
                  <a:srgbClr val="FF0000"/>
                </a:solidFill>
              </a:rPr>
              <a:t>輪</a:t>
            </a:r>
            <a:r>
              <a:rPr lang="en-US" altLang="zh-TW" sz="1500" dirty="0">
                <a:solidFill>
                  <a:srgbClr val="FF0000"/>
                </a:solidFill>
              </a:rPr>
              <a:t>,A</a:t>
            </a:r>
            <a:r>
              <a:rPr lang="zh-TW" altLang="en-US" sz="1500" dirty="0">
                <a:solidFill>
                  <a:srgbClr val="FF0000"/>
                </a:solidFill>
              </a:rPr>
              <a:t>輪</a:t>
            </a:r>
            <a:r>
              <a:rPr lang="en-US" altLang="zh-TW" sz="1500" dirty="0">
                <a:solidFill>
                  <a:srgbClr val="FF0000"/>
                </a:solidFill>
              </a:rPr>
              <a:t>,B</a:t>
            </a:r>
            <a:r>
              <a:rPr lang="zh-TW" altLang="en-US" sz="1500" dirty="0">
                <a:solidFill>
                  <a:srgbClr val="FF0000"/>
                </a:solidFill>
              </a:rPr>
              <a:t>輪</a:t>
            </a:r>
            <a:r>
              <a:rPr lang="en-US" altLang="zh-TW" sz="1500" dirty="0">
                <a:solidFill>
                  <a:srgbClr val="FF0000"/>
                </a:solidFill>
              </a:rPr>
              <a:t>,</a:t>
            </a:r>
            <a:r>
              <a:rPr lang="zh-TW" altLang="en-US" sz="1500" dirty="0">
                <a:solidFill>
                  <a:srgbClr val="FF0000"/>
                </a:solidFill>
              </a:rPr>
              <a:t> 未獲得投資</a:t>
            </a:r>
            <a:r>
              <a:rPr lang="en-US" altLang="zh-TW" sz="1500" dirty="0">
                <a:solidFill>
                  <a:srgbClr val="FF0000"/>
                </a:solidFill>
              </a:rPr>
              <a:t>,</a:t>
            </a:r>
            <a:r>
              <a:rPr lang="zh-TW" altLang="en-US" sz="1500" dirty="0">
                <a:solidFill>
                  <a:srgbClr val="FF0000"/>
                </a:solidFill>
              </a:rPr>
              <a:t>四川</a:t>
            </a:r>
            <a:endParaRPr lang="en-US" altLang="zh-TW" sz="1500" dirty="0">
              <a:solidFill>
                <a:srgbClr val="FF0000"/>
              </a:solidFill>
            </a:endParaRPr>
          </a:p>
          <a:p>
            <a:endParaRPr lang="en-US" altLang="zh-TW" sz="1500" dirty="0">
              <a:solidFill>
                <a:srgbClr val="FF0000"/>
              </a:solidFill>
            </a:endParaRPr>
          </a:p>
          <a:p>
            <a:r>
              <a:rPr lang="en-US" altLang="zh-TW" sz="1500" dirty="0">
                <a:solidFill>
                  <a:srgbClr val="FF0000"/>
                </a:solidFill>
              </a:rPr>
              <a:t>These attributes are related in pairs in dead companies, and may represent the economic composition of the region, which is worth further studying</a:t>
            </a:r>
          </a:p>
          <a:p>
            <a:r>
              <a:rPr lang="en-US" altLang="zh-TW" sz="1500" dirty="0">
                <a:solidFill>
                  <a:srgbClr val="FF0000"/>
                </a:solidFill>
              </a:rPr>
              <a:t># </a:t>
            </a:r>
            <a:r>
              <a:rPr lang="zh-TW" altLang="en-US" sz="1500" dirty="0">
                <a:solidFill>
                  <a:srgbClr val="FF0000"/>
                </a:solidFill>
              </a:rPr>
              <a:t>企業服務</a:t>
            </a:r>
            <a:r>
              <a:rPr lang="en-US" altLang="zh-TW" sz="1500" dirty="0">
                <a:solidFill>
                  <a:srgbClr val="FF0000"/>
                </a:solidFill>
              </a:rPr>
              <a:t>:  </a:t>
            </a:r>
            <a:r>
              <a:rPr lang="zh-TW" altLang="en-US" sz="1500" dirty="0">
                <a:solidFill>
                  <a:srgbClr val="FF0000"/>
                </a:solidFill>
              </a:rPr>
              <a:t>香港  </a:t>
            </a:r>
            <a:endParaRPr lang="en-US" altLang="zh-TW" sz="1500" dirty="0">
              <a:solidFill>
                <a:srgbClr val="FF0000"/>
              </a:solidFill>
            </a:endParaRPr>
          </a:p>
          <a:p>
            <a:r>
              <a:rPr lang="en-US" altLang="zh-TW" sz="1500" dirty="0">
                <a:solidFill>
                  <a:srgbClr val="FF0000"/>
                </a:solidFill>
              </a:rPr>
              <a:t># A</a:t>
            </a:r>
            <a:r>
              <a:rPr lang="zh-TW" altLang="en-US" sz="1500" dirty="0">
                <a:solidFill>
                  <a:srgbClr val="FF0000"/>
                </a:solidFill>
              </a:rPr>
              <a:t>輪  </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r>
              <a:rPr lang="en-US" altLang="zh-TW" sz="1500" dirty="0">
                <a:solidFill>
                  <a:srgbClr val="FF0000"/>
                </a:solidFill>
              </a:rPr>
              <a:t># </a:t>
            </a:r>
            <a:r>
              <a:rPr lang="zh-TW" altLang="en-US" sz="1500" dirty="0">
                <a:solidFill>
                  <a:srgbClr val="FF0000"/>
                </a:solidFill>
              </a:rPr>
              <a:t>種子</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r>
              <a:rPr lang="en-US" altLang="zh-TW" sz="1500" dirty="0">
                <a:solidFill>
                  <a:srgbClr val="FF0000"/>
                </a:solidFill>
              </a:rPr>
              <a:t># B+</a:t>
            </a:r>
            <a:r>
              <a:rPr lang="zh-TW" altLang="en-US" sz="1500" dirty="0">
                <a:solidFill>
                  <a:srgbClr val="FF0000"/>
                </a:solidFill>
              </a:rPr>
              <a:t>輪  </a:t>
            </a:r>
            <a:r>
              <a:rPr lang="en-US" altLang="zh-TW" sz="1500" dirty="0">
                <a:solidFill>
                  <a:srgbClr val="FF0000"/>
                </a:solidFill>
              </a:rPr>
              <a:t>:  </a:t>
            </a:r>
            <a:r>
              <a:rPr lang="zh-TW" altLang="en-US" sz="1500" dirty="0">
                <a:solidFill>
                  <a:srgbClr val="FF0000"/>
                </a:solidFill>
              </a:rPr>
              <a:t>福建 </a:t>
            </a:r>
            <a:endParaRPr lang="en-US" altLang="zh-TW" sz="1500" dirty="0">
              <a:solidFill>
                <a:srgbClr val="FF0000"/>
              </a:solidFill>
            </a:endParaRPr>
          </a:p>
          <a:p>
            <a:endParaRPr lang="en-US" altLang="zh-TW" sz="1500" dirty="0">
              <a:solidFill>
                <a:srgbClr val="FF0000"/>
              </a:solidFill>
            </a:endParaRPr>
          </a:p>
          <a:p>
            <a:endParaRPr lang="zh-TW" altLang="en-US" sz="1500" dirty="0">
              <a:solidFill>
                <a:srgbClr val="FF0000"/>
              </a:solidFill>
            </a:endParaRPr>
          </a:p>
          <a:p>
            <a:endParaRPr lang="en-US" dirty="0"/>
          </a:p>
        </p:txBody>
      </p:sp>
    </p:spTree>
    <p:extLst>
      <p:ext uri="{BB962C8B-B14F-4D97-AF65-F5344CB8AC3E}">
        <p14:creationId xmlns:p14="http://schemas.microsoft.com/office/powerpoint/2010/main" val="429339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B334-9A1D-3199-5855-C78F2C2E3C60}"/>
              </a:ext>
            </a:extLst>
          </p:cNvPr>
          <p:cNvSpPr>
            <a:spLocks noGrp="1"/>
          </p:cNvSpPr>
          <p:nvPr>
            <p:ph type="title"/>
          </p:nvPr>
        </p:nvSpPr>
        <p:spPr>
          <a:xfrm>
            <a:off x="734641" y="18255"/>
            <a:ext cx="10515600" cy="1325563"/>
          </a:xfrm>
        </p:spPr>
        <p:txBody>
          <a:bodyPr/>
          <a:lstStyle/>
          <a:p>
            <a:r>
              <a:rPr lang="en-US" dirty="0"/>
              <a:t>what  data this dataset contain? </a:t>
            </a:r>
          </a:p>
        </p:txBody>
      </p:sp>
      <p:sp>
        <p:nvSpPr>
          <p:cNvPr id="3" name="Content Placeholder 2">
            <a:extLst>
              <a:ext uri="{FF2B5EF4-FFF2-40B4-BE49-F238E27FC236}">
                <a16:creationId xmlns:a16="http://schemas.microsoft.com/office/drawing/2014/main" id="{1EE6560B-6E27-B3FA-3DA4-C99A7D5A4EBA}"/>
              </a:ext>
            </a:extLst>
          </p:cNvPr>
          <p:cNvSpPr>
            <a:spLocks noGrp="1"/>
          </p:cNvSpPr>
          <p:nvPr>
            <p:ph idx="1"/>
          </p:nvPr>
        </p:nvSpPr>
        <p:spPr>
          <a:xfrm>
            <a:off x="713859" y="1119511"/>
            <a:ext cx="10515600" cy="4351338"/>
          </a:xfrm>
        </p:spPr>
        <p:txBody>
          <a:bodyPr/>
          <a:lstStyle/>
          <a:p>
            <a:r>
              <a:rPr lang="en-US" altLang="zh-CN" sz="2000" dirty="0"/>
              <a:t>This is a</a:t>
            </a:r>
            <a:r>
              <a:rPr lang="en-US" sz="2000" dirty="0"/>
              <a:t> data set of information of  6,271 dead companies.</a:t>
            </a:r>
          </a:p>
          <a:p>
            <a:r>
              <a:rPr lang="en-US" sz="2000" dirty="0"/>
              <a:t>A certain row shows that some attributes of a company.</a:t>
            </a:r>
          </a:p>
          <a:p>
            <a:r>
              <a:rPr lang="en-US" sz="2000" dirty="0" err="1"/>
              <a:t>Eg.</a:t>
            </a:r>
            <a:r>
              <a:rPr lang="en-US" sz="2000" dirty="0"/>
              <a:t> If open dataset(by csv editor),we can find out the company’s  the name, address, category, subdivision of the category, description, birthday, dead day, survive time, financing way, the total money of financing, dead reason </a:t>
            </a:r>
          </a:p>
          <a:p>
            <a:endParaRPr lang="en-US" dirty="0"/>
          </a:p>
        </p:txBody>
      </p:sp>
      <p:pic>
        <p:nvPicPr>
          <p:cNvPr id="6" name="Picture 5">
            <a:extLst>
              <a:ext uri="{FF2B5EF4-FFF2-40B4-BE49-F238E27FC236}">
                <a16:creationId xmlns:a16="http://schemas.microsoft.com/office/drawing/2014/main" id="{9FF3F0DA-5BF9-8E3D-7563-571713B33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41" y="2812681"/>
            <a:ext cx="11027517" cy="1768975"/>
          </a:xfrm>
          <a:prstGeom prst="rect">
            <a:avLst/>
          </a:prstGeom>
        </p:spPr>
      </p:pic>
      <p:pic>
        <p:nvPicPr>
          <p:cNvPr id="8" name="Picture 7">
            <a:extLst>
              <a:ext uri="{FF2B5EF4-FFF2-40B4-BE49-F238E27FC236}">
                <a16:creationId xmlns:a16="http://schemas.microsoft.com/office/drawing/2014/main" id="{77C95089-5A0D-74BF-CB83-877739A10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41" y="4727815"/>
            <a:ext cx="8771278" cy="2789787"/>
          </a:xfrm>
          <a:prstGeom prst="rect">
            <a:avLst/>
          </a:prstGeom>
        </p:spPr>
      </p:pic>
    </p:spTree>
    <p:extLst>
      <p:ext uri="{BB962C8B-B14F-4D97-AF65-F5344CB8AC3E}">
        <p14:creationId xmlns:p14="http://schemas.microsoft.com/office/powerpoint/2010/main" val="61521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5B5F-4153-5AC0-7C1C-50F69E56D2AD}"/>
              </a:ext>
            </a:extLst>
          </p:cNvPr>
          <p:cNvSpPr>
            <a:spLocks noGrp="1"/>
          </p:cNvSpPr>
          <p:nvPr>
            <p:ph type="title"/>
          </p:nvPr>
        </p:nvSpPr>
        <p:spPr>
          <a:xfrm>
            <a:off x="554182" y="157380"/>
            <a:ext cx="9649691" cy="992620"/>
          </a:xfrm>
        </p:spPr>
        <p:txBody>
          <a:bodyPr/>
          <a:lstStyle/>
          <a:p>
            <a:r>
              <a:rPr lang="en-US" dirty="0"/>
              <a:t>How to analyze it(Preparation)</a:t>
            </a:r>
          </a:p>
        </p:txBody>
      </p:sp>
      <p:sp>
        <p:nvSpPr>
          <p:cNvPr id="3" name="Content Placeholder 2">
            <a:extLst>
              <a:ext uri="{FF2B5EF4-FFF2-40B4-BE49-F238E27FC236}">
                <a16:creationId xmlns:a16="http://schemas.microsoft.com/office/drawing/2014/main" id="{5C3352F5-062C-E9A1-E6E1-454FB288F8DE}"/>
              </a:ext>
            </a:extLst>
          </p:cNvPr>
          <p:cNvSpPr>
            <a:spLocks noGrp="1"/>
          </p:cNvSpPr>
          <p:nvPr>
            <p:ph idx="1"/>
          </p:nvPr>
        </p:nvSpPr>
        <p:spPr>
          <a:xfrm>
            <a:off x="775854" y="2574515"/>
            <a:ext cx="7308273" cy="2102139"/>
          </a:xfrm>
        </p:spPr>
        <p:txBody>
          <a:bodyPr>
            <a:normAutofit fontScale="55000" lnSpcReduction="20000"/>
          </a:bodyPr>
          <a:lstStyle/>
          <a:p>
            <a:r>
              <a:rPr lang="en-US" dirty="0"/>
              <a:t>import pandas as pd</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pPr marL="0" indent="0">
              <a:buNone/>
            </a:pPr>
            <a:r>
              <a:rPr lang="en-US" dirty="0"/>
              <a:t>   import seaborn as </a:t>
            </a:r>
            <a:r>
              <a:rPr lang="en-US" dirty="0" err="1"/>
              <a:t>sns</a:t>
            </a:r>
            <a:endParaRPr lang="en-US" dirty="0"/>
          </a:p>
          <a:p>
            <a:pPr marL="0" indent="0">
              <a:buNone/>
            </a:pPr>
            <a:endParaRPr lang="en-US" dirty="0"/>
          </a:p>
          <a:p>
            <a:r>
              <a:rPr lang="en-US" dirty="0"/>
              <a:t>#read dataset</a:t>
            </a:r>
          </a:p>
          <a:p>
            <a:r>
              <a:rPr lang="en-US" dirty="0"/>
              <a:t>data = </a:t>
            </a:r>
            <a:r>
              <a:rPr lang="en-US" dirty="0" err="1"/>
              <a:t>pd.read_csv</a:t>
            </a:r>
            <a:r>
              <a:rPr lang="en-US" dirty="0"/>
              <a:t>(</a:t>
            </a:r>
            <a:r>
              <a:rPr lang="en-US" dirty="0" err="1"/>
              <a:t>r“datasetpath</a:t>
            </a:r>
            <a:r>
              <a:rPr lang="en-US" dirty="0"/>
              <a:t>/ dead company dataset .csv")</a:t>
            </a:r>
          </a:p>
        </p:txBody>
      </p:sp>
      <p:sp>
        <p:nvSpPr>
          <p:cNvPr id="5" name="TextBox 4">
            <a:extLst>
              <a:ext uri="{FF2B5EF4-FFF2-40B4-BE49-F238E27FC236}">
                <a16:creationId xmlns:a16="http://schemas.microsoft.com/office/drawing/2014/main" id="{C26EF490-AECD-2DBD-ED6F-79EFA1455DB6}"/>
              </a:ext>
            </a:extLst>
          </p:cNvPr>
          <p:cNvSpPr txBox="1"/>
          <p:nvPr/>
        </p:nvSpPr>
        <p:spPr>
          <a:xfrm>
            <a:off x="935182" y="1365456"/>
            <a:ext cx="6096000" cy="369332"/>
          </a:xfrm>
          <a:prstGeom prst="rect">
            <a:avLst/>
          </a:prstGeom>
          <a:noFill/>
        </p:spPr>
        <p:txBody>
          <a:bodyPr wrap="square">
            <a:spAutoFit/>
          </a:bodyPr>
          <a:lstStyle/>
          <a:p>
            <a:r>
              <a:rPr lang="en-US" dirty="0"/>
              <a:t>#import library and read csv file </a:t>
            </a:r>
          </a:p>
        </p:txBody>
      </p:sp>
      <p:sp>
        <p:nvSpPr>
          <p:cNvPr id="7" name="TextBox 6">
            <a:extLst>
              <a:ext uri="{FF2B5EF4-FFF2-40B4-BE49-F238E27FC236}">
                <a16:creationId xmlns:a16="http://schemas.microsoft.com/office/drawing/2014/main" id="{20497798-550A-5FA1-CCEA-342B8E670289}"/>
              </a:ext>
            </a:extLst>
          </p:cNvPr>
          <p:cNvSpPr txBox="1"/>
          <p:nvPr/>
        </p:nvSpPr>
        <p:spPr>
          <a:xfrm>
            <a:off x="6525490" y="1840392"/>
            <a:ext cx="5541818" cy="923330"/>
          </a:xfrm>
          <a:prstGeom prst="rect">
            <a:avLst/>
          </a:prstGeom>
          <a:noFill/>
        </p:spPr>
        <p:txBody>
          <a:bodyPr wrap="square">
            <a:spAutoFit/>
          </a:bodyPr>
          <a:lstStyle/>
          <a:p>
            <a:r>
              <a:rPr lang="en-US" dirty="0"/>
              <a:t>It is observed that the data set has empty columns, and a round of data cleaning is required first. In fact, fill in the blank with " 'unknow "</a:t>
            </a:r>
          </a:p>
        </p:txBody>
      </p:sp>
      <p:sp>
        <p:nvSpPr>
          <p:cNvPr id="9" name="TextBox 8">
            <a:extLst>
              <a:ext uri="{FF2B5EF4-FFF2-40B4-BE49-F238E27FC236}">
                <a16:creationId xmlns:a16="http://schemas.microsoft.com/office/drawing/2014/main" id="{D5553167-6915-2483-D3DA-C74B703DA57A}"/>
              </a:ext>
            </a:extLst>
          </p:cNvPr>
          <p:cNvSpPr txBox="1"/>
          <p:nvPr/>
        </p:nvSpPr>
        <p:spPr>
          <a:xfrm>
            <a:off x="6615545" y="2956358"/>
            <a:ext cx="6096000" cy="3416320"/>
          </a:xfrm>
          <a:prstGeom prst="rect">
            <a:avLst/>
          </a:prstGeom>
          <a:noFill/>
        </p:spPr>
        <p:txBody>
          <a:bodyPr wrap="square">
            <a:spAutoFit/>
          </a:bodyPr>
          <a:lstStyle/>
          <a:p>
            <a:r>
              <a:rPr lang="en-US" dirty="0"/>
              <a:t>#data cleaning</a:t>
            </a:r>
          </a:p>
          <a:p>
            <a:r>
              <a:rPr lang="en-US" dirty="0"/>
              <a:t>data = </a:t>
            </a:r>
            <a:r>
              <a:rPr lang="en-US" dirty="0" err="1"/>
              <a:t>data.dropna</a:t>
            </a:r>
            <a:r>
              <a:rPr lang="en-US" dirty="0"/>
              <a:t>(axis=1,how='all')</a:t>
            </a:r>
          </a:p>
          <a:p>
            <a:r>
              <a:rPr lang="en-US" dirty="0"/>
              <a:t>data = </a:t>
            </a:r>
            <a:r>
              <a:rPr lang="en-US" dirty="0" err="1"/>
              <a:t>data.drop</a:t>
            </a:r>
            <a:r>
              <a:rPr lang="en-US" dirty="0"/>
              <a:t>('</a:t>
            </a:r>
            <a:r>
              <a:rPr lang="en-US" dirty="0" err="1"/>
              <a:t>bianh</a:t>
            </a:r>
            <a:r>
              <a:rPr lang="en-US" dirty="0"/>
              <a:t>',axis=1)</a:t>
            </a:r>
          </a:p>
          <a:p>
            <a:endParaRPr lang="en-US" dirty="0"/>
          </a:p>
          <a:p>
            <a:r>
              <a:rPr lang="en-US" dirty="0"/>
              <a:t>data['</a:t>
            </a:r>
            <a:r>
              <a:rPr lang="en-US" dirty="0" err="1"/>
              <a:t>se_cat</a:t>
            </a:r>
            <a:r>
              <a:rPr lang="en-US" dirty="0"/>
              <a:t>'].</a:t>
            </a:r>
            <a:r>
              <a:rPr lang="en-US" dirty="0" err="1"/>
              <a:t>fillna</a:t>
            </a:r>
            <a:r>
              <a:rPr lang="en-US" dirty="0"/>
              <a:t>('unknow',</a:t>
            </a:r>
            <a:r>
              <a:rPr lang="en-US" dirty="0" err="1"/>
              <a:t>inplace</a:t>
            </a:r>
            <a:r>
              <a:rPr lang="en-US" dirty="0"/>
              <a:t>=True)</a:t>
            </a:r>
          </a:p>
          <a:p>
            <a:r>
              <a:rPr lang="en-US" dirty="0"/>
              <a:t>data['</a:t>
            </a:r>
            <a:r>
              <a:rPr lang="en-US" dirty="0" err="1"/>
              <a:t>com_des</a:t>
            </a:r>
            <a:r>
              <a:rPr lang="en-US" dirty="0"/>
              <a:t>'].</a:t>
            </a:r>
            <a:r>
              <a:rPr lang="en-US" dirty="0" err="1"/>
              <a:t>fillna</a:t>
            </a:r>
            <a:r>
              <a:rPr lang="en-US" dirty="0"/>
              <a:t>('unknow',</a:t>
            </a:r>
            <a:r>
              <a:rPr lang="en-US" dirty="0" err="1"/>
              <a:t>inplace</a:t>
            </a:r>
            <a:r>
              <a:rPr lang="en-US" dirty="0"/>
              <a:t>=True)</a:t>
            </a:r>
          </a:p>
          <a:p>
            <a:r>
              <a:rPr lang="en-US" dirty="0"/>
              <a:t>data['</a:t>
            </a:r>
            <a:r>
              <a:rPr lang="en-US" dirty="0" err="1"/>
              <a:t>total_money</a:t>
            </a:r>
            <a:r>
              <a:rPr lang="en-US" dirty="0"/>
              <a:t>'].</a:t>
            </a:r>
            <a:r>
              <a:rPr lang="en-US" dirty="0" err="1"/>
              <a:t>fillna</a:t>
            </a:r>
            <a:r>
              <a:rPr lang="en-US" dirty="0"/>
              <a:t>('0',inplace=True)</a:t>
            </a:r>
          </a:p>
          <a:p>
            <a:r>
              <a:rPr lang="en-US" dirty="0"/>
              <a:t>data['</a:t>
            </a:r>
            <a:r>
              <a:rPr lang="en-US" dirty="0" err="1"/>
              <a:t>death_reason</a:t>
            </a:r>
            <a:r>
              <a:rPr lang="en-US" dirty="0"/>
              <a:t>'].</a:t>
            </a:r>
            <a:r>
              <a:rPr lang="en-US" dirty="0" err="1"/>
              <a:t>fillna</a:t>
            </a:r>
            <a:r>
              <a:rPr lang="en-US" dirty="0"/>
              <a:t>('unknow',</a:t>
            </a:r>
            <a:r>
              <a:rPr lang="en-US" dirty="0" err="1"/>
              <a:t>inplace</a:t>
            </a:r>
            <a:r>
              <a:rPr lang="en-US" dirty="0"/>
              <a:t>=True)</a:t>
            </a:r>
          </a:p>
          <a:p>
            <a:r>
              <a:rPr lang="en-US" dirty="0"/>
              <a:t>data['</a:t>
            </a:r>
            <a:r>
              <a:rPr lang="en-US" dirty="0" err="1"/>
              <a:t>invest_name</a:t>
            </a:r>
            <a:r>
              <a:rPr lang="en-US" dirty="0"/>
              <a:t>'].</a:t>
            </a:r>
            <a:r>
              <a:rPr lang="en-US" dirty="0" err="1"/>
              <a:t>fillna</a:t>
            </a:r>
            <a:r>
              <a:rPr lang="en-US" dirty="0"/>
              <a:t>('unknow',</a:t>
            </a:r>
            <a:r>
              <a:rPr lang="en-US" dirty="0" err="1"/>
              <a:t>inplace</a:t>
            </a:r>
            <a:r>
              <a:rPr lang="en-US" dirty="0"/>
              <a:t>=True)</a:t>
            </a:r>
          </a:p>
          <a:p>
            <a:r>
              <a:rPr lang="en-US" dirty="0"/>
              <a:t>data['</a:t>
            </a:r>
            <a:r>
              <a:rPr lang="en-US" dirty="0" err="1"/>
              <a:t>ceo_name</a:t>
            </a:r>
            <a:r>
              <a:rPr lang="en-US" dirty="0"/>
              <a:t>'].</a:t>
            </a:r>
            <a:r>
              <a:rPr lang="en-US" dirty="0" err="1"/>
              <a:t>fillna</a:t>
            </a:r>
            <a:r>
              <a:rPr lang="en-US" dirty="0"/>
              <a:t>('unknow',</a:t>
            </a:r>
            <a:r>
              <a:rPr lang="en-US" dirty="0" err="1"/>
              <a:t>inplace</a:t>
            </a:r>
            <a:r>
              <a:rPr lang="en-US" dirty="0"/>
              <a:t>=True)</a:t>
            </a:r>
          </a:p>
          <a:p>
            <a:r>
              <a:rPr lang="en-US" dirty="0"/>
              <a:t>data['</a:t>
            </a:r>
            <a:r>
              <a:rPr lang="en-US" dirty="0" err="1"/>
              <a:t>ceo_des</a:t>
            </a:r>
            <a:r>
              <a:rPr lang="en-US" dirty="0"/>
              <a:t>'].</a:t>
            </a:r>
            <a:r>
              <a:rPr lang="en-US" dirty="0" err="1"/>
              <a:t>fillna</a:t>
            </a:r>
            <a:r>
              <a:rPr lang="en-US" dirty="0"/>
              <a:t>('unknow',</a:t>
            </a:r>
            <a:r>
              <a:rPr lang="en-US" dirty="0" err="1"/>
              <a:t>inplace</a:t>
            </a:r>
            <a:r>
              <a:rPr lang="en-US" dirty="0"/>
              <a:t>=True)</a:t>
            </a:r>
          </a:p>
          <a:p>
            <a:r>
              <a:rPr lang="en-US" dirty="0"/>
              <a:t>data['</a:t>
            </a:r>
            <a:r>
              <a:rPr lang="en-US" dirty="0" err="1"/>
              <a:t>ceo_per_des</a:t>
            </a:r>
            <a:r>
              <a:rPr lang="en-US" dirty="0"/>
              <a:t>'].</a:t>
            </a:r>
            <a:r>
              <a:rPr lang="en-US" dirty="0" err="1"/>
              <a:t>fillna</a:t>
            </a:r>
            <a:r>
              <a:rPr lang="en-US" dirty="0"/>
              <a:t>('unknow',</a:t>
            </a:r>
            <a:r>
              <a:rPr lang="en-US" dirty="0" err="1"/>
              <a:t>inplace</a:t>
            </a:r>
            <a:r>
              <a:rPr lang="en-US" dirty="0"/>
              <a:t>=True)</a:t>
            </a:r>
          </a:p>
        </p:txBody>
      </p:sp>
      <p:cxnSp>
        <p:nvCxnSpPr>
          <p:cNvPr id="12" name="Straight Connector 11">
            <a:extLst>
              <a:ext uri="{FF2B5EF4-FFF2-40B4-BE49-F238E27FC236}">
                <a16:creationId xmlns:a16="http://schemas.microsoft.com/office/drawing/2014/main" id="{052CEAAD-4286-A7EA-8C5E-44C945CC2E09}"/>
              </a:ext>
            </a:extLst>
          </p:cNvPr>
          <p:cNvCxnSpPr>
            <a:cxnSpLocks/>
          </p:cNvCxnSpPr>
          <p:nvPr/>
        </p:nvCxnSpPr>
        <p:spPr>
          <a:xfrm>
            <a:off x="6255328" y="1487776"/>
            <a:ext cx="0" cy="47590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7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E2C2-202D-823D-AD94-3737EC0EDF91}"/>
              </a:ext>
            </a:extLst>
          </p:cNvPr>
          <p:cNvSpPr>
            <a:spLocks noGrp="1"/>
          </p:cNvSpPr>
          <p:nvPr>
            <p:ph type="title"/>
          </p:nvPr>
        </p:nvSpPr>
        <p:spPr/>
        <p:txBody>
          <a:bodyPr/>
          <a:lstStyle/>
          <a:p>
            <a:r>
              <a:rPr lang="en-US" dirty="0"/>
              <a:t>Draw a histogram by survival time</a:t>
            </a:r>
          </a:p>
        </p:txBody>
      </p:sp>
      <p:sp>
        <p:nvSpPr>
          <p:cNvPr id="3" name="Content Placeholder 2">
            <a:extLst>
              <a:ext uri="{FF2B5EF4-FFF2-40B4-BE49-F238E27FC236}">
                <a16:creationId xmlns:a16="http://schemas.microsoft.com/office/drawing/2014/main" id="{0A948EFB-DEFF-42F7-F63E-5A22671FFBE9}"/>
              </a:ext>
            </a:extLst>
          </p:cNvPr>
          <p:cNvSpPr>
            <a:spLocks noGrp="1"/>
          </p:cNvSpPr>
          <p:nvPr>
            <p:ph idx="1"/>
          </p:nvPr>
        </p:nvSpPr>
        <p:spPr>
          <a:xfrm>
            <a:off x="838201" y="1825625"/>
            <a:ext cx="7716982" cy="2102139"/>
          </a:xfrm>
        </p:spPr>
        <p:txBody>
          <a:bodyPr>
            <a:normAutofit fontScale="55000" lnSpcReduction="20000"/>
          </a:bodyPr>
          <a:lstStyle/>
          <a:p>
            <a:r>
              <a:rPr lang="en-US" altLang="zh-CN" dirty="0"/>
              <a:t># </a:t>
            </a:r>
            <a:r>
              <a:rPr lang="zh-CN" altLang="en-US" dirty="0"/>
              <a:t>頻率直方圖</a:t>
            </a:r>
          </a:p>
          <a:p>
            <a:r>
              <a:rPr lang="en-US" altLang="zh-CN" dirty="0"/>
              <a:t># </a:t>
            </a:r>
            <a:r>
              <a:rPr lang="en-US" dirty="0" err="1"/>
              <a:t>data.sort_values</a:t>
            </a:r>
            <a:r>
              <a:rPr lang="en-US" dirty="0"/>
              <a:t>(by ='</a:t>
            </a:r>
            <a:r>
              <a:rPr lang="en-US" dirty="0" err="1"/>
              <a:t>live_days',ascending</a:t>
            </a:r>
            <a:r>
              <a:rPr lang="en-US" dirty="0"/>
              <a:t>=False).head()</a:t>
            </a:r>
          </a:p>
          <a:p>
            <a:r>
              <a:rPr lang="en-US" dirty="0"/>
              <a:t>plt.figure(figsize=(10,6))</a:t>
            </a:r>
          </a:p>
          <a:p>
            <a:r>
              <a:rPr lang="en-US" dirty="0" err="1"/>
              <a:t>plt.hist</a:t>
            </a:r>
            <a:r>
              <a:rPr lang="en-US" dirty="0"/>
              <a:t>(</a:t>
            </a:r>
            <a:r>
              <a:rPr lang="en-US" dirty="0" err="1"/>
              <a:t>data.live_days,bins</a:t>
            </a:r>
            <a:r>
              <a:rPr lang="en-US" dirty="0"/>
              <a:t>=100,color='c')</a:t>
            </a:r>
          </a:p>
          <a:p>
            <a:r>
              <a:rPr lang="en-US" dirty="0" err="1"/>
              <a:t>plt.xlim</a:t>
            </a:r>
            <a:r>
              <a:rPr lang="en-US" dirty="0"/>
              <a:t>(0, 8000)</a:t>
            </a:r>
          </a:p>
          <a:p>
            <a:r>
              <a:rPr lang="en-US" dirty="0" err="1"/>
              <a:t>plt.xlabel</a:t>
            </a:r>
            <a:r>
              <a:rPr lang="en-US" dirty="0"/>
              <a:t>('</a:t>
            </a:r>
            <a:r>
              <a:rPr lang="zh-CN" altLang="en-US" dirty="0"/>
              <a:t>存活天數</a:t>
            </a:r>
            <a:r>
              <a:rPr lang="en-US" altLang="zh-CN" dirty="0"/>
              <a:t>/</a:t>
            </a:r>
            <a:r>
              <a:rPr lang="zh-CN" altLang="en-US" dirty="0"/>
              <a:t>天</a:t>
            </a:r>
            <a:r>
              <a:rPr lang="en-US" altLang="zh-CN" dirty="0"/>
              <a:t>')</a:t>
            </a:r>
          </a:p>
          <a:p>
            <a:r>
              <a:rPr lang="en-US" dirty="0" err="1"/>
              <a:t>plt.ylabel</a:t>
            </a:r>
            <a:r>
              <a:rPr lang="en-US" dirty="0"/>
              <a:t>('</a:t>
            </a:r>
            <a:r>
              <a:rPr lang="zh-CN" altLang="en-US" dirty="0"/>
              <a:t>公司數量</a:t>
            </a:r>
            <a:r>
              <a:rPr lang="en-US" altLang="zh-CN" dirty="0"/>
              <a:t>/</a:t>
            </a:r>
            <a:r>
              <a:rPr lang="zh-CN" altLang="en-US" dirty="0"/>
              <a:t>個</a:t>
            </a:r>
            <a:r>
              <a:rPr lang="en-US" altLang="zh-CN" dirty="0"/>
              <a:t>')</a:t>
            </a:r>
            <a:endParaRPr lang="en-US" dirty="0"/>
          </a:p>
        </p:txBody>
      </p:sp>
      <p:pic>
        <p:nvPicPr>
          <p:cNvPr id="5" name="Picture 4">
            <a:extLst>
              <a:ext uri="{FF2B5EF4-FFF2-40B4-BE49-F238E27FC236}">
                <a16:creationId xmlns:a16="http://schemas.microsoft.com/office/drawing/2014/main" id="{E4DE25CC-A183-3970-2062-140909D56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90" y="2376414"/>
            <a:ext cx="7483391" cy="4557786"/>
          </a:xfrm>
          <a:prstGeom prst="rect">
            <a:avLst/>
          </a:prstGeom>
        </p:spPr>
      </p:pic>
      <p:sp>
        <p:nvSpPr>
          <p:cNvPr id="7" name="TextBox 6">
            <a:extLst>
              <a:ext uri="{FF2B5EF4-FFF2-40B4-BE49-F238E27FC236}">
                <a16:creationId xmlns:a16="http://schemas.microsoft.com/office/drawing/2014/main" id="{4EE5CCEF-1FE4-7A5F-BACB-4BFE98147946}"/>
              </a:ext>
            </a:extLst>
          </p:cNvPr>
          <p:cNvSpPr txBox="1"/>
          <p:nvPr/>
        </p:nvSpPr>
        <p:spPr>
          <a:xfrm>
            <a:off x="935182" y="4862945"/>
            <a:ext cx="6248400" cy="923330"/>
          </a:xfrm>
          <a:prstGeom prst="rect">
            <a:avLst/>
          </a:prstGeom>
          <a:noFill/>
        </p:spPr>
        <p:txBody>
          <a:bodyPr wrap="square">
            <a:spAutoFit/>
          </a:bodyPr>
          <a:lstStyle/>
          <a:p>
            <a:r>
              <a:rPr lang="en-US" dirty="0"/>
              <a:t>Years 3(1000 day) and 7 (2500 day)</a:t>
            </a:r>
          </a:p>
          <a:p>
            <a:r>
              <a:rPr lang="en-US" dirty="0"/>
              <a:t>of a large number</a:t>
            </a:r>
          </a:p>
          <a:p>
            <a:r>
              <a:rPr lang="en-US" dirty="0"/>
              <a:t> of company “dead”</a:t>
            </a:r>
          </a:p>
        </p:txBody>
      </p:sp>
      <p:sp>
        <p:nvSpPr>
          <p:cNvPr id="8" name="TextBox 7">
            <a:extLst>
              <a:ext uri="{FF2B5EF4-FFF2-40B4-BE49-F238E27FC236}">
                <a16:creationId xmlns:a16="http://schemas.microsoft.com/office/drawing/2014/main" id="{E2E21A20-1FA5-BA7D-F858-0FB3707FB999}"/>
              </a:ext>
            </a:extLst>
          </p:cNvPr>
          <p:cNvSpPr txBox="1"/>
          <p:nvPr/>
        </p:nvSpPr>
        <p:spPr>
          <a:xfrm>
            <a:off x="990600" y="4367645"/>
            <a:ext cx="1801091" cy="381000"/>
          </a:xfrm>
          <a:prstGeom prst="rect">
            <a:avLst/>
          </a:prstGeom>
          <a:noFill/>
        </p:spPr>
        <p:txBody>
          <a:bodyPr wrap="square" rtlCol="0">
            <a:spAutoFit/>
          </a:bodyPr>
          <a:lstStyle/>
          <a:p>
            <a:r>
              <a:rPr lang="en-US" dirty="0"/>
              <a:t>Result:</a:t>
            </a:r>
          </a:p>
        </p:txBody>
      </p:sp>
    </p:spTree>
    <p:extLst>
      <p:ext uri="{BB962C8B-B14F-4D97-AF65-F5344CB8AC3E}">
        <p14:creationId xmlns:p14="http://schemas.microsoft.com/office/powerpoint/2010/main" val="364614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EEDC-8A13-2C6D-5A1E-BCC3BF7300E8}"/>
              </a:ext>
            </a:extLst>
          </p:cNvPr>
          <p:cNvSpPr>
            <a:spLocks noGrp="1"/>
          </p:cNvSpPr>
          <p:nvPr>
            <p:ph type="title"/>
          </p:nvPr>
        </p:nvSpPr>
        <p:spPr>
          <a:xfrm>
            <a:off x="838200" y="365126"/>
            <a:ext cx="9781309" cy="937202"/>
          </a:xfrm>
        </p:spPr>
        <p:txBody>
          <a:bodyPr>
            <a:normAutofit/>
          </a:bodyPr>
          <a:lstStyle/>
          <a:p>
            <a:r>
              <a:rPr lang="en-US" dirty="0"/>
              <a:t>Industry Distribution Pie Chart</a:t>
            </a:r>
          </a:p>
        </p:txBody>
      </p:sp>
      <p:sp>
        <p:nvSpPr>
          <p:cNvPr id="3" name="Content Placeholder 2">
            <a:extLst>
              <a:ext uri="{FF2B5EF4-FFF2-40B4-BE49-F238E27FC236}">
                <a16:creationId xmlns:a16="http://schemas.microsoft.com/office/drawing/2014/main" id="{448B3F49-35CC-DDB0-898F-9F222872DF27}"/>
              </a:ext>
            </a:extLst>
          </p:cNvPr>
          <p:cNvSpPr>
            <a:spLocks noGrp="1"/>
          </p:cNvSpPr>
          <p:nvPr>
            <p:ph idx="1"/>
          </p:nvPr>
        </p:nvSpPr>
        <p:spPr>
          <a:xfrm>
            <a:off x="949037" y="1960417"/>
            <a:ext cx="3810000" cy="3581401"/>
          </a:xfrm>
        </p:spPr>
        <p:txBody>
          <a:bodyPr>
            <a:normAutofit fontScale="77500" lnSpcReduction="20000"/>
          </a:bodyPr>
          <a:lstStyle/>
          <a:p>
            <a:r>
              <a:rPr lang="en-US" dirty="0" err="1"/>
              <a:t>death_rs</a:t>
            </a:r>
            <a:r>
              <a:rPr lang="en-US" dirty="0"/>
              <a:t> =[]</a:t>
            </a:r>
          </a:p>
          <a:p>
            <a:r>
              <a:rPr lang="en-US" dirty="0"/>
              <a:t>for </a:t>
            </a:r>
            <a:r>
              <a:rPr lang="en-US" dirty="0" err="1"/>
              <a:t>death_r</a:t>
            </a:r>
            <a:r>
              <a:rPr lang="en-US" dirty="0"/>
              <a:t> in data['</a:t>
            </a:r>
            <a:r>
              <a:rPr lang="en-US" dirty="0" err="1"/>
              <a:t>death_reason</a:t>
            </a:r>
            <a:r>
              <a:rPr lang="en-US" dirty="0"/>
              <a:t>']:</a:t>
            </a:r>
          </a:p>
          <a:p>
            <a:r>
              <a:rPr lang="en-US" dirty="0"/>
              <a:t>    if </a:t>
            </a:r>
            <a:r>
              <a:rPr lang="en-US" dirty="0" err="1"/>
              <a:t>death_r</a:t>
            </a:r>
            <a:r>
              <a:rPr lang="en-US" dirty="0"/>
              <a:t> != 'unknow':</a:t>
            </a:r>
          </a:p>
          <a:p>
            <a:r>
              <a:rPr lang="en-US" dirty="0"/>
              <a:t>        </a:t>
            </a:r>
            <a:r>
              <a:rPr lang="en-US" dirty="0" err="1"/>
              <a:t>death_rs.extend</a:t>
            </a:r>
            <a:r>
              <a:rPr lang="en-US" dirty="0"/>
              <a:t>(</a:t>
            </a:r>
            <a:r>
              <a:rPr lang="en-US" dirty="0" err="1"/>
              <a:t>death_r.split</a:t>
            </a:r>
            <a:r>
              <a:rPr lang="en-US" dirty="0"/>
              <a:t>(' '))</a:t>
            </a:r>
          </a:p>
          <a:p>
            <a:r>
              <a:rPr lang="en-US" dirty="0"/>
              <a:t>    else:</a:t>
            </a:r>
          </a:p>
          <a:p>
            <a:r>
              <a:rPr lang="en-US" dirty="0"/>
              <a:t>        continue</a:t>
            </a:r>
          </a:p>
          <a:p>
            <a:r>
              <a:rPr lang="en-US" dirty="0" err="1"/>
              <a:t>death_rs</a:t>
            </a:r>
            <a:r>
              <a:rPr lang="en-US" dirty="0"/>
              <a:t> = </a:t>
            </a:r>
            <a:r>
              <a:rPr lang="en-US" dirty="0" err="1"/>
              <a:t>pd.Series</a:t>
            </a:r>
            <a:r>
              <a:rPr lang="en-US" dirty="0"/>
              <a:t>(data=</a:t>
            </a:r>
            <a:r>
              <a:rPr lang="en-US" dirty="0" err="1"/>
              <a:t>death_rs</a:t>
            </a:r>
            <a:r>
              <a:rPr lang="en-US" dirty="0"/>
              <a:t>)</a:t>
            </a:r>
          </a:p>
          <a:p>
            <a:endParaRPr lang="en-US" dirty="0"/>
          </a:p>
          <a:p>
            <a:endParaRPr lang="en-US" dirty="0"/>
          </a:p>
        </p:txBody>
      </p:sp>
      <p:sp>
        <p:nvSpPr>
          <p:cNvPr id="4" name="TextBox 3">
            <a:extLst>
              <a:ext uri="{FF2B5EF4-FFF2-40B4-BE49-F238E27FC236}">
                <a16:creationId xmlns:a16="http://schemas.microsoft.com/office/drawing/2014/main" id="{C8E3C1B4-85AD-5BD1-4475-81C16651A8FA}"/>
              </a:ext>
            </a:extLst>
          </p:cNvPr>
          <p:cNvSpPr txBox="1"/>
          <p:nvPr/>
        </p:nvSpPr>
        <p:spPr>
          <a:xfrm>
            <a:off x="6532418" y="1697182"/>
            <a:ext cx="3546764" cy="4247317"/>
          </a:xfrm>
          <a:prstGeom prst="rect">
            <a:avLst/>
          </a:prstGeom>
          <a:noFill/>
        </p:spPr>
        <p:txBody>
          <a:bodyPr wrap="square" rtlCol="0">
            <a:spAutoFit/>
          </a:bodyPr>
          <a:lstStyle/>
          <a:p>
            <a:r>
              <a:rPr lang="en-US" dirty="0" err="1"/>
              <a:t>death_x</a:t>
            </a:r>
            <a:r>
              <a:rPr lang="en-US" dirty="0"/>
              <a:t> = </a:t>
            </a:r>
            <a:r>
              <a:rPr lang="en-US" dirty="0" err="1"/>
              <a:t>death_rs.value_counts</a:t>
            </a:r>
            <a:r>
              <a:rPr lang="en-US" dirty="0"/>
              <a:t>().index</a:t>
            </a:r>
          </a:p>
          <a:p>
            <a:r>
              <a:rPr lang="en-US" dirty="0" err="1"/>
              <a:t>death_y</a:t>
            </a:r>
            <a:r>
              <a:rPr lang="en-US" dirty="0"/>
              <a:t> = </a:t>
            </a:r>
            <a:r>
              <a:rPr lang="en-US" dirty="0" err="1"/>
              <a:t>death_rs.value_counts</a:t>
            </a:r>
            <a:r>
              <a:rPr lang="en-US" dirty="0"/>
              <a:t>().values</a:t>
            </a:r>
          </a:p>
          <a:p>
            <a:r>
              <a:rPr lang="en-US" dirty="0"/>
              <a:t>plt.figure(figsize=(10,6))</a:t>
            </a:r>
          </a:p>
          <a:p>
            <a:r>
              <a:rPr lang="en-US" dirty="0" err="1"/>
              <a:t>plt.xticks</a:t>
            </a:r>
            <a:r>
              <a:rPr lang="en-US" dirty="0"/>
              <a:t>(rotation=-60)</a:t>
            </a:r>
          </a:p>
          <a:p>
            <a:r>
              <a:rPr lang="en-US" dirty="0" err="1"/>
              <a:t>plt.bar</a:t>
            </a:r>
            <a:r>
              <a:rPr lang="en-US" dirty="0"/>
              <a:t>(</a:t>
            </a:r>
            <a:r>
              <a:rPr lang="en-US" dirty="0" err="1"/>
              <a:t>death_x</a:t>
            </a:r>
            <a:r>
              <a:rPr lang="en-US" dirty="0"/>
              <a:t>[0:15],</a:t>
            </a:r>
            <a:r>
              <a:rPr lang="en-US" dirty="0" err="1"/>
              <a:t>death_y</a:t>
            </a:r>
            <a:r>
              <a:rPr lang="en-US" dirty="0"/>
              <a:t>[0:15],align='</a:t>
            </a:r>
            <a:r>
              <a:rPr lang="en-US" dirty="0" err="1"/>
              <a:t>center',color</a:t>
            </a:r>
            <a:r>
              <a:rPr lang="en-US" dirty="0"/>
              <a:t>='c')</a:t>
            </a:r>
          </a:p>
          <a:p>
            <a:endParaRPr lang="en-US" dirty="0"/>
          </a:p>
          <a:p>
            <a:r>
              <a:rPr lang="en-US" dirty="0" err="1"/>
              <a:t>plt.xlabel</a:t>
            </a:r>
            <a:r>
              <a:rPr lang="en-US" dirty="0"/>
              <a:t>('</a:t>
            </a:r>
            <a:r>
              <a:rPr lang="zh-CN" altLang="en-US" dirty="0"/>
              <a:t>公司死亡原因</a:t>
            </a:r>
            <a:r>
              <a:rPr lang="en-US" altLang="zh-CN" dirty="0"/>
              <a:t>')</a:t>
            </a:r>
          </a:p>
          <a:p>
            <a:r>
              <a:rPr lang="en-US" dirty="0" err="1"/>
              <a:t>plt.ylabel</a:t>
            </a:r>
            <a:r>
              <a:rPr lang="en-US" dirty="0"/>
              <a:t>('</a:t>
            </a:r>
            <a:r>
              <a:rPr lang="zh-CN" altLang="en-US" dirty="0"/>
              <a:t>數量</a:t>
            </a:r>
            <a:r>
              <a:rPr lang="en-US" altLang="zh-CN" dirty="0"/>
              <a:t>/</a:t>
            </a:r>
            <a:r>
              <a:rPr lang="zh-CN" altLang="en-US" dirty="0"/>
              <a:t>個</a:t>
            </a:r>
            <a:r>
              <a:rPr lang="en-US" altLang="zh-CN" dirty="0"/>
              <a:t>')</a:t>
            </a:r>
          </a:p>
          <a:p>
            <a:r>
              <a:rPr lang="en-US" dirty="0"/>
              <a:t>plt.figure(figsize=(10,6))</a:t>
            </a:r>
          </a:p>
          <a:p>
            <a:endParaRPr lang="en-US" dirty="0"/>
          </a:p>
          <a:p>
            <a:r>
              <a:rPr lang="en-US" dirty="0" err="1"/>
              <a:t>data.cat.value_counts</a:t>
            </a:r>
            <a:r>
              <a:rPr lang="en-US" dirty="0"/>
              <a:t>().</a:t>
            </a:r>
            <a:r>
              <a:rPr lang="en-US" dirty="0" err="1"/>
              <a:t>plot.pie</a:t>
            </a:r>
            <a:r>
              <a:rPr lang="en-US" dirty="0"/>
              <a:t>(</a:t>
            </a:r>
            <a:r>
              <a:rPr lang="en-US" dirty="0" err="1"/>
              <a:t>autopct</a:t>
            </a:r>
            <a:r>
              <a:rPr lang="en-US" dirty="0"/>
              <a:t>="%1.1f%%")</a:t>
            </a:r>
          </a:p>
        </p:txBody>
      </p:sp>
    </p:spTree>
    <p:extLst>
      <p:ext uri="{BB962C8B-B14F-4D97-AF65-F5344CB8AC3E}">
        <p14:creationId xmlns:p14="http://schemas.microsoft.com/office/powerpoint/2010/main" val="17170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C52A-29C4-BE6D-B150-E249F408673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F2C45D2-7AF7-967E-73D3-9A25C4AC7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6" y="521421"/>
            <a:ext cx="7354286" cy="5815157"/>
          </a:xfrm>
        </p:spPr>
      </p:pic>
      <p:sp>
        <p:nvSpPr>
          <p:cNvPr id="7" name="TextBox 6">
            <a:extLst>
              <a:ext uri="{FF2B5EF4-FFF2-40B4-BE49-F238E27FC236}">
                <a16:creationId xmlns:a16="http://schemas.microsoft.com/office/drawing/2014/main" id="{F9B5FFAB-063C-F043-7779-ED50DDD0962E}"/>
              </a:ext>
            </a:extLst>
          </p:cNvPr>
          <p:cNvSpPr txBox="1"/>
          <p:nvPr/>
        </p:nvSpPr>
        <p:spPr>
          <a:xfrm>
            <a:off x="6703668" y="2727249"/>
            <a:ext cx="6130636" cy="1200329"/>
          </a:xfrm>
          <a:prstGeom prst="rect">
            <a:avLst/>
          </a:prstGeom>
          <a:noFill/>
        </p:spPr>
        <p:txBody>
          <a:bodyPr wrap="square">
            <a:spAutoFit/>
          </a:bodyPr>
          <a:lstStyle/>
          <a:p>
            <a:r>
              <a:rPr lang="en-US" dirty="0">
                <a:solidFill>
                  <a:srgbClr val="FF0000"/>
                </a:solidFill>
              </a:rPr>
              <a:t>E-commerce</a:t>
            </a:r>
            <a:r>
              <a:rPr lang="en-US" dirty="0"/>
              <a:t> and </a:t>
            </a:r>
            <a:r>
              <a:rPr lang="en-US" dirty="0">
                <a:solidFill>
                  <a:srgbClr val="FF0000"/>
                </a:solidFill>
              </a:rPr>
              <a:t>enterprise services </a:t>
            </a:r>
            <a:r>
              <a:rPr lang="en-US" dirty="0"/>
              <a:t>are the industries</a:t>
            </a:r>
          </a:p>
          <a:p>
            <a:endParaRPr lang="en-US" dirty="0"/>
          </a:p>
          <a:p>
            <a:r>
              <a:rPr lang="en-US" dirty="0"/>
              <a:t> with the most distribution among dead companies</a:t>
            </a:r>
          </a:p>
          <a:p>
            <a:endParaRPr lang="en-US" dirty="0"/>
          </a:p>
        </p:txBody>
      </p:sp>
      <p:sp>
        <p:nvSpPr>
          <p:cNvPr id="9" name="TextBox 8">
            <a:extLst>
              <a:ext uri="{FF2B5EF4-FFF2-40B4-BE49-F238E27FC236}">
                <a16:creationId xmlns:a16="http://schemas.microsoft.com/office/drawing/2014/main" id="{C1EA3962-88F3-8EBC-7916-CD93B4DA5C13}"/>
              </a:ext>
            </a:extLst>
          </p:cNvPr>
          <p:cNvSpPr txBox="1"/>
          <p:nvPr/>
        </p:nvSpPr>
        <p:spPr>
          <a:xfrm>
            <a:off x="6703668" y="2279769"/>
            <a:ext cx="6445826" cy="369332"/>
          </a:xfrm>
          <a:prstGeom prst="rect">
            <a:avLst/>
          </a:prstGeom>
          <a:noFill/>
        </p:spPr>
        <p:txBody>
          <a:bodyPr wrap="square">
            <a:spAutoFit/>
          </a:bodyPr>
          <a:lstStyle/>
          <a:p>
            <a:r>
              <a:rPr lang="en-US" dirty="0"/>
              <a:t>Result:</a:t>
            </a:r>
          </a:p>
        </p:txBody>
      </p:sp>
    </p:spTree>
    <p:extLst>
      <p:ext uri="{BB962C8B-B14F-4D97-AF65-F5344CB8AC3E}">
        <p14:creationId xmlns:p14="http://schemas.microsoft.com/office/powerpoint/2010/main" val="421984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F590-E10C-E8CF-2F05-906DCDC0F45A}"/>
              </a:ext>
            </a:extLst>
          </p:cNvPr>
          <p:cNvSpPr>
            <a:spLocks noGrp="1"/>
          </p:cNvSpPr>
          <p:nvPr>
            <p:ph type="title"/>
          </p:nvPr>
        </p:nvSpPr>
        <p:spPr/>
        <p:txBody>
          <a:bodyPr>
            <a:normAutofit fontScale="90000"/>
          </a:bodyPr>
          <a:lstStyle/>
          <a:p>
            <a:r>
              <a:rPr lang="en-US" dirty="0"/>
              <a:t>Analyze the relationship between survival time and other characteristics heatmap display</a:t>
            </a:r>
          </a:p>
        </p:txBody>
      </p:sp>
      <p:sp>
        <p:nvSpPr>
          <p:cNvPr id="3" name="Content Placeholder 2">
            <a:extLst>
              <a:ext uri="{FF2B5EF4-FFF2-40B4-BE49-F238E27FC236}">
                <a16:creationId xmlns:a16="http://schemas.microsoft.com/office/drawing/2014/main" id="{1257111C-A410-6DCA-051A-D50928B406C0}"/>
              </a:ext>
            </a:extLst>
          </p:cNvPr>
          <p:cNvSpPr>
            <a:spLocks noGrp="1"/>
          </p:cNvSpPr>
          <p:nvPr>
            <p:ph idx="1"/>
          </p:nvPr>
        </p:nvSpPr>
        <p:spPr>
          <a:xfrm>
            <a:off x="477981" y="1918855"/>
            <a:ext cx="4287981" cy="4306309"/>
          </a:xfrm>
        </p:spPr>
        <p:txBody>
          <a:bodyPr>
            <a:normAutofit fontScale="55000" lnSpcReduction="20000"/>
          </a:bodyPr>
          <a:lstStyle/>
          <a:p>
            <a:r>
              <a:rPr lang="en-US" dirty="0"/>
              <a:t>from </a:t>
            </a:r>
            <a:r>
              <a:rPr lang="en-US" dirty="0" err="1"/>
              <a:t>sklearn</a:t>
            </a:r>
            <a:r>
              <a:rPr lang="en-US" dirty="0"/>
              <a:t>  import preprocessing</a:t>
            </a:r>
          </a:p>
          <a:p>
            <a:r>
              <a:rPr lang="en-US" dirty="0"/>
              <a:t>#one-hot coding</a:t>
            </a:r>
          </a:p>
          <a:p>
            <a:pPr marL="0" indent="0">
              <a:buNone/>
            </a:pPr>
            <a:r>
              <a:rPr lang="en-US" dirty="0" err="1"/>
              <a:t>scaleronehot</a:t>
            </a:r>
            <a:r>
              <a:rPr lang="en-US" dirty="0"/>
              <a:t>=</a:t>
            </a:r>
            <a:r>
              <a:rPr lang="en-US" dirty="0" err="1"/>
              <a:t>preprocessing.OneHotEncoder</a:t>
            </a:r>
            <a:r>
              <a:rPr lang="en-US" dirty="0"/>
              <a:t>().fit(</a:t>
            </a:r>
            <a:r>
              <a:rPr lang="en-US" dirty="0" err="1"/>
              <a:t>np.array</a:t>
            </a:r>
            <a:r>
              <a:rPr lang="en-US" dirty="0"/>
              <a:t>(</a:t>
            </a:r>
            <a:r>
              <a:rPr lang="en-US" dirty="0" err="1"/>
              <a:t>data.cat.value_counts</a:t>
            </a:r>
            <a:r>
              <a:rPr lang="en-US" dirty="0"/>
              <a:t>().index).reshape(-1, 1))</a:t>
            </a:r>
          </a:p>
          <a:p>
            <a:r>
              <a:rPr lang="en-US" dirty="0"/>
              <a:t># category</a:t>
            </a:r>
          </a:p>
          <a:p>
            <a:endParaRPr lang="en-US" dirty="0"/>
          </a:p>
          <a:p>
            <a:r>
              <a:rPr lang="en-US" dirty="0"/>
              <a:t>data2=</a:t>
            </a:r>
            <a:r>
              <a:rPr lang="en-US" dirty="0" err="1"/>
              <a:t>pd.DataFrame</a:t>
            </a:r>
            <a:r>
              <a:rPr lang="en-US" dirty="0"/>
              <a:t>(</a:t>
            </a:r>
            <a:r>
              <a:rPr lang="en-US" dirty="0" err="1"/>
              <a:t>scaleronehot.transform</a:t>
            </a:r>
            <a:r>
              <a:rPr lang="en-US" dirty="0"/>
              <a:t>(</a:t>
            </a:r>
            <a:r>
              <a:rPr lang="en-US" dirty="0" err="1"/>
              <a:t>np.array</a:t>
            </a:r>
            <a:r>
              <a:rPr lang="en-US" dirty="0"/>
              <a:t>(data.cat).reshape(-1, 1)).</a:t>
            </a:r>
            <a:r>
              <a:rPr lang="en-US" dirty="0" err="1"/>
              <a:t>toarray</a:t>
            </a:r>
            <a:r>
              <a:rPr lang="en-US" dirty="0"/>
              <a:t>(),columns=range(0,19))</a:t>
            </a:r>
          </a:p>
          <a:p>
            <a:endParaRPr lang="en-US" dirty="0"/>
          </a:p>
          <a:p>
            <a:endParaRPr lang="en-US" dirty="0"/>
          </a:p>
          <a:p>
            <a:r>
              <a:rPr lang="en-US" dirty="0"/>
              <a:t># financing</a:t>
            </a:r>
          </a:p>
          <a:p>
            <a:r>
              <a:rPr lang="en-US" dirty="0"/>
              <a:t>scaleronehot2=</a:t>
            </a:r>
            <a:r>
              <a:rPr lang="en-US" dirty="0" err="1"/>
              <a:t>preprocessing.OneHotEncoder</a:t>
            </a:r>
            <a:r>
              <a:rPr lang="en-US" dirty="0"/>
              <a:t>().fit(</a:t>
            </a:r>
            <a:r>
              <a:rPr lang="en-US" dirty="0" err="1"/>
              <a:t>np.array</a:t>
            </a:r>
            <a:r>
              <a:rPr lang="en-US" dirty="0"/>
              <a:t>(</a:t>
            </a:r>
            <a:r>
              <a:rPr lang="en-US" dirty="0" err="1"/>
              <a:t>data.financing.value_counts</a:t>
            </a:r>
            <a:r>
              <a:rPr lang="en-US" dirty="0"/>
              <a:t>().index).reshape(-1, 1))</a:t>
            </a:r>
          </a:p>
          <a:p>
            <a:r>
              <a:rPr lang="en-US" dirty="0"/>
              <a:t>data3=</a:t>
            </a:r>
            <a:r>
              <a:rPr lang="en-US" dirty="0" err="1"/>
              <a:t>pd.DataFrame</a:t>
            </a:r>
            <a:r>
              <a:rPr lang="en-US" dirty="0"/>
              <a:t>(scaleronehot2.transform(</a:t>
            </a:r>
            <a:r>
              <a:rPr lang="en-US" dirty="0" err="1"/>
              <a:t>np.array</a:t>
            </a:r>
            <a:r>
              <a:rPr lang="en-US" dirty="0"/>
              <a:t>(</a:t>
            </a:r>
            <a:r>
              <a:rPr lang="en-US" dirty="0" err="1"/>
              <a:t>data.financing</a:t>
            </a:r>
            <a:r>
              <a:rPr lang="en-US" dirty="0"/>
              <a:t>).reshape(-1, 1)).</a:t>
            </a:r>
            <a:r>
              <a:rPr lang="en-US" dirty="0" err="1"/>
              <a:t>toarray</a:t>
            </a:r>
            <a:r>
              <a:rPr lang="en-US" dirty="0"/>
              <a:t>(),columns=range(19,35))</a:t>
            </a:r>
          </a:p>
          <a:p>
            <a:pPr marL="0" indent="0">
              <a:buNone/>
            </a:pPr>
            <a:endParaRPr lang="en-US" dirty="0"/>
          </a:p>
          <a:p>
            <a:endParaRPr lang="en-US" dirty="0"/>
          </a:p>
        </p:txBody>
      </p:sp>
      <p:sp>
        <p:nvSpPr>
          <p:cNvPr id="5" name="TextBox 4">
            <a:extLst>
              <a:ext uri="{FF2B5EF4-FFF2-40B4-BE49-F238E27FC236}">
                <a16:creationId xmlns:a16="http://schemas.microsoft.com/office/drawing/2014/main" id="{F31CA65A-3F99-7702-8140-FD461095B91F}"/>
              </a:ext>
            </a:extLst>
          </p:cNvPr>
          <p:cNvSpPr txBox="1"/>
          <p:nvPr/>
        </p:nvSpPr>
        <p:spPr>
          <a:xfrm>
            <a:off x="4987636" y="1503218"/>
            <a:ext cx="7252855" cy="1877437"/>
          </a:xfrm>
          <a:prstGeom prst="rect">
            <a:avLst/>
          </a:prstGeom>
          <a:noFill/>
        </p:spPr>
        <p:txBody>
          <a:bodyPr wrap="square">
            <a:spAutoFit/>
          </a:bodyPr>
          <a:lstStyle/>
          <a:p>
            <a:r>
              <a:rPr lang="en-US" sz="1400" dirty="0"/>
              <a:t># </a:t>
            </a:r>
            <a:r>
              <a:rPr lang="en-US" sz="1400" dirty="0" err="1"/>
              <a:t>comany_address</a:t>
            </a:r>
            <a:endParaRPr lang="en-US" sz="1400" dirty="0"/>
          </a:p>
          <a:p>
            <a:r>
              <a:rPr lang="en-US" sz="1400" dirty="0"/>
              <a:t>scaleronehot3=</a:t>
            </a:r>
            <a:r>
              <a:rPr lang="en-US" sz="1400" dirty="0" err="1"/>
              <a:t>preprocessing.OneHotEncoder</a:t>
            </a:r>
            <a:r>
              <a:rPr lang="en-US" sz="1400" dirty="0"/>
              <a:t>().fit(</a:t>
            </a:r>
            <a:r>
              <a:rPr lang="en-US" sz="1400" dirty="0" err="1"/>
              <a:t>np.array</a:t>
            </a:r>
            <a:r>
              <a:rPr lang="en-US" sz="1400" dirty="0"/>
              <a:t>(</a:t>
            </a:r>
            <a:r>
              <a:rPr lang="en-US" sz="1400" dirty="0" err="1"/>
              <a:t>data.com_addr.value_counts</a:t>
            </a:r>
            <a:r>
              <a:rPr lang="en-US" sz="1400" dirty="0"/>
              <a:t>().index).reshape(-1, 1))</a:t>
            </a:r>
          </a:p>
          <a:p>
            <a:r>
              <a:rPr lang="en-US" sz="1400" dirty="0"/>
              <a:t>data4=</a:t>
            </a:r>
            <a:r>
              <a:rPr lang="en-US" sz="1400" dirty="0" err="1"/>
              <a:t>pd.DataFrame</a:t>
            </a:r>
            <a:r>
              <a:rPr lang="en-US" sz="1400" dirty="0"/>
              <a:t>(scaleronehot3.transform(</a:t>
            </a:r>
            <a:r>
              <a:rPr lang="en-US" sz="1400" dirty="0" err="1"/>
              <a:t>np.array</a:t>
            </a:r>
            <a:r>
              <a:rPr lang="en-US" sz="1400" dirty="0"/>
              <a:t>(</a:t>
            </a:r>
            <a:r>
              <a:rPr lang="en-US" sz="1400" dirty="0" err="1"/>
              <a:t>data.com_addr</a:t>
            </a:r>
            <a:r>
              <a:rPr lang="en-US" sz="1400" dirty="0"/>
              <a:t>).reshape(-1, 1)).</a:t>
            </a:r>
            <a:r>
              <a:rPr lang="en-US" sz="1400" dirty="0" err="1"/>
              <a:t>toarray</a:t>
            </a:r>
            <a:r>
              <a:rPr lang="en-US" sz="1400" dirty="0"/>
              <a:t>(),columns=range(35,72))</a:t>
            </a:r>
          </a:p>
          <a:p>
            <a:endParaRPr lang="en-US" sz="1400" dirty="0"/>
          </a:p>
          <a:p>
            <a:r>
              <a:rPr lang="en-US" sz="1400" dirty="0"/>
              <a:t>data5=</a:t>
            </a:r>
            <a:r>
              <a:rPr lang="en-US" sz="1400" dirty="0" err="1"/>
              <a:t>pd.concat</a:t>
            </a:r>
            <a:r>
              <a:rPr lang="en-US" sz="1400" dirty="0"/>
              <a:t>([data2,data3,data4,data.live_days],axis=1) </a:t>
            </a:r>
          </a:p>
          <a:p>
            <a:endParaRPr lang="en-US" dirty="0"/>
          </a:p>
        </p:txBody>
      </p:sp>
      <p:sp>
        <p:nvSpPr>
          <p:cNvPr id="7" name="TextBox 6">
            <a:extLst>
              <a:ext uri="{FF2B5EF4-FFF2-40B4-BE49-F238E27FC236}">
                <a16:creationId xmlns:a16="http://schemas.microsoft.com/office/drawing/2014/main" id="{B2362EBC-4FC5-C618-49E1-B7350E005B25}"/>
              </a:ext>
            </a:extLst>
          </p:cNvPr>
          <p:cNvSpPr txBox="1"/>
          <p:nvPr/>
        </p:nvSpPr>
        <p:spPr>
          <a:xfrm>
            <a:off x="5056909" y="3219262"/>
            <a:ext cx="4287982" cy="1754326"/>
          </a:xfrm>
          <a:prstGeom prst="rect">
            <a:avLst/>
          </a:prstGeom>
          <a:noFill/>
        </p:spPr>
        <p:txBody>
          <a:bodyPr wrap="square">
            <a:spAutoFit/>
          </a:bodyPr>
          <a:lstStyle/>
          <a:p>
            <a:r>
              <a:rPr lang="en-US" dirty="0"/>
              <a:t>#Correlation coefficient</a:t>
            </a:r>
          </a:p>
          <a:p>
            <a:r>
              <a:rPr lang="en-US" dirty="0" err="1"/>
              <a:t>corr</a:t>
            </a:r>
            <a:r>
              <a:rPr lang="en-US" dirty="0"/>
              <a:t>=data5.corr()</a:t>
            </a:r>
          </a:p>
          <a:p>
            <a:endParaRPr lang="en-US" dirty="0"/>
          </a:p>
          <a:p>
            <a:r>
              <a:rPr lang="en-US" dirty="0"/>
              <a:t>plt.figure(figsize=(10,10))</a:t>
            </a:r>
          </a:p>
          <a:p>
            <a:r>
              <a:rPr lang="en-US" dirty="0" err="1"/>
              <a:t>sns.heatmap</a:t>
            </a:r>
            <a:r>
              <a:rPr lang="en-US" dirty="0"/>
              <a:t>(</a:t>
            </a:r>
            <a:r>
              <a:rPr lang="en-US" dirty="0" err="1"/>
              <a:t>corr,cmap</a:t>
            </a:r>
            <a:r>
              <a:rPr lang="en-US" dirty="0"/>
              <a:t>="</a:t>
            </a:r>
            <a:r>
              <a:rPr lang="en-US" dirty="0" err="1"/>
              <a:t>BuGn</a:t>
            </a:r>
            <a:r>
              <a:rPr lang="en-US" dirty="0"/>
              <a:t>")</a:t>
            </a:r>
          </a:p>
          <a:p>
            <a:endParaRPr lang="en-US" dirty="0"/>
          </a:p>
        </p:txBody>
      </p:sp>
      <p:sp>
        <p:nvSpPr>
          <p:cNvPr id="9" name="TextBox 8">
            <a:extLst>
              <a:ext uri="{FF2B5EF4-FFF2-40B4-BE49-F238E27FC236}">
                <a16:creationId xmlns:a16="http://schemas.microsoft.com/office/drawing/2014/main" id="{1E7119C4-DCF8-7723-9991-6A84E9916046}"/>
              </a:ext>
            </a:extLst>
          </p:cNvPr>
          <p:cNvSpPr txBox="1"/>
          <p:nvPr/>
        </p:nvSpPr>
        <p:spPr>
          <a:xfrm>
            <a:off x="5056909" y="4909229"/>
            <a:ext cx="6127172" cy="1200329"/>
          </a:xfrm>
          <a:prstGeom prst="rect">
            <a:avLst/>
          </a:prstGeom>
          <a:noFill/>
        </p:spPr>
        <p:txBody>
          <a:bodyPr wrap="square">
            <a:spAutoFit/>
          </a:bodyPr>
          <a:lstStyle/>
          <a:p>
            <a:r>
              <a:rPr lang="en-US" dirty="0"/>
              <a:t>Perform one-hot encoding on three of the label variables (category, financing way,</a:t>
            </a:r>
            <a:r>
              <a:rPr lang="en-US" sz="1800" dirty="0"/>
              <a:t> </a:t>
            </a:r>
            <a:r>
              <a:rPr lang="en-US" sz="1800" dirty="0" err="1"/>
              <a:t>comany_address</a:t>
            </a:r>
            <a:endParaRPr lang="en-US" sz="1800" dirty="0"/>
          </a:p>
          <a:p>
            <a:r>
              <a:rPr lang="en-US" dirty="0"/>
              <a:t>) int to digital data, then calculate the Correlation coefficient and draw a heat map</a:t>
            </a:r>
          </a:p>
        </p:txBody>
      </p:sp>
    </p:spTree>
    <p:extLst>
      <p:ext uri="{BB962C8B-B14F-4D97-AF65-F5344CB8AC3E}">
        <p14:creationId xmlns:p14="http://schemas.microsoft.com/office/powerpoint/2010/main" val="38525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78272B-85EF-28FF-96C7-D092E21CC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1" y="0"/>
            <a:ext cx="9407236" cy="7523343"/>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C243C9F-023B-6D52-1B44-084E193B0AC5}"/>
                  </a:ext>
                </a:extLst>
              </p14:cNvPr>
              <p14:cNvContentPartPr/>
              <p14:nvPr/>
            </p14:nvContentPartPr>
            <p14:xfrm>
              <a:off x="3158509" y="332215"/>
              <a:ext cx="710640" cy="1725840"/>
            </p14:xfrm>
          </p:contentPart>
        </mc:Choice>
        <mc:Fallback>
          <p:pic>
            <p:nvPicPr>
              <p:cNvPr id="7" name="Ink 6">
                <a:extLst>
                  <a:ext uri="{FF2B5EF4-FFF2-40B4-BE49-F238E27FC236}">
                    <a16:creationId xmlns:a16="http://schemas.microsoft.com/office/drawing/2014/main" id="{AC243C9F-023B-6D52-1B44-084E193B0AC5}"/>
                  </a:ext>
                </a:extLst>
              </p:cNvPr>
              <p:cNvPicPr/>
              <p:nvPr/>
            </p:nvPicPr>
            <p:blipFill>
              <a:blip r:embed="rId4"/>
              <a:stretch>
                <a:fillRect/>
              </a:stretch>
            </p:blipFill>
            <p:spPr>
              <a:xfrm>
                <a:off x="3149509" y="323215"/>
                <a:ext cx="728280" cy="1743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9A371DE7-75EF-83CD-2343-9BEB6550FBAF}"/>
                  </a:ext>
                </a:extLst>
              </p14:cNvPr>
              <p14:cNvContentPartPr/>
              <p14:nvPr/>
            </p14:nvContentPartPr>
            <p14:xfrm>
              <a:off x="3351829" y="2055535"/>
              <a:ext cx="435960" cy="1359720"/>
            </p14:xfrm>
          </p:contentPart>
        </mc:Choice>
        <mc:Fallback>
          <p:pic>
            <p:nvPicPr>
              <p:cNvPr id="10" name="Ink 9">
                <a:extLst>
                  <a:ext uri="{FF2B5EF4-FFF2-40B4-BE49-F238E27FC236}">
                    <a16:creationId xmlns:a16="http://schemas.microsoft.com/office/drawing/2014/main" id="{9A371DE7-75EF-83CD-2343-9BEB6550FBAF}"/>
                  </a:ext>
                </a:extLst>
              </p:cNvPr>
              <p:cNvPicPr/>
              <p:nvPr/>
            </p:nvPicPr>
            <p:blipFill>
              <a:blip r:embed="rId6"/>
              <a:stretch>
                <a:fillRect/>
              </a:stretch>
            </p:blipFill>
            <p:spPr>
              <a:xfrm>
                <a:off x="3342829" y="2046895"/>
                <a:ext cx="453600" cy="1377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188CA1F9-7558-C158-5F68-2B810230D64B}"/>
                  </a:ext>
                </a:extLst>
              </p14:cNvPr>
              <p14:cNvContentPartPr/>
              <p14:nvPr/>
            </p14:nvContentPartPr>
            <p14:xfrm>
              <a:off x="3011989" y="3435775"/>
              <a:ext cx="785160" cy="3033000"/>
            </p14:xfrm>
          </p:contentPart>
        </mc:Choice>
        <mc:Fallback>
          <p:pic>
            <p:nvPicPr>
              <p:cNvPr id="11" name="Ink 10">
                <a:extLst>
                  <a:ext uri="{FF2B5EF4-FFF2-40B4-BE49-F238E27FC236}">
                    <a16:creationId xmlns:a16="http://schemas.microsoft.com/office/drawing/2014/main" id="{188CA1F9-7558-C158-5F68-2B810230D64B}"/>
                  </a:ext>
                </a:extLst>
              </p:cNvPr>
              <p:cNvPicPr/>
              <p:nvPr/>
            </p:nvPicPr>
            <p:blipFill>
              <a:blip r:embed="rId8"/>
              <a:stretch>
                <a:fillRect/>
              </a:stretch>
            </p:blipFill>
            <p:spPr>
              <a:xfrm>
                <a:off x="3003349" y="3427135"/>
                <a:ext cx="802800" cy="3050640"/>
              </a:xfrm>
              <a:prstGeom prst="rect">
                <a:avLst/>
              </a:prstGeom>
            </p:spPr>
          </p:pic>
        </mc:Fallback>
      </mc:AlternateContent>
      <p:sp>
        <p:nvSpPr>
          <p:cNvPr id="13" name="TextBox 12">
            <a:extLst>
              <a:ext uri="{FF2B5EF4-FFF2-40B4-BE49-F238E27FC236}">
                <a16:creationId xmlns:a16="http://schemas.microsoft.com/office/drawing/2014/main" id="{0EA28803-44CE-D1A3-BFD6-B84F990C1944}"/>
              </a:ext>
            </a:extLst>
          </p:cNvPr>
          <p:cNvSpPr txBox="1"/>
          <p:nvPr/>
        </p:nvSpPr>
        <p:spPr>
          <a:xfrm>
            <a:off x="1924767" y="825803"/>
            <a:ext cx="1101436" cy="369332"/>
          </a:xfrm>
          <a:prstGeom prst="rect">
            <a:avLst/>
          </a:prstGeom>
          <a:noFill/>
        </p:spPr>
        <p:txBody>
          <a:bodyPr wrap="square" rtlCol="0">
            <a:spAutoFit/>
          </a:bodyPr>
          <a:lstStyle/>
          <a:p>
            <a:r>
              <a:rPr lang="en-US" sz="1800" dirty="0"/>
              <a:t>category</a:t>
            </a:r>
            <a:endParaRPr lang="en-US" dirty="0"/>
          </a:p>
        </p:txBody>
      </p:sp>
      <p:sp>
        <p:nvSpPr>
          <p:cNvPr id="14" name="TextBox 13">
            <a:extLst>
              <a:ext uri="{FF2B5EF4-FFF2-40B4-BE49-F238E27FC236}">
                <a16:creationId xmlns:a16="http://schemas.microsoft.com/office/drawing/2014/main" id="{7E41EA5B-8822-3FF5-CC98-48AA1D6C46E0}"/>
              </a:ext>
            </a:extLst>
          </p:cNvPr>
          <p:cNvSpPr txBox="1"/>
          <p:nvPr/>
        </p:nvSpPr>
        <p:spPr>
          <a:xfrm>
            <a:off x="1413164" y="2348345"/>
            <a:ext cx="1745345" cy="369332"/>
          </a:xfrm>
          <a:prstGeom prst="rect">
            <a:avLst/>
          </a:prstGeom>
          <a:noFill/>
        </p:spPr>
        <p:txBody>
          <a:bodyPr wrap="square" rtlCol="0">
            <a:spAutoFit/>
          </a:bodyPr>
          <a:lstStyle/>
          <a:p>
            <a:r>
              <a:rPr lang="en-US" altLang="zh-CN" dirty="0"/>
              <a:t>Financing way</a:t>
            </a:r>
            <a:endParaRPr lang="en-US" dirty="0"/>
          </a:p>
        </p:txBody>
      </p:sp>
      <p:sp>
        <p:nvSpPr>
          <p:cNvPr id="15" name="TextBox 14">
            <a:extLst>
              <a:ext uri="{FF2B5EF4-FFF2-40B4-BE49-F238E27FC236}">
                <a16:creationId xmlns:a16="http://schemas.microsoft.com/office/drawing/2014/main" id="{9079038A-1503-7223-4945-A80CEAEF0FE7}"/>
              </a:ext>
            </a:extLst>
          </p:cNvPr>
          <p:cNvSpPr txBox="1"/>
          <p:nvPr/>
        </p:nvSpPr>
        <p:spPr>
          <a:xfrm>
            <a:off x="1205345" y="4274127"/>
            <a:ext cx="1806644" cy="369332"/>
          </a:xfrm>
          <a:prstGeom prst="rect">
            <a:avLst/>
          </a:prstGeom>
          <a:noFill/>
        </p:spPr>
        <p:txBody>
          <a:bodyPr wrap="square" rtlCol="0">
            <a:spAutoFit/>
          </a:bodyPr>
          <a:lstStyle/>
          <a:p>
            <a:r>
              <a:rPr lang="en-US" dirty="0" err="1"/>
              <a:t>comany_address</a:t>
            </a:r>
            <a:endParaRPr lang="en-US" dirty="0"/>
          </a:p>
        </p:txBody>
      </p:sp>
      <p:sp>
        <p:nvSpPr>
          <p:cNvPr id="17" name="TextBox 16">
            <a:extLst>
              <a:ext uri="{FF2B5EF4-FFF2-40B4-BE49-F238E27FC236}">
                <a16:creationId xmlns:a16="http://schemas.microsoft.com/office/drawing/2014/main" id="{5EC2214C-B4A4-2AC6-4A9A-CB1FEE575E9B}"/>
              </a:ext>
            </a:extLst>
          </p:cNvPr>
          <p:cNvSpPr txBox="1"/>
          <p:nvPr/>
        </p:nvSpPr>
        <p:spPr>
          <a:xfrm>
            <a:off x="5148696" y="415636"/>
            <a:ext cx="5553940" cy="1477328"/>
          </a:xfrm>
          <a:prstGeom prst="rect">
            <a:avLst/>
          </a:prstGeom>
          <a:noFill/>
        </p:spPr>
        <p:txBody>
          <a:bodyPr wrap="square">
            <a:spAutoFit/>
          </a:bodyPr>
          <a:lstStyle/>
          <a:p>
            <a:r>
              <a:rPr lang="en-US" dirty="0"/>
              <a:t>According to the program for making the heat map, each number corresponds to an attribute through one-hot encoding, which is divided into four categories, the total is 73, the specific corresponding relationship will not be shown here.</a:t>
            </a:r>
          </a:p>
        </p:txBody>
      </p:sp>
      <p:grpSp>
        <p:nvGrpSpPr>
          <p:cNvPr id="22" name="Group 21">
            <a:extLst>
              <a:ext uri="{FF2B5EF4-FFF2-40B4-BE49-F238E27FC236}">
                <a16:creationId xmlns:a16="http://schemas.microsoft.com/office/drawing/2014/main" id="{D3F00766-1A09-35DD-889E-C14E9DC00205}"/>
              </a:ext>
            </a:extLst>
          </p:cNvPr>
          <p:cNvGrpSpPr/>
          <p:nvPr/>
        </p:nvGrpSpPr>
        <p:grpSpPr>
          <a:xfrm>
            <a:off x="1961149" y="6303535"/>
            <a:ext cx="1245960" cy="329760"/>
            <a:chOff x="1961149" y="6303535"/>
            <a:chExt cx="1245960" cy="329760"/>
          </a:xfrm>
        </p:grpSpPr>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7FB87867-7B52-D03C-D354-6E67EB5C574B}"/>
                    </a:ext>
                  </a:extLst>
                </p14:cNvPr>
                <p14:cNvContentPartPr/>
                <p14:nvPr/>
              </p14:nvContentPartPr>
              <p14:xfrm>
                <a:off x="2099029" y="6483175"/>
                <a:ext cx="1108080" cy="97920"/>
              </p14:xfrm>
            </p:contentPart>
          </mc:Choice>
          <mc:Fallback>
            <p:pic>
              <p:nvPicPr>
                <p:cNvPr id="20" name="Ink 19">
                  <a:extLst>
                    <a:ext uri="{FF2B5EF4-FFF2-40B4-BE49-F238E27FC236}">
                      <a16:creationId xmlns:a16="http://schemas.microsoft.com/office/drawing/2014/main" id="{7FB87867-7B52-D03C-D354-6E67EB5C574B}"/>
                    </a:ext>
                  </a:extLst>
                </p:cNvPr>
                <p:cNvPicPr/>
                <p:nvPr/>
              </p:nvPicPr>
              <p:blipFill>
                <a:blip r:embed="rId10"/>
                <a:stretch>
                  <a:fillRect/>
                </a:stretch>
              </p:blipFill>
              <p:spPr>
                <a:xfrm>
                  <a:off x="2090029" y="6474535"/>
                  <a:ext cx="11257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CDDF15CA-FDB3-86D7-761D-F69BCF668934}"/>
                    </a:ext>
                  </a:extLst>
                </p14:cNvPr>
                <p14:cNvContentPartPr/>
                <p14:nvPr/>
              </p14:nvContentPartPr>
              <p14:xfrm>
                <a:off x="1961149" y="6303535"/>
                <a:ext cx="310320" cy="329760"/>
              </p14:xfrm>
            </p:contentPart>
          </mc:Choice>
          <mc:Fallback>
            <p:pic>
              <p:nvPicPr>
                <p:cNvPr id="21" name="Ink 20">
                  <a:extLst>
                    <a:ext uri="{FF2B5EF4-FFF2-40B4-BE49-F238E27FC236}">
                      <a16:creationId xmlns:a16="http://schemas.microsoft.com/office/drawing/2014/main" id="{CDDF15CA-FDB3-86D7-761D-F69BCF668934}"/>
                    </a:ext>
                  </a:extLst>
                </p:cNvPr>
                <p:cNvPicPr/>
                <p:nvPr/>
              </p:nvPicPr>
              <p:blipFill>
                <a:blip r:embed="rId12"/>
                <a:stretch>
                  <a:fillRect/>
                </a:stretch>
              </p:blipFill>
              <p:spPr>
                <a:xfrm>
                  <a:off x="1952509" y="6294895"/>
                  <a:ext cx="327960" cy="347400"/>
                </a:xfrm>
                <a:prstGeom prst="rect">
                  <a:avLst/>
                </a:prstGeom>
              </p:spPr>
            </p:pic>
          </mc:Fallback>
        </mc:AlternateContent>
      </p:grpSp>
      <p:sp>
        <p:nvSpPr>
          <p:cNvPr id="23" name="TextBox 22">
            <a:extLst>
              <a:ext uri="{FF2B5EF4-FFF2-40B4-BE49-F238E27FC236}">
                <a16:creationId xmlns:a16="http://schemas.microsoft.com/office/drawing/2014/main" id="{FFE06300-05C3-ED55-8884-C286A2DF5630}"/>
              </a:ext>
            </a:extLst>
          </p:cNvPr>
          <p:cNvSpPr txBox="1"/>
          <p:nvPr/>
        </p:nvSpPr>
        <p:spPr>
          <a:xfrm>
            <a:off x="810491" y="6192982"/>
            <a:ext cx="983673" cy="923330"/>
          </a:xfrm>
          <a:prstGeom prst="rect">
            <a:avLst/>
          </a:prstGeom>
          <a:noFill/>
        </p:spPr>
        <p:txBody>
          <a:bodyPr wrap="square" rtlCol="0">
            <a:spAutoFit/>
          </a:bodyPr>
          <a:lstStyle/>
          <a:p>
            <a:r>
              <a:rPr lang="en-US" dirty="0"/>
              <a:t>Survival days</a:t>
            </a:r>
          </a:p>
          <a:p>
            <a:endParaRPr lang="en-US" dirty="0"/>
          </a:p>
        </p:txBody>
      </p:sp>
    </p:spTree>
    <p:extLst>
      <p:ext uri="{BB962C8B-B14F-4D97-AF65-F5344CB8AC3E}">
        <p14:creationId xmlns:p14="http://schemas.microsoft.com/office/powerpoint/2010/main" val="196187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3E71C-F05F-E6DC-C054-BE36783FD41C}"/>
              </a:ext>
            </a:extLst>
          </p:cNvPr>
          <p:cNvSpPr>
            <a:spLocks noGrp="1"/>
          </p:cNvSpPr>
          <p:nvPr>
            <p:ph idx="1"/>
          </p:nvPr>
        </p:nvSpPr>
        <p:spPr>
          <a:xfrm>
            <a:off x="886691" y="695613"/>
            <a:ext cx="8721436" cy="2483139"/>
          </a:xfrm>
        </p:spPr>
        <p:txBody>
          <a:bodyPr>
            <a:normAutofit/>
          </a:bodyPr>
          <a:lstStyle/>
          <a:p>
            <a:r>
              <a:rPr lang="en-US" sz="2000" dirty="0"/>
              <a:t>There are indeed some dark spots on the heat map (the correlation coefficient is relatively large), we print out them directly</a:t>
            </a:r>
          </a:p>
        </p:txBody>
      </p:sp>
      <p:sp>
        <p:nvSpPr>
          <p:cNvPr id="5" name="TextBox 4">
            <a:extLst>
              <a:ext uri="{FF2B5EF4-FFF2-40B4-BE49-F238E27FC236}">
                <a16:creationId xmlns:a16="http://schemas.microsoft.com/office/drawing/2014/main" id="{CE43A6C6-75E8-F2ED-8F0D-6C44A1DC0A24}"/>
              </a:ext>
            </a:extLst>
          </p:cNvPr>
          <p:cNvSpPr txBox="1"/>
          <p:nvPr/>
        </p:nvSpPr>
        <p:spPr>
          <a:xfrm>
            <a:off x="994064" y="1937182"/>
            <a:ext cx="6096000" cy="2308324"/>
          </a:xfrm>
          <a:prstGeom prst="rect">
            <a:avLst/>
          </a:prstGeom>
          <a:noFill/>
        </p:spPr>
        <p:txBody>
          <a:bodyPr wrap="square">
            <a:spAutoFit/>
          </a:bodyPr>
          <a:lstStyle/>
          <a:p>
            <a:r>
              <a:rPr lang="en-US" dirty="0" err="1"/>
              <a:t>corr.live_days.sort_values</a:t>
            </a:r>
            <a:r>
              <a:rPr lang="en-US" dirty="0"/>
              <a:t>()[-6:]</a:t>
            </a:r>
          </a:p>
          <a:p>
            <a:endParaRPr lang="zh-CN" altLang="en-US" dirty="0"/>
          </a:p>
          <a:p>
            <a:r>
              <a:rPr lang="en-US" dirty="0"/>
              <a:t>print(</a:t>
            </a:r>
            <a:r>
              <a:rPr lang="en-US" dirty="0" err="1"/>
              <a:t>data.financing.value_counts</a:t>
            </a:r>
            <a:r>
              <a:rPr lang="en-US" dirty="0"/>
              <a:t>().index[31-19])</a:t>
            </a:r>
          </a:p>
          <a:p>
            <a:r>
              <a:rPr lang="en-US" dirty="0"/>
              <a:t>print(</a:t>
            </a:r>
            <a:r>
              <a:rPr lang="en-US" dirty="0" err="1"/>
              <a:t>data.financing.value_counts</a:t>
            </a:r>
            <a:r>
              <a:rPr lang="en-US" dirty="0"/>
              <a:t>().index[22-19])</a:t>
            </a:r>
          </a:p>
          <a:p>
            <a:r>
              <a:rPr lang="en-US" dirty="0"/>
              <a:t>print(</a:t>
            </a:r>
            <a:r>
              <a:rPr lang="en-US" dirty="0" err="1"/>
              <a:t>data.financing.value_counts</a:t>
            </a:r>
            <a:r>
              <a:rPr lang="en-US" dirty="0"/>
              <a:t>().index[23-19])</a:t>
            </a:r>
          </a:p>
          <a:p>
            <a:endParaRPr lang="en-US" dirty="0"/>
          </a:p>
          <a:p>
            <a:r>
              <a:rPr lang="en-US" dirty="0"/>
              <a:t>print(</a:t>
            </a:r>
            <a:r>
              <a:rPr lang="en-US" dirty="0" err="1"/>
              <a:t>data.com_addr.value_counts</a:t>
            </a:r>
            <a:r>
              <a:rPr lang="en-US" dirty="0"/>
              <a:t>().index[39-35])</a:t>
            </a:r>
          </a:p>
          <a:p>
            <a:r>
              <a:rPr lang="en-US" dirty="0"/>
              <a:t>print(</a:t>
            </a:r>
            <a:r>
              <a:rPr lang="en-US" dirty="0" err="1"/>
              <a:t>data.financing.value_counts</a:t>
            </a:r>
            <a:r>
              <a:rPr lang="en-US" dirty="0"/>
              <a:t>().index[20-19])</a:t>
            </a:r>
          </a:p>
        </p:txBody>
      </p:sp>
      <p:sp>
        <p:nvSpPr>
          <p:cNvPr id="6" name="Arrow: Right 5">
            <a:extLst>
              <a:ext uri="{FF2B5EF4-FFF2-40B4-BE49-F238E27FC236}">
                <a16:creationId xmlns:a16="http://schemas.microsoft.com/office/drawing/2014/main" id="{499FB36B-D2BD-B40A-7E8B-3B8A80C6BCBD}"/>
              </a:ext>
            </a:extLst>
          </p:cNvPr>
          <p:cNvSpPr/>
          <p:nvPr/>
        </p:nvSpPr>
        <p:spPr>
          <a:xfrm>
            <a:off x="6414655" y="3091344"/>
            <a:ext cx="1136072" cy="42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E9EE34D-2DA1-85DB-E6E4-034920437C80}"/>
              </a:ext>
            </a:extLst>
          </p:cNvPr>
          <p:cNvSpPr txBox="1"/>
          <p:nvPr/>
        </p:nvSpPr>
        <p:spPr>
          <a:xfrm>
            <a:off x="8075467" y="2277092"/>
            <a:ext cx="2791691" cy="1477328"/>
          </a:xfrm>
          <a:prstGeom prst="rect">
            <a:avLst/>
          </a:prstGeom>
          <a:noFill/>
        </p:spPr>
        <p:txBody>
          <a:bodyPr wrap="square" rtlCol="0">
            <a:spAutoFit/>
          </a:bodyPr>
          <a:lstStyle/>
          <a:p>
            <a:r>
              <a:rPr lang="en-US" altLang="zh-CN" dirty="0"/>
              <a:t>B+</a:t>
            </a:r>
            <a:r>
              <a:rPr lang="zh-CN" altLang="en-US" dirty="0"/>
              <a:t>輪</a:t>
            </a:r>
          </a:p>
          <a:p>
            <a:r>
              <a:rPr lang="en-US" altLang="zh-CN" dirty="0"/>
              <a:t>A</a:t>
            </a:r>
            <a:r>
              <a:rPr lang="zh-CN" altLang="en-US" dirty="0"/>
              <a:t>輪</a:t>
            </a:r>
          </a:p>
          <a:p>
            <a:r>
              <a:rPr lang="en-US" altLang="zh-CN" dirty="0"/>
              <a:t>B</a:t>
            </a:r>
            <a:r>
              <a:rPr lang="zh-CN" altLang="en-US" dirty="0"/>
              <a:t>輪</a:t>
            </a:r>
          </a:p>
          <a:p>
            <a:r>
              <a:rPr lang="zh-CN" altLang="en-US" dirty="0"/>
              <a:t>四川</a:t>
            </a:r>
          </a:p>
          <a:p>
            <a:r>
              <a:rPr lang="zh-CN" altLang="en-US" dirty="0"/>
              <a:t>未獲得投資</a:t>
            </a:r>
            <a:endParaRPr lang="en-US" dirty="0"/>
          </a:p>
        </p:txBody>
      </p:sp>
      <p:sp>
        <p:nvSpPr>
          <p:cNvPr id="9" name="TextBox 8">
            <a:extLst>
              <a:ext uri="{FF2B5EF4-FFF2-40B4-BE49-F238E27FC236}">
                <a16:creationId xmlns:a16="http://schemas.microsoft.com/office/drawing/2014/main" id="{F25E4403-E9E9-9314-D026-9817B160C1CE}"/>
              </a:ext>
            </a:extLst>
          </p:cNvPr>
          <p:cNvSpPr txBox="1"/>
          <p:nvPr/>
        </p:nvSpPr>
        <p:spPr>
          <a:xfrm>
            <a:off x="5825837" y="4622472"/>
            <a:ext cx="6096000" cy="646331"/>
          </a:xfrm>
          <a:prstGeom prst="rect">
            <a:avLst/>
          </a:prstGeom>
          <a:noFill/>
        </p:spPr>
        <p:txBody>
          <a:bodyPr wrap="square">
            <a:spAutoFit/>
          </a:bodyPr>
          <a:lstStyle/>
          <a:p>
            <a:r>
              <a:rPr lang="en-US" dirty="0"/>
              <a:t>These attributes are positively correlated with the company's survival time</a:t>
            </a:r>
          </a:p>
        </p:txBody>
      </p:sp>
    </p:spTree>
    <p:extLst>
      <p:ext uri="{BB962C8B-B14F-4D97-AF65-F5344CB8AC3E}">
        <p14:creationId xmlns:p14="http://schemas.microsoft.com/office/powerpoint/2010/main" val="328206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1428</Words>
  <Application>Microsoft Office PowerPoint</Application>
  <PresentationFormat>Widescreen</PresentationFormat>
  <Paragraphs>139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analyze “dead company dataset” by python</vt:lpstr>
      <vt:lpstr>what  data this dataset contain? </vt:lpstr>
      <vt:lpstr>How to analyze it(Preparation)</vt:lpstr>
      <vt:lpstr>Draw a histogram by survival time</vt:lpstr>
      <vt:lpstr>Industry Distribution Pie Chart</vt:lpstr>
      <vt:lpstr>PowerPoint Presentation</vt:lpstr>
      <vt:lpstr>Analyze the relationship between survival time and other characteristics heatmap display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“dead company dataset” by python</dc:title>
  <dc:creator>志怡 吴</dc:creator>
  <cp:lastModifiedBy>志怡 吴</cp:lastModifiedBy>
  <cp:revision>1</cp:revision>
  <dcterms:created xsi:type="dcterms:W3CDTF">2022-05-24T12:57:00Z</dcterms:created>
  <dcterms:modified xsi:type="dcterms:W3CDTF">2022-05-24T15:41:16Z</dcterms:modified>
</cp:coreProperties>
</file>