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4"/>
  </p:notesMasterIdLst>
  <p:sldIdLst>
    <p:sldId id="256" r:id="rId2"/>
    <p:sldId id="257" r:id="rId3"/>
    <p:sldId id="258" r:id="rId4"/>
    <p:sldId id="259" r:id="rId5"/>
    <p:sldId id="263" r:id="rId6"/>
    <p:sldId id="264" r:id="rId7"/>
    <p:sldId id="265" r:id="rId8"/>
    <p:sldId id="270" r:id="rId9"/>
    <p:sldId id="260" r:id="rId10"/>
    <p:sldId id="267" r:id="rId11"/>
    <p:sldId id="266" r:id="rId12"/>
    <p:sldId id="268" r:id="rId13"/>
    <p:sldId id="269" r:id="rId14"/>
    <p:sldId id="276" r:id="rId15"/>
    <p:sldId id="286" r:id="rId16"/>
    <p:sldId id="271" r:id="rId17"/>
    <p:sldId id="272" r:id="rId18"/>
    <p:sldId id="273" r:id="rId19"/>
    <p:sldId id="261" r:id="rId20"/>
    <p:sldId id="274" r:id="rId21"/>
    <p:sldId id="275" r:id="rId22"/>
    <p:sldId id="277" r:id="rId23"/>
    <p:sldId id="284" r:id="rId24"/>
    <p:sldId id="283" r:id="rId25"/>
    <p:sldId id="262" r:id="rId26"/>
    <p:sldId id="287" r:id="rId27"/>
    <p:sldId id="279" r:id="rId28"/>
    <p:sldId id="285" r:id="rId29"/>
    <p:sldId id="280" r:id="rId30"/>
    <p:sldId id="282" r:id="rId31"/>
    <p:sldId id="288" r:id="rId32"/>
    <p:sldId id="27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6710" autoAdjust="0"/>
  </p:normalViewPr>
  <p:slideViewPr>
    <p:cSldViewPr snapToGrid="0">
      <p:cViewPr varScale="1">
        <p:scale>
          <a:sx n="126" d="100"/>
          <a:sy n="126" d="100"/>
        </p:scale>
        <p:origin x="273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6EDD1-D9E1-471E-BC2C-6C2035F2EEB7}" type="doc">
      <dgm:prSet loTypeId="urn:microsoft.com/office/officeart/2005/8/layout/process2" loCatId="process" qsTypeId="urn:microsoft.com/office/officeart/2005/8/quickstyle/simple1" qsCatId="simple" csTypeId="urn:microsoft.com/office/officeart/2005/8/colors/accent1_2" csCatId="accent1" phldr="1"/>
      <dgm:spPr/>
    </dgm:pt>
    <dgm:pt modelId="{9B449349-E81F-41B2-B5F0-7143097FD0AA}">
      <dgm:prSet phldrT="[テキスト]" custT="1"/>
      <dgm:spPr/>
      <dgm:t>
        <a:bodyPr/>
        <a:lstStyle/>
        <a:p>
          <a:r>
            <a:rPr kumimoji="1" lang="ja-JP" altLang="en-US" sz="2000" dirty="0" smtClean="0"/>
            <a:t>電源投入</a:t>
          </a:r>
          <a:endParaRPr kumimoji="1" lang="ja-JP" altLang="en-US" sz="2000" dirty="0"/>
        </a:p>
      </dgm:t>
    </dgm:pt>
    <dgm:pt modelId="{EFB096B2-7623-455C-91CF-DCDD69746A0F}" type="parTrans" cxnId="{37053ED0-9D5E-49E4-8E9A-9A3C8EF6C82E}">
      <dgm:prSet/>
      <dgm:spPr/>
      <dgm:t>
        <a:bodyPr/>
        <a:lstStyle/>
        <a:p>
          <a:endParaRPr kumimoji="1" lang="ja-JP" altLang="en-US"/>
        </a:p>
      </dgm:t>
    </dgm:pt>
    <dgm:pt modelId="{12D44BA3-F0E9-4E47-AB68-F95850B3B2A6}" type="sibTrans" cxnId="{37053ED0-9D5E-49E4-8E9A-9A3C8EF6C82E}">
      <dgm:prSet/>
      <dgm:spPr/>
      <dgm:t>
        <a:bodyPr/>
        <a:lstStyle/>
        <a:p>
          <a:endParaRPr kumimoji="1" lang="ja-JP" altLang="en-US"/>
        </a:p>
      </dgm:t>
    </dgm:pt>
    <dgm:pt modelId="{0442B43C-F2DF-4809-A006-E9BD49EB81E3}">
      <dgm:prSet phldrT="[テキスト]" custT="1"/>
      <dgm:spPr/>
      <dgm:t>
        <a:bodyPr/>
        <a:lstStyle/>
        <a:p>
          <a:r>
            <a:rPr kumimoji="1" lang="en-US" altLang="ja-JP" sz="2000" dirty="0" smtClean="0">
              <a:latin typeface="+mj-ea"/>
              <a:ea typeface="+mj-ea"/>
            </a:rPr>
            <a:t>BIOS</a:t>
          </a:r>
          <a:endParaRPr kumimoji="1" lang="ja-JP" altLang="en-US" sz="2000" dirty="0">
            <a:latin typeface="+mj-ea"/>
            <a:ea typeface="+mj-ea"/>
          </a:endParaRPr>
        </a:p>
      </dgm:t>
    </dgm:pt>
    <dgm:pt modelId="{48F97727-DA40-4F78-B117-91AC82C583F6}" type="parTrans" cxnId="{31F8C360-2B2B-4F68-8322-D918B5DF7D70}">
      <dgm:prSet/>
      <dgm:spPr/>
      <dgm:t>
        <a:bodyPr/>
        <a:lstStyle/>
        <a:p>
          <a:endParaRPr kumimoji="1" lang="ja-JP" altLang="en-US"/>
        </a:p>
      </dgm:t>
    </dgm:pt>
    <dgm:pt modelId="{A0873324-115E-48F7-95EB-C43C2A329756}" type="sibTrans" cxnId="{31F8C360-2B2B-4F68-8322-D918B5DF7D70}">
      <dgm:prSet/>
      <dgm:spPr/>
      <dgm:t>
        <a:bodyPr/>
        <a:lstStyle/>
        <a:p>
          <a:endParaRPr kumimoji="1" lang="ja-JP" altLang="en-US"/>
        </a:p>
      </dgm:t>
    </dgm:pt>
    <dgm:pt modelId="{AAC4CCF8-CF80-43F1-9C53-7C062D6BE24E}">
      <dgm:prSet phldrT="[テキスト]"/>
      <dgm:spPr/>
      <dgm:t>
        <a:bodyPr/>
        <a:lstStyle/>
        <a:p>
          <a:r>
            <a:rPr kumimoji="1" lang="en-US" altLang="ja-JP" dirty="0" err="1" smtClean="0">
              <a:latin typeface="+mj-ea"/>
              <a:ea typeface="+mj-ea"/>
            </a:rPr>
            <a:t>BootLoader</a:t>
          </a:r>
          <a:endParaRPr kumimoji="1" lang="ja-JP" altLang="en-US" dirty="0">
            <a:latin typeface="+mj-ea"/>
            <a:ea typeface="+mj-ea"/>
          </a:endParaRPr>
        </a:p>
      </dgm:t>
    </dgm:pt>
    <dgm:pt modelId="{02E052F3-A586-4606-BCFA-89DDD10811A2}" type="parTrans" cxnId="{AD9CE3A2-0ACD-469D-8D07-2D08DD5AB7A5}">
      <dgm:prSet/>
      <dgm:spPr/>
      <dgm:t>
        <a:bodyPr/>
        <a:lstStyle/>
        <a:p>
          <a:endParaRPr kumimoji="1" lang="ja-JP" altLang="en-US"/>
        </a:p>
      </dgm:t>
    </dgm:pt>
    <dgm:pt modelId="{C9880A8F-B063-4AF0-8104-ED3798358585}" type="sibTrans" cxnId="{AD9CE3A2-0ACD-469D-8D07-2D08DD5AB7A5}">
      <dgm:prSet/>
      <dgm:spPr/>
      <dgm:t>
        <a:bodyPr/>
        <a:lstStyle/>
        <a:p>
          <a:endParaRPr kumimoji="1" lang="ja-JP" altLang="en-US"/>
        </a:p>
      </dgm:t>
    </dgm:pt>
    <dgm:pt modelId="{C9C9AA59-F37B-441E-AF54-6F2D42AD53BA}">
      <dgm:prSet/>
      <dgm:spPr/>
      <dgm:t>
        <a:bodyPr/>
        <a:lstStyle/>
        <a:p>
          <a:r>
            <a:rPr kumimoji="1" lang="en-US" altLang="ja-JP" dirty="0" smtClean="0"/>
            <a:t>OS</a:t>
          </a:r>
          <a:r>
            <a:rPr kumimoji="1" lang="ja-JP" altLang="en-US" dirty="0" smtClean="0"/>
            <a:t>カーネル</a:t>
          </a:r>
          <a:endParaRPr kumimoji="1" lang="ja-JP" altLang="en-US" dirty="0"/>
        </a:p>
      </dgm:t>
    </dgm:pt>
    <dgm:pt modelId="{80E65117-95AA-41AE-B300-B44D7F6F2F2D}" type="parTrans" cxnId="{85E0F56F-FACD-4CBD-ABD5-6EFA050FBB2F}">
      <dgm:prSet/>
      <dgm:spPr/>
      <dgm:t>
        <a:bodyPr/>
        <a:lstStyle/>
        <a:p>
          <a:endParaRPr kumimoji="1" lang="ja-JP" altLang="en-US"/>
        </a:p>
      </dgm:t>
    </dgm:pt>
    <dgm:pt modelId="{0983123F-A9A1-451C-B47D-5DF2554C70D8}" type="sibTrans" cxnId="{85E0F56F-FACD-4CBD-ABD5-6EFA050FBB2F}">
      <dgm:prSet/>
      <dgm:spPr/>
      <dgm:t>
        <a:bodyPr/>
        <a:lstStyle/>
        <a:p>
          <a:endParaRPr kumimoji="1" lang="ja-JP" altLang="en-US"/>
        </a:p>
      </dgm:t>
    </dgm:pt>
    <dgm:pt modelId="{19D44130-C0B1-4633-B175-79EB9EB37403}">
      <dgm:prSet/>
      <dgm:spPr/>
      <dgm:t>
        <a:bodyPr/>
        <a:lstStyle/>
        <a:p>
          <a:r>
            <a:rPr kumimoji="1" lang="en-US" altLang="ja-JP" dirty="0" err="1" smtClean="0">
              <a:latin typeface="+mj-ea"/>
              <a:ea typeface="+mj-ea"/>
            </a:rPr>
            <a:t>init</a:t>
          </a:r>
          <a:endParaRPr kumimoji="1" lang="ja-JP" altLang="en-US" dirty="0">
            <a:latin typeface="+mj-ea"/>
            <a:ea typeface="+mj-ea"/>
          </a:endParaRPr>
        </a:p>
      </dgm:t>
    </dgm:pt>
    <dgm:pt modelId="{C6A40350-6E9C-420A-B9FE-457DB721934F}" type="parTrans" cxnId="{EDDAA566-BCBA-41A4-9B86-7499F812A6CA}">
      <dgm:prSet/>
      <dgm:spPr/>
      <dgm:t>
        <a:bodyPr/>
        <a:lstStyle/>
        <a:p>
          <a:endParaRPr kumimoji="1" lang="ja-JP" altLang="en-US"/>
        </a:p>
      </dgm:t>
    </dgm:pt>
    <dgm:pt modelId="{32FA58D9-F156-413C-8256-4F66695F1F0F}" type="sibTrans" cxnId="{EDDAA566-BCBA-41A4-9B86-7499F812A6CA}">
      <dgm:prSet/>
      <dgm:spPr/>
      <dgm:t>
        <a:bodyPr/>
        <a:lstStyle/>
        <a:p>
          <a:endParaRPr kumimoji="1" lang="ja-JP" altLang="en-US"/>
        </a:p>
      </dgm:t>
    </dgm:pt>
    <dgm:pt modelId="{61617445-9A91-4D70-B847-F500C9DEAD1D}" type="pres">
      <dgm:prSet presAssocID="{A656EDD1-D9E1-471E-BC2C-6C2035F2EEB7}" presName="linearFlow" presStyleCnt="0">
        <dgm:presLayoutVars>
          <dgm:resizeHandles val="exact"/>
        </dgm:presLayoutVars>
      </dgm:prSet>
      <dgm:spPr/>
    </dgm:pt>
    <dgm:pt modelId="{3E1AB341-0A83-4FC0-BB3D-11FDA44BEBB5}" type="pres">
      <dgm:prSet presAssocID="{9B449349-E81F-41B2-B5F0-7143097FD0AA}" presName="node" presStyleLbl="node1" presStyleIdx="0" presStyleCnt="5">
        <dgm:presLayoutVars>
          <dgm:bulletEnabled val="1"/>
        </dgm:presLayoutVars>
      </dgm:prSet>
      <dgm:spPr/>
      <dgm:t>
        <a:bodyPr/>
        <a:lstStyle/>
        <a:p>
          <a:endParaRPr kumimoji="1" lang="ja-JP" altLang="en-US"/>
        </a:p>
      </dgm:t>
    </dgm:pt>
    <dgm:pt modelId="{33CBFAD6-316D-4E31-A48B-F1909072C54C}" type="pres">
      <dgm:prSet presAssocID="{12D44BA3-F0E9-4E47-AB68-F95850B3B2A6}" presName="sibTrans" presStyleLbl="sibTrans2D1" presStyleIdx="0" presStyleCnt="4"/>
      <dgm:spPr/>
      <dgm:t>
        <a:bodyPr/>
        <a:lstStyle/>
        <a:p>
          <a:endParaRPr kumimoji="1" lang="ja-JP" altLang="en-US"/>
        </a:p>
      </dgm:t>
    </dgm:pt>
    <dgm:pt modelId="{5E8337B0-2E30-442A-9DFB-1EE8389C11CE}" type="pres">
      <dgm:prSet presAssocID="{12D44BA3-F0E9-4E47-AB68-F95850B3B2A6}" presName="connectorText" presStyleLbl="sibTrans2D1" presStyleIdx="0" presStyleCnt="4"/>
      <dgm:spPr/>
      <dgm:t>
        <a:bodyPr/>
        <a:lstStyle/>
        <a:p>
          <a:endParaRPr kumimoji="1" lang="ja-JP" altLang="en-US"/>
        </a:p>
      </dgm:t>
    </dgm:pt>
    <dgm:pt modelId="{11644E5F-93D6-4E9E-8C70-5DD93CB11B6C}" type="pres">
      <dgm:prSet presAssocID="{0442B43C-F2DF-4809-A006-E9BD49EB81E3}" presName="node" presStyleLbl="node1" presStyleIdx="1" presStyleCnt="5">
        <dgm:presLayoutVars>
          <dgm:bulletEnabled val="1"/>
        </dgm:presLayoutVars>
      </dgm:prSet>
      <dgm:spPr/>
      <dgm:t>
        <a:bodyPr/>
        <a:lstStyle/>
        <a:p>
          <a:endParaRPr kumimoji="1" lang="ja-JP" altLang="en-US"/>
        </a:p>
      </dgm:t>
    </dgm:pt>
    <dgm:pt modelId="{1D2D6176-D486-4D8D-9672-85E0F2944FCD}" type="pres">
      <dgm:prSet presAssocID="{A0873324-115E-48F7-95EB-C43C2A329756}" presName="sibTrans" presStyleLbl="sibTrans2D1" presStyleIdx="1" presStyleCnt="4"/>
      <dgm:spPr/>
      <dgm:t>
        <a:bodyPr/>
        <a:lstStyle/>
        <a:p>
          <a:endParaRPr kumimoji="1" lang="ja-JP" altLang="en-US"/>
        </a:p>
      </dgm:t>
    </dgm:pt>
    <dgm:pt modelId="{9D281D51-43B7-48BA-AB24-82649FAD586E}" type="pres">
      <dgm:prSet presAssocID="{A0873324-115E-48F7-95EB-C43C2A329756}" presName="connectorText" presStyleLbl="sibTrans2D1" presStyleIdx="1" presStyleCnt="4"/>
      <dgm:spPr/>
      <dgm:t>
        <a:bodyPr/>
        <a:lstStyle/>
        <a:p>
          <a:endParaRPr kumimoji="1" lang="ja-JP" altLang="en-US"/>
        </a:p>
      </dgm:t>
    </dgm:pt>
    <dgm:pt modelId="{6D50DCE6-7E12-4CC7-A2C9-0738A9AA0DCF}" type="pres">
      <dgm:prSet presAssocID="{AAC4CCF8-CF80-43F1-9C53-7C062D6BE24E}" presName="node" presStyleLbl="node1" presStyleIdx="2" presStyleCnt="5">
        <dgm:presLayoutVars>
          <dgm:bulletEnabled val="1"/>
        </dgm:presLayoutVars>
      </dgm:prSet>
      <dgm:spPr/>
      <dgm:t>
        <a:bodyPr/>
        <a:lstStyle/>
        <a:p>
          <a:endParaRPr kumimoji="1" lang="ja-JP" altLang="en-US"/>
        </a:p>
      </dgm:t>
    </dgm:pt>
    <dgm:pt modelId="{54D88A3D-E3D9-4EE8-B7B5-AB460A151184}" type="pres">
      <dgm:prSet presAssocID="{C9880A8F-B063-4AF0-8104-ED3798358585}" presName="sibTrans" presStyleLbl="sibTrans2D1" presStyleIdx="2" presStyleCnt="4"/>
      <dgm:spPr/>
      <dgm:t>
        <a:bodyPr/>
        <a:lstStyle/>
        <a:p>
          <a:endParaRPr kumimoji="1" lang="ja-JP" altLang="en-US"/>
        </a:p>
      </dgm:t>
    </dgm:pt>
    <dgm:pt modelId="{36A155D7-E35D-4691-9AC8-59AE52E9BDFD}" type="pres">
      <dgm:prSet presAssocID="{C9880A8F-B063-4AF0-8104-ED3798358585}" presName="connectorText" presStyleLbl="sibTrans2D1" presStyleIdx="2" presStyleCnt="4"/>
      <dgm:spPr/>
      <dgm:t>
        <a:bodyPr/>
        <a:lstStyle/>
        <a:p>
          <a:endParaRPr kumimoji="1" lang="ja-JP" altLang="en-US"/>
        </a:p>
      </dgm:t>
    </dgm:pt>
    <dgm:pt modelId="{DC034633-9D50-405A-8E58-18111EE83C5C}" type="pres">
      <dgm:prSet presAssocID="{C9C9AA59-F37B-441E-AF54-6F2D42AD53BA}" presName="node" presStyleLbl="node1" presStyleIdx="3" presStyleCnt="5">
        <dgm:presLayoutVars>
          <dgm:bulletEnabled val="1"/>
        </dgm:presLayoutVars>
      </dgm:prSet>
      <dgm:spPr/>
      <dgm:t>
        <a:bodyPr/>
        <a:lstStyle/>
        <a:p>
          <a:endParaRPr kumimoji="1" lang="ja-JP" altLang="en-US"/>
        </a:p>
      </dgm:t>
    </dgm:pt>
    <dgm:pt modelId="{BDA6ECFD-CDAD-45D6-BA37-0224CB91C188}" type="pres">
      <dgm:prSet presAssocID="{0983123F-A9A1-451C-B47D-5DF2554C70D8}" presName="sibTrans" presStyleLbl="sibTrans2D1" presStyleIdx="3" presStyleCnt="4"/>
      <dgm:spPr/>
      <dgm:t>
        <a:bodyPr/>
        <a:lstStyle/>
        <a:p>
          <a:endParaRPr kumimoji="1" lang="ja-JP" altLang="en-US"/>
        </a:p>
      </dgm:t>
    </dgm:pt>
    <dgm:pt modelId="{868F5B34-083B-446F-9659-83CE659A6AAA}" type="pres">
      <dgm:prSet presAssocID="{0983123F-A9A1-451C-B47D-5DF2554C70D8}" presName="connectorText" presStyleLbl="sibTrans2D1" presStyleIdx="3" presStyleCnt="4"/>
      <dgm:spPr/>
      <dgm:t>
        <a:bodyPr/>
        <a:lstStyle/>
        <a:p>
          <a:endParaRPr kumimoji="1" lang="ja-JP" altLang="en-US"/>
        </a:p>
      </dgm:t>
    </dgm:pt>
    <dgm:pt modelId="{1D338B4E-CED8-4094-97F5-42EC65AB3EE2}" type="pres">
      <dgm:prSet presAssocID="{19D44130-C0B1-4633-B175-79EB9EB37403}" presName="node" presStyleLbl="node1" presStyleIdx="4" presStyleCnt="5">
        <dgm:presLayoutVars>
          <dgm:bulletEnabled val="1"/>
        </dgm:presLayoutVars>
      </dgm:prSet>
      <dgm:spPr/>
      <dgm:t>
        <a:bodyPr/>
        <a:lstStyle/>
        <a:p>
          <a:endParaRPr kumimoji="1" lang="ja-JP" altLang="en-US"/>
        </a:p>
      </dgm:t>
    </dgm:pt>
  </dgm:ptLst>
  <dgm:cxnLst>
    <dgm:cxn modelId="{6444808B-DEFE-4243-9CE5-0FA59C9BE4BA}" type="presOf" srcId="{AAC4CCF8-CF80-43F1-9C53-7C062D6BE24E}" destId="{6D50DCE6-7E12-4CC7-A2C9-0738A9AA0DCF}" srcOrd="0" destOrd="0" presId="urn:microsoft.com/office/officeart/2005/8/layout/process2"/>
    <dgm:cxn modelId="{DA5F98A3-41E1-4FC9-A091-15B21FD3DF76}" type="presOf" srcId="{C9880A8F-B063-4AF0-8104-ED3798358585}" destId="{36A155D7-E35D-4691-9AC8-59AE52E9BDFD}" srcOrd="1" destOrd="0" presId="urn:microsoft.com/office/officeart/2005/8/layout/process2"/>
    <dgm:cxn modelId="{021A4B69-210B-4172-945D-F27C7631EB78}" type="presOf" srcId="{C9880A8F-B063-4AF0-8104-ED3798358585}" destId="{54D88A3D-E3D9-4EE8-B7B5-AB460A151184}" srcOrd="0" destOrd="0" presId="urn:microsoft.com/office/officeart/2005/8/layout/process2"/>
    <dgm:cxn modelId="{10A5811C-2640-4547-99A2-B8E1CA5466F1}" type="presOf" srcId="{A0873324-115E-48F7-95EB-C43C2A329756}" destId="{1D2D6176-D486-4D8D-9672-85E0F2944FCD}" srcOrd="0" destOrd="0" presId="urn:microsoft.com/office/officeart/2005/8/layout/process2"/>
    <dgm:cxn modelId="{31F8C360-2B2B-4F68-8322-D918B5DF7D70}" srcId="{A656EDD1-D9E1-471E-BC2C-6C2035F2EEB7}" destId="{0442B43C-F2DF-4809-A006-E9BD49EB81E3}" srcOrd="1" destOrd="0" parTransId="{48F97727-DA40-4F78-B117-91AC82C583F6}" sibTransId="{A0873324-115E-48F7-95EB-C43C2A329756}"/>
    <dgm:cxn modelId="{37053ED0-9D5E-49E4-8E9A-9A3C8EF6C82E}" srcId="{A656EDD1-D9E1-471E-BC2C-6C2035F2EEB7}" destId="{9B449349-E81F-41B2-B5F0-7143097FD0AA}" srcOrd="0" destOrd="0" parTransId="{EFB096B2-7623-455C-91CF-DCDD69746A0F}" sibTransId="{12D44BA3-F0E9-4E47-AB68-F95850B3B2A6}"/>
    <dgm:cxn modelId="{CFDAA42D-675D-46F3-96BD-CF1976E889AE}" type="presOf" srcId="{0983123F-A9A1-451C-B47D-5DF2554C70D8}" destId="{BDA6ECFD-CDAD-45D6-BA37-0224CB91C188}" srcOrd="0" destOrd="0" presId="urn:microsoft.com/office/officeart/2005/8/layout/process2"/>
    <dgm:cxn modelId="{85E0F56F-FACD-4CBD-ABD5-6EFA050FBB2F}" srcId="{A656EDD1-D9E1-471E-BC2C-6C2035F2EEB7}" destId="{C9C9AA59-F37B-441E-AF54-6F2D42AD53BA}" srcOrd="3" destOrd="0" parTransId="{80E65117-95AA-41AE-B300-B44D7F6F2F2D}" sibTransId="{0983123F-A9A1-451C-B47D-5DF2554C70D8}"/>
    <dgm:cxn modelId="{B4B4264F-9E3B-4840-AF33-BCFC0F2DEF32}" type="presOf" srcId="{C9C9AA59-F37B-441E-AF54-6F2D42AD53BA}" destId="{DC034633-9D50-405A-8E58-18111EE83C5C}" srcOrd="0" destOrd="0" presId="urn:microsoft.com/office/officeart/2005/8/layout/process2"/>
    <dgm:cxn modelId="{C1E44EFB-2BFC-443A-9797-599DD441146C}" type="presOf" srcId="{19D44130-C0B1-4633-B175-79EB9EB37403}" destId="{1D338B4E-CED8-4094-97F5-42EC65AB3EE2}" srcOrd="0" destOrd="0" presId="urn:microsoft.com/office/officeart/2005/8/layout/process2"/>
    <dgm:cxn modelId="{AD9CE3A2-0ACD-469D-8D07-2D08DD5AB7A5}" srcId="{A656EDD1-D9E1-471E-BC2C-6C2035F2EEB7}" destId="{AAC4CCF8-CF80-43F1-9C53-7C062D6BE24E}" srcOrd="2" destOrd="0" parTransId="{02E052F3-A586-4606-BCFA-89DDD10811A2}" sibTransId="{C9880A8F-B063-4AF0-8104-ED3798358585}"/>
    <dgm:cxn modelId="{13DBED76-17A1-4877-8563-117B3F48275F}" type="presOf" srcId="{9B449349-E81F-41B2-B5F0-7143097FD0AA}" destId="{3E1AB341-0A83-4FC0-BB3D-11FDA44BEBB5}" srcOrd="0" destOrd="0" presId="urn:microsoft.com/office/officeart/2005/8/layout/process2"/>
    <dgm:cxn modelId="{D076C56C-D9DA-46BD-BA97-93D58DCAC0CA}" type="presOf" srcId="{12D44BA3-F0E9-4E47-AB68-F95850B3B2A6}" destId="{5E8337B0-2E30-442A-9DFB-1EE8389C11CE}" srcOrd="1" destOrd="0" presId="urn:microsoft.com/office/officeart/2005/8/layout/process2"/>
    <dgm:cxn modelId="{F10E9837-4A59-487E-8ADA-E7CE19FBA15B}" type="presOf" srcId="{0983123F-A9A1-451C-B47D-5DF2554C70D8}" destId="{868F5B34-083B-446F-9659-83CE659A6AAA}" srcOrd="1" destOrd="0" presId="urn:microsoft.com/office/officeart/2005/8/layout/process2"/>
    <dgm:cxn modelId="{D7F41907-C684-4C09-8A78-3AFFC54B2775}" type="presOf" srcId="{12D44BA3-F0E9-4E47-AB68-F95850B3B2A6}" destId="{33CBFAD6-316D-4E31-A48B-F1909072C54C}" srcOrd="0" destOrd="0" presId="urn:microsoft.com/office/officeart/2005/8/layout/process2"/>
    <dgm:cxn modelId="{6AE35307-C801-4A55-A727-DFA2C6E3388D}" type="presOf" srcId="{A0873324-115E-48F7-95EB-C43C2A329756}" destId="{9D281D51-43B7-48BA-AB24-82649FAD586E}" srcOrd="1" destOrd="0" presId="urn:microsoft.com/office/officeart/2005/8/layout/process2"/>
    <dgm:cxn modelId="{F8DD466E-2B73-4D5A-A2D0-13B9D48FA976}" type="presOf" srcId="{0442B43C-F2DF-4809-A006-E9BD49EB81E3}" destId="{11644E5F-93D6-4E9E-8C70-5DD93CB11B6C}" srcOrd="0" destOrd="0" presId="urn:microsoft.com/office/officeart/2005/8/layout/process2"/>
    <dgm:cxn modelId="{9C95649F-4AAB-4D49-8BAE-FD94A2480FDF}" type="presOf" srcId="{A656EDD1-D9E1-471E-BC2C-6C2035F2EEB7}" destId="{61617445-9A91-4D70-B847-F500C9DEAD1D}" srcOrd="0" destOrd="0" presId="urn:microsoft.com/office/officeart/2005/8/layout/process2"/>
    <dgm:cxn modelId="{EDDAA566-BCBA-41A4-9B86-7499F812A6CA}" srcId="{A656EDD1-D9E1-471E-BC2C-6C2035F2EEB7}" destId="{19D44130-C0B1-4633-B175-79EB9EB37403}" srcOrd="4" destOrd="0" parTransId="{C6A40350-6E9C-420A-B9FE-457DB721934F}" sibTransId="{32FA58D9-F156-413C-8256-4F66695F1F0F}"/>
    <dgm:cxn modelId="{62C38434-DE98-4AEA-8324-01F73BD6D760}" type="presParOf" srcId="{61617445-9A91-4D70-B847-F500C9DEAD1D}" destId="{3E1AB341-0A83-4FC0-BB3D-11FDA44BEBB5}" srcOrd="0" destOrd="0" presId="urn:microsoft.com/office/officeart/2005/8/layout/process2"/>
    <dgm:cxn modelId="{D8461FE4-D806-478B-9F02-D27E99CD24C8}" type="presParOf" srcId="{61617445-9A91-4D70-B847-F500C9DEAD1D}" destId="{33CBFAD6-316D-4E31-A48B-F1909072C54C}" srcOrd="1" destOrd="0" presId="urn:microsoft.com/office/officeart/2005/8/layout/process2"/>
    <dgm:cxn modelId="{EC21942B-1B18-4517-8018-4328633A9865}" type="presParOf" srcId="{33CBFAD6-316D-4E31-A48B-F1909072C54C}" destId="{5E8337B0-2E30-442A-9DFB-1EE8389C11CE}" srcOrd="0" destOrd="0" presId="urn:microsoft.com/office/officeart/2005/8/layout/process2"/>
    <dgm:cxn modelId="{78B427CC-1BBA-471C-9C88-E08BD4B45CA5}" type="presParOf" srcId="{61617445-9A91-4D70-B847-F500C9DEAD1D}" destId="{11644E5F-93D6-4E9E-8C70-5DD93CB11B6C}" srcOrd="2" destOrd="0" presId="urn:microsoft.com/office/officeart/2005/8/layout/process2"/>
    <dgm:cxn modelId="{76839171-6259-4E25-8433-163172B2EAF6}" type="presParOf" srcId="{61617445-9A91-4D70-B847-F500C9DEAD1D}" destId="{1D2D6176-D486-4D8D-9672-85E0F2944FCD}" srcOrd="3" destOrd="0" presId="urn:microsoft.com/office/officeart/2005/8/layout/process2"/>
    <dgm:cxn modelId="{5D9BC63E-6B36-4650-A03C-DB75B438EBB1}" type="presParOf" srcId="{1D2D6176-D486-4D8D-9672-85E0F2944FCD}" destId="{9D281D51-43B7-48BA-AB24-82649FAD586E}" srcOrd="0" destOrd="0" presId="urn:microsoft.com/office/officeart/2005/8/layout/process2"/>
    <dgm:cxn modelId="{C26187A1-6554-4E8B-B3B4-5BF745F90D60}" type="presParOf" srcId="{61617445-9A91-4D70-B847-F500C9DEAD1D}" destId="{6D50DCE6-7E12-4CC7-A2C9-0738A9AA0DCF}" srcOrd="4" destOrd="0" presId="urn:microsoft.com/office/officeart/2005/8/layout/process2"/>
    <dgm:cxn modelId="{9F11AA93-0741-49B7-80DB-0E8A95FF3F2B}" type="presParOf" srcId="{61617445-9A91-4D70-B847-F500C9DEAD1D}" destId="{54D88A3D-E3D9-4EE8-B7B5-AB460A151184}" srcOrd="5" destOrd="0" presId="urn:microsoft.com/office/officeart/2005/8/layout/process2"/>
    <dgm:cxn modelId="{C02C13EA-6501-4961-A345-2D223FF00782}" type="presParOf" srcId="{54D88A3D-E3D9-4EE8-B7B5-AB460A151184}" destId="{36A155D7-E35D-4691-9AC8-59AE52E9BDFD}" srcOrd="0" destOrd="0" presId="urn:microsoft.com/office/officeart/2005/8/layout/process2"/>
    <dgm:cxn modelId="{1640AD2D-0F1B-49AF-9F1E-8B1DD2CCCAF8}" type="presParOf" srcId="{61617445-9A91-4D70-B847-F500C9DEAD1D}" destId="{DC034633-9D50-405A-8E58-18111EE83C5C}" srcOrd="6" destOrd="0" presId="urn:microsoft.com/office/officeart/2005/8/layout/process2"/>
    <dgm:cxn modelId="{BBAA9F2B-FE8F-4F9B-BD11-016880F76251}" type="presParOf" srcId="{61617445-9A91-4D70-B847-F500C9DEAD1D}" destId="{BDA6ECFD-CDAD-45D6-BA37-0224CB91C188}" srcOrd="7" destOrd="0" presId="urn:microsoft.com/office/officeart/2005/8/layout/process2"/>
    <dgm:cxn modelId="{95E1DFC0-54E7-4B58-B5E7-87389C52CE1E}" type="presParOf" srcId="{BDA6ECFD-CDAD-45D6-BA37-0224CB91C188}" destId="{868F5B34-083B-446F-9659-83CE659A6AAA}" srcOrd="0" destOrd="0" presId="urn:microsoft.com/office/officeart/2005/8/layout/process2"/>
    <dgm:cxn modelId="{07428167-1666-41E9-996B-A570083F1A62}" type="presParOf" srcId="{61617445-9A91-4D70-B847-F500C9DEAD1D}" destId="{1D338B4E-CED8-4094-97F5-42EC65AB3EE2}"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AB341-0A83-4FC0-BB3D-11FDA44BEBB5}">
      <dsp:nvSpPr>
        <dsp:cNvPr id="0" name=""/>
        <dsp:cNvSpPr/>
      </dsp:nvSpPr>
      <dsp:spPr>
        <a:xfrm>
          <a:off x="2308663" y="609"/>
          <a:ext cx="1478673" cy="712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電源投入</a:t>
          </a:r>
          <a:endParaRPr kumimoji="1" lang="ja-JP" altLang="en-US" sz="2000" kern="1200" dirty="0"/>
        </a:p>
      </dsp:txBody>
      <dsp:txXfrm>
        <a:off x="2329535" y="21481"/>
        <a:ext cx="1436929" cy="670869"/>
      </dsp:txXfrm>
    </dsp:sp>
    <dsp:sp modelId="{33CBFAD6-316D-4E31-A48B-F1909072C54C}">
      <dsp:nvSpPr>
        <dsp:cNvPr id="0" name=""/>
        <dsp:cNvSpPr/>
      </dsp:nvSpPr>
      <dsp:spPr>
        <a:xfrm rot="5400000">
          <a:off x="2914384" y="731037"/>
          <a:ext cx="267230" cy="320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rot="-5400000">
        <a:off x="2951797" y="757760"/>
        <a:ext cx="192406" cy="187061"/>
      </dsp:txXfrm>
    </dsp:sp>
    <dsp:sp modelId="{11644E5F-93D6-4E9E-8C70-5DD93CB11B6C}">
      <dsp:nvSpPr>
        <dsp:cNvPr id="0" name=""/>
        <dsp:cNvSpPr/>
      </dsp:nvSpPr>
      <dsp:spPr>
        <a:xfrm>
          <a:off x="2308663" y="1069529"/>
          <a:ext cx="1478673" cy="712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altLang="ja-JP" sz="2000" kern="1200" dirty="0" smtClean="0">
              <a:latin typeface="+mj-ea"/>
              <a:ea typeface="+mj-ea"/>
            </a:rPr>
            <a:t>BIOS</a:t>
          </a:r>
          <a:endParaRPr kumimoji="1" lang="ja-JP" altLang="en-US" sz="2000" kern="1200" dirty="0">
            <a:latin typeface="+mj-ea"/>
            <a:ea typeface="+mj-ea"/>
          </a:endParaRPr>
        </a:p>
      </dsp:txBody>
      <dsp:txXfrm>
        <a:off x="2329535" y="1090401"/>
        <a:ext cx="1436929" cy="670869"/>
      </dsp:txXfrm>
    </dsp:sp>
    <dsp:sp modelId="{1D2D6176-D486-4D8D-9672-85E0F2944FCD}">
      <dsp:nvSpPr>
        <dsp:cNvPr id="0" name=""/>
        <dsp:cNvSpPr/>
      </dsp:nvSpPr>
      <dsp:spPr>
        <a:xfrm rot="5400000">
          <a:off x="2914384" y="1799958"/>
          <a:ext cx="267230" cy="320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rot="-5400000">
        <a:off x="2951797" y="1826681"/>
        <a:ext cx="192406" cy="187061"/>
      </dsp:txXfrm>
    </dsp:sp>
    <dsp:sp modelId="{6D50DCE6-7E12-4CC7-A2C9-0738A9AA0DCF}">
      <dsp:nvSpPr>
        <dsp:cNvPr id="0" name=""/>
        <dsp:cNvSpPr/>
      </dsp:nvSpPr>
      <dsp:spPr>
        <a:xfrm>
          <a:off x="2308663" y="2138449"/>
          <a:ext cx="1478673" cy="712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en-US" altLang="ja-JP" sz="1800" kern="1200" dirty="0" err="1" smtClean="0">
              <a:latin typeface="+mj-ea"/>
              <a:ea typeface="+mj-ea"/>
            </a:rPr>
            <a:t>BootLoader</a:t>
          </a:r>
          <a:endParaRPr kumimoji="1" lang="ja-JP" altLang="en-US" sz="1800" kern="1200" dirty="0">
            <a:latin typeface="+mj-ea"/>
            <a:ea typeface="+mj-ea"/>
          </a:endParaRPr>
        </a:p>
      </dsp:txBody>
      <dsp:txXfrm>
        <a:off x="2329535" y="2159321"/>
        <a:ext cx="1436929" cy="670869"/>
      </dsp:txXfrm>
    </dsp:sp>
    <dsp:sp modelId="{54D88A3D-E3D9-4EE8-B7B5-AB460A151184}">
      <dsp:nvSpPr>
        <dsp:cNvPr id="0" name=""/>
        <dsp:cNvSpPr/>
      </dsp:nvSpPr>
      <dsp:spPr>
        <a:xfrm rot="5400000">
          <a:off x="2914384" y="2868878"/>
          <a:ext cx="267230" cy="320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rot="-5400000">
        <a:off x="2951797" y="2895601"/>
        <a:ext cx="192406" cy="187061"/>
      </dsp:txXfrm>
    </dsp:sp>
    <dsp:sp modelId="{DC034633-9D50-405A-8E58-18111EE83C5C}">
      <dsp:nvSpPr>
        <dsp:cNvPr id="0" name=""/>
        <dsp:cNvSpPr/>
      </dsp:nvSpPr>
      <dsp:spPr>
        <a:xfrm>
          <a:off x="2308663" y="3207370"/>
          <a:ext cx="1478673" cy="712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en-US" altLang="ja-JP" sz="1800" kern="1200" dirty="0" smtClean="0"/>
            <a:t>OS</a:t>
          </a:r>
          <a:r>
            <a:rPr kumimoji="1" lang="ja-JP" altLang="en-US" sz="1800" kern="1200" dirty="0" smtClean="0"/>
            <a:t>カーネル</a:t>
          </a:r>
          <a:endParaRPr kumimoji="1" lang="ja-JP" altLang="en-US" sz="1800" kern="1200" dirty="0"/>
        </a:p>
      </dsp:txBody>
      <dsp:txXfrm>
        <a:off x="2329535" y="3228242"/>
        <a:ext cx="1436929" cy="670869"/>
      </dsp:txXfrm>
    </dsp:sp>
    <dsp:sp modelId="{BDA6ECFD-CDAD-45D6-BA37-0224CB91C188}">
      <dsp:nvSpPr>
        <dsp:cNvPr id="0" name=""/>
        <dsp:cNvSpPr/>
      </dsp:nvSpPr>
      <dsp:spPr>
        <a:xfrm rot="5400000">
          <a:off x="2914384" y="3937798"/>
          <a:ext cx="267230" cy="320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rot="-5400000">
        <a:off x="2951797" y="3964521"/>
        <a:ext cx="192406" cy="187061"/>
      </dsp:txXfrm>
    </dsp:sp>
    <dsp:sp modelId="{1D338B4E-CED8-4094-97F5-42EC65AB3EE2}">
      <dsp:nvSpPr>
        <dsp:cNvPr id="0" name=""/>
        <dsp:cNvSpPr/>
      </dsp:nvSpPr>
      <dsp:spPr>
        <a:xfrm>
          <a:off x="2308663" y="4276290"/>
          <a:ext cx="1478673" cy="712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en-US" altLang="ja-JP" sz="1800" kern="1200" dirty="0" err="1" smtClean="0">
              <a:latin typeface="+mj-ea"/>
              <a:ea typeface="+mj-ea"/>
            </a:rPr>
            <a:t>init</a:t>
          </a:r>
          <a:endParaRPr kumimoji="1" lang="ja-JP" altLang="en-US" sz="1800" kern="1200" dirty="0">
            <a:latin typeface="+mj-ea"/>
            <a:ea typeface="+mj-ea"/>
          </a:endParaRPr>
        </a:p>
      </dsp:txBody>
      <dsp:txXfrm>
        <a:off x="2329535" y="4297162"/>
        <a:ext cx="1436929" cy="6708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91BBE-DBEE-4473-B122-897F1FD398F6}" type="datetimeFigureOut">
              <a:rPr kumimoji="1" lang="ja-JP" altLang="en-US" smtClean="0"/>
              <a:t>2018/4/25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67BA1-50C0-4890-BFDE-B7DC742089CA}" type="slidenum">
              <a:rPr kumimoji="1" lang="ja-JP" altLang="en-US" smtClean="0"/>
              <a:t>‹#›</a:t>
            </a:fld>
            <a:endParaRPr kumimoji="1" lang="ja-JP" altLang="en-US"/>
          </a:p>
        </p:txBody>
      </p:sp>
    </p:spTree>
    <p:extLst>
      <p:ext uri="{BB962C8B-B14F-4D97-AF65-F5344CB8AC3E}">
        <p14:creationId xmlns:p14="http://schemas.microsoft.com/office/powerpoint/2010/main" val="39671703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a:t>
            </a:fld>
            <a:endParaRPr kumimoji="1" lang="ja-JP" altLang="en-US"/>
          </a:p>
        </p:txBody>
      </p:sp>
    </p:spTree>
    <p:extLst>
      <p:ext uri="{BB962C8B-B14F-4D97-AF65-F5344CB8AC3E}">
        <p14:creationId xmlns:p14="http://schemas.microsoft.com/office/powerpoint/2010/main" val="47450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BSD</a:t>
            </a:r>
            <a:r>
              <a:rPr kumimoji="1" lang="ja-JP" altLang="en-US" dirty="0" smtClean="0"/>
              <a:t>系にはランレベルが存在しない。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13</a:t>
            </a:fld>
            <a:endParaRPr kumimoji="1" lang="ja-JP" altLang="en-US"/>
          </a:p>
        </p:txBody>
      </p:sp>
    </p:spTree>
    <p:extLst>
      <p:ext uri="{BB962C8B-B14F-4D97-AF65-F5344CB8AC3E}">
        <p14:creationId xmlns:p14="http://schemas.microsoft.com/office/powerpoint/2010/main" val="127626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14</a:t>
            </a:fld>
            <a:endParaRPr kumimoji="1" lang="ja-JP" altLang="en-US"/>
          </a:p>
        </p:txBody>
      </p:sp>
    </p:spTree>
    <p:extLst>
      <p:ext uri="{BB962C8B-B14F-4D97-AF65-F5344CB8AC3E}">
        <p14:creationId xmlns:p14="http://schemas.microsoft.com/office/powerpoint/2010/main" val="317229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15</a:t>
            </a:fld>
            <a:endParaRPr kumimoji="1" lang="ja-JP" altLang="en-US"/>
          </a:p>
        </p:txBody>
      </p:sp>
    </p:spTree>
    <p:extLst>
      <p:ext uri="{BB962C8B-B14F-4D97-AF65-F5344CB8AC3E}">
        <p14:creationId xmlns:p14="http://schemas.microsoft.com/office/powerpoint/2010/main" val="178218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広義では</a:t>
            </a:r>
            <a:r>
              <a:rPr kumimoji="1" lang="en-US" altLang="ja-JP" dirty="0" smtClean="0"/>
              <a:t>UNIX</a:t>
            </a:r>
            <a:r>
              <a:rPr kumimoji="1" lang="ja-JP" altLang="en-US" dirty="0" smtClean="0"/>
              <a:t>系の</a:t>
            </a:r>
            <a:r>
              <a:rPr kumimoji="1" lang="en-US" altLang="ja-JP" dirty="0" smtClean="0"/>
              <a:t>OS</a:t>
            </a:r>
            <a:r>
              <a:rPr kumimoji="1" lang="ja-JP" altLang="en-US" dirty="0" smtClean="0"/>
              <a:t>のみが全般をさすが、厳密にはそのカーネル部を指す</a:t>
            </a:r>
            <a:endParaRPr kumimoji="1" lang="en-US" altLang="ja-JP" dirty="0" smtClean="0"/>
          </a:p>
          <a:p>
            <a:endParaRPr kumimoji="1" lang="en-US" altLang="ja-JP" dirty="0" smtClean="0"/>
          </a:p>
          <a:p>
            <a:r>
              <a:rPr kumimoji="1" lang="en-US" altLang="ja-JP" dirty="0" smtClean="0"/>
              <a:t>UNIX</a:t>
            </a:r>
            <a:r>
              <a:rPr kumimoji="1" lang="ja-JP" altLang="en-US" dirty="0" smtClean="0"/>
              <a:t>を使用するには高価なライセンス料を必要としていた当時、</a:t>
            </a:r>
            <a:r>
              <a:rPr kumimoji="1" lang="en-US" altLang="ja-JP" dirty="0" smtClean="0"/>
              <a:t>32bitPC</a:t>
            </a:r>
            <a:r>
              <a:rPr kumimoji="1" lang="ja-JP" altLang="en-US" dirty="0" smtClean="0"/>
              <a:t>で</a:t>
            </a:r>
            <a:r>
              <a:rPr kumimoji="1" lang="en-US" altLang="ja-JP" dirty="0" smtClean="0"/>
              <a:t>UNIX</a:t>
            </a:r>
            <a:r>
              <a:rPr kumimoji="1" lang="ja-JP" altLang="en-US" dirty="0" smtClean="0"/>
              <a:t>互換機能を持つ</a:t>
            </a:r>
            <a:r>
              <a:rPr kumimoji="1" lang="en-US" altLang="ja-JP" dirty="0" smtClean="0"/>
              <a:t>OS</a:t>
            </a:r>
            <a:r>
              <a:rPr kumimoji="1" lang="ja-JP" altLang="en-US" dirty="0" smtClean="0"/>
              <a:t>を動作させてみたいと考えていた</a:t>
            </a:r>
            <a:endParaRPr kumimoji="1" lang="en-US" altLang="ja-JP" dirty="0" smtClean="0"/>
          </a:p>
          <a:p>
            <a:r>
              <a:rPr kumimoji="1" lang="ja-JP" altLang="en-US" dirty="0" smtClean="0"/>
              <a:t>ヘルシンキ大学在学中のリーナス・トーバルズが</a:t>
            </a:r>
            <a:r>
              <a:rPr kumimoji="1" lang="en-US" altLang="ja-JP" dirty="0" smtClean="0"/>
              <a:t>UNIX</a:t>
            </a:r>
            <a:r>
              <a:rPr kumimoji="1" lang="ja-JP" altLang="en-US" dirty="0" smtClean="0"/>
              <a:t>のライセンス料や</a:t>
            </a:r>
            <a:r>
              <a:rPr kumimoji="1" lang="en-US" altLang="ja-JP" dirty="0" smtClean="0"/>
              <a:t>MINIX</a:t>
            </a:r>
            <a:r>
              <a:rPr kumimoji="1" lang="ja-JP" altLang="en-US" dirty="0" smtClean="0"/>
              <a:t>が構造的な問題を多く抱えていたことを理由に</a:t>
            </a:r>
            <a:r>
              <a:rPr kumimoji="1" lang="en-US" altLang="ja-JP" dirty="0" smtClean="0"/>
              <a:t>OS</a:t>
            </a:r>
            <a:r>
              <a:rPr kumimoji="1" lang="ja-JP" altLang="en-US" dirty="0" smtClean="0"/>
              <a:t>のカーネルの開発を行ったのが</a:t>
            </a:r>
            <a:r>
              <a:rPr kumimoji="1" lang="en-US" altLang="ja-JP" dirty="0" smtClean="0"/>
              <a:t>Linux</a:t>
            </a:r>
            <a:r>
              <a:rPr kumimoji="1" lang="ja-JP" altLang="en-US" dirty="0" smtClean="0"/>
              <a:t>の始まり。</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16</a:t>
            </a:fld>
            <a:endParaRPr kumimoji="1" lang="ja-JP" altLang="en-US"/>
          </a:p>
        </p:txBody>
      </p:sp>
    </p:spTree>
    <p:extLst>
      <p:ext uri="{BB962C8B-B14F-4D97-AF65-F5344CB8AC3E}">
        <p14:creationId xmlns:p14="http://schemas.microsoft.com/office/powerpoint/2010/main" val="15315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17</a:t>
            </a:fld>
            <a:endParaRPr kumimoji="1" lang="ja-JP" altLang="en-US"/>
          </a:p>
        </p:txBody>
      </p:sp>
    </p:spTree>
    <p:extLst>
      <p:ext uri="{BB962C8B-B14F-4D97-AF65-F5344CB8AC3E}">
        <p14:creationId xmlns:p14="http://schemas.microsoft.com/office/powerpoint/2010/main" val="2536837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GNU(GNU is Not Unix) </a:t>
            </a:r>
            <a:r>
              <a:rPr kumimoji="1" lang="ja-JP" altLang="en-US" sz="1200" b="0" i="0" u="none" strike="noStrike" kern="1200" baseline="0" dirty="0" smtClean="0">
                <a:solidFill>
                  <a:schemeClr val="tx1"/>
                </a:solidFill>
                <a:latin typeface="+mn-lt"/>
                <a:ea typeface="+mn-ea"/>
                <a:cs typeface="+mn-cs"/>
              </a:rPr>
              <a:t>とは</a:t>
            </a:r>
            <a:r>
              <a:rPr kumimoji="1" lang="en-US" altLang="ja-JP" sz="1200" b="0" i="0" u="none" strike="noStrike" kern="1200" baseline="0" dirty="0" smtClean="0">
                <a:solidFill>
                  <a:schemeClr val="tx1"/>
                </a:solidFill>
                <a:latin typeface="+mn-lt"/>
                <a:ea typeface="+mn-ea"/>
                <a:cs typeface="+mn-cs"/>
              </a:rPr>
              <a:t>, 1984 </a:t>
            </a:r>
            <a:r>
              <a:rPr kumimoji="1" lang="ja-JP" altLang="en-US" sz="1200" b="0" i="0" u="none" strike="noStrike" kern="1200" baseline="0" dirty="0" smtClean="0">
                <a:solidFill>
                  <a:schemeClr val="tx1"/>
                </a:solidFill>
                <a:latin typeface="+mn-lt"/>
                <a:ea typeface="+mn-ea"/>
                <a:cs typeface="+mn-cs"/>
              </a:rPr>
              <a:t>年マサチューセッツ工科大学人工知能研究所所属</a:t>
            </a:r>
          </a:p>
          <a:p>
            <a:r>
              <a:rPr kumimoji="1" lang="ja-JP" altLang="en-US" sz="1200" b="0" i="0" u="none" strike="noStrike" kern="1200" baseline="0" dirty="0" smtClean="0">
                <a:solidFill>
                  <a:schemeClr val="tx1"/>
                </a:solidFill>
                <a:latin typeface="+mn-lt"/>
                <a:ea typeface="+mn-ea"/>
                <a:cs typeface="+mn-cs"/>
              </a:rPr>
              <a:t>の</a:t>
            </a:r>
            <a:r>
              <a:rPr kumimoji="1" lang="en-US" altLang="ja-JP" sz="1200" b="0" i="0" u="none" strike="noStrike" kern="1200" baseline="0" dirty="0" smtClean="0">
                <a:solidFill>
                  <a:schemeClr val="tx1"/>
                </a:solidFill>
                <a:latin typeface="+mn-lt"/>
                <a:ea typeface="+mn-ea"/>
                <a:cs typeface="+mn-cs"/>
              </a:rPr>
              <a:t>Richard Stallman </a:t>
            </a:r>
            <a:r>
              <a:rPr kumimoji="1" lang="ja-JP" altLang="en-US" sz="1200" b="0" i="0" u="none" strike="noStrike" kern="1200" baseline="0" dirty="0" smtClean="0">
                <a:solidFill>
                  <a:schemeClr val="tx1"/>
                </a:solidFill>
                <a:latin typeface="+mn-lt"/>
                <a:ea typeface="+mn-ea"/>
                <a:cs typeface="+mn-cs"/>
              </a:rPr>
              <a:t>を中心に発足した</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現在はフリーソフトウェア財団</a:t>
            </a:r>
            <a:r>
              <a:rPr kumimoji="1" lang="en-US" altLang="ja-JP" sz="1200" b="0" i="0" u="none" strike="noStrike" kern="1200" baseline="0" dirty="0" smtClean="0">
                <a:solidFill>
                  <a:schemeClr val="tx1"/>
                </a:solidFill>
                <a:latin typeface="+mn-lt"/>
                <a:ea typeface="+mn-ea"/>
                <a:cs typeface="+mn-cs"/>
              </a:rPr>
              <a:t>(FSF) </a:t>
            </a:r>
            <a:r>
              <a:rPr kumimoji="1" lang="ja-JP" altLang="en-US" sz="1200" b="0" i="0" u="none" strike="noStrike" kern="1200" baseline="0" dirty="0" smtClean="0">
                <a:solidFill>
                  <a:schemeClr val="tx1"/>
                </a:solidFill>
                <a:latin typeface="+mn-lt"/>
                <a:ea typeface="+mn-ea"/>
                <a:cs typeface="+mn-cs"/>
              </a:rPr>
              <a:t>による</a:t>
            </a:r>
          </a:p>
          <a:p>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互換のソフトウェアをフリーな改良・再配布を目的として開発するプロジェクトの</a:t>
            </a:r>
          </a:p>
          <a:p>
            <a:r>
              <a:rPr kumimoji="1" lang="ja-JP" altLang="en-US" sz="1200" b="0" i="0" u="none" strike="noStrike" kern="1200" baseline="0" dirty="0" smtClean="0">
                <a:solidFill>
                  <a:schemeClr val="tx1"/>
                </a:solidFill>
                <a:latin typeface="+mn-lt"/>
                <a:ea typeface="+mn-ea"/>
                <a:cs typeface="+mn-cs"/>
              </a:rPr>
              <a:t>ことである</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また</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その</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互換システムの名称でもある</a:t>
            </a:r>
            <a:r>
              <a:rPr kumimoji="1" lang="en-US" altLang="ja-JP" sz="1200" b="0" i="0" u="none" strike="noStrike" kern="1200" baseline="0" dirty="0" smtClean="0">
                <a:solidFill>
                  <a:schemeClr val="tx1"/>
                </a:solidFill>
                <a:latin typeface="+mn-lt"/>
                <a:ea typeface="+mn-ea"/>
                <a:cs typeface="+mn-cs"/>
              </a:rPr>
              <a:t>.</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kern="1200" dirty="0" smtClean="0">
                <a:solidFill>
                  <a:schemeClr val="accent2"/>
                </a:solidFill>
                <a:latin typeface="+mj-ea"/>
                <a:ea typeface="+mn-ea"/>
                <a:cs typeface="+mn-cs"/>
              </a:rPr>
              <a:t>GNU</a:t>
            </a:r>
            <a:r>
              <a:rPr kumimoji="1" lang="ja-JP" altLang="en-US" sz="1200" b="0" kern="1200" dirty="0" smtClean="0">
                <a:solidFill>
                  <a:schemeClr val="accent2"/>
                </a:solidFill>
                <a:latin typeface="+mj-ea"/>
                <a:ea typeface="+mn-ea"/>
                <a:cs typeface="+mn-cs"/>
              </a:rPr>
              <a:t>‘</a:t>
            </a:r>
            <a:r>
              <a:rPr kumimoji="1" lang="en-US" altLang="ja-JP" sz="1200" b="0" kern="1200" dirty="0" smtClean="0">
                <a:solidFill>
                  <a:schemeClr val="accent2"/>
                </a:solidFill>
                <a:latin typeface="+mj-ea"/>
                <a:ea typeface="+mn-ea"/>
                <a:cs typeface="+mn-cs"/>
              </a:rPr>
              <a:t>s Not Unix! GNU</a:t>
            </a:r>
            <a:r>
              <a:rPr kumimoji="1" lang="ja-JP" altLang="en-US" sz="1200" b="0" kern="1200" dirty="0" smtClean="0">
                <a:solidFill>
                  <a:schemeClr val="accent2"/>
                </a:solidFill>
                <a:latin typeface="+mj-ea"/>
                <a:ea typeface="+mn-ea"/>
                <a:cs typeface="+mn-cs"/>
              </a:rPr>
              <a:t>は</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系の設計ではあるものの、</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とは違い、フリーソフトウェアであり、勝つ</a:t>
            </a:r>
            <a:r>
              <a:rPr kumimoji="1" lang="en-US" altLang="ja-JP" sz="1200" b="0" kern="1200" dirty="0" smtClean="0">
                <a:solidFill>
                  <a:schemeClr val="accent2"/>
                </a:solidFill>
                <a:latin typeface="+mj-ea"/>
                <a:ea typeface="+mn-ea"/>
                <a:cs typeface="+mn-cs"/>
              </a:rPr>
              <a:t>UNIX</a:t>
            </a:r>
            <a:r>
              <a:rPr kumimoji="1" lang="ja-JP" altLang="en-US" sz="1200" b="0" kern="1200" dirty="0" smtClean="0">
                <a:solidFill>
                  <a:schemeClr val="accent2"/>
                </a:solidFill>
                <a:latin typeface="+mj-ea"/>
                <a:ea typeface="+mn-ea"/>
                <a:cs typeface="+mn-cs"/>
              </a:rPr>
              <a:t>由来のソースコードを全く使用していないことを示すためのものである。</a:t>
            </a:r>
            <a:endParaRPr kumimoji="1" lang="en-US" altLang="ja-JP" sz="1200" b="0" kern="1200" dirty="0" smtClean="0">
              <a:solidFill>
                <a:schemeClr val="accent2"/>
              </a:solidFill>
              <a:latin typeface="+mj-ea"/>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GNU Compiler Collection</a:t>
            </a:r>
          </a:p>
          <a:p>
            <a:r>
              <a:rPr kumimoji="1" lang="en-US" altLang="ja-JP" sz="1200" b="0" i="1" kern="1200" dirty="0" smtClean="0">
                <a:solidFill>
                  <a:schemeClr val="tx1"/>
                </a:solidFill>
                <a:effectLst/>
                <a:latin typeface="+mn-lt"/>
                <a:ea typeface="+mn-ea"/>
                <a:cs typeface="+mn-cs"/>
              </a:rPr>
              <a:t>GNU Network Object Model Environment</a:t>
            </a:r>
          </a:p>
          <a:p>
            <a:r>
              <a:rPr kumimoji="1" lang="en-US" altLang="ja-JP" sz="1200" b="0" i="1" kern="1200" dirty="0" smtClean="0">
                <a:solidFill>
                  <a:schemeClr val="tx1"/>
                </a:solidFill>
                <a:effectLst/>
                <a:latin typeface="+mn-lt"/>
                <a:ea typeface="+mn-ea"/>
                <a:cs typeface="+mn-cs"/>
              </a:rPr>
              <a:t>GNU</a:t>
            </a:r>
            <a:r>
              <a:rPr kumimoji="1" lang="ja-JP" altLang="en-US" sz="1200" b="0" i="1" kern="1200" dirty="0" smtClean="0">
                <a:solidFill>
                  <a:schemeClr val="tx1"/>
                </a:solidFill>
                <a:effectLst/>
                <a:latin typeface="+mn-lt"/>
                <a:ea typeface="+mn-ea"/>
                <a:cs typeface="+mn-cs"/>
              </a:rPr>
              <a:t>デバッガ</a:t>
            </a:r>
            <a:endParaRPr kumimoji="1" lang="en-US" altLang="ja-JP" sz="1200" b="0" i="1"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GNU Image Manipulation Program</a:t>
            </a:r>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a:p>
            <a:endParaRPr kumimoji="1" lang="en-US" altLang="ja-JP" sz="1200" b="0" kern="1200" dirty="0" smtClean="0">
              <a:solidFill>
                <a:schemeClr val="accent2"/>
              </a:solidFill>
              <a:latin typeface="+mj-ea"/>
              <a:ea typeface="+mn-ea"/>
              <a:cs typeface="+mn-cs"/>
            </a:endParaRPr>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18</a:t>
            </a:fld>
            <a:endParaRPr kumimoji="1" lang="ja-JP" altLang="en-US"/>
          </a:p>
        </p:txBody>
      </p:sp>
    </p:spTree>
    <p:extLst>
      <p:ext uri="{BB962C8B-B14F-4D97-AF65-F5344CB8AC3E}">
        <p14:creationId xmlns:p14="http://schemas.microsoft.com/office/powerpoint/2010/main" val="351716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GNU GRUB:GNU</a:t>
            </a:r>
            <a:r>
              <a:rPr lang="ja-JP" altLang="en-US" sz="1200" dirty="0" smtClean="0"/>
              <a:t>プロジェクトにて開発されている高機能なブートローダ</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r>
              <a:rPr kumimoji="1" lang="ja-JP" altLang="en-US" dirty="0" smtClean="0"/>
              <a:t>カーネルとはアプリケーションとハードウェアレベルでの実際のデータ処理の間の架け橋</a:t>
            </a:r>
            <a:endParaRPr kumimoji="1" lang="en-US" altLang="ja-JP" dirty="0" smtClean="0"/>
          </a:p>
          <a:p>
            <a:r>
              <a:rPr kumimoji="1" lang="ja-JP" altLang="en-US" dirty="0" smtClean="0"/>
              <a:t>システムのリソースを管理し、ハードウェアとソフトウェアコンポーネントのやり取りを管理する。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20</a:t>
            </a:fld>
            <a:endParaRPr kumimoji="1" lang="ja-JP" altLang="en-US"/>
          </a:p>
        </p:txBody>
      </p:sp>
    </p:spTree>
    <p:extLst>
      <p:ext uri="{BB962C8B-B14F-4D97-AF65-F5344CB8AC3E}">
        <p14:creationId xmlns:p14="http://schemas.microsoft.com/office/powerpoint/2010/main" val="370224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tx1"/>
                </a:solidFill>
                <a:effectLst/>
                <a:latin typeface="+mn-lt"/>
                <a:ea typeface="+mn-ea"/>
                <a:cs typeface="+mn-cs"/>
              </a:rPr>
              <a:t>Basic </a:t>
            </a:r>
            <a:r>
              <a:rPr kumimoji="1" lang="en-US" altLang="ja-JP" sz="1200" b="0" i="0" kern="1200" dirty="0" err="1" smtClean="0">
                <a:solidFill>
                  <a:schemeClr val="tx1"/>
                </a:solidFill>
                <a:effectLst/>
                <a:latin typeface="+mn-lt"/>
                <a:ea typeface="+mn-ea"/>
                <a:cs typeface="+mn-cs"/>
              </a:rPr>
              <a:t>Input/Output</a:t>
            </a:r>
            <a:r>
              <a:rPr kumimoji="1" lang="en-US" altLang="ja-JP" sz="1200" b="0" i="0" kern="1200" dirty="0" smtClean="0">
                <a:solidFill>
                  <a:schemeClr val="tx1"/>
                </a:solidFill>
                <a:effectLst/>
                <a:latin typeface="+mn-lt"/>
                <a:ea typeface="+mn-ea"/>
                <a:cs typeface="+mn-cs"/>
              </a:rPr>
              <a:t> System</a:t>
            </a:r>
            <a:r>
              <a:rPr kumimoji="1" lang="ja-JP" altLang="en-US" sz="1200" b="0" i="0" kern="1200" dirty="0" smtClean="0">
                <a:solidFill>
                  <a:schemeClr val="tx1"/>
                </a:solidFill>
                <a:effectLst/>
                <a:latin typeface="+mn-lt"/>
                <a:ea typeface="+mn-ea"/>
                <a:cs typeface="+mn-cs"/>
              </a:rPr>
              <a:t>の頭文字をとったもので、電源投入と同時に実行され、ハードウェアを初期化して、記憶装置からブートローダを呼び出すことで</a:t>
            </a:r>
            <a:r>
              <a:rPr kumimoji="1" lang="en-US" altLang="ja-JP" sz="1200" b="0" i="0" kern="1200" dirty="0" smtClean="0">
                <a:solidFill>
                  <a:schemeClr val="tx1"/>
                </a:solidFill>
                <a:effectLst/>
                <a:latin typeface="+mn-lt"/>
                <a:ea typeface="+mn-ea"/>
                <a:cs typeface="+mn-cs"/>
              </a:rPr>
              <a:t>IO</a:t>
            </a:r>
            <a:r>
              <a:rPr kumimoji="1" lang="ja-JP" altLang="en-US" sz="1200" b="0" i="0" kern="1200" dirty="0" smtClean="0">
                <a:solidFill>
                  <a:schemeClr val="tx1"/>
                </a:solidFill>
                <a:effectLst/>
                <a:latin typeface="+mn-lt"/>
                <a:ea typeface="+mn-ea"/>
                <a:cs typeface="+mn-cs"/>
              </a:rPr>
              <a:t>デバイスとプログラムとのパイプ役を担っている。近年では</a:t>
            </a:r>
            <a:r>
              <a:rPr kumimoji="1" lang="en-US" altLang="ja-JP" sz="1200" b="0" i="0" kern="1200" dirty="0" smtClean="0">
                <a:solidFill>
                  <a:schemeClr val="tx1"/>
                </a:solidFill>
                <a:effectLst/>
                <a:latin typeface="+mn-lt"/>
                <a:ea typeface="+mn-ea"/>
                <a:cs typeface="+mn-cs"/>
              </a:rPr>
              <a:t>BIOS</a:t>
            </a:r>
            <a:r>
              <a:rPr kumimoji="1" lang="ja-JP" altLang="en-US" sz="1200" b="0" i="0" kern="1200" dirty="0" smtClean="0">
                <a:solidFill>
                  <a:schemeClr val="tx1"/>
                </a:solidFill>
                <a:effectLst/>
                <a:latin typeface="+mn-lt"/>
                <a:ea typeface="+mn-ea"/>
                <a:cs typeface="+mn-cs"/>
              </a:rPr>
              <a:t>よりも高機能で</a:t>
            </a:r>
            <a:r>
              <a:rPr kumimoji="1" lang="en-US" altLang="ja-JP" sz="1200" b="0" i="0" kern="1200" dirty="0" smtClean="0">
                <a:solidFill>
                  <a:schemeClr val="tx1"/>
                </a:solidFill>
                <a:effectLst/>
                <a:latin typeface="+mn-lt"/>
                <a:ea typeface="+mn-ea"/>
                <a:cs typeface="+mn-cs"/>
              </a:rPr>
              <a:t>GUI</a:t>
            </a:r>
            <a:r>
              <a:rPr kumimoji="1" lang="ja-JP" altLang="en-US" sz="1200" b="0" i="0" kern="1200" dirty="0" smtClean="0">
                <a:solidFill>
                  <a:schemeClr val="tx1"/>
                </a:solidFill>
                <a:effectLst/>
                <a:latin typeface="+mn-lt"/>
                <a:ea typeface="+mn-ea"/>
                <a:cs typeface="+mn-cs"/>
              </a:rPr>
              <a:t>を装備した</a:t>
            </a:r>
            <a:r>
              <a:rPr kumimoji="1" lang="en-US" altLang="ja-JP" sz="1200" b="0" i="0" kern="1200" dirty="0" smtClean="0">
                <a:solidFill>
                  <a:schemeClr val="tx1"/>
                </a:solidFill>
                <a:effectLst/>
                <a:latin typeface="+mn-lt"/>
                <a:ea typeface="+mn-ea"/>
                <a:cs typeface="+mn-cs"/>
              </a:rPr>
              <a:t>UEFI BIOS</a:t>
            </a:r>
            <a:r>
              <a:rPr kumimoji="1" lang="ja-JP" altLang="en-US" sz="1200" b="0" i="0" kern="1200" dirty="0" smtClean="0">
                <a:solidFill>
                  <a:schemeClr val="tx1"/>
                </a:solidFill>
                <a:effectLst/>
                <a:latin typeface="+mn-lt"/>
                <a:ea typeface="+mn-ea"/>
                <a:cs typeface="+mn-cs"/>
              </a:rPr>
              <a:t>に</a:t>
            </a:r>
            <a:r>
              <a:rPr kumimoji="1" lang="ja-JP" altLang="en-US" sz="1200" b="0" i="0" kern="1200" dirty="0" smtClean="0">
                <a:solidFill>
                  <a:schemeClr val="tx1"/>
                </a:solidFill>
                <a:effectLst/>
                <a:latin typeface="+mn-lt"/>
                <a:ea typeface="+mn-ea"/>
                <a:cs typeface="+mn-cs"/>
              </a:rPr>
              <a:t>移りつつある。</a:t>
            </a:r>
            <a:endParaRPr kumimoji="1" lang="ja-JP" altLang="en-US" b="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21</a:t>
            </a:fld>
            <a:endParaRPr kumimoji="1" lang="ja-JP" altLang="en-US"/>
          </a:p>
        </p:txBody>
      </p:sp>
    </p:spTree>
    <p:extLst>
      <p:ext uri="{BB962C8B-B14F-4D97-AF65-F5344CB8AC3E}">
        <p14:creationId xmlns:p14="http://schemas.microsoft.com/office/powerpoint/2010/main" val="1428624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Logical Block Addressing:</a:t>
            </a:r>
            <a:r>
              <a:rPr kumimoji="1" lang="ja-JP" altLang="en-US" sz="1200" b="0" i="0" kern="1200" dirty="0" smtClean="0">
                <a:solidFill>
                  <a:schemeClr val="tx1"/>
                </a:solidFill>
                <a:effectLst/>
                <a:latin typeface="+mn-lt"/>
                <a:ea typeface="+mn-ea"/>
                <a:cs typeface="+mn-cs"/>
              </a:rPr>
              <a:t>全セクタに一意の通し番号が割り当てられており、それを用いてアドレッシングを行う</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Cylinder Head Sector</a:t>
            </a:r>
            <a:r>
              <a:rPr kumimoji="1" lang="ja-JP" altLang="en-US" sz="1200" b="0" i="0" kern="1200" dirty="0" smtClean="0">
                <a:solidFill>
                  <a:schemeClr val="tx1"/>
                </a:solidFill>
                <a:effectLst/>
                <a:latin typeface="+mn-lt"/>
                <a:ea typeface="+mn-ea"/>
                <a:cs typeface="+mn-cs"/>
              </a:rPr>
              <a:t>　</a:t>
            </a:r>
            <a:r>
              <a:rPr kumimoji="1" lang="en-US" altLang="ja-JP" sz="1200" b="0" i="0" kern="1200" dirty="0" smtClean="0">
                <a:solidFill>
                  <a:schemeClr val="tx1"/>
                </a:solidFill>
                <a:effectLst/>
                <a:latin typeface="+mn-lt"/>
                <a:ea typeface="+mn-ea"/>
                <a:cs typeface="+mn-cs"/>
              </a:rPr>
              <a:t>FDA</a:t>
            </a:r>
            <a:r>
              <a:rPr kumimoji="1" lang="ja-JP" altLang="en-US" sz="1200" b="0" i="0" kern="1200" dirty="0" smtClean="0">
                <a:solidFill>
                  <a:schemeClr val="tx1"/>
                </a:solidFill>
                <a:effectLst/>
                <a:latin typeface="+mn-lt"/>
                <a:ea typeface="+mn-ea"/>
                <a:cs typeface="+mn-cs"/>
              </a:rPr>
              <a:t>や</a:t>
            </a:r>
            <a:r>
              <a:rPr kumimoji="1" lang="en-US" altLang="ja-JP" sz="1200" b="0" i="0" kern="1200" dirty="0" smtClean="0">
                <a:solidFill>
                  <a:schemeClr val="tx1"/>
                </a:solidFill>
                <a:effectLst/>
                <a:latin typeface="+mn-lt"/>
                <a:ea typeface="+mn-ea"/>
                <a:cs typeface="+mn-cs"/>
              </a:rPr>
              <a:t>HDD</a:t>
            </a:r>
            <a:r>
              <a:rPr kumimoji="1" lang="ja-JP" altLang="en-US" sz="1200" b="0" i="0" kern="1200" dirty="0" smtClean="0">
                <a:solidFill>
                  <a:schemeClr val="tx1"/>
                </a:solidFill>
                <a:effectLst/>
                <a:latin typeface="+mn-lt"/>
                <a:ea typeface="+mn-ea"/>
                <a:cs typeface="+mn-cs"/>
              </a:rPr>
              <a:t>などの同心円状に復数のトラックを持つ記憶媒体にアクセスするさい、その絶対位置を示す方法</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近年では</a:t>
            </a:r>
            <a:r>
              <a:rPr kumimoji="1" lang="en-US" altLang="ja-JP" sz="1200" b="0" i="0" kern="1200" dirty="0" smtClean="0">
                <a:solidFill>
                  <a:schemeClr val="tx1"/>
                </a:solidFill>
                <a:effectLst/>
                <a:latin typeface="+mn-lt"/>
                <a:ea typeface="+mn-ea"/>
                <a:cs typeface="+mn-cs"/>
              </a:rPr>
              <a:t>CHS</a:t>
            </a:r>
            <a:r>
              <a:rPr kumimoji="1" lang="ja-JP" altLang="en-US" sz="1200" b="0" i="0" kern="1200" dirty="0" smtClean="0">
                <a:solidFill>
                  <a:schemeClr val="tx1"/>
                </a:solidFill>
                <a:effectLst/>
                <a:latin typeface="+mn-lt"/>
                <a:ea typeface="+mn-ea"/>
                <a:cs typeface="+mn-cs"/>
              </a:rPr>
              <a:t>より</a:t>
            </a:r>
            <a:r>
              <a:rPr kumimoji="1" lang="en-US" altLang="ja-JP" sz="1200" b="0" i="0" kern="1200" dirty="0" smtClean="0">
                <a:solidFill>
                  <a:schemeClr val="tx1"/>
                </a:solidFill>
                <a:effectLst/>
                <a:latin typeface="+mn-lt"/>
                <a:ea typeface="+mn-ea"/>
                <a:cs typeface="+mn-cs"/>
              </a:rPr>
              <a:t>LBA</a:t>
            </a:r>
            <a:r>
              <a:rPr kumimoji="1" lang="ja-JP" altLang="en-US" sz="1200" b="0" i="0" kern="1200" dirty="0" smtClean="0">
                <a:solidFill>
                  <a:schemeClr val="tx1"/>
                </a:solidFill>
                <a:effectLst/>
                <a:latin typeface="+mn-lt"/>
                <a:ea typeface="+mn-ea"/>
                <a:cs typeface="+mn-cs"/>
              </a:rPr>
              <a:t>によるアクセスが主に用いられる。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パーティションタイプには、そのパーティションが基本領域なのか、論理領域なのか、スワップ領域なのかが記載されている。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MBR</a:t>
            </a:r>
            <a:r>
              <a:rPr kumimoji="1" lang="ja-JP" altLang="en-US" sz="1200" b="0" i="0" kern="1200" dirty="0" smtClean="0">
                <a:solidFill>
                  <a:schemeClr val="tx1"/>
                </a:solidFill>
                <a:effectLst/>
                <a:latin typeface="+mn-lt"/>
                <a:ea typeface="+mn-ea"/>
                <a:cs typeface="+mn-cs"/>
              </a:rPr>
              <a:t>のコードがパーティションテーブルを調べてアクティブなパーティションを探す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見つかったらパーティションのブートセクタをロードして実行する。</a:t>
            </a:r>
            <a:endParaRPr kumimoji="1" lang="en-US" altLang="ja-JP" sz="1200" b="0"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22</a:t>
            </a:fld>
            <a:endParaRPr kumimoji="1" lang="ja-JP" altLang="en-US"/>
          </a:p>
        </p:txBody>
      </p:sp>
    </p:spTree>
    <p:extLst>
      <p:ext uri="{BB962C8B-B14F-4D97-AF65-F5344CB8AC3E}">
        <p14:creationId xmlns:p14="http://schemas.microsoft.com/office/powerpoint/2010/main" val="5669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26</a:t>
            </a:fld>
            <a:endParaRPr kumimoji="1" lang="ja-JP" altLang="en-US"/>
          </a:p>
        </p:txBody>
      </p:sp>
    </p:spTree>
    <p:extLst>
      <p:ext uri="{BB962C8B-B14F-4D97-AF65-F5344CB8AC3E}">
        <p14:creationId xmlns:p14="http://schemas.microsoft.com/office/powerpoint/2010/main" val="10171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smtClean="0"/>
              <a:t>MULTICS</a:t>
            </a:r>
            <a:r>
              <a:rPr kumimoji="1" lang="ja-JP" altLang="en-US" dirty="0" smtClean="0"/>
              <a:t>はマルチユーザログインを念頭に開発が進められましたが、開発を進めるうちにシステム全体が巨大化し、当時のハードウェアの能力では扱えないものになっていました。また、</a:t>
            </a:r>
            <a:r>
              <a:rPr kumimoji="1" lang="en-US" altLang="ja-JP" dirty="0" smtClean="0"/>
              <a:t>MULTICS</a:t>
            </a:r>
            <a:r>
              <a:rPr kumimoji="1" lang="ja-JP" altLang="en-US" dirty="0" smtClean="0"/>
              <a:t>は後の</a:t>
            </a:r>
            <a:r>
              <a:rPr kumimoji="1" lang="en-US" altLang="ja-JP" dirty="0" smtClean="0"/>
              <a:t>OS</a:t>
            </a:r>
            <a:r>
              <a:rPr kumimoji="1" lang="ja-JP" altLang="en-US" dirty="0" err="1" smtClean="0"/>
              <a:t>のにも</a:t>
            </a:r>
            <a:r>
              <a:rPr kumimoji="1" lang="ja-JP" altLang="en-US" dirty="0" smtClean="0"/>
              <a:t>搭載される様々な機能が盛り込まれている</a:t>
            </a:r>
            <a:endParaRPr kumimoji="1" lang="en-US" altLang="ja-JP" dirty="0" smtClean="0"/>
          </a:p>
          <a:p>
            <a:r>
              <a:rPr kumimoji="1" lang="ja-JP" altLang="en-US" dirty="0" smtClean="0"/>
              <a:t>例</a:t>
            </a:r>
            <a:endParaRPr kumimoji="1" lang="en-US" altLang="ja-JP" dirty="0" smtClean="0"/>
          </a:p>
          <a:p>
            <a:r>
              <a:rPr kumimoji="1" lang="en-US" altLang="ja-JP" dirty="0" smtClean="0"/>
              <a:t>	</a:t>
            </a:r>
            <a:r>
              <a:rPr kumimoji="1" lang="ja-JP" altLang="en-US" dirty="0" smtClean="0"/>
              <a:t>タイムシェアリング</a:t>
            </a:r>
            <a:endParaRPr kumimoji="1" lang="en-US" altLang="ja-JP" dirty="0" smtClean="0"/>
          </a:p>
          <a:p>
            <a:r>
              <a:rPr kumimoji="1" lang="en-US" altLang="ja-JP" dirty="0" smtClean="0"/>
              <a:t>	</a:t>
            </a:r>
            <a:r>
              <a:rPr kumimoji="1" lang="ja-JP" altLang="en-US" dirty="0" smtClean="0"/>
              <a:t>仮想記憶</a:t>
            </a:r>
            <a:endParaRPr kumimoji="1" lang="en-US" altLang="ja-JP" dirty="0" smtClean="0"/>
          </a:p>
          <a:p>
            <a:r>
              <a:rPr kumimoji="1" lang="en-US" altLang="ja-JP" dirty="0" smtClean="0"/>
              <a:t>	</a:t>
            </a:r>
            <a:r>
              <a:rPr kumimoji="1" lang="ja-JP" altLang="en-US" dirty="0" smtClean="0"/>
              <a:t>階層型ファイルシステム</a:t>
            </a:r>
            <a:endParaRPr kumimoji="1" lang="en-US" altLang="ja-JP" dirty="0" smtClean="0"/>
          </a:p>
          <a:p>
            <a:r>
              <a:rPr kumimoji="1" lang="ja-JP" altLang="en-US" dirty="0" smtClean="0"/>
              <a:t>等が挙げられます。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その後プロジェクトは終了し、その後</a:t>
            </a:r>
            <a:r>
              <a:rPr kumimoji="1" lang="en-US" altLang="ja-JP" dirty="0" smtClean="0"/>
              <a:t>OS</a:t>
            </a:r>
            <a:r>
              <a:rPr kumimoji="1" lang="ja-JP" altLang="en-US" dirty="0" smtClean="0"/>
              <a:t>の小規模化</a:t>
            </a:r>
            <a:r>
              <a:rPr kumimoji="1" lang="en-US" altLang="ja-JP" dirty="0" smtClean="0"/>
              <a:t>(</a:t>
            </a:r>
            <a:r>
              <a:rPr kumimoji="1" lang="ja-JP" altLang="en-US" dirty="0" smtClean="0"/>
              <a:t>シングルユーザログイン</a:t>
            </a:r>
            <a:r>
              <a:rPr kumimoji="1" lang="en-US" altLang="ja-JP" dirty="0" smtClean="0"/>
              <a:t>)</a:t>
            </a:r>
            <a:r>
              <a:rPr kumimoji="1" lang="ja-JP" altLang="en-US" dirty="0" smtClean="0"/>
              <a:t>を念頭にしたプロジェクト、</a:t>
            </a:r>
            <a:r>
              <a:rPr kumimoji="1" lang="en-US" altLang="ja-JP" dirty="0" smtClean="0"/>
              <a:t>UNICS</a:t>
            </a:r>
            <a:r>
              <a:rPr kumimoji="1" lang="ja-JP" altLang="en-US" dirty="0" smtClean="0"/>
              <a:t>が発足します。</a:t>
            </a:r>
            <a:r>
              <a:rPr kumimoji="1" lang="en-US" altLang="ja-JP" dirty="0" smtClean="0"/>
              <a:t>UNICS</a:t>
            </a:r>
            <a:r>
              <a:rPr kumimoji="1" lang="ja-JP" altLang="en-US" dirty="0" smtClean="0"/>
              <a:t>は後に改名され現在親しまれている綴</a:t>
            </a:r>
            <a:r>
              <a:rPr kumimoji="1" lang="en-US" altLang="ja-JP" dirty="0" smtClean="0"/>
              <a:t>UINX</a:t>
            </a:r>
            <a:r>
              <a:rPr kumimoji="1" lang="ja-JP" altLang="en-US" dirty="0" smtClean="0"/>
              <a:t>になります。</a:t>
            </a:r>
            <a:endParaRPr kumimoji="1" lang="en-US" altLang="ja-JP" dirty="0" smtClean="0"/>
          </a:p>
          <a:p>
            <a:r>
              <a:rPr kumimoji="1" lang="en-US" altLang="ja-JP" dirty="0" smtClean="0"/>
              <a:t>UNIX</a:t>
            </a:r>
            <a:r>
              <a:rPr kumimoji="1" lang="ja-JP" altLang="en-US" dirty="0" smtClean="0"/>
              <a:t>は開発当初アセンブリ言語で記述されていましたが、アセンブリ言語より移植性の高い高級言語で書かれ始め、</a:t>
            </a:r>
            <a:r>
              <a:rPr kumimoji="1" lang="en-US" altLang="ja-JP" dirty="0" smtClean="0"/>
              <a:t>1973</a:t>
            </a:r>
            <a:r>
              <a:rPr kumimoji="1" lang="ja-JP" altLang="en-US" dirty="0" smtClean="0"/>
              <a:t>年には</a:t>
            </a:r>
            <a:r>
              <a:rPr kumimoji="1" lang="en-US" altLang="ja-JP" dirty="0" smtClean="0"/>
              <a:t>C</a:t>
            </a:r>
            <a:r>
              <a:rPr kumimoji="1" lang="ja-JP" altLang="en-US" dirty="0" smtClean="0"/>
              <a:t>言語で記述されることになりました。</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4</a:t>
            </a:fld>
            <a:endParaRPr kumimoji="1" lang="ja-JP" altLang="en-US"/>
          </a:p>
        </p:txBody>
      </p:sp>
    </p:spTree>
    <p:extLst>
      <p:ext uri="{BB962C8B-B14F-4D97-AF65-F5344CB8AC3E}">
        <p14:creationId xmlns:p14="http://schemas.microsoft.com/office/powerpoint/2010/main" val="13612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パーティションテーブルには</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ブート識別子</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パーティションの開始位置及び終了位置を</a:t>
            </a:r>
          </a:p>
          <a:p>
            <a:r>
              <a:rPr kumimoji="1" lang="ja-JP" altLang="en-US" sz="1200" b="0" i="0" u="none" strike="noStrike" kern="1200" baseline="0" dirty="0" smtClean="0">
                <a:solidFill>
                  <a:schemeClr val="tx1"/>
                </a:solidFill>
                <a:latin typeface="+mn-lt"/>
                <a:ea typeface="+mn-ea"/>
                <a:cs typeface="+mn-cs"/>
              </a:rPr>
              <a:t>セクタ単位で示す「開始位置」「終了位置」</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パーティションの</a:t>
            </a:r>
            <a:r>
              <a:rPr kumimoji="1" lang="en-US" altLang="ja-JP" sz="1200" b="0" i="0" u="none" strike="noStrike" kern="1200" baseline="0" dirty="0" smtClean="0">
                <a:solidFill>
                  <a:schemeClr val="tx1"/>
                </a:solidFill>
                <a:latin typeface="+mn-lt"/>
                <a:ea typeface="+mn-ea"/>
                <a:cs typeface="+mn-cs"/>
              </a:rPr>
              <a:t>ID, </a:t>
            </a:r>
            <a:r>
              <a:rPr kumimoji="1" lang="ja-JP" altLang="en-US" sz="1200" b="0" i="0" u="none" strike="noStrike" kern="1200" baseline="0" dirty="0" smtClean="0">
                <a:solidFill>
                  <a:schemeClr val="tx1"/>
                </a:solidFill>
                <a:latin typeface="+mn-lt"/>
                <a:ea typeface="+mn-ea"/>
                <a:cs typeface="+mn-cs"/>
              </a:rPr>
              <a:t>ファイルシステムの種</a:t>
            </a:r>
          </a:p>
          <a:p>
            <a:r>
              <a:rPr kumimoji="1" lang="ja-JP" altLang="en-US" sz="1200" b="0" i="0" u="none" strike="noStrike" kern="1200" baseline="0" dirty="0" smtClean="0">
                <a:solidFill>
                  <a:schemeClr val="tx1"/>
                </a:solidFill>
                <a:latin typeface="+mn-lt"/>
                <a:ea typeface="+mn-ea"/>
                <a:cs typeface="+mn-cs"/>
              </a:rPr>
              <a:t>類を示しているシステム</a:t>
            </a:r>
            <a:r>
              <a:rPr kumimoji="1" lang="en-US" altLang="ja-JP" sz="1200" b="0" i="0" u="none" strike="noStrike" kern="1200" baseline="0" dirty="0" smtClean="0">
                <a:solidFill>
                  <a:schemeClr val="tx1"/>
                </a:solidFill>
                <a:latin typeface="+mn-lt"/>
                <a:ea typeface="+mn-ea"/>
                <a:cs typeface="+mn-cs"/>
              </a:rPr>
              <a:t>ID, </a:t>
            </a:r>
            <a:r>
              <a:rPr kumimoji="1" lang="ja-JP" altLang="en-US" sz="1200" b="0" i="0" u="none" strike="noStrike" kern="1200" baseline="0" dirty="0" smtClean="0">
                <a:solidFill>
                  <a:schemeClr val="tx1"/>
                </a:solidFill>
                <a:latin typeface="+mn-lt"/>
                <a:ea typeface="+mn-ea"/>
                <a:cs typeface="+mn-cs"/>
              </a:rPr>
              <a:t>ディスクの先頭からパーティションまでの距離</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パーティショ</a:t>
            </a:r>
          </a:p>
          <a:p>
            <a:r>
              <a:rPr kumimoji="1" lang="ja-JP" altLang="en-US" sz="1200" b="0" i="0" u="none" strike="noStrike" kern="1200" baseline="0" dirty="0" smtClean="0">
                <a:solidFill>
                  <a:schemeClr val="tx1"/>
                </a:solidFill>
                <a:latin typeface="+mn-lt"/>
                <a:ea typeface="+mn-ea"/>
                <a:cs typeface="+mn-cs"/>
              </a:rPr>
              <a:t>ンの容量が記載されている</a:t>
            </a:r>
            <a:r>
              <a:rPr kumimoji="1" lang="en-US" altLang="ja-JP" sz="1200" b="0" i="0" u="none" strike="noStrike" kern="1200" baseline="0" dirty="0" smtClean="0">
                <a:solidFill>
                  <a:schemeClr val="tx1"/>
                </a:solidFill>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27</a:t>
            </a:fld>
            <a:endParaRPr kumimoji="1" lang="ja-JP" altLang="en-US"/>
          </a:p>
        </p:txBody>
      </p:sp>
    </p:spTree>
    <p:extLst>
      <p:ext uri="{BB962C8B-B14F-4D97-AF65-F5344CB8AC3E}">
        <p14:creationId xmlns:p14="http://schemas.microsoft.com/office/powerpoint/2010/main" val="1713505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28</a:t>
            </a:fld>
            <a:endParaRPr kumimoji="1" lang="ja-JP" altLang="en-US"/>
          </a:p>
        </p:txBody>
      </p:sp>
    </p:spTree>
    <p:extLst>
      <p:ext uri="{BB962C8B-B14F-4D97-AF65-F5344CB8AC3E}">
        <p14:creationId xmlns:p14="http://schemas.microsoft.com/office/powerpoint/2010/main" val="3563827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30</a:t>
            </a:fld>
            <a:endParaRPr kumimoji="1" lang="ja-JP" altLang="en-US"/>
          </a:p>
        </p:txBody>
      </p:sp>
    </p:spTree>
    <p:extLst>
      <p:ext uri="{BB962C8B-B14F-4D97-AF65-F5344CB8AC3E}">
        <p14:creationId xmlns:p14="http://schemas.microsoft.com/office/powerpoint/2010/main" val="5768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31</a:t>
            </a:fld>
            <a:endParaRPr kumimoji="1" lang="ja-JP" altLang="en-US"/>
          </a:p>
        </p:txBody>
      </p:sp>
    </p:spTree>
    <p:extLst>
      <p:ext uri="{BB962C8B-B14F-4D97-AF65-F5344CB8AC3E}">
        <p14:creationId xmlns:p14="http://schemas.microsoft.com/office/powerpoint/2010/main" val="120726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電話業を営んでいた</a:t>
            </a:r>
            <a:r>
              <a:rPr kumimoji="1" lang="en-US" altLang="ja-JP" dirty="0" smtClean="0"/>
              <a:t>AT</a:t>
            </a:r>
            <a:r>
              <a:rPr kumimoji="1" lang="ja-JP" altLang="en-US" dirty="0" smtClean="0"/>
              <a:t>＆</a:t>
            </a:r>
            <a:r>
              <a:rPr kumimoji="1" lang="en-US" altLang="ja-JP" dirty="0" smtClean="0"/>
              <a:t>T</a:t>
            </a:r>
            <a:r>
              <a:rPr kumimoji="1" lang="ja-JP" altLang="en-US" dirty="0" smtClean="0"/>
              <a:t>社は他業種であるコンピュータ事業に参入することが出来ませんでした。当時のアメリカの独占禁止法では他業種でのビジネスを禁止していたためです。</a:t>
            </a:r>
            <a:endParaRPr kumimoji="1" lang="en-US" altLang="ja-JP" dirty="0" smtClean="0"/>
          </a:p>
          <a:p>
            <a:endParaRPr kumimoji="1" lang="en-US" altLang="ja-JP" dirty="0" smtClean="0"/>
          </a:p>
          <a:p>
            <a:r>
              <a:rPr kumimoji="1" lang="ja-JP" altLang="en-US" dirty="0" smtClean="0"/>
              <a:t>そのため</a:t>
            </a:r>
            <a:r>
              <a:rPr kumimoji="1" lang="en-US" altLang="ja-JP" dirty="0" smtClean="0"/>
              <a:t>UNIX</a:t>
            </a:r>
            <a:r>
              <a:rPr kumimoji="1" lang="ja-JP" altLang="en-US" dirty="0" smtClean="0"/>
              <a:t>はコピーするメディアの代金だけ支払えば、ソースコードが無償で手に入る状態でした。ソースコードが無償で公開された結果、</a:t>
            </a:r>
            <a:r>
              <a:rPr kumimoji="1" lang="en-US" altLang="ja-JP" dirty="0" smtClean="0"/>
              <a:t>UNIX</a:t>
            </a:r>
            <a:r>
              <a:rPr kumimoji="1" lang="ja-JP" altLang="en-US" dirty="0" smtClean="0"/>
              <a:t>は大学や企業、政府機関などで使用されるようになりました。</a:t>
            </a:r>
            <a:endParaRPr kumimoji="1" lang="en-US" altLang="ja-JP" dirty="0" smtClean="0"/>
          </a:p>
          <a:p>
            <a:r>
              <a:rPr kumimoji="1" lang="ja-JP" altLang="en-US" dirty="0" smtClean="0"/>
              <a:t>ソースコードが公開されているため、改変が容易でした。そのため、様々な亜種が生み出されていきます。その中でも有名なのがカリフォルニア大学のバークレー校の</a:t>
            </a:r>
            <a:r>
              <a:rPr kumimoji="1" lang="en-US" altLang="ja-JP" sz="1200" b="0" i="0" u="none" strike="noStrike" kern="1200" baseline="0" dirty="0" smtClean="0">
                <a:solidFill>
                  <a:schemeClr val="tx1"/>
                </a:solidFill>
                <a:latin typeface="+mn-lt"/>
                <a:ea typeface="+mn-ea"/>
                <a:cs typeface="+mn-cs"/>
              </a:rPr>
              <a:t>Bill Joy</a:t>
            </a:r>
            <a:r>
              <a:rPr kumimoji="1" lang="ja-JP" altLang="en-US" sz="1200" b="0" i="0" u="none" strike="noStrike" kern="1200" baseline="0" dirty="0" smtClean="0">
                <a:solidFill>
                  <a:schemeClr val="tx1"/>
                </a:solidFill>
                <a:latin typeface="+mn-lt"/>
                <a:ea typeface="+mn-ea"/>
                <a:cs typeface="+mn-cs"/>
              </a:rPr>
              <a:t>たちによって生み出された</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です。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また、開発当初はアセンブリ言語で記述されていた</a:t>
            </a:r>
            <a:r>
              <a:rPr kumimoji="1" lang="en-US" altLang="ja-JP" sz="1200" b="0" i="0" u="none" strike="noStrike" kern="1200" baseline="0" dirty="0" smtClean="0">
                <a:solidFill>
                  <a:schemeClr val="tx1"/>
                </a:solidFill>
                <a:latin typeface="+mn-lt"/>
                <a:ea typeface="+mn-ea"/>
                <a:cs typeface="+mn-cs"/>
              </a:rPr>
              <a:t>UNIX</a:t>
            </a:r>
            <a:r>
              <a:rPr kumimoji="1" lang="ja-JP" altLang="en-US" sz="1200" b="0" i="0" u="none" strike="noStrike" kern="1200" baseline="0" dirty="0" smtClean="0">
                <a:solidFill>
                  <a:schemeClr val="tx1"/>
                </a:solidFill>
                <a:latin typeface="+mn-lt"/>
                <a:ea typeface="+mn-ea"/>
                <a:cs typeface="+mn-cs"/>
              </a:rPr>
              <a:t>の移植性を向上させるために</a:t>
            </a:r>
            <a:r>
              <a:rPr kumimoji="1" lang="en-US" altLang="ja-JP" sz="1200" b="0" i="0" u="none" strike="noStrike" kern="1200" baseline="0" dirty="0" smtClean="0">
                <a:solidFill>
                  <a:schemeClr val="tx1"/>
                </a:solidFill>
                <a:latin typeface="+mn-lt"/>
                <a:ea typeface="+mn-ea"/>
                <a:cs typeface="+mn-cs"/>
              </a:rPr>
              <a:t>AT</a:t>
            </a:r>
            <a:r>
              <a:rPr kumimoji="1" lang="ja-JP" altLang="en-US" sz="1200" b="0" i="0" u="none" strike="noStrike" kern="1200" baseline="0" dirty="0" smtClean="0">
                <a:solidFill>
                  <a:schemeClr val="tx1"/>
                </a:solidFill>
                <a:latin typeface="+mn-lt"/>
                <a:ea typeface="+mn-ea"/>
                <a:cs typeface="+mn-cs"/>
              </a:rPr>
              <a:t>＆</a:t>
            </a:r>
            <a:r>
              <a:rPr kumimoji="1" lang="en-US" altLang="ja-JP" sz="1200" b="0" i="0" u="none" strike="noStrike" kern="1200" baseline="0" dirty="0" smtClean="0">
                <a:solidFill>
                  <a:schemeClr val="tx1"/>
                </a:solidFill>
                <a:latin typeface="+mn-lt"/>
                <a:ea typeface="+mn-ea"/>
                <a:cs typeface="+mn-cs"/>
              </a:rPr>
              <a:t>T</a:t>
            </a:r>
            <a:r>
              <a:rPr kumimoji="1" lang="ja-JP" altLang="en-US" sz="1200" b="0" i="0" u="none" strike="noStrike" kern="1200" baseline="0" dirty="0" smtClean="0">
                <a:solidFill>
                  <a:schemeClr val="tx1"/>
                </a:solidFill>
                <a:latin typeface="+mn-lt"/>
                <a:ea typeface="+mn-ea"/>
                <a:cs typeface="+mn-cs"/>
              </a:rPr>
              <a:t>社のデニス・リッチーは</a:t>
            </a:r>
            <a:r>
              <a:rPr kumimoji="1" lang="en-US" altLang="ja-JP" sz="1200" b="0" i="0" u="none" strike="noStrike" kern="1200" baseline="0" dirty="0" smtClean="0">
                <a:solidFill>
                  <a:schemeClr val="tx1"/>
                </a:solidFill>
                <a:latin typeface="+mn-lt"/>
                <a:ea typeface="+mn-ea"/>
                <a:cs typeface="+mn-cs"/>
              </a:rPr>
              <a:t>B</a:t>
            </a:r>
            <a:r>
              <a:rPr kumimoji="1" lang="ja-JP" altLang="en-US" sz="1200" b="0" i="0" u="none" strike="noStrike" kern="1200" baseline="0" dirty="0" smtClean="0">
                <a:solidFill>
                  <a:schemeClr val="tx1"/>
                </a:solidFill>
                <a:latin typeface="+mn-lt"/>
                <a:ea typeface="+mn-ea"/>
                <a:cs typeface="+mn-cs"/>
              </a:rPr>
              <a:t>言語を改良した</a:t>
            </a:r>
            <a:r>
              <a:rPr kumimoji="1" lang="en-US" altLang="ja-JP" sz="1200" b="0" i="0" u="none" strike="noStrike" kern="1200" baseline="0" dirty="0" smtClean="0">
                <a:solidFill>
                  <a:schemeClr val="tx1"/>
                </a:solidFill>
                <a:latin typeface="+mn-lt"/>
                <a:ea typeface="+mn-ea"/>
                <a:cs typeface="+mn-cs"/>
              </a:rPr>
              <a:t>C</a:t>
            </a:r>
            <a:r>
              <a:rPr kumimoji="1" lang="ja-JP" altLang="en-US" sz="1200" b="0" i="0" u="none" strike="noStrike" kern="1200" baseline="0" dirty="0" smtClean="0">
                <a:solidFill>
                  <a:schemeClr val="tx1"/>
                </a:solidFill>
                <a:latin typeface="+mn-lt"/>
                <a:ea typeface="+mn-ea"/>
                <a:cs typeface="+mn-cs"/>
              </a:rPr>
              <a:t>の言語を開発します。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5</a:t>
            </a:fld>
            <a:endParaRPr kumimoji="1" lang="ja-JP" altLang="en-US"/>
          </a:p>
        </p:txBody>
      </p:sp>
    </p:spTree>
    <p:extLst>
      <p:ext uri="{BB962C8B-B14F-4D97-AF65-F5344CB8AC3E}">
        <p14:creationId xmlns:p14="http://schemas.microsoft.com/office/powerpoint/2010/main" val="9589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a:t>
            </a:r>
            <a:r>
              <a:rPr kumimoji="1" lang="ja-JP" altLang="en-US" dirty="0" smtClean="0"/>
              <a:t>＆</a:t>
            </a:r>
            <a:r>
              <a:rPr kumimoji="1" lang="en-US" altLang="ja-JP" dirty="0" smtClean="0"/>
              <a:t>T</a:t>
            </a:r>
            <a:r>
              <a:rPr kumimoji="1" lang="ja-JP" altLang="en-US" dirty="0" smtClean="0"/>
              <a:t>社は独占禁止法により部門ごとに解体される。</a:t>
            </a:r>
            <a:endParaRPr kumimoji="1" lang="en-US" altLang="ja-JP" dirty="0" smtClean="0"/>
          </a:p>
          <a:p>
            <a:r>
              <a:rPr kumimoji="1" lang="ja-JP" altLang="en-US" dirty="0" smtClean="0"/>
              <a:t>一方、かつて禁止されていた分野にもビジネス展開出来るようになった</a:t>
            </a:r>
            <a:endParaRPr kumimoji="1" lang="en-US" altLang="ja-JP" dirty="0" smtClean="0"/>
          </a:p>
          <a:p>
            <a:endParaRPr kumimoji="1" lang="en-US" altLang="ja-JP" dirty="0" smtClean="0"/>
          </a:p>
          <a:p>
            <a:r>
              <a:rPr kumimoji="1" lang="ja-JP" altLang="en-US" dirty="0" smtClean="0"/>
              <a:t>・</a:t>
            </a:r>
            <a:r>
              <a:rPr kumimoji="1" lang="en-US" altLang="ja-JP" dirty="0" smtClean="0"/>
              <a:t>UNIX</a:t>
            </a:r>
            <a:r>
              <a:rPr kumimoji="1" lang="ja-JP" altLang="en-US" dirty="0" smtClean="0"/>
              <a:t>のソースコードは非公開</a:t>
            </a:r>
            <a:endParaRPr kumimoji="1" lang="en-US" altLang="ja-JP" dirty="0" smtClean="0"/>
          </a:p>
          <a:p>
            <a:r>
              <a:rPr kumimoji="1" lang="ja-JP" altLang="en-US" dirty="0" smtClean="0"/>
              <a:t>・ライセンス許可制にし、ライセンス許可を得た</a:t>
            </a:r>
            <a:r>
              <a:rPr kumimoji="1" lang="en-US" altLang="ja-JP" dirty="0" smtClean="0"/>
              <a:t>OS</a:t>
            </a:r>
            <a:r>
              <a:rPr kumimoji="1" lang="ja-JP" altLang="en-US" dirty="0" smtClean="0"/>
              <a:t>のみが</a:t>
            </a:r>
            <a:r>
              <a:rPr kumimoji="1" lang="en-US" altLang="ja-JP" dirty="0" smtClean="0"/>
              <a:t>UNIX</a:t>
            </a:r>
            <a:r>
              <a:rPr kumimoji="1" lang="ja-JP" altLang="en-US" dirty="0" smtClean="0"/>
              <a:t>を名乗れるようになる</a:t>
            </a:r>
            <a:endParaRPr kumimoji="1" lang="en-US" altLang="ja-JP" dirty="0" smtClean="0"/>
          </a:p>
          <a:p>
            <a:r>
              <a:rPr kumimoji="1" lang="ja-JP" altLang="en-US" dirty="0" smtClean="0"/>
              <a:t>・</a:t>
            </a:r>
            <a:r>
              <a:rPr kumimoji="1" lang="en-US" altLang="ja-JP" dirty="0" smtClean="0"/>
              <a:t>UNIX</a:t>
            </a:r>
            <a:r>
              <a:rPr kumimoji="1" lang="ja-JP" altLang="en-US" dirty="0" smtClean="0"/>
              <a:t>系</a:t>
            </a:r>
            <a:r>
              <a:rPr kumimoji="1" lang="en-US" altLang="ja-JP" dirty="0" smtClean="0"/>
              <a:t>OS</a:t>
            </a:r>
            <a:r>
              <a:rPr kumimoji="1" lang="ja-JP" altLang="en-US" dirty="0" smtClean="0"/>
              <a:t>のみが</a:t>
            </a:r>
            <a:r>
              <a:rPr kumimoji="1" lang="ja-JP" altLang="en-US" dirty="0" err="1" smtClean="0"/>
              <a:t>や</a:t>
            </a:r>
            <a:r>
              <a:rPr kumimoji="1" lang="en-US" altLang="ja-JP" dirty="0" smtClean="0"/>
              <a:t>UNIX</a:t>
            </a:r>
            <a:r>
              <a:rPr kumimoji="1" lang="ja-JP" altLang="en-US" dirty="0" smtClean="0"/>
              <a:t>ライク</a:t>
            </a:r>
            <a:r>
              <a:rPr kumimoji="1" lang="en-US" altLang="ja-JP" dirty="0" smtClean="0"/>
              <a:t>OS</a:t>
            </a:r>
            <a:r>
              <a:rPr kumimoji="1" lang="ja-JP" altLang="en-US" dirty="0" smtClean="0"/>
              <a:t>の誕生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6</a:t>
            </a:fld>
            <a:endParaRPr kumimoji="1" lang="ja-JP" altLang="en-US"/>
          </a:p>
        </p:txBody>
      </p:sp>
    </p:spTree>
    <p:extLst>
      <p:ext uri="{BB962C8B-B14F-4D97-AF65-F5344CB8AC3E}">
        <p14:creationId xmlns:p14="http://schemas.microsoft.com/office/powerpoint/2010/main" val="326750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https://publications.opengroup.org/t041</a:t>
            </a:r>
          </a:p>
          <a:p>
            <a:endParaRPr kumimoji="1" lang="en-US" altLang="ja-JP" dirty="0" smtClean="0"/>
          </a:p>
          <a:p>
            <a:r>
              <a:rPr lang="ja-JP" altLang="ja-JP" sz="1200" b="0" dirty="0" smtClean="0">
                <a:solidFill>
                  <a:schemeClr val="accent2"/>
                </a:solidFill>
              </a:rPr>
              <a:t>Single UNIX Specification</a:t>
            </a:r>
            <a:endParaRPr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IEE </a:t>
            </a:r>
            <a:r>
              <a:rPr kumimoji="1" lang="ja-JP" altLang="en-US" sz="1200" b="0" dirty="0" smtClean="0">
                <a:solidFill>
                  <a:schemeClr val="accent2"/>
                </a:solidFill>
              </a:rPr>
              <a:t>アメリカに本部を持つ電気工学・電子工学記述の学会</a:t>
            </a:r>
            <a:endParaRPr kumimoji="1"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The Open Group</a:t>
            </a:r>
            <a:r>
              <a:rPr kumimoji="1" lang="ja-JP" altLang="en-US" sz="1200" b="0" dirty="0" smtClean="0">
                <a:solidFill>
                  <a:schemeClr val="accent2"/>
                </a:solidFill>
              </a:rPr>
              <a:t>　</a:t>
            </a:r>
            <a:r>
              <a:rPr kumimoji="1" lang="en-US" altLang="ja-JP" sz="1200" b="0" dirty="0" smtClean="0">
                <a:solidFill>
                  <a:schemeClr val="accent2"/>
                </a:solidFill>
              </a:rPr>
              <a:t>UNIX</a:t>
            </a:r>
            <a:r>
              <a:rPr kumimoji="1" lang="ja-JP" altLang="en-US" sz="1200" b="0" dirty="0" smtClean="0">
                <a:solidFill>
                  <a:schemeClr val="accent2"/>
                </a:solidFill>
              </a:rPr>
              <a:t>の商標管理団体</a:t>
            </a:r>
            <a:endParaRPr kumimoji="1" lang="en-US" altLang="ja-JP" sz="1200" b="0" dirty="0" smtClean="0">
              <a:solidFill>
                <a:schemeClr val="accent2"/>
              </a:solidFill>
            </a:endParaRPr>
          </a:p>
          <a:p>
            <a:endParaRPr kumimoji="1" lang="en-US" altLang="ja-JP" sz="1200" b="0" dirty="0" smtClean="0">
              <a:solidFill>
                <a:schemeClr val="accent2"/>
              </a:solidFill>
            </a:endParaRPr>
          </a:p>
          <a:p>
            <a:r>
              <a:rPr kumimoji="1" lang="en-US" altLang="ja-JP" sz="1200" b="0" dirty="0" smtClean="0">
                <a:solidFill>
                  <a:schemeClr val="accent2"/>
                </a:solidFill>
              </a:rPr>
              <a:t>AIX</a:t>
            </a:r>
            <a:r>
              <a:rPr kumimoji="1" lang="ja-JP" altLang="en-US" sz="1200" b="0" baseline="0" dirty="0" smtClean="0">
                <a:solidFill>
                  <a:schemeClr val="accent2"/>
                </a:solidFill>
              </a:rPr>
              <a:t>　</a:t>
            </a:r>
            <a:r>
              <a:rPr kumimoji="1" lang="en-US" altLang="ja-JP" sz="1200" b="0" baseline="0" dirty="0" smtClean="0">
                <a:solidFill>
                  <a:schemeClr val="accent2"/>
                </a:solidFill>
              </a:rPr>
              <a:t>IBM</a:t>
            </a:r>
            <a:r>
              <a:rPr kumimoji="1" lang="ja-JP" altLang="en-US" sz="1200" b="0" baseline="0" dirty="0" smtClean="0">
                <a:solidFill>
                  <a:schemeClr val="accent2"/>
                </a:solidFill>
              </a:rPr>
              <a:t>の</a:t>
            </a:r>
            <a:r>
              <a:rPr kumimoji="1" lang="en-US" altLang="ja-JP" sz="1200" b="0" baseline="0" dirty="0" smtClean="0">
                <a:solidFill>
                  <a:schemeClr val="accent2"/>
                </a:solidFill>
              </a:rPr>
              <a:t>OS</a:t>
            </a:r>
            <a:r>
              <a:rPr kumimoji="1" lang="ja-JP" altLang="en-US" sz="1200" b="0" baseline="0" dirty="0" smtClean="0">
                <a:solidFill>
                  <a:schemeClr val="accent2"/>
                </a:solidFill>
              </a:rPr>
              <a:t>ブランドで</a:t>
            </a:r>
            <a:r>
              <a:rPr kumimoji="1" lang="en-US" altLang="ja-JP" sz="1200" b="0" baseline="0" dirty="0" err="1" smtClean="0">
                <a:solidFill>
                  <a:schemeClr val="accent2"/>
                </a:solidFill>
              </a:rPr>
              <a:t>SystemV</a:t>
            </a:r>
            <a:r>
              <a:rPr kumimoji="1" lang="ja-JP" altLang="en-US" sz="1200" b="0" baseline="0" dirty="0" smtClean="0">
                <a:solidFill>
                  <a:schemeClr val="accent2"/>
                </a:solidFill>
              </a:rPr>
              <a:t>系　</a:t>
            </a:r>
            <a:r>
              <a:rPr kumimoji="1" lang="en-US" altLang="ja-JP" sz="1200" b="0" baseline="0" dirty="0" smtClean="0">
                <a:solidFill>
                  <a:schemeClr val="accent2"/>
                </a:solidFill>
              </a:rPr>
              <a:t>PowerPC/POWER</a:t>
            </a:r>
          </a:p>
          <a:p>
            <a:r>
              <a:rPr kumimoji="1" lang="en-US" altLang="ja-JP" sz="1200" b="0" dirty="0" smtClean="0">
                <a:solidFill>
                  <a:schemeClr val="accent2"/>
                </a:solidFill>
              </a:rPr>
              <a:t>HP-UX</a:t>
            </a:r>
            <a:r>
              <a:rPr kumimoji="1" lang="ja-JP" altLang="en-US" sz="1200" b="0" dirty="0" smtClean="0">
                <a:solidFill>
                  <a:schemeClr val="accent2"/>
                </a:solidFill>
              </a:rPr>
              <a:t>　ヒューレット・パッカード社が制作した</a:t>
            </a:r>
            <a:r>
              <a:rPr kumimoji="1" lang="en-US" altLang="ja-JP" sz="1200" b="0" dirty="0" smtClean="0">
                <a:solidFill>
                  <a:schemeClr val="accent2"/>
                </a:solidFill>
              </a:rPr>
              <a:t>OS</a:t>
            </a:r>
            <a:r>
              <a:rPr kumimoji="1" lang="ja-JP" altLang="en-US" sz="1200" b="0" dirty="0" err="1" smtClean="0">
                <a:solidFill>
                  <a:schemeClr val="accent2"/>
                </a:solidFill>
              </a:rPr>
              <a:t>、</a:t>
            </a:r>
            <a:r>
              <a:rPr kumimoji="1" lang="en-US" altLang="ja-JP" sz="1200" b="0" dirty="0" err="1" smtClean="0">
                <a:solidFill>
                  <a:schemeClr val="accent2"/>
                </a:solidFill>
              </a:rPr>
              <a:t>SystemV</a:t>
            </a:r>
            <a:r>
              <a:rPr kumimoji="1" lang="ja-JP" altLang="en-US" sz="1200" b="0" dirty="0" smtClean="0">
                <a:solidFill>
                  <a:schemeClr val="accent2"/>
                </a:solidFill>
              </a:rPr>
              <a:t>系　</a:t>
            </a:r>
            <a:r>
              <a:rPr kumimoji="1" lang="en-US" altLang="ja-JP" sz="1200" b="0" dirty="0" smtClean="0">
                <a:solidFill>
                  <a:schemeClr val="accent2"/>
                </a:solidFill>
              </a:rPr>
              <a:t>PA</a:t>
            </a:r>
            <a:r>
              <a:rPr kumimoji="1" lang="ja-JP" altLang="en-US" sz="1200" b="0" dirty="0" err="1" smtClean="0">
                <a:solidFill>
                  <a:schemeClr val="accent2"/>
                </a:solidFill>
              </a:rPr>
              <a:t>ー</a:t>
            </a:r>
            <a:r>
              <a:rPr kumimoji="1" lang="en-US" altLang="ja-JP" sz="1200" b="0" dirty="0" smtClean="0">
                <a:solidFill>
                  <a:schemeClr val="accent2"/>
                </a:solidFill>
              </a:rPr>
              <a:t>RICS/IA-64</a:t>
            </a:r>
          </a:p>
          <a:p>
            <a:r>
              <a:rPr kumimoji="1" lang="en-US" altLang="ja-JP" sz="1200" b="0" dirty="0" smtClean="0">
                <a:solidFill>
                  <a:schemeClr val="accent2"/>
                </a:solidFill>
              </a:rPr>
              <a:t>Solaris</a:t>
            </a:r>
            <a:r>
              <a:rPr kumimoji="1" lang="ja-JP" altLang="en-US" sz="1200" b="0" dirty="0" smtClean="0">
                <a:solidFill>
                  <a:schemeClr val="accent2"/>
                </a:solidFill>
              </a:rPr>
              <a:t>　サン・マイクロシステムズによって開発された</a:t>
            </a:r>
            <a:r>
              <a:rPr kumimoji="1" lang="en-US" altLang="ja-JP" sz="1200" b="0" dirty="0" smtClean="0">
                <a:solidFill>
                  <a:schemeClr val="accent2"/>
                </a:solidFill>
              </a:rPr>
              <a:t>OS</a:t>
            </a:r>
            <a:r>
              <a:rPr kumimoji="1" lang="ja-JP" altLang="en-US" sz="1200" b="0" dirty="0" err="1" smtClean="0">
                <a:solidFill>
                  <a:schemeClr val="accent2"/>
                </a:solidFill>
              </a:rPr>
              <a:t>、</a:t>
            </a:r>
            <a:r>
              <a:rPr kumimoji="1" lang="ja-JP" altLang="en-US" sz="1200" b="0" dirty="0" smtClean="0">
                <a:solidFill>
                  <a:schemeClr val="accent2"/>
                </a:solidFill>
              </a:rPr>
              <a:t>現在はオラクルに買収されたが、オラクルが開発を担っている　</a:t>
            </a:r>
            <a:r>
              <a:rPr kumimoji="1" lang="en-US" altLang="ja-JP" sz="1200" b="0" dirty="0" err="1" smtClean="0">
                <a:solidFill>
                  <a:schemeClr val="accent2"/>
                </a:solidFill>
              </a:rPr>
              <a:t>SystemV</a:t>
            </a:r>
            <a:r>
              <a:rPr kumimoji="1" lang="ja-JP" altLang="en-US" sz="1200" b="0" dirty="0" smtClean="0">
                <a:solidFill>
                  <a:schemeClr val="accent2"/>
                </a:solidFill>
              </a:rPr>
              <a:t>系　</a:t>
            </a:r>
            <a:r>
              <a:rPr kumimoji="1" lang="en-US" altLang="ja-JP" sz="1200" b="0" dirty="0" smtClean="0">
                <a:solidFill>
                  <a:schemeClr val="accent2"/>
                </a:solidFill>
              </a:rPr>
              <a:t>SPARC/x86</a:t>
            </a:r>
          </a:p>
          <a:p>
            <a:r>
              <a:rPr kumimoji="1" lang="en-US" altLang="ja-JP" sz="1200" b="0" dirty="0" smtClean="0">
                <a:solidFill>
                  <a:schemeClr val="accent2"/>
                </a:solidFill>
              </a:rPr>
              <a:t>IRIX</a:t>
            </a:r>
            <a:r>
              <a:rPr kumimoji="1" lang="ja-JP" altLang="en-US" sz="1200" b="0" dirty="0" smtClean="0">
                <a:solidFill>
                  <a:schemeClr val="accent2"/>
                </a:solidFill>
              </a:rPr>
              <a:t>　シリコングラフィックスによって開発された　</a:t>
            </a:r>
            <a:r>
              <a:rPr kumimoji="1" lang="en-US" altLang="ja-JP" sz="1200" b="0" dirty="0" smtClean="0">
                <a:solidFill>
                  <a:schemeClr val="accent2"/>
                </a:solidFill>
              </a:rPr>
              <a:t>MIPS</a:t>
            </a:r>
            <a:r>
              <a:rPr kumimoji="1" lang="ja-JP" altLang="en-US" sz="1200" b="0" dirty="0" smtClean="0">
                <a:solidFill>
                  <a:schemeClr val="accent2"/>
                </a:solidFill>
              </a:rPr>
              <a:t>アーキテクチャ向けの</a:t>
            </a:r>
            <a:r>
              <a:rPr kumimoji="1" lang="en-US" altLang="ja-JP" sz="1200" b="0" dirty="0" smtClean="0">
                <a:solidFill>
                  <a:schemeClr val="accent2"/>
                </a:solidFill>
              </a:rPr>
              <a:t>OS</a:t>
            </a:r>
            <a:r>
              <a:rPr kumimoji="1" lang="ja-JP" altLang="en-US" sz="1200" b="0" dirty="0" smtClean="0">
                <a:solidFill>
                  <a:schemeClr val="accent2"/>
                </a:solidFill>
              </a:rPr>
              <a:t>　</a:t>
            </a:r>
            <a:r>
              <a:rPr kumimoji="1" lang="en-US" altLang="ja-JP" sz="1200" b="0" dirty="0" err="1" smtClean="0">
                <a:solidFill>
                  <a:schemeClr val="accent2"/>
                </a:solidFill>
              </a:rPr>
              <a:t>SystemV</a:t>
            </a:r>
            <a:r>
              <a:rPr kumimoji="1" lang="ja-JP" altLang="en-US" sz="1200" b="0" dirty="0" smtClean="0">
                <a:solidFill>
                  <a:schemeClr val="accent2"/>
                </a:solidFill>
              </a:rPr>
              <a:t>系</a:t>
            </a:r>
            <a:endParaRPr kumimoji="1" lang="en-US" altLang="ja-JP" sz="1200" b="0" dirty="0" smtClean="0">
              <a:solidFill>
                <a:schemeClr val="accent2"/>
              </a:solidFill>
            </a:endParaRPr>
          </a:p>
          <a:p>
            <a:r>
              <a:rPr kumimoji="1" lang="en-US" altLang="ja-JP" sz="1200" b="0" dirty="0" err="1" smtClean="0">
                <a:solidFill>
                  <a:schemeClr val="accent2"/>
                </a:solidFill>
              </a:rPr>
              <a:t>macOS</a:t>
            </a:r>
            <a:r>
              <a:rPr kumimoji="1" lang="ja-JP" altLang="en-US" sz="1200" b="0" dirty="0" smtClean="0">
                <a:solidFill>
                  <a:schemeClr val="accent2"/>
                </a:solidFill>
              </a:rPr>
              <a:t>　</a:t>
            </a:r>
            <a:r>
              <a:rPr kumimoji="1" lang="en-US" altLang="ja-JP" sz="1200" b="0" dirty="0" err="1" smtClean="0">
                <a:solidFill>
                  <a:schemeClr val="accent2"/>
                </a:solidFill>
              </a:rPr>
              <a:t>MacOSX</a:t>
            </a:r>
            <a:r>
              <a:rPr kumimoji="1" lang="en-US" altLang="ja-JP" sz="1200" b="0" baseline="0" dirty="0" smtClean="0">
                <a:solidFill>
                  <a:schemeClr val="accent2"/>
                </a:solidFill>
              </a:rPr>
              <a:t> v10.5 Leopard</a:t>
            </a:r>
            <a:r>
              <a:rPr kumimoji="1" lang="ja-JP" altLang="en-US" sz="1200" b="0" baseline="0" dirty="0" smtClean="0">
                <a:solidFill>
                  <a:schemeClr val="accent2"/>
                </a:solidFill>
              </a:rPr>
              <a:t>以降が</a:t>
            </a:r>
            <a:r>
              <a:rPr kumimoji="1" lang="en-US" altLang="ja-JP" sz="1200" b="0" baseline="0" dirty="0" smtClean="0">
                <a:solidFill>
                  <a:schemeClr val="accent2"/>
                </a:solidFill>
              </a:rPr>
              <a:t>SUS Brand UNIX 03</a:t>
            </a:r>
            <a:r>
              <a:rPr kumimoji="1" lang="ja-JP" altLang="en-US" sz="1200" b="0" baseline="0" dirty="0" err="1" smtClean="0">
                <a:solidFill>
                  <a:schemeClr val="accent2"/>
                </a:solidFill>
              </a:rPr>
              <a:t>に登</a:t>
            </a:r>
            <a:r>
              <a:rPr kumimoji="1" lang="ja-JP" altLang="en-US" sz="1200" b="0" baseline="0" dirty="0" smtClean="0">
                <a:solidFill>
                  <a:schemeClr val="accent2"/>
                </a:solidFill>
              </a:rPr>
              <a:t>録されている </a:t>
            </a:r>
            <a:r>
              <a:rPr kumimoji="1" lang="en-US" altLang="ja-JP" sz="1200" b="0" baseline="0" dirty="0" smtClean="0">
                <a:solidFill>
                  <a:schemeClr val="accent2"/>
                </a:solidFill>
              </a:rPr>
              <a:t>BSD</a:t>
            </a:r>
            <a:r>
              <a:rPr kumimoji="1" lang="ja-JP" altLang="en-US" sz="1200" b="0" baseline="0" dirty="0" smtClean="0">
                <a:solidFill>
                  <a:schemeClr val="accent2"/>
                </a:solidFill>
              </a:rPr>
              <a:t>系　</a:t>
            </a:r>
            <a:r>
              <a:rPr kumimoji="1" lang="en-US" altLang="ja-JP" sz="1200" b="0" baseline="0" dirty="0" smtClean="0">
                <a:solidFill>
                  <a:schemeClr val="accent2"/>
                </a:solidFill>
              </a:rPr>
              <a:t>PowerPC/x86/x86-64</a:t>
            </a:r>
            <a:endParaRPr kumimoji="1" lang="en-US" altLang="ja-JP" sz="1200" b="0" dirty="0" smtClean="0">
              <a:solidFill>
                <a:schemeClr val="accent2"/>
              </a:solidFill>
            </a:endParaRPr>
          </a:p>
          <a:p>
            <a:endParaRPr kumimoji="1" lang="en-US" altLang="ja-JP" sz="1200" b="0" dirty="0" smtClean="0">
              <a:solidFill>
                <a:schemeClr val="accent2"/>
              </a:solidFill>
            </a:endParaRPr>
          </a:p>
          <a:p>
            <a:endParaRPr kumimoji="1" lang="ja-JP" altLang="en-US" b="0"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7</a:t>
            </a:fld>
            <a:endParaRPr kumimoji="1" lang="ja-JP" altLang="en-US"/>
          </a:p>
        </p:txBody>
      </p:sp>
    </p:spTree>
    <p:extLst>
      <p:ext uri="{BB962C8B-B14F-4D97-AF65-F5344CB8AC3E}">
        <p14:creationId xmlns:p14="http://schemas.microsoft.com/office/powerpoint/2010/main" val="6606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GUI</a:t>
            </a:r>
            <a:r>
              <a:rPr kumimoji="1" lang="ja-JP" altLang="en-US" dirty="0" smtClean="0"/>
              <a:t>の構築に使用される</a:t>
            </a:r>
            <a:r>
              <a:rPr kumimoji="1" lang="en-US" altLang="ja-JP" dirty="0" smtClean="0"/>
              <a:t>X</a:t>
            </a:r>
            <a:r>
              <a:rPr kumimoji="1" lang="ja-JP" altLang="en-US" dirty="0" smtClean="0"/>
              <a:t>はアプリケーションのユザーインターフェースの仕様を含まないようにしている</a:t>
            </a:r>
            <a:endParaRPr kumimoji="1" lang="en-US" altLang="ja-JP" dirty="0" smtClean="0"/>
          </a:p>
          <a:p>
            <a:r>
              <a:rPr kumimoji="1" lang="ja-JP" altLang="en-US" dirty="0" smtClean="0"/>
              <a:t>代わりに、ウィンドウマネージャ、</a:t>
            </a:r>
            <a:r>
              <a:rPr kumimoji="1" lang="en-US" altLang="ja-JP" dirty="0" smtClean="0"/>
              <a:t>GUI</a:t>
            </a:r>
            <a:r>
              <a:rPr kumimoji="1" lang="ja-JP" altLang="en-US" dirty="0" smtClean="0"/>
              <a:t>ウィジェット・ツールキット、デスクトップ環境、アプリケーション固有のグラフィカルユーザインターフェース等が詳細な定義をしている。</a:t>
            </a:r>
            <a:endParaRPr kumimoji="1" lang="en-US" altLang="ja-JP" dirty="0" smtClean="0"/>
          </a:p>
          <a:p>
            <a:r>
              <a:rPr kumimoji="1" lang="ja-JP" altLang="en-US" dirty="0" smtClean="0"/>
              <a:t>例えば</a:t>
            </a:r>
            <a:r>
              <a:rPr kumimoji="1" lang="en-US" altLang="ja-JP" dirty="0" smtClean="0"/>
              <a:t>Ubuntu</a:t>
            </a:r>
            <a:r>
              <a:rPr kumimoji="1" lang="ja-JP" altLang="en-US" dirty="0" err="1" smtClean="0"/>
              <a:t>には</a:t>
            </a:r>
            <a:r>
              <a:rPr kumimoji="1" lang="en-US" altLang="ja-JP" dirty="0" smtClean="0"/>
              <a:t>Unity</a:t>
            </a:r>
            <a:r>
              <a:rPr kumimoji="1" lang="ja-JP" altLang="en-US" dirty="0" smtClean="0"/>
              <a:t>の他に、</a:t>
            </a:r>
            <a:r>
              <a:rPr kumimoji="1" lang="en-US" altLang="ja-JP" dirty="0" smtClean="0"/>
              <a:t>KDE/GNOME/MATE</a:t>
            </a:r>
            <a:r>
              <a:rPr kumimoji="1" lang="ja-JP" altLang="en-US" dirty="0" smtClean="0"/>
              <a:t>などのデスクトップ環境があり、それぞれ特徴がある。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8</a:t>
            </a:fld>
            <a:endParaRPr kumimoji="1" lang="ja-JP" altLang="en-US"/>
          </a:p>
        </p:txBody>
      </p:sp>
    </p:spTree>
    <p:extLst>
      <p:ext uri="{BB962C8B-B14F-4D97-AF65-F5344CB8AC3E}">
        <p14:creationId xmlns:p14="http://schemas.microsoft.com/office/powerpoint/2010/main" val="288919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BSD (Berkeley Software Distribution) </a:t>
            </a:r>
            <a:r>
              <a:rPr kumimoji="1" lang="ja-JP" altLang="en-US" sz="1200" b="0" i="0" u="none" strike="noStrike" kern="1200" baseline="0" dirty="0" smtClean="0">
                <a:solidFill>
                  <a:schemeClr val="tx1"/>
                </a:solidFill>
                <a:latin typeface="+mn-lt"/>
                <a:ea typeface="+mn-ea"/>
                <a:cs typeface="+mn-cs"/>
              </a:rPr>
              <a:t>はカリフォルニア大学バークレー校において開発</a:t>
            </a:r>
            <a:r>
              <a:rPr kumimoji="1" lang="en-US" altLang="ja-JP" sz="1200" b="0" i="0" u="none" strike="noStrike" kern="1200" baseline="0" dirty="0" smtClean="0">
                <a:solidFill>
                  <a:schemeClr val="tx1"/>
                </a:solidFill>
                <a:latin typeface="+mn-lt"/>
                <a:ea typeface="+mn-ea"/>
                <a:cs typeface="+mn-cs"/>
              </a:rPr>
              <a:t>,</a:t>
            </a:r>
          </a:p>
          <a:p>
            <a:r>
              <a:rPr kumimoji="1" lang="ja-JP" altLang="en-US" sz="1200" b="0" i="0" u="none" strike="noStrike" kern="1200" baseline="0" dirty="0" smtClean="0">
                <a:solidFill>
                  <a:schemeClr val="tx1"/>
                </a:solidFill>
                <a:latin typeface="+mn-lt"/>
                <a:ea typeface="+mn-ea"/>
                <a:cs typeface="+mn-cs"/>
              </a:rPr>
              <a:t>配布が行われたソフトウェア群</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及び</a:t>
            </a:r>
            <a:r>
              <a:rPr kumimoji="1" lang="en-US" altLang="ja-JP" sz="1200" b="0" i="0" u="none" strike="noStrike" kern="1200" baseline="0" dirty="0" smtClean="0">
                <a:solidFill>
                  <a:schemeClr val="tx1"/>
                </a:solidFill>
                <a:latin typeface="+mn-lt"/>
                <a:ea typeface="+mn-ea"/>
                <a:cs typeface="+mn-cs"/>
              </a:rPr>
              <a:t>OS</a:t>
            </a: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コンピュータは</a:t>
            </a:r>
            <a:r>
              <a:rPr kumimoji="1" lang="en-US" altLang="ja-JP" sz="1200" b="0" i="0" u="none" strike="noStrike" kern="1200" baseline="0" dirty="0" smtClean="0">
                <a:solidFill>
                  <a:schemeClr val="tx1"/>
                </a:solidFill>
                <a:latin typeface="+mn-lt"/>
                <a:ea typeface="+mn-ea"/>
                <a:cs typeface="+mn-cs"/>
              </a:rPr>
              <a:t>32bit </a:t>
            </a:r>
            <a:r>
              <a:rPr kumimoji="1" lang="ja-JP" altLang="en-US" sz="1200" b="0" i="0" u="none" strike="noStrike" kern="1200" baseline="0" dirty="0" smtClean="0">
                <a:solidFill>
                  <a:schemeClr val="tx1"/>
                </a:solidFill>
                <a:latin typeface="+mn-lt"/>
                <a:ea typeface="+mn-ea"/>
                <a:cs typeface="+mn-cs"/>
              </a:rPr>
              <a:t>の時代へ突入し</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大規模アプリケーション向けの仮想記</a:t>
            </a:r>
          </a:p>
          <a:p>
            <a:r>
              <a:rPr kumimoji="1" lang="ja-JP" altLang="en-US" sz="1200" b="0" i="0" u="none" strike="noStrike" kern="1200" baseline="0" dirty="0" smtClean="0">
                <a:solidFill>
                  <a:schemeClr val="tx1"/>
                </a:solidFill>
                <a:latin typeface="+mn-lt"/>
                <a:ea typeface="+mn-ea"/>
                <a:cs typeface="+mn-cs"/>
              </a:rPr>
              <a:t>憶に対応した</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が求められていた．しかし</a:t>
            </a:r>
            <a:r>
              <a:rPr kumimoji="1" lang="en-US" altLang="ja-JP" sz="1200" b="0" i="0" u="none" strike="noStrike" kern="1200" baseline="0" dirty="0" smtClean="0">
                <a:solidFill>
                  <a:schemeClr val="tx1"/>
                </a:solidFill>
                <a:latin typeface="+mn-lt"/>
                <a:ea typeface="+mn-ea"/>
                <a:cs typeface="+mn-cs"/>
              </a:rPr>
              <a:t>, AT&amp;T </a:t>
            </a:r>
            <a:r>
              <a:rPr kumimoji="1" lang="ja-JP" altLang="en-US" sz="1200" b="0" i="0" u="none" strike="noStrike" kern="1200" baseline="0" dirty="0" smtClean="0">
                <a:solidFill>
                  <a:schemeClr val="tx1"/>
                </a:solidFill>
                <a:latin typeface="+mn-lt"/>
                <a:ea typeface="+mn-ea"/>
                <a:cs typeface="+mn-cs"/>
              </a:rPr>
              <a:t>から提供されていた</a:t>
            </a:r>
            <a:r>
              <a:rPr kumimoji="1" lang="en-US" altLang="ja-JP" sz="1200" b="0" i="0" u="none" strike="noStrike" kern="1200" baseline="0" dirty="0" smtClean="0">
                <a:solidFill>
                  <a:schemeClr val="tx1"/>
                </a:solidFill>
                <a:latin typeface="+mn-lt"/>
                <a:ea typeface="+mn-ea"/>
                <a:cs typeface="+mn-cs"/>
              </a:rPr>
              <a:t>OS </a:t>
            </a:r>
            <a:r>
              <a:rPr kumimoji="1" lang="ja-JP" altLang="en-US" sz="1200" b="0" i="0" u="none" strike="noStrike" kern="1200" baseline="0" dirty="0" smtClean="0">
                <a:solidFill>
                  <a:schemeClr val="tx1"/>
                </a:solidFill>
                <a:latin typeface="+mn-lt"/>
                <a:ea typeface="+mn-ea"/>
                <a:cs typeface="+mn-cs"/>
              </a:rPr>
              <a:t>は</a:t>
            </a:r>
            <a:r>
              <a:rPr kumimoji="1" lang="en-US" altLang="ja-JP" sz="1200" b="0" i="0" u="none" strike="noStrike" kern="1200" baseline="0" dirty="0" smtClean="0">
                <a:solidFill>
                  <a:schemeClr val="tx1"/>
                </a:solidFill>
                <a:latin typeface="+mn-lt"/>
                <a:ea typeface="+mn-ea"/>
                <a:cs typeface="+mn-cs"/>
              </a:rPr>
              <a:t>32bit</a:t>
            </a:r>
          </a:p>
          <a:p>
            <a:r>
              <a:rPr kumimoji="1" lang="ja-JP" altLang="en-US" sz="1200" b="0" i="0" u="none" strike="noStrike" kern="1200" baseline="0" dirty="0" smtClean="0">
                <a:solidFill>
                  <a:schemeClr val="tx1"/>
                </a:solidFill>
                <a:latin typeface="+mn-lt"/>
                <a:ea typeface="+mn-ea"/>
                <a:cs typeface="+mn-cs"/>
              </a:rPr>
              <a:t>に対応しただけのものであったため</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バークレー校で仮想記憶の追加を行った上で</a:t>
            </a:r>
            <a:r>
              <a:rPr kumimoji="1" lang="en-US" altLang="ja-JP" sz="1200" b="0" i="0" u="none" strike="noStrike" kern="1200" baseline="0" dirty="0" smtClean="0">
                <a:solidFill>
                  <a:schemeClr val="tx1"/>
                </a:solidFill>
                <a:latin typeface="+mn-lt"/>
                <a:ea typeface="+mn-ea"/>
                <a:cs typeface="+mn-cs"/>
              </a:rPr>
              <a:t>3BSD</a:t>
            </a:r>
          </a:p>
          <a:p>
            <a:r>
              <a:rPr kumimoji="1" lang="ja-JP" altLang="en-US" sz="1200" b="0" i="0" u="none" strike="noStrike" kern="1200" baseline="0" dirty="0" smtClean="0">
                <a:solidFill>
                  <a:schemeClr val="tx1"/>
                </a:solidFill>
                <a:latin typeface="+mn-lt"/>
                <a:ea typeface="+mn-ea"/>
                <a:cs typeface="+mn-cs"/>
              </a:rPr>
              <a:t>として</a:t>
            </a:r>
            <a:r>
              <a:rPr kumimoji="1" lang="en-US" altLang="ja-JP" sz="1200" b="0" i="0" u="none" strike="noStrike" kern="1200" baseline="0" dirty="0" smtClean="0">
                <a:solidFill>
                  <a:schemeClr val="tx1"/>
                </a:solidFill>
                <a:latin typeface="+mn-lt"/>
                <a:ea typeface="+mn-ea"/>
                <a:cs typeface="+mn-cs"/>
              </a:rPr>
              <a:t>1978 </a:t>
            </a:r>
            <a:r>
              <a:rPr kumimoji="1" lang="ja-JP" altLang="en-US" sz="1200" b="0" i="0" u="none" strike="noStrike" kern="1200" baseline="0" dirty="0" smtClean="0">
                <a:solidFill>
                  <a:schemeClr val="tx1"/>
                </a:solidFill>
                <a:latin typeface="+mn-lt"/>
                <a:ea typeface="+mn-ea"/>
                <a:cs typeface="+mn-cs"/>
              </a:rPr>
              <a:t>年にリリースされた．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その他にもジョブ制御機構や</a:t>
            </a:r>
            <a:r>
              <a:rPr kumimoji="1" lang="en-US" altLang="ja-JP" sz="1200" b="0" i="0" u="none" strike="noStrike" kern="1200" baseline="0" dirty="0" smtClean="0">
                <a:solidFill>
                  <a:schemeClr val="tx1"/>
                </a:solidFill>
                <a:latin typeface="+mn-lt"/>
                <a:ea typeface="+mn-ea"/>
                <a:cs typeface="+mn-cs"/>
              </a:rPr>
              <a:t>TCP/IP , vi </a:t>
            </a:r>
            <a:r>
              <a:rPr kumimoji="1" lang="ja-JP" altLang="en-US" sz="1200" b="0" i="0" u="none" strike="noStrike" kern="1200" baseline="0" dirty="0" smtClean="0">
                <a:solidFill>
                  <a:schemeClr val="tx1"/>
                </a:solidFill>
                <a:latin typeface="+mn-lt"/>
                <a:ea typeface="+mn-ea"/>
                <a:cs typeface="+mn-cs"/>
              </a:rPr>
              <a:t>を開発する</a:t>
            </a:r>
          </a:p>
          <a:p>
            <a:r>
              <a:rPr kumimoji="1" lang="ja-JP" altLang="en-US" sz="1200" b="0" i="0" u="none" strike="noStrike" kern="1200" baseline="0" dirty="0" smtClean="0">
                <a:solidFill>
                  <a:schemeClr val="tx1"/>
                </a:solidFill>
                <a:latin typeface="+mn-lt"/>
                <a:ea typeface="+mn-ea"/>
                <a:cs typeface="+mn-cs"/>
              </a:rPr>
              <a:t>など</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の発展に大きく貢献した．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UNIX</a:t>
            </a:r>
            <a:r>
              <a:rPr kumimoji="1" lang="ja-JP" altLang="en-US" sz="1200" b="0" i="0" u="none" strike="noStrike" kern="1200" baseline="0" dirty="0" smtClean="0">
                <a:solidFill>
                  <a:schemeClr val="tx1"/>
                </a:solidFill>
                <a:latin typeface="+mn-lt"/>
                <a:ea typeface="+mn-ea"/>
                <a:cs typeface="+mn-cs"/>
              </a:rPr>
              <a:t>分野から撤退するメーカーが増えたため、</a:t>
            </a:r>
            <a:r>
              <a:rPr kumimoji="1" lang="en-US" altLang="ja-JP" sz="1200" b="0" i="0" u="none" strike="noStrike" kern="1200" baseline="0" dirty="0" smtClean="0">
                <a:solidFill>
                  <a:schemeClr val="tx1"/>
                </a:solidFill>
                <a:latin typeface="+mn-lt"/>
                <a:ea typeface="+mn-ea"/>
                <a:cs typeface="+mn-cs"/>
              </a:rPr>
              <a:t>1995</a:t>
            </a:r>
            <a:r>
              <a:rPr kumimoji="1" lang="ja-JP" altLang="en-US" sz="1200" b="0" i="0" u="none" strike="noStrike" kern="1200" baseline="0" dirty="0" smtClean="0">
                <a:solidFill>
                  <a:schemeClr val="tx1"/>
                </a:solidFill>
                <a:latin typeface="+mn-lt"/>
                <a:ea typeface="+mn-ea"/>
                <a:cs typeface="+mn-cs"/>
              </a:rPr>
              <a:t>年を最後に</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の開発は終了した。</a:t>
            </a:r>
            <a:endParaRPr kumimoji="1" lang="en-US" altLang="ja-JP" sz="1200" b="0" i="0" u="none" strike="noStrike" kern="1200" baseline="0" dirty="0" smtClean="0">
              <a:solidFill>
                <a:schemeClr val="tx1"/>
              </a:solidFill>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10</a:t>
            </a:fld>
            <a:endParaRPr kumimoji="1" lang="ja-JP" altLang="en-US"/>
          </a:p>
        </p:txBody>
      </p:sp>
    </p:spTree>
    <p:extLst>
      <p:ext uri="{BB962C8B-B14F-4D97-AF65-F5344CB8AC3E}">
        <p14:creationId xmlns:p14="http://schemas.microsoft.com/office/powerpoint/2010/main" val="396313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初代</a:t>
            </a:r>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から派生する形で</a:t>
            </a:r>
            <a:r>
              <a:rPr kumimoji="1" lang="en-US" altLang="ja-JP" sz="1200" b="0" i="0" u="none" strike="noStrike" kern="1200" baseline="0" dirty="0" smtClean="0">
                <a:solidFill>
                  <a:schemeClr val="tx1"/>
                </a:solidFill>
                <a:latin typeface="+mn-lt"/>
                <a:ea typeface="+mn-ea"/>
                <a:cs typeface="+mn-cs"/>
              </a:rPr>
              <a:t>AT&amp;T </a:t>
            </a:r>
            <a:r>
              <a:rPr kumimoji="1" lang="ja-JP" altLang="en-US" sz="1200" b="0" i="0" u="none" strike="noStrike" kern="1200" baseline="0" dirty="0" smtClean="0">
                <a:solidFill>
                  <a:schemeClr val="tx1"/>
                </a:solidFill>
                <a:latin typeface="+mn-lt"/>
                <a:ea typeface="+mn-ea"/>
                <a:cs typeface="+mn-cs"/>
              </a:rPr>
              <a:t>により開発され</a:t>
            </a:r>
            <a:r>
              <a:rPr kumimoji="1" lang="en-US" altLang="ja-JP" sz="1200" b="0" i="0" u="none" strike="noStrike" kern="1200" baseline="0" dirty="0" smtClean="0">
                <a:solidFill>
                  <a:schemeClr val="tx1"/>
                </a:solidFill>
                <a:latin typeface="+mn-lt"/>
                <a:ea typeface="+mn-ea"/>
                <a:cs typeface="+mn-cs"/>
              </a:rPr>
              <a:t>, 1983 </a:t>
            </a:r>
            <a:r>
              <a:rPr kumimoji="1" lang="ja-JP" altLang="en-US" sz="1200" b="0" i="0" u="none" strike="noStrike" kern="1200" baseline="0" dirty="0" smtClean="0">
                <a:solidFill>
                  <a:schemeClr val="tx1"/>
                </a:solidFill>
                <a:latin typeface="+mn-lt"/>
                <a:ea typeface="+mn-ea"/>
                <a:cs typeface="+mn-cs"/>
              </a:rPr>
              <a:t>年にリリースされた商用の</a:t>
            </a:r>
          </a:p>
          <a:p>
            <a:r>
              <a:rPr kumimoji="1" lang="en-US" altLang="ja-JP" sz="1200" b="0" i="0" u="none" strike="noStrike" kern="1200" baseline="0" dirty="0" smtClean="0">
                <a:solidFill>
                  <a:schemeClr val="tx1"/>
                </a:solidFill>
                <a:latin typeface="+mn-lt"/>
                <a:ea typeface="+mn-ea"/>
                <a:cs typeface="+mn-cs"/>
              </a:rPr>
              <a:t>UNIX </a:t>
            </a:r>
            <a:r>
              <a:rPr kumimoji="1" lang="ja-JP" altLang="en-US" sz="1200" b="0" i="0" u="none" strike="noStrike" kern="1200" baseline="0" dirty="0" smtClean="0">
                <a:solidFill>
                  <a:schemeClr val="tx1"/>
                </a:solidFill>
                <a:latin typeface="+mn-lt"/>
                <a:ea typeface="+mn-ea"/>
                <a:cs typeface="+mn-cs"/>
              </a:rPr>
              <a:t>である．</a:t>
            </a:r>
            <a:r>
              <a:rPr kumimoji="1" lang="en-US" altLang="ja-JP" sz="1200" b="0" i="0" u="none" strike="noStrike" kern="1200" baseline="0" dirty="0" smtClean="0">
                <a:solidFill>
                  <a:schemeClr val="tx1"/>
                </a:solidFill>
                <a:latin typeface="+mn-lt"/>
                <a:ea typeface="+mn-ea"/>
                <a:cs typeface="+mn-cs"/>
              </a:rPr>
              <a:t>BSD </a:t>
            </a:r>
            <a:r>
              <a:rPr kumimoji="1" lang="ja-JP" altLang="en-US" sz="1200" b="0" i="0" u="none" strike="noStrike" kern="1200" baseline="0" dirty="0" smtClean="0">
                <a:solidFill>
                  <a:schemeClr val="tx1"/>
                </a:solidFill>
                <a:latin typeface="+mn-lt"/>
                <a:ea typeface="+mn-ea"/>
                <a:cs typeface="+mn-cs"/>
              </a:rPr>
              <a:t>と比較して新機能の実装やチューニングは遅れる傾向にあったが</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商</a:t>
            </a:r>
          </a:p>
          <a:p>
            <a:r>
              <a:rPr kumimoji="1" lang="ja-JP" altLang="en-US" sz="1200" b="0" i="0" u="none" strike="noStrike" kern="1200" baseline="0" dirty="0" smtClean="0">
                <a:solidFill>
                  <a:schemeClr val="tx1"/>
                </a:solidFill>
                <a:latin typeface="+mn-lt"/>
                <a:ea typeface="+mn-ea"/>
                <a:cs typeface="+mn-cs"/>
              </a:rPr>
              <a:t>用ゆえの安定性</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スケーラビリティに優れる設計であった．</a:t>
            </a:r>
            <a:endParaRPr kumimoji="1" lang="en-US" altLang="ja-JP" sz="1200" b="0" i="0" u="none" strike="noStrike" kern="1200" baseline="0" dirty="0" smtClean="0">
              <a:solidFill>
                <a:schemeClr val="tx1"/>
              </a:solidFill>
              <a:latin typeface="+mn-lt"/>
              <a:ea typeface="+mn-ea"/>
              <a:cs typeface="+mn-cs"/>
            </a:endParaRPr>
          </a:p>
          <a:p>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a:t>
            </a:r>
            <a:r>
              <a:rPr kumimoji="1" lang="en-US" altLang="ja-JP" sz="1200" b="0" i="0" u="none" strike="noStrike" kern="1200" baseline="0" dirty="0" err="1" smtClean="0">
                <a:solidFill>
                  <a:schemeClr val="tx1"/>
                </a:solidFill>
                <a:latin typeface="+mn-lt"/>
                <a:ea typeface="+mn-ea"/>
                <a:cs typeface="+mn-cs"/>
              </a:rPr>
              <a:t>SystemV</a:t>
            </a:r>
            <a:r>
              <a:rPr kumimoji="1" lang="en-US" altLang="ja-JP" sz="1200" b="0" i="0" u="none" strike="noStrike" kern="1200" baseline="0" dirty="0" smtClean="0">
                <a:solidFill>
                  <a:schemeClr val="tx1"/>
                </a:solidFill>
                <a:latin typeface="+mn-lt"/>
                <a:ea typeface="+mn-ea"/>
                <a:cs typeface="+mn-cs"/>
              </a:rPr>
              <a:t> R4</a:t>
            </a:r>
            <a:r>
              <a:rPr kumimoji="1" lang="ja-JP" altLang="en-US" sz="1200" b="0" i="0" u="none" strike="noStrike" kern="1200" baseline="0" dirty="0" smtClean="0">
                <a:solidFill>
                  <a:schemeClr val="tx1"/>
                </a:solidFill>
                <a:latin typeface="+mn-lt"/>
                <a:ea typeface="+mn-ea"/>
                <a:cs typeface="+mn-cs"/>
              </a:rPr>
              <a:t>からは</a:t>
            </a:r>
            <a:r>
              <a:rPr kumimoji="1" lang="en-US" altLang="ja-JP" sz="1200" b="0" i="0" u="none" strike="noStrike" kern="1200" baseline="0" dirty="0" smtClean="0">
                <a:solidFill>
                  <a:schemeClr val="tx1"/>
                </a:solidFill>
                <a:latin typeface="+mn-lt"/>
                <a:ea typeface="+mn-ea"/>
                <a:cs typeface="+mn-cs"/>
              </a:rPr>
              <a:t>BSD</a:t>
            </a:r>
            <a:r>
              <a:rPr kumimoji="1" lang="ja-JP" altLang="en-US" sz="1200" b="0" i="0" u="none" strike="noStrike" kern="1200" baseline="0" dirty="0" smtClean="0">
                <a:solidFill>
                  <a:schemeClr val="tx1"/>
                </a:solidFill>
                <a:latin typeface="+mn-lt"/>
                <a:ea typeface="+mn-ea"/>
                <a:cs typeface="+mn-cs"/>
              </a:rPr>
              <a:t>で導入された技術、</a:t>
            </a:r>
            <a:r>
              <a:rPr kumimoji="1" lang="en-US" altLang="ja-JP" sz="1200" b="0" i="0" u="none" strike="noStrike" kern="1200" baseline="0" dirty="0" smtClean="0">
                <a:solidFill>
                  <a:schemeClr val="tx1"/>
                </a:solidFill>
                <a:latin typeface="+mn-lt"/>
                <a:ea typeface="+mn-ea"/>
                <a:cs typeface="+mn-cs"/>
              </a:rPr>
              <a:t>TCP/IP,GUI,NFS</a:t>
            </a:r>
            <a:r>
              <a:rPr kumimoji="1" lang="ja-JP" altLang="en-US" sz="1200" b="0" i="0" u="none" strike="noStrike" kern="1200" baseline="0" dirty="0" smtClean="0">
                <a:solidFill>
                  <a:schemeClr val="tx1"/>
                </a:solidFill>
                <a:latin typeface="+mn-lt"/>
                <a:ea typeface="+mn-ea"/>
                <a:cs typeface="+mn-cs"/>
              </a:rPr>
              <a:t>などをサポートした。</a:t>
            </a:r>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11</a:t>
            </a:fld>
            <a:endParaRPr kumimoji="1" lang="ja-JP" altLang="en-US"/>
          </a:p>
        </p:txBody>
      </p:sp>
    </p:spTree>
    <p:extLst>
      <p:ext uri="{BB962C8B-B14F-4D97-AF65-F5344CB8AC3E}">
        <p14:creationId xmlns:p14="http://schemas.microsoft.com/office/powerpoint/2010/main" val="66825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0B67BA1-50C0-4890-BFDE-B7DC742089CA}" type="slidenum">
              <a:rPr kumimoji="1" lang="ja-JP" altLang="en-US" smtClean="0"/>
              <a:t>12</a:t>
            </a:fld>
            <a:endParaRPr kumimoji="1" lang="ja-JP" altLang="en-US"/>
          </a:p>
        </p:txBody>
      </p:sp>
    </p:spTree>
    <p:extLst>
      <p:ext uri="{BB962C8B-B14F-4D97-AF65-F5344CB8AC3E}">
        <p14:creationId xmlns:p14="http://schemas.microsoft.com/office/powerpoint/2010/main" val="49644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A46D025-010F-4016-8C77-092E2F98E301}"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33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55EC891-B9E0-412A-8084-988A8F9F2371}"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4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5F188D-991B-423D-A54C-A3E6B20E4645}"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214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854AA29-569F-4A90-88E7-3866D81CDCCA}"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69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EE5BAC0-6A25-4A16-BF39-B506EC80AE92}"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451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A7A799E-C6D7-4485-9B6B-8F6186632718}"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98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2F63EC1-EDED-4A0D-9BF4-11FDFA49C9DE}"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64532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A78E98-7584-4948-8C17-344C3BB12736}"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78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8815D2-289C-493D-A30C-969E5FA45972}"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803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7484581-C0A1-4C72-B44A-233EA8B67F86}" type="datetime1">
              <a:rPr lang="en-US" altLang="ja-JP"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05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05A768D-0BDF-4BE4-9D77-5A58DDA8D882}"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9389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CC2B552-9332-4900-A180-5B7F08AF618A}" type="datetime1">
              <a:rPr lang="en-US" altLang="ja-JP"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46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EEAB3F-5A11-4690-84AC-E170D235A276}" type="datetime1">
              <a:rPr lang="en-US" altLang="ja-JP"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40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79211-2C93-4D85-957F-E1433A658416}" type="datetime1">
              <a:rPr lang="en-US" altLang="ja-JP"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536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CD3E0C3-E6E6-4BB9-AFC5-E56370C58C5D}"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7176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C1AAF6B-D318-49F0-B405-50ED1BBA235A}" type="datetime1">
              <a:rPr lang="en-US" altLang="ja-JP"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09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1CB56-64A4-4581-BC18-93F15CFA9EAF}" type="datetime1">
              <a:rPr lang="en-US" altLang="ja-JP" smtClean="0"/>
              <a:t>4/25/2018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104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chemeClr val="tx1"/>
                </a:solidFill>
              </a:rPr>
              <a:t>第１回</a:t>
            </a:r>
            <a:r>
              <a:rPr kumimoji="1" lang="en-US" altLang="ja-JP" dirty="0" smtClean="0">
                <a:solidFill>
                  <a:schemeClr val="tx1"/>
                </a:solidFill>
              </a:rPr>
              <a:t>UNIX</a:t>
            </a:r>
            <a:r>
              <a:rPr kumimoji="1" lang="ja-JP" altLang="en-US" dirty="0" smtClean="0">
                <a:solidFill>
                  <a:schemeClr val="tx1"/>
                </a:solidFill>
              </a:rPr>
              <a:t>ゼミ</a:t>
            </a:r>
            <a:r>
              <a:rPr kumimoji="1" lang="en-US" altLang="ja-JP" dirty="0" smtClean="0">
                <a:solidFill>
                  <a:schemeClr val="tx1"/>
                </a:solidFill>
              </a:rPr>
              <a:t/>
            </a:r>
            <a:br>
              <a:rPr kumimoji="1" lang="en-US" altLang="ja-JP" dirty="0" smtClean="0">
                <a:solidFill>
                  <a:schemeClr val="tx1"/>
                </a:solidFill>
              </a:rPr>
            </a:br>
            <a:r>
              <a:rPr lang="en-US" altLang="ja-JP" dirty="0" smtClean="0">
                <a:solidFill>
                  <a:schemeClr val="tx1"/>
                </a:solidFill>
              </a:rPr>
              <a:t>UNIX</a:t>
            </a:r>
            <a:r>
              <a:rPr lang="ja-JP" altLang="en-US" dirty="0" smtClean="0">
                <a:solidFill>
                  <a:schemeClr val="tx1"/>
                </a:solidFill>
              </a:rPr>
              <a:t>の歴史</a:t>
            </a:r>
            <a:endParaRPr kumimoji="1" lang="ja-JP" altLang="en-US" dirty="0">
              <a:solidFill>
                <a:schemeClr val="tx1"/>
              </a:solidFill>
            </a:endParaRPr>
          </a:p>
        </p:txBody>
      </p:sp>
      <p:sp>
        <p:nvSpPr>
          <p:cNvPr id="3" name="サブタイトル 2"/>
          <p:cNvSpPr>
            <a:spLocks noGrp="1"/>
          </p:cNvSpPr>
          <p:nvPr>
            <p:ph type="subTitle" idx="1"/>
          </p:nvPr>
        </p:nvSpPr>
        <p:spPr/>
        <p:txBody>
          <a:bodyPr/>
          <a:lstStyle/>
          <a:p>
            <a:r>
              <a:rPr lang="ja-JP" altLang="en-US" dirty="0" smtClean="0"/>
              <a:t>津邑研究室　</a:t>
            </a:r>
            <a:r>
              <a:rPr lang="en-US" altLang="ja-JP" dirty="0" smtClean="0"/>
              <a:t>B4</a:t>
            </a:r>
            <a:r>
              <a:rPr lang="ja-JP" altLang="en-US" dirty="0" smtClean="0"/>
              <a:t>　川口優樹</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2226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BSD</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lang="en-US" altLang="ja-JP" sz="2400" b="1" dirty="0">
                <a:solidFill>
                  <a:schemeClr val="accent2"/>
                </a:solidFill>
              </a:rPr>
              <a:t>Berkeley Software </a:t>
            </a:r>
            <a:r>
              <a:rPr lang="en-US" altLang="ja-JP" sz="2400" b="1" dirty="0" smtClean="0">
                <a:solidFill>
                  <a:schemeClr val="accent2"/>
                </a:solidFill>
              </a:rPr>
              <a:t>Distribution</a:t>
            </a:r>
          </a:p>
          <a:p>
            <a:pPr lvl="1">
              <a:buFont typeface="Wingdings" panose="05000000000000000000" pitchFamily="2" charset="2"/>
              <a:buChar char="Ø"/>
            </a:pPr>
            <a:r>
              <a:rPr lang="ja-JP" altLang="en-US" sz="1800" dirty="0" smtClean="0"/>
              <a:t>カリフォルニア大学バークレー校</a:t>
            </a:r>
            <a:endParaRPr lang="en-US" altLang="ja-JP" sz="1800" dirty="0" smtClean="0"/>
          </a:p>
          <a:p>
            <a:r>
              <a:rPr lang="ja-JP" altLang="en-US" sz="2400" b="1" dirty="0">
                <a:solidFill>
                  <a:schemeClr val="accent2"/>
                </a:solidFill>
                <a:latin typeface="+mn-ea"/>
              </a:rPr>
              <a:t>オープン</a:t>
            </a:r>
            <a:r>
              <a:rPr lang="ja-JP" altLang="en-US" sz="2400" b="1" dirty="0" smtClean="0">
                <a:solidFill>
                  <a:schemeClr val="accent2"/>
                </a:solidFill>
                <a:latin typeface="+mn-ea"/>
              </a:rPr>
              <a:t>な土壌</a:t>
            </a:r>
            <a:endParaRPr lang="en-US" altLang="ja-JP" sz="2400" b="1" dirty="0">
              <a:solidFill>
                <a:schemeClr val="accent2"/>
              </a:solidFill>
              <a:latin typeface="+mn-ea"/>
            </a:endParaRPr>
          </a:p>
          <a:p>
            <a:r>
              <a:rPr lang="en-US" altLang="ja-JP" sz="2400" b="1" dirty="0" smtClean="0">
                <a:solidFill>
                  <a:schemeClr val="accent2"/>
                </a:solidFill>
              </a:rPr>
              <a:t>32bitPC</a:t>
            </a:r>
            <a:r>
              <a:rPr lang="ja-JP" altLang="en-US" sz="2400" b="1" dirty="0" smtClean="0">
                <a:solidFill>
                  <a:schemeClr val="accent2"/>
                </a:solidFill>
              </a:rPr>
              <a:t>に対して仮想記憶に対応</a:t>
            </a:r>
            <a:endParaRPr lang="en-US" altLang="ja-JP" sz="2400" b="1" dirty="0" smtClean="0">
              <a:solidFill>
                <a:schemeClr val="accent2"/>
              </a:solidFill>
            </a:endParaRPr>
          </a:p>
          <a:p>
            <a:pPr lvl="1">
              <a:buFont typeface="Wingdings" panose="05000000000000000000" pitchFamily="2" charset="2"/>
              <a:buChar char="Ø"/>
            </a:pPr>
            <a:r>
              <a:rPr lang="en-US" altLang="ja-JP" sz="2000" dirty="0" smtClean="0">
                <a:solidFill>
                  <a:schemeClr val="tx1"/>
                </a:solidFill>
              </a:rPr>
              <a:t>AT</a:t>
            </a:r>
            <a:r>
              <a:rPr lang="ja-JP" altLang="en-US" sz="2000" dirty="0" smtClean="0">
                <a:solidFill>
                  <a:schemeClr val="tx1"/>
                </a:solidFill>
              </a:rPr>
              <a:t>＆</a:t>
            </a:r>
            <a:r>
              <a:rPr lang="en-US" altLang="ja-JP" sz="2000" dirty="0" smtClean="0">
                <a:solidFill>
                  <a:schemeClr val="tx1"/>
                </a:solidFill>
              </a:rPr>
              <a:t>T</a:t>
            </a:r>
            <a:r>
              <a:rPr lang="ja-JP" altLang="en-US" sz="2000" dirty="0" smtClean="0">
                <a:solidFill>
                  <a:schemeClr val="tx1"/>
                </a:solidFill>
              </a:rPr>
              <a:t>社の</a:t>
            </a:r>
            <a:r>
              <a:rPr lang="en-US" altLang="ja-JP" sz="2000" dirty="0" smtClean="0">
                <a:solidFill>
                  <a:schemeClr val="tx1"/>
                </a:solidFill>
              </a:rPr>
              <a:t>UNIX</a:t>
            </a:r>
            <a:r>
              <a:rPr lang="ja-JP" altLang="en-US" sz="2000" dirty="0" smtClean="0">
                <a:solidFill>
                  <a:schemeClr val="tx1"/>
                </a:solidFill>
              </a:rPr>
              <a:t>は</a:t>
            </a:r>
            <a:r>
              <a:rPr lang="en-US" altLang="ja-JP" sz="2000" dirty="0" smtClean="0">
                <a:solidFill>
                  <a:schemeClr val="tx1"/>
                </a:solidFill>
              </a:rPr>
              <a:t>32bitPC</a:t>
            </a:r>
            <a:r>
              <a:rPr lang="ja-JP" altLang="en-US" sz="2000" dirty="0" smtClean="0">
                <a:solidFill>
                  <a:schemeClr val="tx1"/>
                </a:solidFill>
              </a:rPr>
              <a:t>にのみ対応</a:t>
            </a:r>
            <a:endParaRPr lang="en-US" altLang="ja-JP" sz="2000" dirty="0" smtClean="0">
              <a:solidFill>
                <a:schemeClr val="tx1"/>
              </a:solidFill>
            </a:endParaRPr>
          </a:p>
          <a:p>
            <a:r>
              <a:rPr kumimoji="1" lang="en-US" altLang="ja-JP" sz="2400" b="1" dirty="0" smtClean="0">
                <a:solidFill>
                  <a:schemeClr val="accent2"/>
                </a:solidFill>
              </a:rPr>
              <a:t>Pascal</a:t>
            </a:r>
            <a:r>
              <a:rPr kumimoji="1" lang="ja-JP" altLang="en-US" sz="2400" b="1" dirty="0" smtClean="0">
                <a:solidFill>
                  <a:schemeClr val="accent2"/>
                </a:solidFill>
              </a:rPr>
              <a:t>コンパイラ</a:t>
            </a:r>
            <a:r>
              <a:rPr kumimoji="1" lang="en-US" altLang="ja-JP" sz="2400" b="1" dirty="0" smtClean="0">
                <a:solidFill>
                  <a:schemeClr val="accent2"/>
                </a:solidFill>
              </a:rPr>
              <a:t>,TCP/</a:t>
            </a:r>
            <a:r>
              <a:rPr kumimoji="1" lang="en-US" altLang="ja-JP" sz="2400" b="1" dirty="0" err="1" smtClean="0">
                <a:solidFill>
                  <a:schemeClr val="accent2"/>
                </a:solidFill>
              </a:rPr>
              <a:t>IP,vi</a:t>
            </a:r>
            <a:r>
              <a:rPr lang="en-US" altLang="ja-JP" sz="2400" b="1" dirty="0" smtClean="0">
                <a:solidFill>
                  <a:schemeClr val="accent2"/>
                </a:solidFill>
              </a:rPr>
              <a:t>…</a:t>
            </a:r>
          </a:p>
          <a:p>
            <a:pPr lvl="1">
              <a:buFont typeface="Wingdings" panose="05000000000000000000" pitchFamily="2" charset="2"/>
              <a:buChar char="Ø"/>
            </a:pPr>
            <a:r>
              <a:rPr kumimoji="1" lang="en-US" altLang="ja-JP" sz="2000" dirty="0" err="1" smtClean="0">
                <a:solidFill>
                  <a:schemeClr val="tx1"/>
                </a:solidFill>
              </a:rPr>
              <a:t>SystemV</a:t>
            </a:r>
            <a:r>
              <a:rPr kumimoji="1" lang="en-US" altLang="ja-JP" sz="2000" dirty="0" smtClean="0">
                <a:solidFill>
                  <a:schemeClr val="tx1"/>
                </a:solidFill>
              </a:rPr>
              <a:t> R4</a:t>
            </a:r>
            <a:r>
              <a:rPr kumimoji="1" lang="ja-JP" altLang="en-US" sz="2000" dirty="0" smtClean="0">
                <a:solidFill>
                  <a:schemeClr val="tx1"/>
                </a:solidFill>
              </a:rPr>
              <a:t>で</a:t>
            </a:r>
            <a:r>
              <a:rPr kumimoji="1" lang="en-US" altLang="ja-JP" sz="2000" dirty="0" err="1" smtClean="0">
                <a:solidFill>
                  <a:schemeClr val="tx1"/>
                </a:solidFill>
              </a:rPr>
              <a:t>SystemV</a:t>
            </a:r>
            <a:r>
              <a:rPr kumimoji="1" lang="ja-JP" altLang="en-US" sz="2000" dirty="0" smtClean="0">
                <a:solidFill>
                  <a:schemeClr val="tx1"/>
                </a:solidFill>
              </a:rPr>
              <a:t>系に逆輸入</a:t>
            </a:r>
            <a:endParaRPr kumimoji="1" lang="en-US" altLang="ja-JP" sz="2000" dirty="0" smtClean="0">
              <a:solidFill>
                <a:schemeClr val="tx1"/>
              </a:solidFill>
            </a:endParaRPr>
          </a:p>
          <a:p>
            <a:r>
              <a:rPr lang="en-US" altLang="ja-JP" sz="2400" b="1" dirty="0" err="1" smtClean="0">
                <a:solidFill>
                  <a:schemeClr val="accent2"/>
                </a:solidFill>
              </a:rPr>
              <a:t>macOS</a:t>
            </a:r>
            <a:r>
              <a:rPr lang="ja-JP" altLang="en-US" sz="2400" b="1" dirty="0" smtClean="0">
                <a:solidFill>
                  <a:schemeClr val="accent2"/>
                </a:solidFill>
              </a:rPr>
              <a:t>は</a:t>
            </a:r>
            <a:r>
              <a:rPr lang="en-US" altLang="ja-JP" sz="2400" b="1" dirty="0" smtClean="0">
                <a:solidFill>
                  <a:schemeClr val="accent2"/>
                </a:solidFill>
              </a:rPr>
              <a:t>BSD</a:t>
            </a:r>
            <a:r>
              <a:rPr lang="ja-JP" altLang="en-US" sz="2400" b="1" dirty="0" smtClean="0">
                <a:solidFill>
                  <a:schemeClr val="accent2"/>
                </a:solidFill>
              </a:rPr>
              <a:t>ベースの</a:t>
            </a:r>
            <a:r>
              <a:rPr lang="en-US" altLang="ja-JP" sz="2400" b="1" dirty="0" smtClean="0">
                <a:solidFill>
                  <a:schemeClr val="accent2"/>
                </a:solidFill>
              </a:rPr>
              <a:t>OS</a:t>
            </a:r>
            <a:endParaRPr kumimoji="1" lang="ja-JP" altLang="en-US" sz="2400" b="1" dirty="0">
              <a:solidFill>
                <a:schemeClr val="accent2"/>
              </a:solidFill>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547191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err="1" smtClean="0">
                <a:solidFill>
                  <a:schemeClr val="accent2"/>
                </a:solidFill>
                <a:latin typeface="+mj-ea"/>
              </a:rPr>
              <a:t>SystemV</a:t>
            </a:r>
            <a:endParaRPr kumimoji="1" lang="ja-JP" altLang="en-US" b="1" dirty="0">
              <a:solidFill>
                <a:schemeClr val="accent2"/>
              </a:solidFill>
              <a:latin typeface="+mj-ea"/>
            </a:endParaRPr>
          </a:p>
        </p:txBody>
      </p:sp>
      <p:sp>
        <p:nvSpPr>
          <p:cNvPr id="5" name="コンテンツ プレースホルダー 4"/>
          <p:cNvSpPr>
            <a:spLocks noGrp="1"/>
          </p:cNvSpPr>
          <p:nvPr>
            <p:ph idx="1"/>
          </p:nvPr>
        </p:nvSpPr>
        <p:spPr/>
        <p:txBody>
          <a:bodyPr>
            <a:normAutofit/>
          </a:bodyPr>
          <a:lstStyle/>
          <a:p>
            <a:r>
              <a:rPr kumimoji="1" lang="en-US" altLang="ja-JP" sz="2000" dirty="0" smtClean="0"/>
              <a:t>AT</a:t>
            </a:r>
            <a:r>
              <a:rPr kumimoji="1" lang="ja-JP" altLang="en-US" sz="2000" dirty="0" smtClean="0"/>
              <a:t>＆</a:t>
            </a:r>
            <a:r>
              <a:rPr kumimoji="1" lang="en-US" altLang="ja-JP" sz="2000" dirty="0" smtClean="0"/>
              <a:t>T</a:t>
            </a:r>
            <a:r>
              <a:rPr kumimoji="1" lang="ja-JP" altLang="en-US" sz="2000" dirty="0" smtClean="0"/>
              <a:t>社のベル研究所が開発、初期の商用</a:t>
            </a:r>
            <a:r>
              <a:rPr kumimoji="1" lang="en-US" altLang="ja-JP" sz="2000" dirty="0" smtClean="0"/>
              <a:t>UNIX</a:t>
            </a:r>
          </a:p>
          <a:p>
            <a:r>
              <a:rPr lang="en-US" altLang="ja-JP" sz="2000" b="1" dirty="0" err="1" smtClean="0">
                <a:solidFill>
                  <a:schemeClr val="accent2"/>
                </a:solidFill>
              </a:rPr>
              <a:t>SystemV</a:t>
            </a:r>
            <a:r>
              <a:rPr lang="en-US" altLang="ja-JP" sz="2000" b="1" dirty="0" smtClean="0">
                <a:solidFill>
                  <a:schemeClr val="accent2"/>
                </a:solidFill>
              </a:rPr>
              <a:t> R4</a:t>
            </a:r>
          </a:p>
          <a:p>
            <a:pPr lvl="1"/>
            <a:r>
              <a:rPr kumimoji="1" lang="en-US" altLang="ja-JP" sz="1800" dirty="0" err="1" smtClean="0">
                <a:solidFill>
                  <a:schemeClr val="tx1"/>
                </a:solidFill>
              </a:rPr>
              <a:t>SystemV</a:t>
            </a:r>
            <a:r>
              <a:rPr kumimoji="1" lang="ja-JP" altLang="en-US" sz="1800" dirty="0" smtClean="0">
                <a:solidFill>
                  <a:schemeClr val="tx1"/>
                </a:solidFill>
              </a:rPr>
              <a:t>系で最も有名なリリース</a:t>
            </a:r>
            <a:endParaRPr kumimoji="1" lang="en-US" altLang="ja-JP" sz="1800" dirty="0" smtClean="0">
              <a:solidFill>
                <a:schemeClr val="tx1"/>
              </a:solidFill>
            </a:endParaRPr>
          </a:p>
          <a:p>
            <a:pPr lvl="1"/>
            <a:r>
              <a:rPr lang="en-US" altLang="ja-JP" sz="1800" dirty="0" smtClean="0">
                <a:solidFill>
                  <a:schemeClr val="tx1"/>
                </a:solidFill>
              </a:rPr>
              <a:t>UNIX Systems Laboratories</a:t>
            </a:r>
            <a:r>
              <a:rPr lang="ja-JP" altLang="en-US" sz="1800" dirty="0" smtClean="0">
                <a:solidFill>
                  <a:schemeClr val="tx1"/>
                </a:solidFill>
              </a:rPr>
              <a:t>と</a:t>
            </a:r>
            <a:r>
              <a:rPr lang="ja-JP" altLang="en-US" sz="1800" dirty="0">
                <a:solidFill>
                  <a:schemeClr val="tx1"/>
                </a:solidFill>
              </a:rPr>
              <a:t>サン・</a:t>
            </a:r>
            <a:r>
              <a:rPr lang="ja-JP" altLang="en-US" sz="1800" dirty="0" smtClean="0">
                <a:solidFill>
                  <a:schemeClr val="tx1"/>
                </a:solidFill>
              </a:rPr>
              <a:t>マイクロシステムズの共同開発</a:t>
            </a:r>
            <a:endParaRPr lang="en-US" altLang="ja-JP" sz="1800" dirty="0" smtClean="0">
              <a:solidFill>
                <a:schemeClr val="tx1"/>
              </a:solidFill>
            </a:endParaRPr>
          </a:p>
          <a:p>
            <a:pPr lvl="1"/>
            <a:r>
              <a:rPr kumimoji="1" lang="en-US" altLang="ja-JP" sz="1800" dirty="0" smtClean="0">
                <a:solidFill>
                  <a:schemeClr val="tx1"/>
                </a:solidFill>
              </a:rPr>
              <a:t>Release3+4.3BSD+SunOS=Release4</a:t>
            </a:r>
          </a:p>
          <a:p>
            <a:pPr lvl="1"/>
            <a:r>
              <a:rPr kumimoji="1" lang="en-US" altLang="ja-JP" sz="1800" b="1" dirty="0" smtClean="0">
                <a:solidFill>
                  <a:schemeClr val="tx1"/>
                </a:solidFill>
              </a:rPr>
              <a:t>TCP/IP,GUI</a:t>
            </a:r>
            <a:r>
              <a:rPr kumimoji="1" lang="en-US" altLang="ja-JP" sz="1800" dirty="0" smtClean="0">
                <a:solidFill>
                  <a:schemeClr val="tx1"/>
                </a:solidFill>
              </a:rPr>
              <a:t>,NFS</a:t>
            </a:r>
            <a:r>
              <a:rPr kumimoji="1" lang="ja-JP" altLang="en-US" sz="1800" dirty="0" smtClean="0">
                <a:solidFill>
                  <a:schemeClr val="tx1"/>
                </a:solidFill>
              </a:rPr>
              <a:t>等サポート</a:t>
            </a:r>
            <a:endParaRPr kumimoji="1" lang="en-US" altLang="ja-JP" sz="1800" dirty="0" smtClean="0">
              <a:solidFill>
                <a:schemeClr val="tx1"/>
              </a:solidFill>
            </a:endParaRPr>
          </a:p>
          <a:p>
            <a:pPr lvl="1"/>
            <a:r>
              <a:rPr lang="ja-JP" altLang="en-US" sz="1800" dirty="0" smtClean="0">
                <a:solidFill>
                  <a:schemeClr val="tx1"/>
                </a:solidFill>
              </a:rPr>
              <a:t>プラットフォームは</a:t>
            </a:r>
            <a:r>
              <a:rPr lang="en-US" altLang="ja-JP" sz="1800" b="1" dirty="0">
                <a:solidFill>
                  <a:schemeClr val="tx1"/>
                </a:solidFill>
              </a:rPr>
              <a:t>x</a:t>
            </a:r>
            <a:r>
              <a:rPr lang="en-US" altLang="ja-JP" sz="1800" b="1" dirty="0" smtClean="0">
                <a:solidFill>
                  <a:schemeClr val="tx1"/>
                </a:solidFill>
              </a:rPr>
              <a:t>86</a:t>
            </a:r>
            <a:r>
              <a:rPr lang="en-US" altLang="ja-JP" sz="1800" dirty="0" smtClean="0">
                <a:solidFill>
                  <a:schemeClr val="tx1"/>
                </a:solidFill>
              </a:rPr>
              <a:t>,SPARC</a:t>
            </a:r>
            <a:endParaRPr kumimoji="1" lang="ja-JP" altLang="en-US" sz="1800" dirty="0">
              <a:solidFill>
                <a:schemeClr val="tx1"/>
              </a:solidFill>
            </a:endParaRPr>
          </a:p>
        </p:txBody>
      </p:sp>
      <p:sp>
        <p:nvSpPr>
          <p:cNvPr id="2" name="スライド番号プレースホルダー 1"/>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509014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latin typeface="+mj-ea"/>
              </a:rPr>
              <a:t>SystemV</a:t>
            </a:r>
            <a:r>
              <a:rPr kumimoji="1" lang="ja-JP" altLang="en-US" b="1" dirty="0" smtClean="0">
                <a:solidFill>
                  <a:schemeClr val="accent2"/>
                </a:solidFill>
                <a:latin typeface="+mj-ea"/>
              </a:rPr>
              <a:t>系と</a:t>
            </a:r>
            <a:r>
              <a:rPr kumimoji="1" lang="en-US" altLang="ja-JP" b="1" dirty="0" smtClean="0">
                <a:solidFill>
                  <a:schemeClr val="accent2"/>
                </a:solidFill>
                <a:latin typeface="+mj-ea"/>
              </a:rPr>
              <a:t>BSD</a:t>
            </a:r>
            <a:r>
              <a:rPr kumimoji="1" lang="ja-JP" altLang="en-US" b="1" dirty="0" smtClean="0">
                <a:solidFill>
                  <a:schemeClr val="accent2"/>
                </a:solidFill>
                <a:latin typeface="+mj-ea"/>
              </a:rPr>
              <a:t>系</a:t>
            </a:r>
            <a:endParaRPr kumimoji="1" lang="ja-JP" altLang="en-US" b="1" dirty="0">
              <a:solidFill>
                <a:schemeClr val="accent2"/>
              </a:solidFill>
              <a:latin typeface="+mj-ea"/>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1328739"/>
            <a:ext cx="8006952" cy="5337968"/>
          </a:xfrm>
        </p:spPr>
      </p:pic>
      <p:sp>
        <p:nvSpPr>
          <p:cNvPr id="6" name="フリーフォーム 5"/>
          <p:cNvSpPr/>
          <p:nvPr/>
        </p:nvSpPr>
        <p:spPr>
          <a:xfrm>
            <a:off x="4886325" y="2364581"/>
            <a:ext cx="3336131" cy="4350544"/>
          </a:xfrm>
          <a:custGeom>
            <a:avLst/>
            <a:gdLst>
              <a:gd name="connsiteX0" fmla="*/ 0 w 3378993"/>
              <a:gd name="connsiteY0" fmla="*/ 35719 h 4350544"/>
              <a:gd name="connsiteX1" fmla="*/ 71437 w 3378993"/>
              <a:gd name="connsiteY1" fmla="*/ 4350544 h 4350544"/>
              <a:gd name="connsiteX2" fmla="*/ 3378993 w 3378993"/>
              <a:gd name="connsiteY2" fmla="*/ 4336257 h 4350544"/>
              <a:gd name="connsiteX3" fmla="*/ 3300412 w 3378993"/>
              <a:gd name="connsiteY3" fmla="*/ 457200 h 4350544"/>
              <a:gd name="connsiteX4" fmla="*/ 1143000 w 3378993"/>
              <a:gd name="connsiteY4" fmla="*/ 0 h 4350544"/>
              <a:gd name="connsiteX5" fmla="*/ 0 w 3378993"/>
              <a:gd name="connsiteY5" fmla="*/ 35719 h 43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993" h="4350544">
                <a:moveTo>
                  <a:pt x="0" y="35719"/>
                </a:moveTo>
                <a:lnTo>
                  <a:pt x="71437" y="4350544"/>
                </a:lnTo>
                <a:lnTo>
                  <a:pt x="3378993" y="4336257"/>
                </a:lnTo>
                <a:lnTo>
                  <a:pt x="3300412" y="457200"/>
                </a:lnTo>
                <a:lnTo>
                  <a:pt x="1143000" y="0"/>
                </a:lnTo>
                <a:lnTo>
                  <a:pt x="0" y="35719"/>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2178844" y="1914525"/>
            <a:ext cx="2728912" cy="4843463"/>
          </a:xfrm>
          <a:custGeom>
            <a:avLst/>
            <a:gdLst>
              <a:gd name="connsiteX0" fmla="*/ 1378744 w 2728912"/>
              <a:gd name="connsiteY0" fmla="*/ 0 h 4843463"/>
              <a:gd name="connsiteX1" fmla="*/ 2650331 w 2728912"/>
              <a:gd name="connsiteY1" fmla="*/ 835819 h 4843463"/>
              <a:gd name="connsiteX2" fmla="*/ 2728912 w 2728912"/>
              <a:gd name="connsiteY2" fmla="*/ 4843463 h 4843463"/>
              <a:gd name="connsiteX3" fmla="*/ 14287 w 2728912"/>
              <a:gd name="connsiteY3" fmla="*/ 4843463 h 4843463"/>
              <a:gd name="connsiteX4" fmla="*/ 0 w 2728912"/>
              <a:gd name="connsiteY4" fmla="*/ 1042988 h 4843463"/>
              <a:gd name="connsiteX5" fmla="*/ 1378744 w 2728912"/>
              <a:gd name="connsiteY5" fmla="*/ 0 h 48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912" h="4843463">
                <a:moveTo>
                  <a:pt x="1378744" y="0"/>
                </a:moveTo>
                <a:lnTo>
                  <a:pt x="2650331" y="835819"/>
                </a:lnTo>
                <a:lnTo>
                  <a:pt x="2728912" y="4843463"/>
                </a:lnTo>
                <a:lnTo>
                  <a:pt x="14287" y="4843463"/>
                </a:lnTo>
                <a:cubicBezTo>
                  <a:pt x="9525" y="3576638"/>
                  <a:pt x="4762" y="2309813"/>
                  <a:pt x="0" y="1042988"/>
                </a:cubicBezTo>
                <a:lnTo>
                  <a:pt x="1378744"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507331" y="1745208"/>
            <a:ext cx="1757363" cy="461665"/>
          </a:xfrm>
          <a:prstGeom prst="rect">
            <a:avLst/>
          </a:prstGeom>
          <a:noFill/>
        </p:spPr>
        <p:txBody>
          <a:bodyPr wrap="square" rtlCol="0">
            <a:spAutoFit/>
          </a:bodyPr>
          <a:lstStyle/>
          <a:p>
            <a:r>
              <a:rPr kumimoji="1" lang="en-US" altLang="ja-JP" sz="2400" b="1" dirty="0" smtClean="0">
                <a:solidFill>
                  <a:srgbClr val="00B050"/>
                </a:solidFill>
              </a:rPr>
              <a:t>BSD</a:t>
            </a:r>
            <a:r>
              <a:rPr kumimoji="1" lang="ja-JP" altLang="en-US" sz="2400" b="1" dirty="0" smtClean="0">
                <a:solidFill>
                  <a:srgbClr val="00B050"/>
                </a:solidFill>
              </a:rPr>
              <a:t>系</a:t>
            </a:r>
            <a:endParaRPr kumimoji="1" lang="ja-JP" altLang="en-US" sz="2400" b="1" dirty="0">
              <a:solidFill>
                <a:srgbClr val="00B050"/>
              </a:solidFill>
            </a:endParaRPr>
          </a:p>
        </p:txBody>
      </p:sp>
      <p:sp>
        <p:nvSpPr>
          <p:cNvPr id="9" name="テキスト ボックス 8"/>
          <p:cNvSpPr txBox="1"/>
          <p:nvPr/>
        </p:nvSpPr>
        <p:spPr>
          <a:xfrm>
            <a:off x="6554390" y="2090885"/>
            <a:ext cx="1757363" cy="461665"/>
          </a:xfrm>
          <a:prstGeom prst="rect">
            <a:avLst/>
          </a:prstGeom>
          <a:noFill/>
        </p:spPr>
        <p:txBody>
          <a:bodyPr wrap="square" rtlCol="0">
            <a:spAutoFit/>
          </a:bodyPr>
          <a:lstStyle/>
          <a:p>
            <a:r>
              <a:rPr kumimoji="1" lang="en-US" altLang="ja-JP" sz="2400" b="1" dirty="0" err="1" smtClean="0">
                <a:solidFill>
                  <a:srgbClr val="FF0000"/>
                </a:solidFill>
              </a:rPr>
              <a:t>SystemV</a:t>
            </a:r>
            <a:r>
              <a:rPr kumimoji="1" lang="ja-JP" altLang="en-US" sz="2400" b="1" dirty="0" smtClean="0">
                <a:solidFill>
                  <a:srgbClr val="FF0000"/>
                </a:solidFill>
              </a:rPr>
              <a:t>系</a:t>
            </a:r>
            <a:endParaRPr kumimoji="1" lang="ja-JP" altLang="en-US" sz="24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2457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latin typeface="+mj-ea"/>
              </a:rPr>
              <a:t>SystemV</a:t>
            </a:r>
            <a:r>
              <a:rPr kumimoji="1" lang="ja-JP" altLang="en-US" b="1" dirty="0" smtClean="0">
                <a:solidFill>
                  <a:schemeClr val="accent2"/>
                </a:solidFill>
                <a:latin typeface="+mj-ea"/>
              </a:rPr>
              <a:t>系と</a:t>
            </a:r>
            <a:r>
              <a:rPr kumimoji="1" lang="en-US" altLang="ja-JP" b="1" dirty="0" smtClean="0">
                <a:solidFill>
                  <a:schemeClr val="accent2"/>
                </a:solidFill>
                <a:latin typeface="+mj-ea"/>
              </a:rPr>
              <a:t>BSD</a:t>
            </a:r>
            <a:r>
              <a:rPr kumimoji="1" lang="ja-JP" altLang="en-US" b="1" dirty="0" smtClean="0">
                <a:solidFill>
                  <a:schemeClr val="accent2"/>
                </a:solidFill>
                <a:latin typeface="+mj-ea"/>
              </a:rPr>
              <a:t>系の違い</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8" y="2160591"/>
            <a:ext cx="6541295" cy="539747"/>
          </a:xfrm>
        </p:spPr>
        <p:txBody>
          <a:bodyPr numCol="1">
            <a:normAutofit/>
          </a:bodyPr>
          <a:lstStyle/>
          <a:p>
            <a:r>
              <a:rPr kumimoji="1" lang="ja-JP" altLang="en-US" sz="2400" b="1" dirty="0" smtClean="0">
                <a:solidFill>
                  <a:schemeClr val="accent2"/>
                </a:solidFill>
                <a:latin typeface="+mn-ea"/>
              </a:rPr>
              <a:t>バイナリファイルの配置場所</a:t>
            </a:r>
          </a:p>
        </p:txBody>
      </p:sp>
      <p:sp>
        <p:nvSpPr>
          <p:cNvPr id="6" name="コンテンツ プレースホルダー 2"/>
          <p:cNvSpPr txBox="1">
            <a:spLocks/>
          </p:cNvSpPr>
          <p:nvPr/>
        </p:nvSpPr>
        <p:spPr>
          <a:xfrm>
            <a:off x="609597" y="4356105"/>
            <a:ext cx="6541295" cy="539747"/>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b="1" dirty="0" smtClean="0">
                <a:solidFill>
                  <a:schemeClr val="accent2"/>
                </a:solidFill>
                <a:latin typeface="+mn-ea"/>
              </a:rPr>
              <a:t>スタートアップスクリプト配置場所</a:t>
            </a:r>
          </a:p>
        </p:txBody>
      </p:sp>
      <p:sp>
        <p:nvSpPr>
          <p:cNvPr id="7" name="テキスト ボックス 6"/>
          <p:cNvSpPr txBox="1"/>
          <p:nvPr/>
        </p:nvSpPr>
        <p:spPr>
          <a:xfrm>
            <a:off x="1007269" y="2700338"/>
            <a:ext cx="6872288" cy="1015663"/>
          </a:xfrm>
          <a:prstGeom prst="rect">
            <a:avLst/>
          </a:prstGeom>
          <a:noFill/>
        </p:spPr>
        <p:txBody>
          <a:bodyPr wrap="square" numCol="2" rtlCol="0">
            <a:spAutoFit/>
          </a:bodyPr>
          <a:lstStyle/>
          <a:p>
            <a:pPr marL="285750" indent="-285750">
              <a:buClr>
                <a:schemeClr val="accent1"/>
              </a:buClr>
              <a:buFont typeface="Wingdings" panose="05000000000000000000" pitchFamily="2" charset="2"/>
              <a:buChar char="Ø"/>
            </a:pPr>
            <a:r>
              <a:rPr kumimoji="1" lang="en-US" altLang="ja-JP" sz="2000" dirty="0" err="1" smtClean="0">
                <a:latin typeface="+mn-ea"/>
              </a:rPr>
              <a:t>SystemV</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a:latin typeface="+mn-ea"/>
              </a:rPr>
              <a:t>/</a:t>
            </a:r>
            <a:r>
              <a:rPr kumimoji="1" lang="en-US" altLang="ja-JP" sz="2000" dirty="0" err="1" smtClean="0">
                <a:latin typeface="+mn-ea"/>
              </a:rPr>
              <a:t>usr</a:t>
            </a:r>
            <a:r>
              <a:rPr kumimoji="1" lang="en-US" altLang="ja-JP" sz="2000" dirty="0" smtClean="0">
                <a:latin typeface="+mn-ea"/>
              </a:rPr>
              <a:t>/bin</a:t>
            </a:r>
          </a:p>
          <a:p>
            <a:pPr marL="742950" lvl="1" indent="-285750">
              <a:buClr>
                <a:schemeClr val="accent1"/>
              </a:buClr>
              <a:buFont typeface="Arial" panose="020B0604020202020204" pitchFamily="34" charset="0"/>
              <a:buChar char="•"/>
            </a:pPr>
            <a:r>
              <a:rPr lang="en-US" altLang="ja-JP" sz="2000" dirty="0">
                <a:latin typeface="+mn-ea"/>
              </a:rPr>
              <a:t>/</a:t>
            </a:r>
            <a:r>
              <a:rPr lang="en-US" altLang="ja-JP" sz="2000" dirty="0" err="1" smtClean="0">
                <a:latin typeface="+mn-ea"/>
              </a:rPr>
              <a:t>usr</a:t>
            </a:r>
            <a:r>
              <a:rPr lang="en-US" altLang="ja-JP" sz="2000" dirty="0" smtClean="0">
                <a:latin typeface="+mn-ea"/>
              </a:rPr>
              <a:t>/</a:t>
            </a:r>
            <a:r>
              <a:rPr lang="en-US" altLang="ja-JP" sz="2000" dirty="0" err="1" smtClean="0">
                <a:latin typeface="+mn-ea"/>
              </a:rPr>
              <a:t>sbin</a:t>
            </a:r>
            <a:endParaRPr lang="en-US" altLang="ja-JP" sz="2000" dirty="0">
              <a:latin typeface="+mn-ea"/>
            </a:endParaRPr>
          </a:p>
          <a:p>
            <a:pPr marL="285750" indent="-285750">
              <a:buClr>
                <a:schemeClr val="accent1"/>
              </a:buClr>
              <a:buFont typeface="Wingdings" panose="05000000000000000000" pitchFamily="2" charset="2"/>
              <a:buChar char="Ø"/>
            </a:pPr>
            <a:r>
              <a:rPr kumimoji="1" lang="en-US" altLang="ja-JP" sz="2000" dirty="0" smtClean="0">
                <a:latin typeface="+mn-ea"/>
              </a:rPr>
              <a:t>BSD</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/bin</a:t>
            </a: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sbin</a:t>
            </a:r>
            <a:endParaRPr kumimoji="1" lang="ja-JP" altLang="en-US" sz="2000" dirty="0">
              <a:latin typeface="+mn-ea"/>
            </a:endParaRPr>
          </a:p>
        </p:txBody>
      </p:sp>
      <p:sp>
        <p:nvSpPr>
          <p:cNvPr id="8" name="テキスト ボックス 7"/>
          <p:cNvSpPr txBox="1"/>
          <p:nvPr/>
        </p:nvSpPr>
        <p:spPr>
          <a:xfrm>
            <a:off x="1007269" y="5126043"/>
            <a:ext cx="6872288" cy="1323439"/>
          </a:xfrm>
          <a:prstGeom prst="rect">
            <a:avLst/>
          </a:prstGeom>
          <a:noFill/>
        </p:spPr>
        <p:txBody>
          <a:bodyPr wrap="square" numCol="2" rtlCol="0">
            <a:spAutoFit/>
          </a:bodyPr>
          <a:lstStyle/>
          <a:p>
            <a:pPr marL="285750" indent="-285750">
              <a:buClr>
                <a:schemeClr val="accent1"/>
              </a:buClr>
              <a:buFont typeface="Wingdings" panose="05000000000000000000" pitchFamily="2" charset="2"/>
              <a:buChar char="Ø"/>
            </a:pPr>
            <a:r>
              <a:rPr kumimoji="1" lang="en-US" altLang="ja-JP" sz="2000" dirty="0" err="1" smtClean="0">
                <a:latin typeface="+mn-ea"/>
              </a:rPr>
              <a:t>SystemV</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etc</a:t>
            </a:r>
            <a:r>
              <a:rPr kumimoji="1" lang="en-US" altLang="ja-JP" sz="2000" dirty="0" smtClean="0">
                <a:latin typeface="+mn-ea"/>
              </a:rPr>
              <a:t>/</a:t>
            </a:r>
            <a:r>
              <a:rPr kumimoji="1" lang="en-US" altLang="ja-JP" sz="2000" dirty="0" err="1" smtClean="0">
                <a:latin typeface="+mn-ea"/>
              </a:rPr>
              <a:t>rc</a:t>
            </a:r>
            <a:r>
              <a:rPr kumimoji="1" lang="en-US" altLang="ja-JP" sz="2000" dirty="0" smtClean="0">
                <a:latin typeface="+mn-ea"/>
              </a:rPr>
              <a:t>?.d</a:t>
            </a:r>
          </a:p>
          <a:p>
            <a:pPr marL="742950" lvl="1" indent="-285750">
              <a:buClr>
                <a:schemeClr val="accent1"/>
              </a:buClr>
              <a:buFont typeface="Arial" panose="020B0604020202020204" pitchFamily="34" charset="0"/>
              <a:buChar char="•"/>
            </a:pPr>
            <a:r>
              <a:rPr lang="ja-JP" altLang="en-US" sz="2000" dirty="0" smtClean="0">
                <a:latin typeface="+mn-ea"/>
              </a:rPr>
              <a:t>ランレベルによって変動</a:t>
            </a:r>
            <a:endParaRPr lang="en-US" altLang="ja-JP" sz="2000" dirty="0">
              <a:latin typeface="+mn-ea"/>
            </a:endParaRPr>
          </a:p>
          <a:p>
            <a:pPr marL="285750" indent="-285750">
              <a:buClr>
                <a:schemeClr val="accent1"/>
              </a:buClr>
              <a:buFont typeface="Wingdings" panose="05000000000000000000" pitchFamily="2" charset="2"/>
              <a:buChar char="Ø"/>
            </a:pPr>
            <a:r>
              <a:rPr kumimoji="1" lang="en-US" altLang="ja-JP" sz="2000" dirty="0" smtClean="0">
                <a:latin typeface="+mn-ea"/>
              </a:rPr>
              <a:t>BSD</a:t>
            </a:r>
            <a:r>
              <a:rPr kumimoji="1" lang="ja-JP" altLang="en-US" sz="2000" dirty="0" smtClean="0">
                <a:latin typeface="+mn-ea"/>
              </a:rPr>
              <a:t>系</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en-US" altLang="ja-JP" sz="2000" dirty="0" smtClean="0">
                <a:latin typeface="+mn-ea"/>
              </a:rPr>
              <a:t>/</a:t>
            </a:r>
            <a:r>
              <a:rPr kumimoji="1" lang="en-US" altLang="ja-JP" sz="2000" dirty="0" err="1" smtClean="0">
                <a:latin typeface="+mn-ea"/>
              </a:rPr>
              <a:t>etc</a:t>
            </a:r>
            <a:r>
              <a:rPr kumimoji="1" lang="en-US" altLang="ja-JP" sz="2000" dirty="0" smtClean="0">
                <a:latin typeface="+mn-ea"/>
              </a:rPr>
              <a:t>/</a:t>
            </a:r>
            <a:r>
              <a:rPr kumimoji="1" lang="en-US" altLang="ja-JP" sz="2000" dirty="0" err="1" smtClean="0">
                <a:latin typeface="+mn-ea"/>
              </a:rPr>
              <a:t>rc</a:t>
            </a:r>
            <a:endParaRPr kumimoji="1" lang="en-US" altLang="ja-JP" sz="2000" dirty="0" smtClean="0">
              <a:latin typeface="+mn-ea"/>
            </a:endParaRPr>
          </a:p>
          <a:p>
            <a:pPr marL="742950" lvl="1" indent="-285750">
              <a:buClr>
                <a:schemeClr val="accent1"/>
              </a:buClr>
              <a:buFont typeface="Arial" panose="020B0604020202020204" pitchFamily="34" charset="0"/>
              <a:buChar char="•"/>
            </a:pPr>
            <a:r>
              <a:rPr kumimoji="1" lang="ja-JP" altLang="en-US" sz="2000" dirty="0" smtClean="0">
                <a:latin typeface="+mn-ea"/>
              </a:rPr>
              <a:t>ランレベルなし</a:t>
            </a:r>
            <a:endParaRPr kumimoji="1" lang="ja-JP" altLang="en-US" sz="2000" dirty="0">
              <a:latin typeface="+mn-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419452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609600"/>
            <a:ext cx="6691314" cy="1320800"/>
          </a:xfrm>
        </p:spPr>
        <p:txBody>
          <a:bodyPr>
            <a:normAutofit/>
          </a:bodyPr>
          <a:lstStyle/>
          <a:p>
            <a:r>
              <a:rPr kumimoji="1" lang="en-US" altLang="ja-JP" sz="2800" b="1" dirty="0" err="1" smtClean="0">
                <a:solidFill>
                  <a:schemeClr val="accent2"/>
                </a:solidFill>
                <a:latin typeface="+mj-ea"/>
              </a:rPr>
              <a:t>SystemV</a:t>
            </a:r>
            <a:r>
              <a:rPr kumimoji="1" lang="ja-JP" altLang="en-US" sz="2800" b="1" dirty="0" smtClean="0">
                <a:solidFill>
                  <a:schemeClr val="accent2"/>
                </a:solidFill>
                <a:latin typeface="+mj-ea"/>
              </a:rPr>
              <a:t>系と</a:t>
            </a:r>
            <a:r>
              <a:rPr kumimoji="1" lang="en-US" altLang="ja-JP" sz="2800" b="1" dirty="0" smtClean="0">
                <a:solidFill>
                  <a:schemeClr val="accent2"/>
                </a:solidFill>
                <a:latin typeface="+mj-ea"/>
              </a:rPr>
              <a:t>BSD</a:t>
            </a:r>
            <a:r>
              <a:rPr kumimoji="1" lang="ja-JP" altLang="en-US" sz="2800" b="1" dirty="0" smtClean="0">
                <a:solidFill>
                  <a:schemeClr val="accent2"/>
                </a:solidFill>
                <a:latin typeface="+mj-ea"/>
              </a:rPr>
              <a:t>系の違い</a:t>
            </a:r>
            <a:r>
              <a:rPr kumimoji="1" lang="en-US" altLang="ja-JP" sz="2800" b="1" dirty="0" smtClean="0">
                <a:solidFill>
                  <a:schemeClr val="accent2"/>
                </a:solidFill>
                <a:latin typeface="+mj-ea"/>
              </a:rPr>
              <a:t>(</a:t>
            </a:r>
            <a:r>
              <a:rPr kumimoji="1" lang="ja-JP" altLang="en-US" sz="2800" b="1" dirty="0" smtClean="0">
                <a:solidFill>
                  <a:schemeClr val="accent2"/>
                </a:solidFill>
                <a:latin typeface="+mj-ea"/>
              </a:rPr>
              <a:t>コマンド</a:t>
            </a:r>
            <a:r>
              <a:rPr kumimoji="1" lang="en-US" altLang="ja-JP" sz="2800" b="1" dirty="0" smtClean="0">
                <a:solidFill>
                  <a:schemeClr val="accent2"/>
                </a:solidFill>
                <a:latin typeface="+mj-ea"/>
              </a:rPr>
              <a:t>)</a:t>
            </a:r>
            <a:endParaRPr kumimoji="1" lang="ja-JP" altLang="en-US" sz="2800" b="1" dirty="0">
              <a:solidFill>
                <a:schemeClr val="accent2"/>
              </a:solidFill>
              <a:latin typeface="+mj-ea"/>
            </a:endParaRPr>
          </a:p>
        </p:txBody>
      </p:sp>
      <p:sp>
        <p:nvSpPr>
          <p:cNvPr id="3" name="コンテンツ プレースホルダー 2"/>
          <p:cNvSpPr>
            <a:spLocks noGrp="1"/>
          </p:cNvSpPr>
          <p:nvPr>
            <p:ph idx="1"/>
          </p:nvPr>
        </p:nvSpPr>
        <p:spPr>
          <a:xfrm>
            <a:off x="609599" y="2160591"/>
            <a:ext cx="6347714" cy="496884"/>
          </a:xfrm>
        </p:spPr>
        <p:txBody>
          <a:bodyPr>
            <a:normAutofit/>
          </a:bodyPr>
          <a:lstStyle/>
          <a:p>
            <a:r>
              <a:rPr lang="en-US" altLang="ja-JP" sz="2400" b="1" dirty="0" err="1">
                <a:solidFill>
                  <a:schemeClr val="accent2"/>
                </a:solidFill>
                <a:latin typeface="+mj-ea"/>
                <a:ea typeface="+mj-ea"/>
              </a:rPr>
              <a:t>p</a:t>
            </a:r>
            <a:r>
              <a:rPr lang="en-US" altLang="ja-JP" sz="2400" b="1" dirty="0" err="1" smtClean="0">
                <a:solidFill>
                  <a:schemeClr val="accent2"/>
                </a:solidFill>
                <a:latin typeface="+mj-ea"/>
                <a:ea typeface="+mj-ea"/>
              </a:rPr>
              <a:t>s</a:t>
            </a:r>
            <a:r>
              <a:rPr lang="ja-JP" altLang="en-US" sz="2400" b="1" dirty="0" smtClean="0">
                <a:solidFill>
                  <a:schemeClr val="accent2"/>
                </a:solidFill>
                <a:latin typeface="+mj-ea"/>
                <a:ea typeface="+mj-ea"/>
              </a:rPr>
              <a:t>コマンド</a:t>
            </a:r>
            <a:endParaRPr lang="en-US" altLang="ja-JP" sz="2400" b="1" dirty="0" smtClean="0">
              <a:solidFill>
                <a:schemeClr val="accent2"/>
              </a:solidFill>
              <a:latin typeface="+mj-ea"/>
              <a:ea typeface="+mj-ea"/>
            </a:endParaRPr>
          </a:p>
          <a:p>
            <a:endParaRPr kumimoji="1" lang="ja-JP" altLang="en-US" sz="2100" dirty="0"/>
          </a:p>
        </p:txBody>
      </p:sp>
      <p:sp>
        <p:nvSpPr>
          <p:cNvPr id="4" name="コンテンツ プレースホルダー 2"/>
          <p:cNvSpPr txBox="1">
            <a:spLocks/>
          </p:cNvSpPr>
          <p:nvPr/>
        </p:nvSpPr>
        <p:spPr>
          <a:xfrm>
            <a:off x="609598" y="2657475"/>
            <a:ext cx="7534277" cy="3307556"/>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altLang="ja-JP" sz="1900" dirty="0" err="1" smtClean="0"/>
              <a:t>SystemV</a:t>
            </a:r>
            <a:r>
              <a:rPr lang="ja-JP" altLang="en-US" sz="1900" dirty="0" smtClean="0"/>
              <a:t>系</a:t>
            </a:r>
            <a:r>
              <a:rPr lang="en-US" altLang="ja-JP" sz="1900" dirty="0" smtClean="0"/>
              <a:t>		</a:t>
            </a:r>
          </a:p>
          <a:p>
            <a:pPr lvl="2">
              <a:buFont typeface="Arial" panose="020B0604020202020204" pitchFamily="34" charset="0"/>
              <a:buChar char="•"/>
            </a:pPr>
            <a:r>
              <a:rPr lang="en-US" altLang="ja-JP" sz="1700" dirty="0" smtClean="0">
                <a:latin typeface="+mj-ea"/>
                <a:ea typeface="+mj-ea"/>
              </a:rPr>
              <a:t>-</a:t>
            </a:r>
            <a:r>
              <a:rPr lang="en-US" altLang="ja-JP" sz="1800" dirty="0" smtClean="0">
                <a:latin typeface="+mj-ea"/>
                <a:ea typeface="+mj-ea"/>
              </a:rPr>
              <a:t>e</a:t>
            </a:r>
            <a:r>
              <a:rPr lang="ja-JP" altLang="en-US" sz="1800" dirty="0">
                <a:latin typeface="+mj-ea"/>
                <a:ea typeface="+mj-ea"/>
              </a:rPr>
              <a:t> </a:t>
            </a:r>
            <a:r>
              <a:rPr lang="ja-JP" altLang="en-US" sz="1800" dirty="0" smtClean="0">
                <a:latin typeface="+mj-ea"/>
                <a:ea typeface="+mj-ea"/>
              </a:rPr>
              <a:t>全プロセス</a:t>
            </a:r>
            <a:endParaRPr lang="en-US" altLang="ja-JP" sz="1800" dirty="0" smtClean="0">
              <a:latin typeface="+mj-ea"/>
              <a:ea typeface="+mj-ea"/>
            </a:endParaRPr>
          </a:p>
          <a:p>
            <a:pPr lvl="2">
              <a:buFont typeface="Arial" panose="020B0604020202020204" pitchFamily="34" charset="0"/>
              <a:buChar char="•"/>
            </a:pPr>
            <a:r>
              <a:rPr lang="en-US" altLang="ja-JP" sz="1800" dirty="0" smtClean="0">
                <a:latin typeface="+mj-ea"/>
                <a:ea typeface="+mj-ea"/>
              </a:rPr>
              <a:t>-l</a:t>
            </a:r>
            <a:r>
              <a:rPr lang="ja-JP" altLang="en-US" sz="1800" dirty="0">
                <a:latin typeface="+mj-ea"/>
                <a:ea typeface="+mj-ea"/>
              </a:rPr>
              <a:t> </a:t>
            </a:r>
            <a:r>
              <a:rPr lang="en-US" altLang="ja-JP" sz="1800" dirty="0" smtClean="0">
                <a:latin typeface="+mj-ea"/>
                <a:ea typeface="+mj-ea"/>
              </a:rPr>
              <a:t>long format</a:t>
            </a:r>
          </a:p>
          <a:p>
            <a:pPr lvl="2">
              <a:buFont typeface="Arial" panose="020B0604020202020204" pitchFamily="34" charset="0"/>
              <a:buChar char="•"/>
            </a:pPr>
            <a:r>
              <a:rPr lang="en-US" altLang="ja-JP" sz="1800" dirty="0" smtClean="0">
                <a:latin typeface="+mj-ea"/>
                <a:ea typeface="+mj-ea"/>
              </a:rPr>
              <a:t>-f </a:t>
            </a:r>
            <a:r>
              <a:rPr lang="ja-JP" altLang="en-US" sz="1800" dirty="0" smtClean="0">
                <a:latin typeface="+mj-ea"/>
                <a:ea typeface="+mj-ea"/>
              </a:rPr>
              <a:t>全情報</a:t>
            </a:r>
            <a:endParaRPr lang="en-US" altLang="ja-JP" sz="1800" dirty="0" smtClean="0">
              <a:latin typeface="+mj-ea"/>
              <a:ea typeface="+mj-ea"/>
            </a:endParaRPr>
          </a:p>
          <a:p>
            <a:pPr lvl="2">
              <a:buFont typeface="Arial" panose="020B0604020202020204" pitchFamily="34" charset="0"/>
              <a:buChar char="•"/>
            </a:pPr>
            <a:endParaRPr lang="en-US" altLang="ja-JP" sz="1700" dirty="0"/>
          </a:p>
          <a:p>
            <a:pPr lvl="2">
              <a:buFont typeface="Arial" panose="020B0604020202020204" pitchFamily="34" charset="0"/>
              <a:buChar char="•"/>
            </a:pPr>
            <a:endParaRPr lang="en-US" altLang="ja-JP" sz="1700" dirty="0" smtClean="0"/>
          </a:p>
          <a:p>
            <a:pPr lvl="2">
              <a:buFont typeface="Arial" panose="020B0604020202020204" pitchFamily="34" charset="0"/>
              <a:buChar char="•"/>
            </a:pPr>
            <a:endParaRPr lang="en-US" altLang="ja-JP" sz="1700" dirty="0"/>
          </a:p>
          <a:p>
            <a:pPr lvl="2">
              <a:buFont typeface="Arial" panose="020B0604020202020204" pitchFamily="34" charset="0"/>
              <a:buChar char="•"/>
            </a:pPr>
            <a:endParaRPr lang="en-US" altLang="ja-JP" sz="1700" dirty="0" smtClean="0"/>
          </a:p>
          <a:p>
            <a:pPr>
              <a:buFont typeface="Wingdings" panose="05000000000000000000" pitchFamily="2" charset="2"/>
              <a:buChar char="Ø"/>
            </a:pPr>
            <a:r>
              <a:rPr lang="en-US" altLang="ja-JP" sz="2100" dirty="0" smtClean="0">
                <a:latin typeface="+mj-ea"/>
                <a:ea typeface="+mj-ea"/>
              </a:rPr>
              <a:t>BSD</a:t>
            </a:r>
            <a:r>
              <a:rPr lang="ja-JP" altLang="en-US" sz="2100" dirty="0" smtClean="0">
                <a:latin typeface="+mj-ea"/>
                <a:ea typeface="+mj-ea"/>
              </a:rPr>
              <a:t>系</a:t>
            </a:r>
            <a:endParaRPr lang="en-US" altLang="ja-JP" sz="2100" dirty="0" smtClean="0">
              <a:latin typeface="+mj-ea"/>
              <a:ea typeface="+mj-ea"/>
            </a:endParaRPr>
          </a:p>
          <a:p>
            <a:pPr lvl="1">
              <a:buFont typeface="Arial" panose="020B0604020202020204" pitchFamily="34" charset="0"/>
              <a:buChar char="•"/>
            </a:pPr>
            <a:r>
              <a:rPr lang="en-US" altLang="ja-JP" sz="1900" dirty="0">
                <a:latin typeface="+mj-ea"/>
                <a:ea typeface="+mj-ea"/>
              </a:rPr>
              <a:t>a</a:t>
            </a:r>
            <a:r>
              <a:rPr lang="en-US" altLang="ja-JP" sz="1900" dirty="0" smtClean="0">
                <a:latin typeface="+mj-ea"/>
                <a:ea typeface="+mj-ea"/>
              </a:rPr>
              <a:t> </a:t>
            </a:r>
            <a:r>
              <a:rPr lang="ja-JP" altLang="en-US" sz="1900" dirty="0" smtClean="0">
                <a:latin typeface="+mj-ea"/>
                <a:ea typeface="+mj-ea"/>
              </a:rPr>
              <a:t>自分以外のプロセスも</a:t>
            </a:r>
            <a:endParaRPr lang="en-US" altLang="ja-JP" sz="1900" dirty="0" smtClean="0">
              <a:latin typeface="+mj-ea"/>
              <a:ea typeface="+mj-ea"/>
            </a:endParaRPr>
          </a:p>
          <a:p>
            <a:pPr lvl="1">
              <a:buFont typeface="Arial" panose="020B0604020202020204" pitchFamily="34" charset="0"/>
              <a:buChar char="•"/>
            </a:pPr>
            <a:r>
              <a:rPr lang="en-US" altLang="ja-JP" sz="1900" dirty="0">
                <a:latin typeface="+mj-ea"/>
                <a:ea typeface="+mj-ea"/>
              </a:rPr>
              <a:t>x</a:t>
            </a:r>
            <a:r>
              <a:rPr lang="en-US" altLang="ja-JP" sz="1900" dirty="0" smtClean="0">
                <a:latin typeface="+mj-ea"/>
                <a:ea typeface="+mj-ea"/>
              </a:rPr>
              <a:t> </a:t>
            </a:r>
            <a:r>
              <a:rPr lang="ja-JP" altLang="en-US" sz="1900" dirty="0" smtClean="0">
                <a:latin typeface="+mj-ea"/>
                <a:ea typeface="+mj-ea"/>
              </a:rPr>
              <a:t>制御端末のないプロセスも</a:t>
            </a:r>
            <a:endParaRPr lang="en-US" altLang="ja-JP" sz="1900" dirty="0" smtClean="0">
              <a:latin typeface="+mj-ea"/>
              <a:ea typeface="+mj-ea"/>
            </a:endParaRPr>
          </a:p>
          <a:p>
            <a:pPr lvl="1">
              <a:buFont typeface="Arial" panose="020B0604020202020204" pitchFamily="34" charset="0"/>
              <a:buChar char="•"/>
            </a:pPr>
            <a:r>
              <a:rPr lang="en-US" altLang="ja-JP" sz="1900" dirty="0">
                <a:latin typeface="+mj-ea"/>
                <a:ea typeface="+mj-ea"/>
              </a:rPr>
              <a:t>w</a:t>
            </a:r>
            <a:r>
              <a:rPr lang="en-US" altLang="ja-JP" sz="1900" dirty="0" smtClean="0">
                <a:latin typeface="+mj-ea"/>
                <a:ea typeface="+mj-ea"/>
              </a:rPr>
              <a:t> long format(wide)</a:t>
            </a:r>
          </a:p>
          <a:p>
            <a:pPr lvl="1">
              <a:buFont typeface="Arial" panose="020B0604020202020204" pitchFamily="34" charset="0"/>
              <a:buChar char="•"/>
            </a:pPr>
            <a:r>
              <a:rPr lang="en-US" altLang="ja-JP" sz="1900" dirty="0" smtClean="0">
                <a:latin typeface="+mj-ea"/>
                <a:ea typeface="+mj-ea"/>
              </a:rPr>
              <a:t>u </a:t>
            </a:r>
            <a:r>
              <a:rPr lang="ja-JP" altLang="en-US" sz="1900" dirty="0" smtClean="0">
                <a:latin typeface="+mj-ea"/>
                <a:ea typeface="+mj-ea"/>
              </a:rPr>
              <a:t>多数の情報</a:t>
            </a:r>
            <a:endParaRPr lang="ja-JP" altLang="en-US" sz="1900" dirty="0">
              <a:latin typeface="+mj-ea"/>
              <a:ea typeface="+mj-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401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15</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1</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364964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Linux</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j-ea"/>
                <a:ea typeface="+mj-ea"/>
              </a:rPr>
              <a:t>UNIX</a:t>
            </a:r>
            <a:r>
              <a:rPr kumimoji="1" lang="ja-JP" altLang="en-US" sz="2400" b="1" dirty="0" smtClean="0">
                <a:solidFill>
                  <a:schemeClr val="accent2"/>
                </a:solidFill>
                <a:latin typeface="+mj-ea"/>
                <a:ea typeface="+mj-ea"/>
              </a:rPr>
              <a:t>系</a:t>
            </a:r>
            <a:r>
              <a:rPr kumimoji="1" lang="en-US" altLang="ja-JP" sz="2400" b="1" dirty="0" smtClean="0">
                <a:solidFill>
                  <a:schemeClr val="accent2"/>
                </a:solidFill>
                <a:latin typeface="+mj-ea"/>
                <a:ea typeface="+mj-ea"/>
              </a:rPr>
              <a:t>OS</a:t>
            </a:r>
          </a:p>
          <a:p>
            <a:r>
              <a:rPr lang="en-US" altLang="ja-JP" sz="2400" b="1" dirty="0" smtClean="0">
                <a:solidFill>
                  <a:schemeClr val="accent2"/>
                </a:solidFill>
                <a:latin typeface="+mj-ea"/>
                <a:ea typeface="+mj-ea"/>
              </a:rPr>
              <a:t>Linux</a:t>
            </a:r>
            <a:r>
              <a:rPr lang="ja-JP" altLang="en-US" sz="2400" b="1" dirty="0" smtClean="0">
                <a:solidFill>
                  <a:schemeClr val="accent2"/>
                </a:solidFill>
                <a:latin typeface="+mj-ea"/>
                <a:ea typeface="+mj-ea"/>
              </a:rPr>
              <a:t>カーネル</a:t>
            </a:r>
            <a:endParaRPr lang="en-US" altLang="ja-JP" sz="2400" b="1" dirty="0" smtClean="0">
              <a:solidFill>
                <a:schemeClr val="accent2"/>
              </a:solidFill>
              <a:latin typeface="+mj-ea"/>
              <a:ea typeface="+mj-ea"/>
            </a:endParaRPr>
          </a:p>
          <a:p>
            <a:r>
              <a:rPr kumimoji="1" lang="ja-JP" altLang="en-US" sz="2400" b="1" dirty="0">
                <a:solidFill>
                  <a:schemeClr val="accent2"/>
                </a:solidFill>
                <a:latin typeface="+mj-ea"/>
                <a:ea typeface="+mj-ea"/>
              </a:rPr>
              <a:t>豊富</a:t>
            </a:r>
            <a:r>
              <a:rPr kumimoji="1" lang="ja-JP" altLang="en-US" sz="2400" b="1" dirty="0" smtClean="0">
                <a:solidFill>
                  <a:schemeClr val="accent2"/>
                </a:solidFill>
                <a:latin typeface="+mj-ea"/>
                <a:ea typeface="+mj-ea"/>
              </a:rPr>
              <a:t>なディストリビューション</a:t>
            </a:r>
            <a:endParaRPr kumimoji="1" lang="en-US" altLang="ja-JP" sz="2400" b="1" dirty="0" smtClean="0">
              <a:solidFill>
                <a:schemeClr val="accent2"/>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Linux</a:t>
            </a:r>
            <a:r>
              <a:rPr lang="ja-JP" altLang="en-US" sz="2000" dirty="0" smtClean="0">
                <a:solidFill>
                  <a:schemeClr val="tx1"/>
                </a:solidFill>
                <a:latin typeface="+mj-ea"/>
                <a:ea typeface="+mj-ea"/>
              </a:rPr>
              <a:t>カーネルやドライバ、アプリケーションを</a:t>
            </a:r>
            <a:r>
              <a:rPr lang="ja-JP" altLang="en-US" sz="2000" dirty="0">
                <a:solidFill>
                  <a:schemeClr val="tx1"/>
                </a:solidFill>
                <a:latin typeface="+mj-ea"/>
                <a:ea typeface="+mj-ea"/>
              </a:rPr>
              <a:t>パック</a:t>
            </a:r>
            <a:r>
              <a:rPr lang="ja-JP" altLang="en-US" sz="2000" dirty="0" smtClean="0">
                <a:solidFill>
                  <a:schemeClr val="tx1"/>
                </a:solidFill>
                <a:latin typeface="+mj-ea"/>
                <a:ea typeface="+mj-ea"/>
              </a:rPr>
              <a:t>したもの</a:t>
            </a:r>
            <a:endParaRPr lang="en-US" altLang="ja-JP" sz="2000" dirty="0" smtClean="0">
              <a:solidFill>
                <a:schemeClr val="tx1"/>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X86,SPARC,Power PC</a:t>
            </a:r>
            <a:r>
              <a:rPr lang="ja-JP" altLang="en-US" sz="2000" dirty="0" smtClean="0">
                <a:solidFill>
                  <a:schemeClr val="tx1"/>
                </a:solidFill>
                <a:latin typeface="+mj-ea"/>
                <a:ea typeface="+mj-ea"/>
              </a:rPr>
              <a:t>等で動作</a:t>
            </a:r>
            <a:endParaRPr lang="en-US" altLang="ja-JP" sz="2000" dirty="0" smtClean="0">
              <a:solidFill>
                <a:schemeClr val="tx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8" y="4850606"/>
            <a:ext cx="1580787" cy="189694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581" y="4564856"/>
            <a:ext cx="3773566" cy="2182695"/>
          </a:xfrm>
          <a:prstGeom prst="rect">
            <a:avLst/>
          </a:prstGeom>
        </p:spPr>
      </p:pic>
      <p:sp>
        <p:nvSpPr>
          <p:cNvPr id="6" name="スライド番号プレースホルダー 5"/>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70016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609600"/>
            <a:ext cx="6569870" cy="1320800"/>
          </a:xfrm>
        </p:spPr>
        <p:txBody>
          <a:bodyPr/>
          <a:lstStyle/>
          <a:p>
            <a:r>
              <a:rPr kumimoji="1" lang="en-US" altLang="ja-JP" b="1" dirty="0" smtClean="0">
                <a:solidFill>
                  <a:schemeClr val="accent2"/>
                </a:solidFill>
                <a:latin typeface="+mn-ea"/>
                <a:ea typeface="+mn-ea"/>
              </a:rPr>
              <a:t>Linux</a:t>
            </a:r>
            <a:r>
              <a:rPr lang="ja-JP" altLang="en-US" b="1" dirty="0" smtClean="0">
                <a:solidFill>
                  <a:schemeClr val="accent2"/>
                </a:solidFill>
                <a:latin typeface="+mn-ea"/>
                <a:ea typeface="+mn-ea"/>
              </a:rPr>
              <a:t>ディストリビューション</a:t>
            </a:r>
            <a:endParaRPr kumimoji="1" lang="ja-JP" altLang="en-US" b="1" dirty="0">
              <a:solidFill>
                <a:schemeClr val="accent2"/>
              </a:solidFill>
              <a:latin typeface="+mn-ea"/>
              <a:ea typeface="+mn-ea"/>
            </a:endParaRPr>
          </a:p>
        </p:txBody>
      </p:sp>
      <p:sp>
        <p:nvSpPr>
          <p:cNvPr id="5" name="テキスト ボックス 4"/>
          <p:cNvSpPr txBox="1"/>
          <p:nvPr/>
        </p:nvSpPr>
        <p:spPr>
          <a:xfrm>
            <a:off x="609599" y="1930400"/>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err="1" smtClean="0">
                <a:solidFill>
                  <a:schemeClr val="bg1"/>
                </a:solidFill>
              </a:rPr>
              <a:t>Debian</a:t>
            </a:r>
            <a:r>
              <a:rPr kumimoji="1" lang="ja-JP" altLang="en-US" sz="2400" dirty="0" smtClean="0">
                <a:solidFill>
                  <a:schemeClr val="bg1"/>
                </a:solidFill>
              </a:rPr>
              <a:t>系</a:t>
            </a:r>
            <a:endParaRPr kumimoji="1" lang="ja-JP" altLang="en-US" sz="2400" dirty="0">
              <a:solidFill>
                <a:schemeClr val="bg1"/>
              </a:solidFill>
            </a:endParaRPr>
          </a:p>
        </p:txBody>
      </p:sp>
      <p:sp>
        <p:nvSpPr>
          <p:cNvPr id="6" name="テキスト ボックス 5"/>
          <p:cNvSpPr txBox="1"/>
          <p:nvPr/>
        </p:nvSpPr>
        <p:spPr>
          <a:xfrm>
            <a:off x="4976812" y="1930400"/>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smtClean="0">
                <a:solidFill>
                  <a:schemeClr val="bg1"/>
                </a:solidFill>
              </a:rPr>
              <a:t>Slackware</a:t>
            </a:r>
            <a:r>
              <a:rPr kumimoji="1" lang="ja-JP" altLang="en-US" sz="2400" dirty="0" smtClean="0">
                <a:solidFill>
                  <a:schemeClr val="bg1"/>
                </a:solidFill>
              </a:rPr>
              <a:t>系</a:t>
            </a:r>
            <a:endParaRPr kumimoji="1" lang="ja-JP" altLang="en-US" sz="2400" dirty="0">
              <a:solidFill>
                <a:schemeClr val="bg1"/>
              </a:solidFill>
            </a:endParaRPr>
          </a:p>
        </p:txBody>
      </p:sp>
      <p:sp>
        <p:nvSpPr>
          <p:cNvPr id="7" name="テキスト ボックス 6"/>
          <p:cNvSpPr txBox="1"/>
          <p:nvPr/>
        </p:nvSpPr>
        <p:spPr>
          <a:xfrm>
            <a:off x="609598" y="4171619"/>
            <a:ext cx="2419351" cy="600164"/>
          </a:xfrm>
          <a:prstGeom prst="rect">
            <a:avLst/>
          </a:prstGeom>
          <a:solidFill>
            <a:srgbClr val="00B0F0"/>
          </a:solidFill>
        </p:spPr>
        <p:txBody>
          <a:bodyPr wrap="square" rtlCol="0">
            <a:spAutoFit/>
          </a:bodyPr>
          <a:lstStyle/>
          <a:p>
            <a:pPr algn="ctr">
              <a:lnSpc>
                <a:spcPct val="150000"/>
              </a:lnSpc>
            </a:pPr>
            <a:r>
              <a:rPr kumimoji="1" lang="en-US" altLang="ja-JP" sz="2400" dirty="0" err="1" smtClean="0">
                <a:solidFill>
                  <a:schemeClr val="bg1"/>
                </a:solidFill>
              </a:rPr>
              <a:t>RedHat</a:t>
            </a:r>
            <a:r>
              <a:rPr kumimoji="1" lang="ja-JP" altLang="en-US" sz="2400" dirty="0" smtClean="0">
                <a:solidFill>
                  <a:schemeClr val="bg1"/>
                </a:solidFill>
              </a:rPr>
              <a:t>系</a:t>
            </a:r>
            <a:endParaRPr kumimoji="1" lang="ja-JP" altLang="en-US" sz="2400" dirty="0">
              <a:solidFill>
                <a:schemeClr val="bg1"/>
              </a:solidFill>
            </a:endParaRPr>
          </a:p>
        </p:txBody>
      </p:sp>
      <p:sp>
        <p:nvSpPr>
          <p:cNvPr id="8" name="テキスト ボックス 7"/>
          <p:cNvSpPr txBox="1"/>
          <p:nvPr/>
        </p:nvSpPr>
        <p:spPr>
          <a:xfrm>
            <a:off x="4976812" y="4171619"/>
            <a:ext cx="2419351" cy="600164"/>
          </a:xfrm>
          <a:prstGeom prst="rect">
            <a:avLst/>
          </a:prstGeom>
          <a:solidFill>
            <a:srgbClr val="00B0F0"/>
          </a:solidFill>
        </p:spPr>
        <p:txBody>
          <a:bodyPr wrap="square" rtlCol="0">
            <a:spAutoFit/>
          </a:bodyPr>
          <a:lstStyle/>
          <a:p>
            <a:pPr algn="ctr">
              <a:lnSpc>
                <a:spcPct val="150000"/>
              </a:lnSpc>
            </a:pPr>
            <a:r>
              <a:rPr kumimoji="1" lang="ja-JP" altLang="en-US" sz="2400" dirty="0" smtClean="0">
                <a:solidFill>
                  <a:schemeClr val="bg1"/>
                </a:solidFill>
              </a:rPr>
              <a:t>独立系</a:t>
            </a:r>
            <a:endParaRPr kumimoji="1" lang="ja-JP" altLang="en-US" sz="2400" dirty="0">
              <a:solidFill>
                <a:schemeClr val="bg1"/>
              </a:solidFill>
            </a:endParaRPr>
          </a:p>
        </p:txBody>
      </p:sp>
      <p:sp>
        <p:nvSpPr>
          <p:cNvPr id="9" name="テキスト ボックス 8"/>
          <p:cNvSpPr txBox="1"/>
          <p:nvPr/>
        </p:nvSpPr>
        <p:spPr>
          <a:xfrm>
            <a:off x="609598" y="2582203"/>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ユーザフレンドリ</a:t>
            </a:r>
            <a:endParaRPr kumimoji="1" lang="ja-JP" altLang="en-US" dirty="0"/>
          </a:p>
        </p:txBody>
      </p:sp>
      <p:sp>
        <p:nvSpPr>
          <p:cNvPr id="10" name="テキスト ボックス 9"/>
          <p:cNvSpPr txBox="1"/>
          <p:nvPr/>
        </p:nvSpPr>
        <p:spPr>
          <a:xfrm>
            <a:off x="4976812" y="2582203"/>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安定・セキュア・高速</a:t>
            </a:r>
            <a:endParaRPr kumimoji="1" lang="ja-JP" altLang="en-US" dirty="0"/>
          </a:p>
        </p:txBody>
      </p:sp>
      <p:sp>
        <p:nvSpPr>
          <p:cNvPr id="11" name="テキスト ボックス 10"/>
          <p:cNvSpPr txBox="1"/>
          <p:nvPr/>
        </p:nvSpPr>
        <p:spPr>
          <a:xfrm>
            <a:off x="609597" y="4781164"/>
            <a:ext cx="364093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kumimoji="1" lang="ja-JP" altLang="en-US" dirty="0" smtClean="0"/>
              <a:t>企業向け</a:t>
            </a:r>
            <a:endParaRPr kumimoji="1" lang="ja-JP" altLang="en-US"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85" y="3003174"/>
            <a:ext cx="681874" cy="895734"/>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182" y="3035613"/>
            <a:ext cx="1164433" cy="914378"/>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616" y="3067337"/>
            <a:ext cx="973516" cy="882654"/>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9610" y="3072043"/>
            <a:ext cx="1299718" cy="841517"/>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8392" y="2714375"/>
            <a:ext cx="2075751" cy="1282814"/>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52" y="5216567"/>
            <a:ext cx="1023940" cy="1023940"/>
          </a:xfrm>
          <a:prstGeom prst="rect">
            <a:avLst/>
          </a:prstGeom>
        </p:spPr>
      </p:pic>
      <p:pic>
        <p:nvPicPr>
          <p:cNvPr id="20" name="図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2781" y="5150496"/>
            <a:ext cx="2214563" cy="721117"/>
          </a:xfrm>
          <a:prstGeom prst="rect">
            <a:avLst/>
          </a:prstGeom>
        </p:spPr>
      </p:pic>
      <p:pic>
        <p:nvPicPr>
          <p:cNvPr id="21" name="図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8750" y="5779620"/>
            <a:ext cx="1528763" cy="1041470"/>
          </a:xfrm>
          <a:prstGeom prst="rect">
            <a:avLst/>
          </a:prstGeom>
        </p:spPr>
      </p:pic>
      <p:pic>
        <p:nvPicPr>
          <p:cNvPr id="22" name="図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6487" y="4843234"/>
            <a:ext cx="1433275" cy="1074956"/>
          </a:xfrm>
          <a:prstGeom prst="rect">
            <a:avLst/>
          </a:prstGeom>
        </p:spPr>
      </p:pic>
      <p:pic>
        <p:nvPicPr>
          <p:cNvPr id="27" name="図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6202" y="4956032"/>
            <a:ext cx="1580548" cy="849360"/>
          </a:xfrm>
          <a:prstGeom prst="rect">
            <a:avLst/>
          </a:prstGeom>
        </p:spPr>
      </p:pic>
      <p:pic>
        <p:nvPicPr>
          <p:cNvPr id="28" name="図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09602" y="5849415"/>
            <a:ext cx="1219760" cy="914820"/>
          </a:xfrm>
          <a:prstGeom prst="rect">
            <a:avLst/>
          </a:prstGeom>
        </p:spPr>
      </p:pic>
      <p:sp>
        <p:nvSpPr>
          <p:cNvPr id="3" name="スライド番号プレースホルダー 2"/>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224790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GNU</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j-ea"/>
                <a:ea typeface="+mj-ea"/>
              </a:rPr>
              <a:t>GNU</a:t>
            </a:r>
            <a:r>
              <a:rPr kumimoji="1" lang="ja-JP" altLang="en-US" sz="2400" b="1" dirty="0" smtClean="0">
                <a:solidFill>
                  <a:schemeClr val="accent2"/>
                </a:solidFill>
                <a:latin typeface="+mj-ea"/>
                <a:ea typeface="+mj-ea"/>
              </a:rPr>
              <a:t>‘</a:t>
            </a:r>
            <a:r>
              <a:rPr kumimoji="1" lang="en-US" altLang="ja-JP" sz="2400" b="1" dirty="0" smtClean="0">
                <a:solidFill>
                  <a:schemeClr val="accent2"/>
                </a:solidFill>
                <a:latin typeface="+mj-ea"/>
                <a:ea typeface="+mj-ea"/>
              </a:rPr>
              <a:t>s Not Unix!</a:t>
            </a:r>
          </a:p>
          <a:p>
            <a:r>
              <a:rPr lang="en-US" altLang="ja-JP" sz="2400" b="1" dirty="0" smtClean="0">
                <a:solidFill>
                  <a:schemeClr val="accent2"/>
                </a:solidFill>
                <a:latin typeface="+mj-ea"/>
                <a:ea typeface="+mj-ea"/>
              </a:rPr>
              <a:t>GNU</a:t>
            </a:r>
          </a:p>
          <a:p>
            <a:pPr lvl="1">
              <a:buFont typeface="Wingdings" panose="05000000000000000000" pitchFamily="2" charset="2"/>
              <a:buChar char="Ø"/>
            </a:pPr>
            <a:r>
              <a:rPr lang="en-US" altLang="ja-JP" sz="2000" dirty="0" smtClean="0">
                <a:solidFill>
                  <a:schemeClr val="tx1"/>
                </a:solidFill>
                <a:latin typeface="+mj-ea"/>
                <a:ea typeface="+mj-ea"/>
              </a:rPr>
              <a:t>MIT</a:t>
            </a:r>
            <a:r>
              <a:rPr lang="ja-JP" altLang="en-US" sz="2000" dirty="0" smtClean="0">
                <a:solidFill>
                  <a:schemeClr val="tx1"/>
                </a:solidFill>
                <a:latin typeface="+mj-ea"/>
                <a:ea typeface="+mj-ea"/>
              </a:rPr>
              <a:t>人工知能研究所</a:t>
            </a:r>
            <a:r>
              <a:rPr lang="en-US" altLang="ja-JP" sz="2000" dirty="0" smtClean="0">
                <a:solidFill>
                  <a:schemeClr val="tx1"/>
                </a:solidFill>
                <a:latin typeface="+mj-ea"/>
                <a:ea typeface="+mj-ea"/>
              </a:rPr>
              <a:t>(1983</a:t>
            </a:r>
            <a:r>
              <a:rPr lang="ja-JP" altLang="en-US" sz="2000" dirty="0" smtClean="0">
                <a:solidFill>
                  <a:schemeClr val="tx1"/>
                </a:solidFill>
                <a:latin typeface="+mj-ea"/>
                <a:ea typeface="+mj-ea"/>
              </a:rPr>
              <a:t>年</a:t>
            </a:r>
            <a:r>
              <a:rPr lang="en-US" altLang="ja-JP" sz="2000" dirty="0" smtClean="0">
                <a:solidFill>
                  <a:schemeClr val="tx1"/>
                </a:solidFill>
                <a:latin typeface="+mj-ea"/>
                <a:ea typeface="+mj-ea"/>
              </a:rPr>
              <a:t>)</a:t>
            </a:r>
          </a:p>
          <a:p>
            <a:pPr lvl="1">
              <a:buFont typeface="Wingdings" panose="05000000000000000000" pitchFamily="2" charset="2"/>
              <a:buChar char="Ø"/>
            </a:pPr>
            <a:r>
              <a:rPr lang="ja-JP" altLang="en-US" sz="2000" dirty="0" smtClean="0">
                <a:solidFill>
                  <a:schemeClr val="tx1"/>
                </a:solidFill>
                <a:latin typeface="+mj-ea"/>
                <a:ea typeface="+mj-ea"/>
              </a:rPr>
              <a:t>フリーソフトウェア</a:t>
            </a:r>
            <a:endParaRPr lang="en-US" altLang="ja-JP" sz="2000" dirty="0" smtClean="0">
              <a:solidFill>
                <a:schemeClr val="tx1"/>
              </a:solidFill>
              <a:latin typeface="+mj-ea"/>
              <a:ea typeface="+mj-ea"/>
            </a:endParaRPr>
          </a:p>
          <a:p>
            <a:pPr lvl="1">
              <a:buFont typeface="Wingdings" panose="05000000000000000000" pitchFamily="2" charset="2"/>
              <a:buChar char="Ø"/>
            </a:pPr>
            <a:r>
              <a:rPr lang="ja-JP" altLang="en-US" sz="2000" dirty="0">
                <a:solidFill>
                  <a:schemeClr val="tx1"/>
                </a:solidFill>
                <a:latin typeface="+mj-ea"/>
                <a:ea typeface="+mj-ea"/>
              </a:rPr>
              <a:t>人間</a:t>
            </a:r>
            <a:r>
              <a:rPr lang="ja-JP" altLang="en-US" sz="2000" dirty="0" smtClean="0">
                <a:solidFill>
                  <a:schemeClr val="tx1"/>
                </a:solidFill>
                <a:latin typeface="+mj-ea"/>
                <a:ea typeface="+mj-ea"/>
              </a:rPr>
              <a:t>に使いやすい</a:t>
            </a:r>
            <a:r>
              <a:rPr lang="en-US" altLang="ja-JP" sz="2000" dirty="0" smtClean="0">
                <a:solidFill>
                  <a:schemeClr val="tx1"/>
                </a:solidFill>
                <a:latin typeface="+mj-ea"/>
                <a:ea typeface="+mj-ea"/>
              </a:rPr>
              <a:t>OS</a:t>
            </a:r>
            <a:r>
              <a:rPr lang="ja-JP" altLang="en-US" sz="2000" dirty="0" smtClean="0">
                <a:solidFill>
                  <a:schemeClr val="tx1"/>
                </a:solidFill>
                <a:latin typeface="+mj-ea"/>
                <a:ea typeface="+mj-ea"/>
              </a:rPr>
              <a:t>の実現</a:t>
            </a:r>
            <a:endParaRPr lang="en-US" altLang="ja-JP" sz="2000" dirty="0" smtClean="0">
              <a:solidFill>
                <a:schemeClr val="tx1"/>
              </a:solidFill>
              <a:latin typeface="+mj-ea"/>
              <a:ea typeface="+mj-ea"/>
            </a:endParaRPr>
          </a:p>
          <a:p>
            <a:r>
              <a:rPr lang="ja-JP" altLang="en-US" sz="2400" b="1" dirty="0" smtClean="0">
                <a:solidFill>
                  <a:schemeClr val="accent2"/>
                </a:solidFill>
                <a:latin typeface="+mj-ea"/>
                <a:ea typeface="+mj-ea"/>
              </a:rPr>
              <a:t>コンポーネント</a:t>
            </a:r>
            <a:endParaRPr lang="en-US" altLang="ja-JP" sz="2400" b="1" dirty="0" smtClean="0">
              <a:solidFill>
                <a:schemeClr val="accent2"/>
              </a:solidFill>
              <a:latin typeface="+mj-ea"/>
              <a:ea typeface="+mj-ea"/>
            </a:endParaRPr>
          </a:p>
          <a:p>
            <a:pPr lvl="1">
              <a:buFont typeface="Wingdings" panose="05000000000000000000" pitchFamily="2" charset="2"/>
              <a:buChar char="Ø"/>
            </a:pPr>
            <a:r>
              <a:rPr lang="en-US" altLang="ja-JP" sz="2000" dirty="0" smtClean="0">
                <a:solidFill>
                  <a:schemeClr val="tx1"/>
                </a:solidFill>
                <a:latin typeface="+mj-ea"/>
                <a:ea typeface="+mj-ea"/>
              </a:rPr>
              <a:t>GCC,GDB,GNOME,GIMP,GNU</a:t>
            </a:r>
            <a:r>
              <a:rPr lang="ja-JP" altLang="en-US" sz="2000" dirty="0" smtClean="0">
                <a:solidFill>
                  <a:schemeClr val="tx1"/>
                </a:solidFill>
                <a:latin typeface="+mj-ea"/>
                <a:ea typeface="+mj-ea"/>
              </a:rPr>
              <a:t> </a:t>
            </a:r>
            <a:r>
              <a:rPr lang="en-US" altLang="ja-JP" sz="2000" dirty="0" err="1" smtClean="0">
                <a:solidFill>
                  <a:schemeClr val="tx1"/>
                </a:solidFill>
                <a:latin typeface="+mj-ea"/>
                <a:ea typeface="+mj-ea"/>
              </a:rPr>
              <a:t>Emacs</a:t>
            </a:r>
            <a:r>
              <a:rPr lang="ja-JP" altLang="en-US" sz="2000" dirty="0" smtClean="0">
                <a:solidFill>
                  <a:schemeClr val="tx1"/>
                </a:solidFill>
                <a:latin typeface="+mj-ea"/>
                <a:ea typeface="+mj-ea"/>
              </a:rPr>
              <a:t>等</a:t>
            </a:r>
            <a:endParaRPr lang="en-US" altLang="ja-JP" sz="2000" dirty="0" smtClean="0">
              <a:solidFill>
                <a:schemeClr val="tx1"/>
              </a:solidFill>
              <a:latin typeface="+mj-ea"/>
              <a:ea typeface="+mj-ea"/>
            </a:endParaRPr>
          </a:p>
          <a:p>
            <a:pPr lvl="1"/>
            <a:endParaRPr lang="en-US" altLang="ja-JP" sz="1900" b="1" dirty="0" smtClean="0">
              <a:solidFill>
                <a:schemeClr val="accent2"/>
              </a:solidFill>
              <a:latin typeface="+mj-ea"/>
              <a:ea typeface="+mj-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915625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300" b="1" dirty="0">
                <a:solidFill>
                  <a:schemeClr val="accent2"/>
                </a:solidFill>
                <a:latin typeface="+mj-ea"/>
              </a:rPr>
              <a:t>UNIX</a:t>
            </a:r>
            <a:r>
              <a:rPr lang="ja-JP" altLang="en-US" sz="3300" b="1" dirty="0">
                <a:solidFill>
                  <a:schemeClr val="accent2"/>
                </a:solidFill>
                <a:latin typeface="+mj-ea"/>
              </a:rPr>
              <a:t>の起動</a:t>
            </a:r>
          </a:p>
        </p:txBody>
      </p:sp>
      <p:sp>
        <p:nvSpPr>
          <p:cNvPr id="2" name="テキスト プレースホルダー 1"/>
          <p:cNvSpPr>
            <a:spLocks noGrp="1"/>
          </p:cNvSpPr>
          <p:nvPr>
            <p:ph type="body"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7477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目次</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r>
              <a:rPr lang="en-US" altLang="ja-JP" sz="2400" dirty="0"/>
              <a:t>UNIX</a:t>
            </a:r>
            <a:r>
              <a:rPr lang="ja-JP" altLang="en-US" sz="2400" dirty="0"/>
              <a:t>の歴史</a:t>
            </a:r>
            <a:endParaRPr lang="en-US" altLang="ja-JP" sz="2400" dirty="0"/>
          </a:p>
          <a:p>
            <a:r>
              <a:rPr lang="en-US" altLang="ja-JP" sz="2400" dirty="0" err="1"/>
              <a:t>SystemV</a:t>
            </a:r>
            <a:r>
              <a:rPr lang="ja-JP" altLang="en-US" sz="2400" dirty="0"/>
              <a:t>系</a:t>
            </a:r>
            <a:r>
              <a:rPr lang="en-US" altLang="ja-JP" sz="2400" dirty="0"/>
              <a:t>,BSD</a:t>
            </a:r>
            <a:r>
              <a:rPr lang="ja-JP" altLang="en-US" sz="2400" dirty="0"/>
              <a:t>系</a:t>
            </a:r>
            <a:r>
              <a:rPr lang="en-US" altLang="ja-JP" sz="2400" dirty="0"/>
              <a:t>,Linux</a:t>
            </a:r>
          </a:p>
          <a:p>
            <a:r>
              <a:rPr lang="en-US" altLang="ja-JP" sz="2400" dirty="0"/>
              <a:t>UNIX</a:t>
            </a:r>
            <a:r>
              <a:rPr lang="ja-JP" altLang="en-US" sz="2400" dirty="0"/>
              <a:t>の起動</a:t>
            </a:r>
            <a:endParaRPr lang="en-US" altLang="ja-JP" sz="2400" dirty="0"/>
          </a:p>
          <a:p>
            <a:r>
              <a:rPr lang="ja-JP" altLang="en-US" sz="2400" dirty="0"/>
              <a:t>ディスクとファイルシステム</a:t>
            </a: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3557901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smtClean="0">
                <a:solidFill>
                  <a:schemeClr val="accent2"/>
                </a:solidFill>
              </a:rPr>
              <a:t>ブートプロセス</a:t>
            </a:r>
            <a:endParaRPr kumimoji="1" lang="ja-JP" altLang="en-US" b="1" dirty="0">
              <a:solidFill>
                <a:schemeClr val="accent2"/>
              </a:solidFill>
            </a:endParaRPr>
          </a:p>
        </p:txBody>
      </p:sp>
      <p:sp>
        <p:nvSpPr>
          <p:cNvPr id="5" name="コンテンツ プレースホルダー 4"/>
          <p:cNvSpPr>
            <a:spLocks noGrp="1"/>
          </p:cNvSpPr>
          <p:nvPr>
            <p:ph idx="1"/>
          </p:nvPr>
        </p:nvSpPr>
        <p:spPr/>
        <p:txBody>
          <a:bodyPr>
            <a:normAutofit/>
          </a:bodyPr>
          <a:lstStyle/>
          <a:p>
            <a:pPr>
              <a:buFont typeface="+mj-lt"/>
              <a:buAutoNum type="arabicPeriod"/>
            </a:pPr>
            <a:r>
              <a:rPr kumimoji="1" lang="ja-JP" altLang="en-US" sz="2000" dirty="0" smtClean="0"/>
              <a:t>電源を入れる</a:t>
            </a:r>
            <a:endParaRPr kumimoji="1" lang="en-US" altLang="ja-JP" sz="2000" dirty="0" smtClean="0"/>
          </a:p>
          <a:p>
            <a:pPr>
              <a:buFont typeface="+mj-lt"/>
              <a:buAutoNum type="arabicPeriod"/>
            </a:pPr>
            <a:r>
              <a:rPr lang="en-US" altLang="ja-JP" sz="2000" dirty="0" smtClean="0"/>
              <a:t>BIOS</a:t>
            </a:r>
            <a:r>
              <a:rPr lang="ja-JP" altLang="en-US" sz="2000" dirty="0" smtClean="0"/>
              <a:t>の起動</a:t>
            </a:r>
            <a:endParaRPr lang="en-US" altLang="ja-JP" sz="2000" dirty="0" smtClean="0"/>
          </a:p>
          <a:p>
            <a:pPr>
              <a:buFont typeface="+mj-lt"/>
              <a:buAutoNum type="arabicPeriod"/>
            </a:pPr>
            <a:r>
              <a:rPr kumimoji="1" lang="en-US" altLang="ja-JP" sz="2000" dirty="0" smtClean="0"/>
              <a:t>MBR</a:t>
            </a:r>
            <a:r>
              <a:rPr kumimoji="1" lang="ja-JP" altLang="en-US" sz="2000" dirty="0" smtClean="0"/>
              <a:t>のロード</a:t>
            </a:r>
            <a:endParaRPr kumimoji="1" lang="en-US" altLang="ja-JP" sz="2000" dirty="0" smtClean="0"/>
          </a:p>
          <a:p>
            <a:pPr>
              <a:buFont typeface="+mj-lt"/>
              <a:buAutoNum type="arabicPeriod"/>
            </a:pPr>
            <a:r>
              <a:rPr lang="ja-JP" altLang="en-US" sz="2000" dirty="0" smtClean="0"/>
              <a:t>ブートローダかカーネルの起動</a:t>
            </a:r>
            <a:endParaRPr lang="en-US" altLang="ja-JP" sz="2000" dirty="0" smtClean="0"/>
          </a:p>
          <a:p>
            <a:pPr lvl="1">
              <a:buFont typeface="Wingdings" panose="05000000000000000000" pitchFamily="2" charset="2"/>
              <a:buChar char="Ø"/>
            </a:pPr>
            <a:r>
              <a:rPr lang="en-US" altLang="ja-JP" sz="1800" dirty="0" smtClean="0"/>
              <a:t>GNU GRUB</a:t>
            </a:r>
          </a:p>
          <a:p>
            <a:pPr>
              <a:buFont typeface="+mj-lt"/>
              <a:buAutoNum type="arabicPeriod"/>
            </a:pPr>
            <a:r>
              <a:rPr lang="en-US" altLang="ja-JP" sz="2000" dirty="0" err="1" smtClean="0"/>
              <a:t>init</a:t>
            </a:r>
            <a:r>
              <a:rPr lang="ja-JP" altLang="en-US" sz="2000" dirty="0" smtClean="0"/>
              <a:t>を実行</a:t>
            </a:r>
            <a:endParaRPr lang="en-US" altLang="ja-JP" sz="2000" dirty="0" smtClean="0"/>
          </a:p>
          <a:p>
            <a:pPr lvl="1">
              <a:buFont typeface="Wingdings" panose="05000000000000000000" pitchFamily="2" charset="2"/>
              <a:buChar char="Ø"/>
            </a:pPr>
            <a:r>
              <a:rPr lang="ja-JP" altLang="en-US" sz="1800" dirty="0"/>
              <a:t>最近</a:t>
            </a:r>
            <a:r>
              <a:rPr lang="ja-JP" altLang="en-US" sz="1800" dirty="0" smtClean="0"/>
              <a:t>の</a:t>
            </a:r>
            <a:r>
              <a:rPr lang="en-US" altLang="ja-JP" sz="1800" dirty="0" smtClean="0"/>
              <a:t>Linux</a:t>
            </a:r>
            <a:r>
              <a:rPr lang="ja-JP" altLang="en-US" sz="1800" dirty="0" smtClean="0"/>
              <a:t>は</a:t>
            </a:r>
            <a:r>
              <a:rPr lang="en-US" altLang="ja-JP" sz="1800" dirty="0" err="1" smtClean="0"/>
              <a:t>Systemd</a:t>
            </a:r>
            <a:endParaRPr lang="en-US" altLang="ja-JP" sz="1800" dirty="0" smtClean="0"/>
          </a:p>
        </p:txBody>
      </p:sp>
      <p:graphicFrame>
        <p:nvGraphicFramePr>
          <p:cNvPr id="7" name="図表 6"/>
          <p:cNvGraphicFramePr/>
          <p:nvPr>
            <p:extLst>
              <p:ext uri="{D42A27DB-BD31-4B8C-83A1-F6EECF244321}">
                <p14:modId xmlns:p14="http://schemas.microsoft.com/office/powerpoint/2010/main" val="3010532384"/>
              </p:ext>
            </p:extLst>
          </p:nvPr>
        </p:nvGraphicFramePr>
        <p:xfrm>
          <a:off x="2862262" y="1270000"/>
          <a:ext cx="6096000" cy="4989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スライド番号プレースホルダー 1"/>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353236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BIOS</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Autofit/>
          </a:bodyPr>
          <a:lstStyle/>
          <a:p>
            <a:r>
              <a:rPr kumimoji="1" lang="en-US" altLang="ja-JP" sz="2000" dirty="0" smtClean="0"/>
              <a:t>CPU</a:t>
            </a:r>
            <a:r>
              <a:rPr kumimoji="1" lang="ja-JP" altLang="en-US" sz="2000" dirty="0" smtClean="0"/>
              <a:t>はメモリ上のプログラムを実行可能</a:t>
            </a:r>
            <a:endParaRPr kumimoji="1" lang="en-US" altLang="ja-JP" sz="2000" dirty="0" smtClean="0"/>
          </a:p>
          <a:p>
            <a:pPr lvl="1">
              <a:buFont typeface="Wingdings" panose="05000000000000000000" pitchFamily="2" charset="2"/>
              <a:buChar char="Ø"/>
            </a:pPr>
            <a:r>
              <a:rPr lang="ja-JP" altLang="en-US" sz="1800" dirty="0" smtClean="0"/>
              <a:t>プログラムの二次記憶からのロードは</a:t>
            </a:r>
            <a:r>
              <a:rPr lang="en-US" altLang="ja-JP" sz="1800" dirty="0" smtClean="0"/>
              <a:t>OS</a:t>
            </a:r>
            <a:r>
              <a:rPr lang="ja-JP" altLang="en-US" sz="1800" dirty="0" smtClean="0"/>
              <a:t>が行う</a:t>
            </a:r>
            <a:endParaRPr lang="en-US" altLang="ja-JP" sz="1800" dirty="0"/>
          </a:p>
          <a:p>
            <a:pPr lvl="1">
              <a:buFont typeface="Wingdings" panose="05000000000000000000" pitchFamily="2" charset="2"/>
              <a:buChar char="Ø"/>
            </a:pPr>
            <a:endParaRPr kumimoji="1" lang="en-US" altLang="ja-JP" sz="1800" dirty="0" smtClean="0"/>
          </a:p>
          <a:p>
            <a:pPr lvl="1">
              <a:buFont typeface="Wingdings" panose="05000000000000000000" pitchFamily="2" charset="2"/>
              <a:buChar char="Ø"/>
            </a:pPr>
            <a:endParaRPr lang="en-US" altLang="ja-JP" sz="1800" dirty="0"/>
          </a:p>
          <a:p>
            <a:pPr lvl="1">
              <a:buFont typeface="Wingdings" panose="05000000000000000000" pitchFamily="2" charset="2"/>
              <a:buChar char="Ø"/>
            </a:pPr>
            <a:r>
              <a:rPr kumimoji="1" lang="en-US" altLang="ja-JP" sz="1800" dirty="0" smtClean="0"/>
              <a:t>OS</a:t>
            </a:r>
            <a:r>
              <a:rPr kumimoji="1" lang="ja-JP" altLang="en-US" sz="1800" dirty="0" smtClean="0"/>
              <a:t>は電源を入れたときにはメモリ上にない</a:t>
            </a:r>
            <a:endParaRPr kumimoji="1" lang="en-US" altLang="ja-JP" sz="1800" dirty="0" smtClean="0"/>
          </a:p>
          <a:p>
            <a:pPr lvl="1">
              <a:buFont typeface="Wingdings" panose="05000000000000000000" pitchFamily="2" charset="2"/>
              <a:buChar char="Ø"/>
            </a:pPr>
            <a:r>
              <a:rPr lang="en-US" altLang="ja-JP" sz="1800" dirty="0" smtClean="0"/>
              <a:t>OS</a:t>
            </a:r>
            <a:r>
              <a:rPr lang="ja-JP" altLang="en-US" sz="1800" dirty="0" smtClean="0"/>
              <a:t>のデータ量は莫大</a:t>
            </a:r>
            <a:endParaRPr lang="en-US" altLang="ja-JP" sz="1800" dirty="0" smtClean="0"/>
          </a:p>
          <a:p>
            <a:pPr lvl="1">
              <a:buFont typeface="Wingdings" panose="05000000000000000000" pitchFamily="2" charset="2"/>
              <a:buChar char="Ø"/>
            </a:pPr>
            <a:endParaRPr kumimoji="1" lang="en-US" altLang="ja-JP" sz="1800" dirty="0"/>
          </a:p>
          <a:p>
            <a:endParaRPr lang="en-US" altLang="ja-JP" sz="2000" dirty="0" smtClean="0"/>
          </a:p>
          <a:p>
            <a:r>
              <a:rPr lang="en-US" altLang="ja-JP" sz="2000" dirty="0" smtClean="0"/>
              <a:t>OS</a:t>
            </a:r>
            <a:r>
              <a:rPr lang="ja-JP" altLang="en-US" sz="2000" dirty="0" smtClean="0"/>
              <a:t>の読み込むための小さいプログラムを</a:t>
            </a:r>
            <a:r>
              <a:rPr lang="en-US" altLang="ja-JP" sz="2000" dirty="0" smtClean="0"/>
              <a:t>BIOS</a:t>
            </a:r>
            <a:r>
              <a:rPr lang="ja-JP" altLang="en-US" sz="2000" dirty="0" smtClean="0"/>
              <a:t>が最初にロード</a:t>
            </a:r>
            <a:endParaRPr lang="en-US" altLang="ja-JP" sz="2000" dirty="0" smtClean="0"/>
          </a:p>
          <a:p>
            <a:pPr marL="457200" lvl="1" indent="0">
              <a:buNone/>
            </a:pPr>
            <a:r>
              <a:rPr kumimoji="1" lang="ja-JP" altLang="en-US" sz="1800" dirty="0" smtClean="0"/>
              <a:t>⇒</a:t>
            </a:r>
            <a:r>
              <a:rPr kumimoji="1" lang="en-US" altLang="ja-JP" sz="1800" dirty="0" smtClean="0"/>
              <a:t>Bootstrap Loader</a:t>
            </a:r>
          </a:p>
        </p:txBody>
      </p:sp>
      <p:sp>
        <p:nvSpPr>
          <p:cNvPr id="4" name="下矢印 3"/>
          <p:cNvSpPr/>
          <p:nvPr/>
        </p:nvSpPr>
        <p:spPr>
          <a:xfrm>
            <a:off x="2414586" y="3097052"/>
            <a:ext cx="757237" cy="574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62310" y="3199492"/>
            <a:ext cx="2185987" cy="369332"/>
          </a:xfrm>
          <a:prstGeom prst="rect">
            <a:avLst/>
          </a:prstGeom>
          <a:noFill/>
        </p:spPr>
        <p:txBody>
          <a:bodyPr wrap="square" rtlCol="0">
            <a:spAutoFit/>
          </a:bodyPr>
          <a:lstStyle/>
          <a:p>
            <a:r>
              <a:rPr kumimoji="1" lang="ja-JP" altLang="en-US" dirty="0" smtClean="0"/>
              <a:t>しかし</a:t>
            </a:r>
            <a:r>
              <a:rPr kumimoji="1" lang="en-US" altLang="ja-JP" dirty="0" smtClean="0"/>
              <a:t>…</a:t>
            </a:r>
            <a:endParaRPr kumimoji="1" lang="ja-JP" altLang="en-US" dirty="0"/>
          </a:p>
        </p:txBody>
      </p:sp>
      <p:sp>
        <p:nvSpPr>
          <p:cNvPr id="6" name="下矢印 5"/>
          <p:cNvSpPr/>
          <p:nvPr/>
        </p:nvSpPr>
        <p:spPr>
          <a:xfrm>
            <a:off x="2324097" y="4607726"/>
            <a:ext cx="938213" cy="567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1354626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610" y="266980"/>
            <a:ext cx="6347713" cy="1320800"/>
          </a:xfrm>
        </p:spPr>
        <p:txBody>
          <a:bodyPr/>
          <a:lstStyle/>
          <a:p>
            <a:r>
              <a:rPr lang="en-US" altLang="ja-JP" b="1" dirty="0" smtClean="0">
                <a:solidFill>
                  <a:schemeClr val="accent2"/>
                </a:solidFill>
                <a:latin typeface="+mj-ea"/>
              </a:rPr>
              <a:t>HDD</a:t>
            </a:r>
            <a:r>
              <a:rPr kumimoji="1" lang="en-US" altLang="ja-JP" dirty="0" smtClean="0">
                <a:solidFill>
                  <a:schemeClr val="bg1"/>
                </a:solidFill>
                <a:latin typeface="+mn-ea"/>
                <a:ea typeface="+mn-ea"/>
              </a:rPr>
              <a:t>DD</a:t>
            </a:r>
            <a:endParaRPr kumimoji="1" lang="ja-JP" altLang="en-US" dirty="0">
              <a:solidFill>
                <a:schemeClr val="bg1"/>
              </a:solidFill>
              <a:latin typeface="+mn-ea"/>
              <a:ea typeface="+mn-ea"/>
            </a:endParaRPr>
          </a:p>
        </p:txBody>
      </p:sp>
      <p:sp>
        <p:nvSpPr>
          <p:cNvPr id="7" name="正方形/長方形 6"/>
          <p:cNvSpPr/>
          <p:nvPr/>
        </p:nvSpPr>
        <p:spPr bwMode="auto">
          <a:xfrm>
            <a:off x="792279" y="1267452"/>
            <a:ext cx="1332320" cy="5341441"/>
          </a:xfrm>
          <a:prstGeom prst="rect">
            <a:avLst/>
          </a:prstGeom>
          <a:solidFill>
            <a:schemeClr val="bg2">
              <a:lumMod val="20000"/>
              <a:lumOff val="80000"/>
            </a:schemeClr>
          </a:solidFill>
          <a:ln w="762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8" name="正方形/長方形 7"/>
          <p:cNvSpPr/>
          <p:nvPr/>
        </p:nvSpPr>
        <p:spPr bwMode="auto">
          <a:xfrm>
            <a:off x="792279" y="1281254"/>
            <a:ext cx="1332320" cy="1056302"/>
          </a:xfrm>
          <a:prstGeom prst="rect">
            <a:avLst/>
          </a:prstGeom>
          <a:solidFill>
            <a:srgbClr val="3498DB"/>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3400" u="none" dirty="0">
                <a:solidFill>
                  <a:schemeClr val="bg1"/>
                </a:solidFill>
                <a:latin typeface="+mn-ea"/>
              </a:rPr>
              <a:t>MBR</a:t>
            </a:r>
          </a:p>
        </p:txBody>
      </p:sp>
      <p:sp>
        <p:nvSpPr>
          <p:cNvPr id="9" name="正方形/長方形 8"/>
          <p:cNvSpPr/>
          <p:nvPr/>
        </p:nvSpPr>
        <p:spPr bwMode="auto">
          <a:xfrm>
            <a:off x="792279" y="2341003"/>
            <a:ext cx="1332320" cy="1060313"/>
          </a:xfrm>
          <a:prstGeom prst="rect">
            <a:avLst/>
          </a:prstGeom>
          <a:solidFill>
            <a:srgbClr val="8FCB9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a:t>
            </a:r>
            <a:r>
              <a:rPr lang="en-US" altLang="ja-JP" sz="1400" u="none" dirty="0">
                <a:solidFill>
                  <a:schemeClr val="bg1"/>
                </a:solidFill>
                <a:latin typeface="+mn-ea"/>
              </a:rPr>
              <a:t>1</a:t>
            </a:r>
          </a:p>
        </p:txBody>
      </p:sp>
      <p:sp>
        <p:nvSpPr>
          <p:cNvPr id="10" name="正方形/長方形 9"/>
          <p:cNvSpPr/>
          <p:nvPr/>
        </p:nvSpPr>
        <p:spPr bwMode="auto">
          <a:xfrm>
            <a:off x="792279" y="3398584"/>
            <a:ext cx="1332320" cy="1089683"/>
          </a:xfrm>
          <a:prstGeom prst="rect">
            <a:avLst/>
          </a:prstGeom>
          <a:solidFill>
            <a:srgbClr val="66BB6A"/>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2</a:t>
            </a:r>
          </a:p>
        </p:txBody>
      </p:sp>
      <p:sp>
        <p:nvSpPr>
          <p:cNvPr id="11" name="正方形/長方形 10"/>
          <p:cNvSpPr/>
          <p:nvPr/>
        </p:nvSpPr>
        <p:spPr bwMode="auto">
          <a:xfrm>
            <a:off x="792279" y="4488267"/>
            <a:ext cx="1332320" cy="1060313"/>
          </a:xfrm>
          <a:prstGeom prst="rect">
            <a:avLst/>
          </a:prstGeom>
          <a:solidFill>
            <a:srgbClr val="43A047"/>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3</a:t>
            </a:r>
          </a:p>
        </p:txBody>
      </p:sp>
      <p:sp>
        <p:nvSpPr>
          <p:cNvPr id="12" name="正方形/長方形 11"/>
          <p:cNvSpPr/>
          <p:nvPr/>
        </p:nvSpPr>
        <p:spPr bwMode="auto">
          <a:xfrm>
            <a:off x="792279" y="5548580"/>
            <a:ext cx="1332320" cy="1060313"/>
          </a:xfrm>
          <a:prstGeom prst="rect">
            <a:avLst/>
          </a:prstGeom>
          <a:solidFill>
            <a:srgbClr val="2E7D3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4</a:t>
            </a:r>
          </a:p>
        </p:txBody>
      </p:sp>
      <p:sp>
        <p:nvSpPr>
          <p:cNvPr id="13" name="正方形/長方形 12"/>
          <p:cNvSpPr/>
          <p:nvPr/>
        </p:nvSpPr>
        <p:spPr bwMode="auto">
          <a:xfrm>
            <a:off x="6765204" y="1267452"/>
            <a:ext cx="1943813" cy="4768638"/>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14" name="正方形/長方形 13"/>
          <p:cNvSpPr/>
          <p:nvPr/>
        </p:nvSpPr>
        <p:spPr bwMode="auto">
          <a:xfrm>
            <a:off x="6771455" y="1281253"/>
            <a:ext cx="1938238" cy="29911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u="none" dirty="0">
                <a:solidFill>
                  <a:schemeClr val="bg1"/>
                </a:solidFill>
                <a:latin typeface="+mn-ea"/>
              </a:rPr>
              <a:t>Boot flag</a:t>
            </a:r>
          </a:p>
        </p:txBody>
      </p:sp>
      <p:sp>
        <p:nvSpPr>
          <p:cNvPr id="15" name="正方形/長方形 14"/>
          <p:cNvSpPr/>
          <p:nvPr/>
        </p:nvSpPr>
        <p:spPr bwMode="auto">
          <a:xfrm>
            <a:off x="6771456" y="1580363"/>
            <a:ext cx="1937562"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パーティション開始位置</a:t>
            </a:r>
            <a:r>
              <a:rPr lang="en-US" altLang="ja-JP" sz="1400" u="none" dirty="0">
                <a:solidFill>
                  <a:schemeClr val="bg1"/>
                </a:solidFill>
                <a:latin typeface="+mn-ea"/>
              </a:rPr>
              <a:t>(CHS)</a:t>
            </a:r>
          </a:p>
        </p:txBody>
      </p:sp>
      <p:sp>
        <p:nvSpPr>
          <p:cNvPr id="16" name="正方形/長方形 15"/>
          <p:cNvSpPr/>
          <p:nvPr/>
        </p:nvSpPr>
        <p:spPr bwMode="auto">
          <a:xfrm>
            <a:off x="6771455" y="2773899"/>
            <a:ext cx="1938237"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パーティション終了位置</a:t>
            </a:r>
            <a:r>
              <a:rPr lang="en-US" altLang="ja-JP" sz="1400" u="none" dirty="0">
                <a:solidFill>
                  <a:schemeClr val="bg1"/>
                </a:solidFill>
                <a:latin typeface="+mn-ea"/>
              </a:rPr>
              <a:t>(CHS)</a:t>
            </a:r>
          </a:p>
        </p:txBody>
      </p:sp>
      <p:sp>
        <p:nvSpPr>
          <p:cNvPr id="17" name="正方形/長方形 16"/>
          <p:cNvSpPr/>
          <p:nvPr/>
        </p:nvSpPr>
        <p:spPr bwMode="auto">
          <a:xfrm>
            <a:off x="6769817" y="3671049"/>
            <a:ext cx="1939603"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パーティション開始位置</a:t>
            </a:r>
            <a:r>
              <a:rPr lang="en-US" altLang="ja-JP" sz="1400" u="none" dirty="0">
                <a:solidFill>
                  <a:schemeClr val="bg1"/>
                </a:solidFill>
                <a:latin typeface="+mn-ea"/>
              </a:rPr>
              <a:t>(LBA)</a:t>
            </a:r>
          </a:p>
        </p:txBody>
      </p:sp>
      <p:sp>
        <p:nvSpPr>
          <p:cNvPr id="18" name="正方形/長方形 17"/>
          <p:cNvSpPr/>
          <p:nvPr/>
        </p:nvSpPr>
        <p:spPr bwMode="auto">
          <a:xfrm>
            <a:off x="6771455" y="4853569"/>
            <a:ext cx="1938237"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パーティション総セクタ数</a:t>
            </a:r>
            <a:r>
              <a:rPr lang="en-US" altLang="ja-JP" sz="1400" u="none" dirty="0">
                <a:solidFill>
                  <a:schemeClr val="bg1"/>
                </a:solidFill>
                <a:latin typeface="+mn-ea"/>
              </a:rPr>
              <a:t>(LBA)</a:t>
            </a:r>
          </a:p>
        </p:txBody>
      </p:sp>
      <p:sp>
        <p:nvSpPr>
          <p:cNvPr id="20" name="正方形/長方形 19"/>
          <p:cNvSpPr/>
          <p:nvPr/>
        </p:nvSpPr>
        <p:spPr bwMode="auto">
          <a:xfrm>
            <a:off x="6769819" y="2477513"/>
            <a:ext cx="1939198" cy="30183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200" u="none" dirty="0">
                <a:solidFill>
                  <a:schemeClr val="bg1"/>
                </a:solidFill>
                <a:latin typeface="+mn-ea"/>
              </a:rPr>
              <a:t>パーティションタイプ</a:t>
            </a:r>
            <a:endParaRPr lang="en-US" altLang="ja-JP" sz="1200" u="none" dirty="0">
              <a:solidFill>
                <a:schemeClr val="bg1"/>
              </a:solidFill>
              <a:latin typeface="+mn-ea"/>
            </a:endParaRPr>
          </a:p>
        </p:txBody>
      </p:sp>
      <p:sp>
        <p:nvSpPr>
          <p:cNvPr id="24" name="正方形/長方形 23"/>
          <p:cNvSpPr/>
          <p:nvPr/>
        </p:nvSpPr>
        <p:spPr bwMode="auto">
          <a:xfrm>
            <a:off x="3179642" y="1254958"/>
            <a:ext cx="2440177" cy="5341441"/>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25" name="正方形/長方形 24"/>
          <p:cNvSpPr/>
          <p:nvPr/>
        </p:nvSpPr>
        <p:spPr bwMode="auto">
          <a:xfrm>
            <a:off x="3185893" y="1267553"/>
            <a:ext cx="2433178" cy="1208704"/>
          </a:xfrm>
          <a:prstGeom prst="rect">
            <a:avLst/>
          </a:prstGeom>
          <a:solidFill>
            <a:srgbClr val="0070C0"/>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2000" u="none" dirty="0">
                <a:solidFill>
                  <a:schemeClr val="bg1"/>
                </a:solidFill>
                <a:latin typeface="+mn-ea"/>
              </a:rPr>
              <a:t>Bootstrap Loader</a:t>
            </a:r>
          </a:p>
        </p:txBody>
      </p:sp>
      <p:sp>
        <p:nvSpPr>
          <p:cNvPr id="26" name="正方形/長方形 25"/>
          <p:cNvSpPr/>
          <p:nvPr/>
        </p:nvSpPr>
        <p:spPr bwMode="auto">
          <a:xfrm>
            <a:off x="3185893" y="2476257"/>
            <a:ext cx="2440177" cy="95094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パーティションテーブル </a:t>
            </a:r>
            <a:r>
              <a:rPr lang="en-US" altLang="ja-JP" sz="1400" u="none" dirty="0">
                <a:solidFill>
                  <a:schemeClr val="bg1"/>
                </a:solidFill>
                <a:latin typeface="+mn-ea"/>
              </a:rPr>
              <a:t>1</a:t>
            </a:r>
          </a:p>
        </p:txBody>
      </p:sp>
      <p:sp>
        <p:nvSpPr>
          <p:cNvPr id="27" name="正方形/長方形 26"/>
          <p:cNvSpPr/>
          <p:nvPr/>
        </p:nvSpPr>
        <p:spPr bwMode="auto">
          <a:xfrm>
            <a:off x="3185893" y="5329092"/>
            <a:ext cx="2433177" cy="950945"/>
          </a:xfrm>
          <a:prstGeom prst="rect">
            <a:avLst/>
          </a:prstGeom>
          <a:solidFill>
            <a:srgbClr val="2E7D3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4</a:t>
            </a:r>
          </a:p>
        </p:txBody>
      </p:sp>
      <p:sp>
        <p:nvSpPr>
          <p:cNvPr id="29" name="正方形/長方形 28"/>
          <p:cNvSpPr/>
          <p:nvPr/>
        </p:nvSpPr>
        <p:spPr bwMode="auto">
          <a:xfrm>
            <a:off x="3185893" y="6280037"/>
            <a:ext cx="2433177" cy="308658"/>
          </a:xfrm>
          <a:prstGeom prst="rect">
            <a:avLst/>
          </a:prstGeom>
          <a:solidFill>
            <a:srgbClr val="03A3EB"/>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ja-JP" sz="1400" u="none" dirty="0">
                <a:solidFill>
                  <a:schemeClr val="bg1"/>
                </a:solidFill>
                <a:latin typeface="+mn-ea"/>
              </a:rPr>
              <a:t>Signature</a:t>
            </a:r>
          </a:p>
        </p:txBody>
      </p:sp>
      <p:sp>
        <p:nvSpPr>
          <p:cNvPr id="31" name="正方形/長方形 30"/>
          <p:cNvSpPr/>
          <p:nvPr/>
        </p:nvSpPr>
        <p:spPr bwMode="auto">
          <a:xfrm>
            <a:off x="3185893" y="4378147"/>
            <a:ext cx="2433177" cy="950945"/>
          </a:xfrm>
          <a:prstGeom prst="rect">
            <a:avLst/>
          </a:prstGeom>
          <a:solidFill>
            <a:srgbClr val="43A047"/>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3</a:t>
            </a:r>
          </a:p>
        </p:txBody>
      </p:sp>
      <p:sp>
        <p:nvSpPr>
          <p:cNvPr id="32" name="正方形/長方形 31"/>
          <p:cNvSpPr/>
          <p:nvPr/>
        </p:nvSpPr>
        <p:spPr bwMode="auto">
          <a:xfrm>
            <a:off x="3185893" y="3427202"/>
            <a:ext cx="2433177" cy="950945"/>
          </a:xfrm>
          <a:prstGeom prst="rect">
            <a:avLst/>
          </a:prstGeom>
          <a:solidFill>
            <a:srgbClr val="66BB6A"/>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2</a:t>
            </a:r>
          </a:p>
        </p:txBody>
      </p:sp>
      <p:cxnSp>
        <p:nvCxnSpPr>
          <p:cNvPr id="36" name="直線矢印コネクタ 35"/>
          <p:cNvCxnSpPr/>
          <p:nvPr/>
        </p:nvCxnSpPr>
        <p:spPr bwMode="auto">
          <a:xfrm flipV="1">
            <a:off x="2140705" y="1251511"/>
            <a:ext cx="1044785" cy="1559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140705" y="2351358"/>
            <a:ext cx="1026435" cy="427167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矢印コネクタ 44"/>
          <p:cNvCxnSpPr/>
          <p:nvPr/>
        </p:nvCxnSpPr>
        <p:spPr bwMode="auto">
          <a:xfrm flipV="1">
            <a:off x="5619070" y="1251511"/>
            <a:ext cx="1146134" cy="1238446"/>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p:cNvCxnSpPr/>
          <p:nvPr/>
        </p:nvCxnSpPr>
        <p:spPr bwMode="auto">
          <a:xfrm>
            <a:off x="5615571" y="3386090"/>
            <a:ext cx="1149633" cy="2661015"/>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ボックス 2"/>
          <p:cNvSpPr txBox="1"/>
          <p:nvPr/>
        </p:nvSpPr>
        <p:spPr>
          <a:xfrm>
            <a:off x="133048" y="1096587"/>
            <a:ext cx="598241" cy="369332"/>
          </a:xfrm>
          <a:prstGeom prst="rect">
            <a:avLst/>
          </a:prstGeom>
          <a:noFill/>
        </p:spPr>
        <p:txBody>
          <a:bodyPr wrap="none" rtlCol="0">
            <a:spAutoFit/>
          </a:bodyPr>
          <a:lstStyle/>
          <a:p>
            <a:r>
              <a:rPr kumimoji="1" lang="en-US" altLang="ja-JP" u="none" dirty="0">
                <a:solidFill>
                  <a:schemeClr val="bg1"/>
                </a:solidFill>
                <a:latin typeface="+mn-ea"/>
              </a:rPr>
              <a:t>0x0</a:t>
            </a:r>
            <a:endParaRPr kumimoji="1" lang="ja-JP" altLang="en-US" u="none" dirty="0">
              <a:solidFill>
                <a:schemeClr val="bg1"/>
              </a:solidFill>
              <a:latin typeface="+mn-ea"/>
            </a:endParaRPr>
          </a:p>
        </p:txBody>
      </p:sp>
      <p:sp>
        <p:nvSpPr>
          <p:cNvPr id="30" name="テキスト ボックス 29"/>
          <p:cNvSpPr txBox="1"/>
          <p:nvPr/>
        </p:nvSpPr>
        <p:spPr>
          <a:xfrm>
            <a:off x="-58553" y="2168480"/>
            <a:ext cx="845103" cy="307777"/>
          </a:xfrm>
          <a:prstGeom prst="rect">
            <a:avLst/>
          </a:prstGeom>
          <a:noFill/>
        </p:spPr>
        <p:txBody>
          <a:bodyPr wrap="none" rtlCol="0">
            <a:spAutoFit/>
          </a:bodyPr>
          <a:lstStyle/>
          <a:p>
            <a:r>
              <a:rPr kumimoji="1" lang="en-US" altLang="ja-JP" sz="1400" u="none" dirty="0">
                <a:solidFill>
                  <a:schemeClr val="bg1"/>
                </a:solidFill>
                <a:latin typeface="+mn-ea"/>
              </a:rPr>
              <a:t>0x0200</a:t>
            </a:r>
            <a:endParaRPr kumimoji="1" lang="ja-JP" altLang="en-US" sz="1400" u="none" dirty="0">
              <a:solidFill>
                <a:schemeClr val="bg1"/>
              </a:solidFill>
              <a:latin typeface="+mn-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41840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animBg="1"/>
      <p:bldP spid="24" grpId="0" animBg="1"/>
      <p:bldP spid="25" grpId="0" animBg="1"/>
      <p:bldP spid="26" grpId="0" animBg="1"/>
      <p:bldP spid="27" grpId="0" animBg="1"/>
      <p:bldP spid="29"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accent2"/>
                </a:solidFill>
              </a:rPr>
              <a:t>init</a:t>
            </a:r>
            <a:endParaRPr kumimoji="1" lang="ja-JP" altLang="en-US" b="1" dirty="0">
              <a:solidFill>
                <a:schemeClr val="accent2"/>
              </a:solidFill>
            </a:endParaRPr>
          </a:p>
        </p:txBody>
      </p:sp>
      <p:sp>
        <p:nvSpPr>
          <p:cNvPr id="3" name="コンテンツ プレースホルダー 2"/>
          <p:cNvSpPr>
            <a:spLocks noGrp="1"/>
          </p:cNvSpPr>
          <p:nvPr>
            <p:ph idx="1"/>
          </p:nvPr>
        </p:nvSpPr>
        <p:spPr/>
        <p:txBody>
          <a:bodyPr/>
          <a:lstStyle/>
          <a:p>
            <a:r>
              <a:rPr kumimoji="1" lang="en-US" altLang="ja-JP" sz="2000" dirty="0" smtClean="0"/>
              <a:t>UNIX</a:t>
            </a:r>
            <a:r>
              <a:rPr kumimoji="1" lang="ja-JP" altLang="en-US" sz="2000" dirty="0" smtClean="0"/>
              <a:t>起動時に最初に呼ばれるプロセス</a:t>
            </a:r>
            <a:r>
              <a:rPr kumimoji="1" lang="en-US" altLang="ja-JP" sz="2000" dirty="0" smtClean="0"/>
              <a:t>(PID=1)</a:t>
            </a:r>
          </a:p>
          <a:p>
            <a:r>
              <a:rPr lang="en-US" altLang="ja-JP" sz="2000" dirty="0" smtClean="0"/>
              <a:t>Linux</a:t>
            </a:r>
            <a:r>
              <a:rPr lang="ja-JP" altLang="en-US" sz="2000" dirty="0" smtClean="0"/>
              <a:t>の場合のランレベル</a:t>
            </a:r>
            <a:endParaRPr kumimoji="1" lang="en-US" altLang="ja-JP" sz="2000"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696685962"/>
              </p:ext>
            </p:extLst>
          </p:nvPr>
        </p:nvGraphicFramePr>
        <p:xfrm>
          <a:off x="1508819" y="3060001"/>
          <a:ext cx="6142137" cy="3211552"/>
        </p:xfrm>
        <a:graphic>
          <a:graphicData uri="http://schemas.openxmlformats.org/drawingml/2006/table">
            <a:tbl>
              <a:tblPr firstRow="1" bandRow="1">
                <a:tableStyleId>{5C22544A-7EE6-4342-B048-85BDC9FD1C3A}</a:tableStyleId>
              </a:tblPr>
              <a:tblGrid>
                <a:gridCol w="1695219">
                  <a:extLst>
                    <a:ext uri="{9D8B030D-6E8A-4147-A177-3AD203B41FA5}">
                      <a16:colId xmlns:a16="http://schemas.microsoft.com/office/drawing/2014/main" xmlns="" val="2939856743"/>
                    </a:ext>
                  </a:extLst>
                </a:gridCol>
                <a:gridCol w="4446918">
                  <a:extLst>
                    <a:ext uri="{9D8B030D-6E8A-4147-A177-3AD203B41FA5}">
                      <a16:colId xmlns:a16="http://schemas.microsoft.com/office/drawing/2014/main" xmlns="" val="3292976874"/>
                    </a:ext>
                  </a:extLst>
                </a:gridCol>
              </a:tblGrid>
              <a:tr h="401444">
                <a:tc>
                  <a:txBody>
                    <a:bodyPr/>
                    <a:lstStyle/>
                    <a:p>
                      <a:pPr algn="ctr"/>
                      <a:r>
                        <a:rPr kumimoji="1" lang="ja-JP" altLang="en-US" sz="1600" dirty="0">
                          <a:latin typeface="+mn-ea"/>
                          <a:ea typeface="+mn-ea"/>
                        </a:rPr>
                        <a:t>ランレベル</a:t>
                      </a:r>
                    </a:p>
                  </a:txBody>
                  <a:tcPr anchor="ctr"/>
                </a:tc>
                <a:tc>
                  <a:txBody>
                    <a:bodyPr/>
                    <a:lstStyle/>
                    <a:p>
                      <a:pPr algn="ctr"/>
                      <a:r>
                        <a:rPr kumimoji="1" lang="ja-JP" altLang="en-US" sz="1600" dirty="0">
                          <a:latin typeface="+mn-ea"/>
                          <a:ea typeface="+mn-ea"/>
                        </a:rPr>
                        <a:t>動作</a:t>
                      </a:r>
                    </a:p>
                  </a:txBody>
                  <a:tcPr anchor="ctr"/>
                </a:tc>
                <a:extLst>
                  <a:ext uri="{0D108BD9-81ED-4DB2-BD59-A6C34878D82A}">
                    <a16:rowId xmlns:a16="http://schemas.microsoft.com/office/drawing/2014/main" xmlns="" val="405231833"/>
                  </a:ext>
                </a:extLst>
              </a:tr>
              <a:tr h="401444">
                <a:tc>
                  <a:txBody>
                    <a:bodyPr/>
                    <a:lstStyle/>
                    <a:p>
                      <a:pPr algn="ctr"/>
                      <a:r>
                        <a:rPr kumimoji="1" lang="en-US" altLang="ja-JP" sz="1600" dirty="0">
                          <a:latin typeface="+mn-ea"/>
                          <a:ea typeface="+mn-ea"/>
                        </a:rPr>
                        <a:t>0</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シャットダウン</a:t>
                      </a:r>
                    </a:p>
                  </a:txBody>
                  <a:tcPr anchor="ctr"/>
                </a:tc>
                <a:extLst>
                  <a:ext uri="{0D108BD9-81ED-4DB2-BD59-A6C34878D82A}">
                    <a16:rowId xmlns:a16="http://schemas.microsoft.com/office/drawing/2014/main" xmlns="" val="1818669662"/>
                  </a:ext>
                </a:extLst>
              </a:tr>
              <a:tr h="401444">
                <a:tc>
                  <a:txBody>
                    <a:bodyPr/>
                    <a:lstStyle/>
                    <a:p>
                      <a:pPr algn="ctr"/>
                      <a:r>
                        <a:rPr kumimoji="1" lang="en-US" altLang="ja-JP" sz="1600" dirty="0">
                          <a:latin typeface="+mn-ea"/>
                          <a:ea typeface="+mn-ea"/>
                        </a:rPr>
                        <a:t>1</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シングルユーザモード</a:t>
                      </a:r>
                    </a:p>
                  </a:txBody>
                  <a:tcPr anchor="ctr"/>
                </a:tc>
                <a:extLst>
                  <a:ext uri="{0D108BD9-81ED-4DB2-BD59-A6C34878D82A}">
                    <a16:rowId xmlns:a16="http://schemas.microsoft.com/office/drawing/2014/main" xmlns="" val="1228975707"/>
                  </a:ext>
                </a:extLst>
              </a:tr>
              <a:tr h="401444">
                <a:tc>
                  <a:txBody>
                    <a:bodyPr/>
                    <a:lstStyle/>
                    <a:p>
                      <a:pPr algn="ctr"/>
                      <a:r>
                        <a:rPr kumimoji="1" lang="en-US" altLang="ja-JP" sz="1600" dirty="0">
                          <a:latin typeface="+mn-ea"/>
                          <a:ea typeface="+mn-ea"/>
                        </a:rPr>
                        <a:t>2</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マルチユーザモード</a:t>
                      </a:r>
                      <a:r>
                        <a:rPr kumimoji="1" lang="en-US" altLang="ja-JP" sz="1600" dirty="0" smtClean="0">
                          <a:latin typeface="+mn-ea"/>
                          <a:ea typeface="+mn-ea"/>
                        </a:rPr>
                        <a:t>(※</a:t>
                      </a:r>
                      <a:r>
                        <a:rPr kumimoji="1" lang="ja-JP" altLang="en-US" sz="1600" dirty="0" smtClean="0">
                          <a:latin typeface="+mn-ea"/>
                          <a:ea typeface="+mn-ea"/>
                        </a:rPr>
                        <a:t>ネットワーク起動なし</a:t>
                      </a:r>
                      <a:r>
                        <a:rPr kumimoji="1" lang="en-US" altLang="ja-JP" sz="1600" dirty="0" smtClean="0">
                          <a:latin typeface="+mn-ea"/>
                          <a:ea typeface="+mn-ea"/>
                        </a:rPr>
                        <a:t>)</a:t>
                      </a:r>
                      <a:endParaRPr kumimoji="1" lang="ja-JP" altLang="en-US" sz="1600" dirty="0">
                        <a:latin typeface="+mn-ea"/>
                        <a:ea typeface="+mn-ea"/>
                      </a:endParaRPr>
                    </a:p>
                  </a:txBody>
                  <a:tcPr anchor="ctr"/>
                </a:tc>
                <a:extLst>
                  <a:ext uri="{0D108BD9-81ED-4DB2-BD59-A6C34878D82A}">
                    <a16:rowId xmlns:a16="http://schemas.microsoft.com/office/drawing/2014/main" xmlns="" val="860261143"/>
                  </a:ext>
                </a:extLst>
              </a:tr>
              <a:tr h="401444">
                <a:tc>
                  <a:txBody>
                    <a:bodyPr/>
                    <a:lstStyle/>
                    <a:p>
                      <a:pPr algn="ctr"/>
                      <a:r>
                        <a:rPr kumimoji="1" lang="en-US" altLang="ja-JP" sz="1600" dirty="0">
                          <a:latin typeface="+mn-ea"/>
                          <a:ea typeface="+mn-ea"/>
                        </a:rPr>
                        <a:t>3</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マルチユーザモード</a:t>
                      </a:r>
                      <a:r>
                        <a:rPr kumimoji="1" lang="en-US" altLang="ja-JP" sz="1600" dirty="0" smtClean="0">
                          <a:latin typeface="+mn-ea"/>
                          <a:ea typeface="+mn-ea"/>
                        </a:rPr>
                        <a:t>(※</a:t>
                      </a:r>
                      <a:r>
                        <a:rPr kumimoji="1" lang="ja-JP" altLang="en-US" sz="1600" dirty="0" smtClean="0">
                          <a:latin typeface="+mn-ea"/>
                          <a:ea typeface="+mn-ea"/>
                        </a:rPr>
                        <a:t>ネットワーク起動</a:t>
                      </a:r>
                      <a:r>
                        <a:rPr kumimoji="1" lang="en-US" altLang="ja-JP" sz="1600" dirty="0" smtClean="0">
                          <a:latin typeface="+mn-ea"/>
                          <a:ea typeface="+mn-ea"/>
                        </a:rPr>
                        <a:t>)</a:t>
                      </a:r>
                      <a:endParaRPr kumimoji="1" lang="ja-JP" altLang="en-US" sz="1600" dirty="0">
                        <a:latin typeface="+mn-ea"/>
                        <a:ea typeface="+mn-ea"/>
                      </a:endParaRPr>
                    </a:p>
                  </a:txBody>
                  <a:tcPr anchor="ctr"/>
                </a:tc>
                <a:extLst>
                  <a:ext uri="{0D108BD9-81ED-4DB2-BD59-A6C34878D82A}">
                    <a16:rowId xmlns:a16="http://schemas.microsoft.com/office/drawing/2014/main" xmlns="" val="3003231980"/>
                  </a:ext>
                </a:extLst>
              </a:tr>
              <a:tr h="401444">
                <a:tc>
                  <a:txBody>
                    <a:bodyPr/>
                    <a:lstStyle/>
                    <a:p>
                      <a:pPr algn="ctr"/>
                      <a:r>
                        <a:rPr kumimoji="1" lang="en-US" altLang="ja-JP" sz="1600" dirty="0">
                          <a:latin typeface="+mn-ea"/>
                          <a:ea typeface="+mn-ea"/>
                        </a:rPr>
                        <a:t>4</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ユーザ定義</a:t>
                      </a:r>
                      <a:endParaRPr kumimoji="1" lang="ja-JP" altLang="en-US" sz="1600" dirty="0">
                        <a:latin typeface="+mn-ea"/>
                        <a:ea typeface="+mn-ea"/>
                      </a:endParaRPr>
                    </a:p>
                  </a:txBody>
                  <a:tcPr anchor="ctr"/>
                </a:tc>
                <a:extLst>
                  <a:ext uri="{0D108BD9-81ED-4DB2-BD59-A6C34878D82A}">
                    <a16:rowId xmlns:a16="http://schemas.microsoft.com/office/drawing/2014/main" xmlns="" val="2109871750"/>
                  </a:ext>
                </a:extLst>
              </a:tr>
              <a:tr h="401444">
                <a:tc>
                  <a:txBody>
                    <a:bodyPr/>
                    <a:lstStyle/>
                    <a:p>
                      <a:pPr algn="ctr"/>
                      <a:r>
                        <a:rPr kumimoji="1" lang="en-US" altLang="ja-JP" sz="1600" dirty="0">
                          <a:latin typeface="+mn-ea"/>
                          <a:ea typeface="+mn-ea"/>
                        </a:rPr>
                        <a:t>5</a:t>
                      </a:r>
                      <a:endParaRPr kumimoji="1" lang="ja-JP" altLang="en-US" sz="1600" dirty="0">
                        <a:latin typeface="+mn-ea"/>
                        <a:ea typeface="+mn-ea"/>
                      </a:endParaRPr>
                    </a:p>
                  </a:txBody>
                  <a:tcPr anchor="ctr"/>
                </a:tc>
                <a:tc>
                  <a:txBody>
                    <a:bodyPr/>
                    <a:lstStyle/>
                    <a:p>
                      <a:pPr algn="l"/>
                      <a:r>
                        <a:rPr kumimoji="1" lang="ja-JP" altLang="en-US" sz="1600" dirty="0" smtClean="0">
                          <a:latin typeface="+mn-ea"/>
                          <a:ea typeface="+mn-ea"/>
                        </a:rPr>
                        <a:t>ランレベル３＋</a:t>
                      </a:r>
                      <a:r>
                        <a:rPr kumimoji="1" lang="en-US" altLang="ja-JP" sz="1600" dirty="0" smtClean="0">
                          <a:latin typeface="+mn-ea"/>
                          <a:ea typeface="+mn-ea"/>
                        </a:rPr>
                        <a:t>X</a:t>
                      </a:r>
                      <a:r>
                        <a:rPr kumimoji="1" lang="ja-JP" altLang="en-US" sz="1600" dirty="0" smtClean="0">
                          <a:latin typeface="+mn-ea"/>
                          <a:ea typeface="+mn-ea"/>
                        </a:rPr>
                        <a:t>ディスプレイマネージャ起動</a:t>
                      </a:r>
                      <a:endParaRPr kumimoji="1" lang="ja-JP" altLang="en-US" sz="1600" dirty="0">
                        <a:latin typeface="+mn-ea"/>
                        <a:ea typeface="+mn-ea"/>
                      </a:endParaRPr>
                    </a:p>
                  </a:txBody>
                  <a:tcPr anchor="ctr"/>
                </a:tc>
                <a:extLst>
                  <a:ext uri="{0D108BD9-81ED-4DB2-BD59-A6C34878D82A}">
                    <a16:rowId xmlns:a16="http://schemas.microsoft.com/office/drawing/2014/main" xmlns="" val="2157780241"/>
                  </a:ext>
                </a:extLst>
              </a:tr>
              <a:tr h="401444">
                <a:tc>
                  <a:txBody>
                    <a:bodyPr/>
                    <a:lstStyle/>
                    <a:p>
                      <a:pPr algn="ctr"/>
                      <a:r>
                        <a:rPr kumimoji="1" lang="en-US" altLang="ja-JP" sz="1600" dirty="0">
                          <a:latin typeface="+mn-ea"/>
                          <a:ea typeface="+mn-ea"/>
                        </a:rPr>
                        <a:t>6</a:t>
                      </a:r>
                      <a:endParaRPr kumimoji="1" lang="ja-JP" altLang="en-US" sz="1600" dirty="0">
                        <a:latin typeface="+mn-ea"/>
                        <a:ea typeface="+mn-ea"/>
                      </a:endParaRPr>
                    </a:p>
                  </a:txBody>
                  <a:tcPr anchor="ctr"/>
                </a:tc>
                <a:tc>
                  <a:txBody>
                    <a:bodyPr/>
                    <a:lstStyle/>
                    <a:p>
                      <a:pPr algn="l"/>
                      <a:r>
                        <a:rPr kumimoji="1" lang="ja-JP" altLang="en-US" sz="1600" dirty="0">
                          <a:latin typeface="+mn-ea"/>
                          <a:ea typeface="+mn-ea"/>
                        </a:rPr>
                        <a:t>リブート</a:t>
                      </a:r>
                    </a:p>
                  </a:txBody>
                  <a:tcPr anchor="ctr"/>
                </a:tc>
                <a:extLst>
                  <a:ext uri="{0D108BD9-81ED-4DB2-BD59-A6C34878D82A}">
                    <a16:rowId xmlns:a16="http://schemas.microsoft.com/office/drawing/2014/main" xmlns="" val="2830761072"/>
                  </a:ext>
                </a:extLst>
              </a:tr>
            </a:tbl>
          </a:graphicData>
        </a:graphic>
      </p:graphicFrame>
      <p:sp>
        <p:nvSpPr>
          <p:cNvPr id="5" name="テキスト ボックス 4"/>
          <p:cNvSpPr txBox="1"/>
          <p:nvPr/>
        </p:nvSpPr>
        <p:spPr>
          <a:xfrm>
            <a:off x="1508819" y="6415088"/>
            <a:ext cx="6142137" cy="261610"/>
          </a:xfrm>
          <a:prstGeom prst="rect">
            <a:avLst/>
          </a:prstGeom>
          <a:noFill/>
        </p:spPr>
        <p:txBody>
          <a:bodyPr wrap="square" rtlCol="0">
            <a:spAutoFit/>
          </a:bodyPr>
          <a:lstStyle/>
          <a:p>
            <a:r>
              <a:rPr kumimoji="1" lang="en-US" altLang="ja-JP" sz="1100" dirty="0" smtClean="0"/>
              <a:t>※2</a:t>
            </a:r>
            <a:r>
              <a:rPr kumimoji="1" lang="ja-JP" altLang="en-US" sz="1100" dirty="0" smtClean="0"/>
              <a:t>と</a:t>
            </a:r>
            <a:r>
              <a:rPr kumimoji="1" lang="en-US" altLang="ja-JP" sz="1100" dirty="0" smtClean="0"/>
              <a:t>3</a:t>
            </a:r>
            <a:r>
              <a:rPr kumimoji="1" lang="ja-JP" altLang="en-US" sz="1100" dirty="0" smtClean="0"/>
              <a:t>が逆の場合もある</a:t>
            </a:r>
            <a:endParaRPr kumimoji="1" lang="ja-JP" altLang="en-US" sz="1100" dirty="0"/>
          </a:p>
        </p:txBody>
      </p:sp>
      <p:sp>
        <p:nvSpPr>
          <p:cNvPr id="6" name="スライド番号プレースホルダー 5"/>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423997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accent2"/>
                </a:solidFill>
              </a:rPr>
              <a:t>シングルユーザモード</a:t>
            </a:r>
            <a:endParaRPr kumimoji="1" lang="ja-JP" altLang="en-US" b="1" dirty="0">
              <a:solidFill>
                <a:schemeClr val="accent2"/>
              </a:solidFill>
            </a:endParaRPr>
          </a:p>
        </p:txBody>
      </p:sp>
      <p:sp>
        <p:nvSpPr>
          <p:cNvPr id="3" name="コンテンツ プレースホルダー 2"/>
          <p:cNvSpPr>
            <a:spLocks noGrp="1"/>
          </p:cNvSpPr>
          <p:nvPr>
            <p:ph idx="1"/>
          </p:nvPr>
        </p:nvSpPr>
        <p:spPr>
          <a:xfrm>
            <a:off x="609599" y="2160590"/>
            <a:ext cx="4063901" cy="3880773"/>
          </a:xfrm>
        </p:spPr>
        <p:txBody>
          <a:bodyPr>
            <a:normAutofit/>
          </a:bodyPr>
          <a:lstStyle/>
          <a:p>
            <a:r>
              <a:rPr lang="en-US" altLang="ja-JP" sz="2000" dirty="0" err="1"/>
              <a:t>r</a:t>
            </a:r>
            <a:r>
              <a:rPr kumimoji="1" lang="en-US" altLang="ja-JP" sz="2000" dirty="0" err="1" smtClean="0"/>
              <a:t>unlevel</a:t>
            </a:r>
            <a:r>
              <a:rPr kumimoji="1" lang="en-US" altLang="ja-JP" sz="2000" dirty="0" smtClean="0"/>
              <a:t> 1</a:t>
            </a:r>
          </a:p>
          <a:p>
            <a:r>
              <a:rPr lang="ja-JP" altLang="en-US" sz="2000" dirty="0"/>
              <a:t>最低限</a:t>
            </a:r>
            <a:r>
              <a:rPr lang="ja-JP" altLang="en-US" sz="2000" dirty="0" smtClean="0"/>
              <a:t>のサービスのみで起動</a:t>
            </a:r>
            <a:endParaRPr lang="en-US" altLang="ja-JP" sz="2000" dirty="0" smtClean="0"/>
          </a:p>
          <a:p>
            <a:pPr lvl="1">
              <a:buFont typeface="Wingdings" panose="05000000000000000000" pitchFamily="2" charset="2"/>
              <a:buChar char="Ø"/>
            </a:pPr>
            <a:r>
              <a:rPr kumimoji="1" lang="ja-JP" altLang="en-US" sz="1800" dirty="0" smtClean="0"/>
              <a:t>コンソールのみ</a:t>
            </a:r>
            <a:endParaRPr kumimoji="1" lang="en-US" altLang="ja-JP" sz="1800" dirty="0" smtClean="0"/>
          </a:p>
          <a:p>
            <a:r>
              <a:rPr lang="ja-JP" altLang="en-US" sz="2000" dirty="0"/>
              <a:t>使用</a:t>
            </a:r>
            <a:r>
              <a:rPr lang="ja-JP" altLang="en-US" sz="2000" dirty="0" smtClean="0"/>
              <a:t>するとき</a:t>
            </a:r>
            <a:endParaRPr lang="en-US" altLang="ja-JP" sz="2000" dirty="0" smtClean="0"/>
          </a:p>
          <a:p>
            <a:pPr lvl="1">
              <a:buFont typeface="Wingdings" panose="05000000000000000000" pitchFamily="2" charset="2"/>
              <a:buChar char="Ø"/>
            </a:pPr>
            <a:r>
              <a:rPr lang="en-US" altLang="ja-JP" sz="1800" dirty="0"/>
              <a:t>r</a:t>
            </a:r>
            <a:r>
              <a:rPr kumimoji="1" lang="en-US" altLang="ja-JP" sz="1800" dirty="0" smtClean="0"/>
              <a:t>oot</a:t>
            </a:r>
            <a:r>
              <a:rPr kumimoji="1" lang="ja-JP" altLang="en-US" sz="1800" dirty="0" smtClean="0"/>
              <a:t>パスワードを忘れたとき</a:t>
            </a:r>
            <a:endParaRPr kumimoji="1" lang="en-US" altLang="ja-JP" sz="1800" dirty="0" smtClean="0"/>
          </a:p>
          <a:p>
            <a:pPr lvl="1">
              <a:buFont typeface="Wingdings" panose="05000000000000000000" pitchFamily="2" charset="2"/>
              <a:buChar char="Ø"/>
            </a:pPr>
            <a:r>
              <a:rPr lang="ja-JP" altLang="en-US" sz="1800" dirty="0" smtClean="0"/>
              <a:t>システムが一部破損して修復が必要なとき</a:t>
            </a:r>
            <a:endParaRPr lang="en-US" altLang="ja-JP" sz="1800" dirty="0" smtClean="0"/>
          </a:p>
        </p:txBody>
      </p:sp>
      <p:graphicFrame>
        <p:nvGraphicFramePr>
          <p:cNvPr id="4" name="表 3"/>
          <p:cNvGraphicFramePr>
            <a:graphicFrameLocks noGrp="1"/>
          </p:cNvGraphicFramePr>
          <p:nvPr>
            <p:extLst>
              <p:ext uri="{D42A27DB-BD31-4B8C-83A1-F6EECF244321}">
                <p14:modId xmlns:p14="http://schemas.microsoft.com/office/powerpoint/2010/main" val="2323356075"/>
              </p:ext>
            </p:extLst>
          </p:nvPr>
        </p:nvGraphicFramePr>
        <p:xfrm>
          <a:off x="4816375" y="3528536"/>
          <a:ext cx="4113312" cy="3078480"/>
        </p:xfrm>
        <a:graphic>
          <a:graphicData uri="http://schemas.openxmlformats.org/drawingml/2006/table">
            <a:tbl>
              <a:tblPr firstRow="1" bandRow="1">
                <a:tableStyleId>{5C22544A-7EE6-4342-B048-85BDC9FD1C3A}</a:tableStyleId>
              </a:tblPr>
              <a:tblGrid>
                <a:gridCol w="1135267">
                  <a:extLst>
                    <a:ext uri="{9D8B030D-6E8A-4147-A177-3AD203B41FA5}">
                      <a16:colId xmlns:a16="http://schemas.microsoft.com/office/drawing/2014/main" xmlns="" val="2939856743"/>
                    </a:ext>
                  </a:extLst>
                </a:gridCol>
                <a:gridCol w="2978045">
                  <a:extLst>
                    <a:ext uri="{9D8B030D-6E8A-4147-A177-3AD203B41FA5}">
                      <a16:colId xmlns:a16="http://schemas.microsoft.com/office/drawing/2014/main" xmlns="" val="3292976874"/>
                    </a:ext>
                  </a:extLst>
                </a:gridCol>
              </a:tblGrid>
              <a:tr h="290376">
                <a:tc>
                  <a:txBody>
                    <a:bodyPr/>
                    <a:lstStyle/>
                    <a:p>
                      <a:pPr algn="ctr"/>
                      <a:r>
                        <a:rPr kumimoji="1" lang="ja-JP" altLang="en-US" sz="1400" dirty="0">
                          <a:latin typeface="+mn-ea"/>
                          <a:ea typeface="+mn-ea"/>
                        </a:rPr>
                        <a:t>ランレベル</a:t>
                      </a:r>
                    </a:p>
                  </a:txBody>
                  <a:tcPr anchor="ctr"/>
                </a:tc>
                <a:tc>
                  <a:txBody>
                    <a:bodyPr/>
                    <a:lstStyle/>
                    <a:p>
                      <a:pPr algn="ctr"/>
                      <a:r>
                        <a:rPr kumimoji="1" lang="ja-JP" altLang="en-US" sz="1400" dirty="0">
                          <a:latin typeface="+mn-ea"/>
                          <a:ea typeface="+mn-ea"/>
                        </a:rPr>
                        <a:t>動作</a:t>
                      </a:r>
                    </a:p>
                  </a:txBody>
                  <a:tcPr anchor="ctr"/>
                </a:tc>
                <a:extLst>
                  <a:ext uri="{0D108BD9-81ED-4DB2-BD59-A6C34878D82A}">
                    <a16:rowId xmlns:a16="http://schemas.microsoft.com/office/drawing/2014/main" xmlns="" val="405231833"/>
                  </a:ext>
                </a:extLst>
              </a:tr>
              <a:tr h="290376">
                <a:tc>
                  <a:txBody>
                    <a:bodyPr/>
                    <a:lstStyle/>
                    <a:p>
                      <a:pPr algn="ctr"/>
                      <a:r>
                        <a:rPr kumimoji="1" lang="en-US" altLang="ja-JP" sz="1400" dirty="0">
                          <a:latin typeface="+mn-ea"/>
                          <a:ea typeface="+mn-ea"/>
                        </a:rPr>
                        <a:t>0</a:t>
                      </a:r>
                      <a:endParaRPr kumimoji="1" lang="ja-JP" altLang="en-US" sz="1400" dirty="0">
                        <a:latin typeface="+mn-ea"/>
                        <a:ea typeface="+mn-ea"/>
                      </a:endParaRPr>
                    </a:p>
                  </a:txBody>
                  <a:tcPr anchor="ctr"/>
                </a:tc>
                <a:tc>
                  <a:txBody>
                    <a:bodyPr/>
                    <a:lstStyle/>
                    <a:p>
                      <a:pPr algn="l"/>
                      <a:r>
                        <a:rPr kumimoji="1" lang="ja-JP" altLang="en-US" sz="1400" dirty="0">
                          <a:latin typeface="+mn-ea"/>
                          <a:ea typeface="+mn-ea"/>
                        </a:rPr>
                        <a:t>シャットダウン</a:t>
                      </a:r>
                    </a:p>
                  </a:txBody>
                  <a:tcPr anchor="ctr"/>
                </a:tc>
                <a:extLst>
                  <a:ext uri="{0D108BD9-81ED-4DB2-BD59-A6C34878D82A}">
                    <a16:rowId xmlns:a16="http://schemas.microsoft.com/office/drawing/2014/main" xmlns="" val="1818669662"/>
                  </a:ext>
                </a:extLst>
              </a:tr>
              <a:tr h="290376">
                <a:tc>
                  <a:txBody>
                    <a:bodyPr/>
                    <a:lstStyle/>
                    <a:p>
                      <a:pPr algn="ctr"/>
                      <a:r>
                        <a:rPr kumimoji="1" lang="en-US" altLang="ja-JP" sz="1400" b="1" dirty="0">
                          <a:solidFill>
                            <a:srgbClr val="FF0000"/>
                          </a:solidFill>
                          <a:latin typeface="+mn-ea"/>
                          <a:ea typeface="+mn-ea"/>
                        </a:rPr>
                        <a:t>1</a:t>
                      </a:r>
                      <a:endParaRPr kumimoji="1" lang="ja-JP" altLang="en-US" sz="1400" b="1" dirty="0">
                        <a:solidFill>
                          <a:srgbClr val="FF0000"/>
                        </a:solidFill>
                        <a:latin typeface="+mn-ea"/>
                        <a:ea typeface="+mn-ea"/>
                      </a:endParaRPr>
                    </a:p>
                  </a:txBody>
                  <a:tcPr anchor="ctr"/>
                </a:tc>
                <a:tc>
                  <a:txBody>
                    <a:bodyPr/>
                    <a:lstStyle/>
                    <a:p>
                      <a:pPr algn="l"/>
                      <a:r>
                        <a:rPr kumimoji="1" lang="ja-JP" altLang="en-US" sz="1400" b="1" dirty="0">
                          <a:solidFill>
                            <a:srgbClr val="FF0000"/>
                          </a:solidFill>
                          <a:latin typeface="+mn-ea"/>
                          <a:ea typeface="+mn-ea"/>
                        </a:rPr>
                        <a:t>シングルユーザモード</a:t>
                      </a:r>
                    </a:p>
                  </a:txBody>
                  <a:tcPr anchor="ctr"/>
                </a:tc>
                <a:extLst>
                  <a:ext uri="{0D108BD9-81ED-4DB2-BD59-A6C34878D82A}">
                    <a16:rowId xmlns:a16="http://schemas.microsoft.com/office/drawing/2014/main" xmlns="" val="1228975707"/>
                  </a:ext>
                </a:extLst>
              </a:tr>
              <a:tr h="501559">
                <a:tc>
                  <a:txBody>
                    <a:bodyPr/>
                    <a:lstStyle/>
                    <a:p>
                      <a:pPr algn="ctr"/>
                      <a:r>
                        <a:rPr kumimoji="1" lang="en-US" altLang="ja-JP" sz="1400" dirty="0">
                          <a:latin typeface="+mn-ea"/>
                          <a:ea typeface="+mn-ea"/>
                        </a:rPr>
                        <a:t>2</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マルチユーザモード</a:t>
                      </a:r>
                      <a:r>
                        <a:rPr kumimoji="1" lang="en-US" altLang="ja-JP" sz="1400" dirty="0" smtClean="0">
                          <a:latin typeface="+mn-ea"/>
                          <a:ea typeface="+mn-ea"/>
                        </a:rPr>
                        <a:t>(※</a:t>
                      </a:r>
                      <a:r>
                        <a:rPr kumimoji="1" lang="ja-JP" altLang="en-US" sz="1400" dirty="0" smtClean="0">
                          <a:latin typeface="+mn-ea"/>
                          <a:ea typeface="+mn-ea"/>
                        </a:rPr>
                        <a:t>ネットワーク起動なし</a:t>
                      </a:r>
                      <a:r>
                        <a:rPr kumimoji="1" lang="en-US" altLang="ja-JP" sz="1400" dirty="0" smtClean="0">
                          <a:latin typeface="+mn-ea"/>
                          <a:ea typeface="+mn-ea"/>
                        </a:rPr>
                        <a:t>)</a:t>
                      </a:r>
                      <a:endParaRPr kumimoji="1" lang="ja-JP" altLang="en-US" sz="1400" dirty="0">
                        <a:latin typeface="+mn-ea"/>
                        <a:ea typeface="+mn-ea"/>
                      </a:endParaRPr>
                    </a:p>
                  </a:txBody>
                  <a:tcPr anchor="ctr"/>
                </a:tc>
                <a:extLst>
                  <a:ext uri="{0D108BD9-81ED-4DB2-BD59-A6C34878D82A}">
                    <a16:rowId xmlns:a16="http://schemas.microsoft.com/office/drawing/2014/main" xmlns="" val="860261143"/>
                  </a:ext>
                </a:extLst>
              </a:tr>
              <a:tr h="501559">
                <a:tc>
                  <a:txBody>
                    <a:bodyPr/>
                    <a:lstStyle/>
                    <a:p>
                      <a:pPr algn="ctr"/>
                      <a:r>
                        <a:rPr kumimoji="1" lang="en-US" altLang="ja-JP" sz="1400" dirty="0">
                          <a:latin typeface="+mn-ea"/>
                          <a:ea typeface="+mn-ea"/>
                        </a:rPr>
                        <a:t>3</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マルチユーザモード</a:t>
                      </a:r>
                      <a:r>
                        <a:rPr kumimoji="1" lang="en-US" altLang="ja-JP" sz="1400" dirty="0" smtClean="0">
                          <a:latin typeface="+mn-ea"/>
                          <a:ea typeface="+mn-ea"/>
                        </a:rPr>
                        <a:t>(※</a:t>
                      </a:r>
                      <a:r>
                        <a:rPr kumimoji="1" lang="ja-JP" altLang="en-US" sz="1400" dirty="0" smtClean="0">
                          <a:latin typeface="+mn-ea"/>
                          <a:ea typeface="+mn-ea"/>
                        </a:rPr>
                        <a:t>ネットワーク起動</a:t>
                      </a:r>
                      <a:r>
                        <a:rPr kumimoji="1" lang="en-US" altLang="ja-JP" sz="1400" dirty="0" smtClean="0">
                          <a:latin typeface="+mn-ea"/>
                          <a:ea typeface="+mn-ea"/>
                        </a:rPr>
                        <a:t>)</a:t>
                      </a:r>
                      <a:endParaRPr kumimoji="1" lang="ja-JP" altLang="en-US" sz="1400" dirty="0">
                        <a:latin typeface="+mn-ea"/>
                        <a:ea typeface="+mn-ea"/>
                      </a:endParaRPr>
                    </a:p>
                  </a:txBody>
                  <a:tcPr anchor="ctr"/>
                </a:tc>
                <a:extLst>
                  <a:ext uri="{0D108BD9-81ED-4DB2-BD59-A6C34878D82A}">
                    <a16:rowId xmlns:a16="http://schemas.microsoft.com/office/drawing/2014/main" xmlns="" val="3003231980"/>
                  </a:ext>
                </a:extLst>
              </a:tr>
              <a:tr h="290376">
                <a:tc>
                  <a:txBody>
                    <a:bodyPr/>
                    <a:lstStyle/>
                    <a:p>
                      <a:pPr algn="ctr"/>
                      <a:r>
                        <a:rPr kumimoji="1" lang="en-US" altLang="ja-JP" sz="1400" dirty="0">
                          <a:latin typeface="+mn-ea"/>
                          <a:ea typeface="+mn-ea"/>
                        </a:rPr>
                        <a:t>4</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ユーザ定義</a:t>
                      </a:r>
                      <a:endParaRPr kumimoji="1" lang="ja-JP" altLang="en-US" sz="1400" dirty="0">
                        <a:latin typeface="+mn-ea"/>
                        <a:ea typeface="+mn-ea"/>
                      </a:endParaRPr>
                    </a:p>
                  </a:txBody>
                  <a:tcPr anchor="ctr"/>
                </a:tc>
                <a:extLst>
                  <a:ext uri="{0D108BD9-81ED-4DB2-BD59-A6C34878D82A}">
                    <a16:rowId xmlns:a16="http://schemas.microsoft.com/office/drawing/2014/main" xmlns="" val="2109871750"/>
                  </a:ext>
                </a:extLst>
              </a:tr>
              <a:tr h="501559">
                <a:tc>
                  <a:txBody>
                    <a:bodyPr/>
                    <a:lstStyle/>
                    <a:p>
                      <a:pPr algn="ctr"/>
                      <a:r>
                        <a:rPr kumimoji="1" lang="en-US" altLang="ja-JP" sz="1400" dirty="0">
                          <a:latin typeface="+mn-ea"/>
                          <a:ea typeface="+mn-ea"/>
                        </a:rPr>
                        <a:t>5</a:t>
                      </a:r>
                      <a:endParaRPr kumimoji="1" lang="ja-JP" altLang="en-US" sz="1400" dirty="0">
                        <a:latin typeface="+mn-ea"/>
                        <a:ea typeface="+mn-ea"/>
                      </a:endParaRPr>
                    </a:p>
                  </a:txBody>
                  <a:tcPr anchor="ctr"/>
                </a:tc>
                <a:tc>
                  <a:txBody>
                    <a:bodyPr/>
                    <a:lstStyle/>
                    <a:p>
                      <a:pPr algn="l"/>
                      <a:r>
                        <a:rPr kumimoji="1" lang="ja-JP" altLang="en-US" sz="1400" dirty="0" smtClean="0">
                          <a:latin typeface="+mn-ea"/>
                          <a:ea typeface="+mn-ea"/>
                        </a:rPr>
                        <a:t>ランレベル３＋</a:t>
                      </a:r>
                      <a:r>
                        <a:rPr kumimoji="1" lang="en-US" altLang="ja-JP" sz="1400" dirty="0" smtClean="0">
                          <a:latin typeface="+mn-ea"/>
                          <a:ea typeface="+mn-ea"/>
                        </a:rPr>
                        <a:t>X</a:t>
                      </a:r>
                      <a:r>
                        <a:rPr kumimoji="1" lang="ja-JP" altLang="en-US" sz="1400" dirty="0" smtClean="0">
                          <a:latin typeface="+mn-ea"/>
                          <a:ea typeface="+mn-ea"/>
                        </a:rPr>
                        <a:t>ディスプレイマネージャ起動</a:t>
                      </a:r>
                      <a:endParaRPr kumimoji="1" lang="ja-JP" altLang="en-US" sz="1400" dirty="0">
                        <a:latin typeface="+mn-ea"/>
                        <a:ea typeface="+mn-ea"/>
                      </a:endParaRPr>
                    </a:p>
                  </a:txBody>
                  <a:tcPr anchor="ctr"/>
                </a:tc>
                <a:extLst>
                  <a:ext uri="{0D108BD9-81ED-4DB2-BD59-A6C34878D82A}">
                    <a16:rowId xmlns:a16="http://schemas.microsoft.com/office/drawing/2014/main" xmlns="" val="2157780241"/>
                  </a:ext>
                </a:extLst>
              </a:tr>
              <a:tr h="290376">
                <a:tc>
                  <a:txBody>
                    <a:bodyPr/>
                    <a:lstStyle/>
                    <a:p>
                      <a:pPr algn="ctr"/>
                      <a:r>
                        <a:rPr kumimoji="1" lang="en-US" altLang="ja-JP" sz="1400" dirty="0">
                          <a:latin typeface="+mn-ea"/>
                          <a:ea typeface="+mn-ea"/>
                        </a:rPr>
                        <a:t>6</a:t>
                      </a:r>
                      <a:endParaRPr kumimoji="1" lang="ja-JP" altLang="en-US" sz="1400" dirty="0">
                        <a:latin typeface="+mn-ea"/>
                        <a:ea typeface="+mn-ea"/>
                      </a:endParaRPr>
                    </a:p>
                  </a:txBody>
                  <a:tcPr anchor="ctr"/>
                </a:tc>
                <a:tc>
                  <a:txBody>
                    <a:bodyPr/>
                    <a:lstStyle/>
                    <a:p>
                      <a:pPr algn="l"/>
                      <a:r>
                        <a:rPr kumimoji="1" lang="ja-JP" altLang="en-US" sz="1400" dirty="0">
                          <a:latin typeface="+mn-ea"/>
                          <a:ea typeface="+mn-ea"/>
                        </a:rPr>
                        <a:t>リブート</a:t>
                      </a:r>
                    </a:p>
                  </a:txBody>
                  <a:tcPr anchor="ctr"/>
                </a:tc>
                <a:extLst>
                  <a:ext uri="{0D108BD9-81ED-4DB2-BD59-A6C34878D82A}">
                    <a16:rowId xmlns:a16="http://schemas.microsoft.com/office/drawing/2014/main" xmlns="" val="2830761072"/>
                  </a:ext>
                </a:extLst>
              </a:tr>
            </a:tbl>
          </a:graphicData>
        </a:graphic>
      </p:graphicFrame>
      <p:sp>
        <p:nvSpPr>
          <p:cNvPr id="5" name="スライド番号プレースホルダー 4"/>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22594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a:solidFill>
                  <a:schemeClr val="accent2"/>
                </a:solidFill>
              </a:rPr>
              <a:t>ディスクとファイルシステム</a:t>
            </a:r>
          </a:p>
        </p:txBody>
      </p:sp>
      <p:sp>
        <p:nvSpPr>
          <p:cNvPr id="2" name="テキスト プレースホルダー 1"/>
          <p:cNvSpPr>
            <a:spLocks noGrp="1"/>
          </p:cNvSpPr>
          <p:nvPr>
            <p:ph type="body"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91298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26</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2</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272259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smtClean="0">
                <a:solidFill>
                  <a:schemeClr val="accent2"/>
                </a:solidFill>
              </a:rPr>
              <a:t>パーティションテーブル</a:t>
            </a:r>
            <a:endParaRPr kumimoji="1" lang="ja-JP" altLang="en-US" b="1" dirty="0">
              <a:solidFill>
                <a:schemeClr val="accent2"/>
              </a:solidFill>
            </a:endParaRPr>
          </a:p>
        </p:txBody>
      </p:sp>
      <p:sp>
        <p:nvSpPr>
          <p:cNvPr id="5" name="コンテンツ プレースホルダー 4"/>
          <p:cNvSpPr>
            <a:spLocks noGrp="1"/>
          </p:cNvSpPr>
          <p:nvPr>
            <p:ph idx="1"/>
          </p:nvPr>
        </p:nvSpPr>
        <p:spPr/>
        <p:txBody>
          <a:bodyPr>
            <a:normAutofit/>
          </a:bodyPr>
          <a:lstStyle/>
          <a:p>
            <a:r>
              <a:rPr lang="ja-JP" altLang="en-US" sz="2400" dirty="0">
                <a:latin typeface="+mj-ea"/>
                <a:ea typeface="+mj-ea"/>
              </a:rPr>
              <a:t>パーティションの</a:t>
            </a:r>
            <a:r>
              <a:rPr lang="ja-JP" altLang="en-US" sz="2400" dirty="0" smtClean="0">
                <a:latin typeface="+mj-ea"/>
                <a:ea typeface="+mj-ea"/>
              </a:rPr>
              <a:t>情報を記載</a:t>
            </a:r>
            <a:endParaRPr lang="en-US" altLang="ja-JP" sz="2400" dirty="0" smtClean="0">
              <a:latin typeface="+mj-ea"/>
              <a:ea typeface="+mj-ea"/>
            </a:endParaRPr>
          </a:p>
          <a:p>
            <a:r>
              <a:rPr kumimoji="1" lang="ja-JP" altLang="en-US" sz="2400" dirty="0" smtClean="0">
                <a:latin typeface="+mj-ea"/>
                <a:ea typeface="+mj-ea"/>
              </a:rPr>
              <a:t>コンピュータを起動した際に最初に読まれる</a:t>
            </a:r>
            <a:endParaRPr kumimoji="1" lang="en-US" altLang="ja-JP" sz="2400" dirty="0" smtClean="0">
              <a:latin typeface="+mj-ea"/>
              <a:ea typeface="+mj-ea"/>
            </a:endParaRPr>
          </a:p>
          <a:p>
            <a:endParaRPr lang="en-US" altLang="ja-JP" sz="2400" dirty="0">
              <a:latin typeface="+mj-ea"/>
              <a:ea typeface="+mj-ea"/>
            </a:endParaRPr>
          </a:p>
          <a:p>
            <a:r>
              <a:rPr lang="ja-JP" altLang="en-US" sz="2400" dirty="0">
                <a:latin typeface="+mj-ea"/>
                <a:ea typeface="+mj-ea"/>
              </a:rPr>
              <a:t>主流</a:t>
            </a:r>
            <a:r>
              <a:rPr lang="ja-JP" altLang="en-US" sz="2400" dirty="0" smtClean="0">
                <a:latin typeface="+mj-ea"/>
                <a:ea typeface="+mj-ea"/>
              </a:rPr>
              <a:t>のパーティションテーブル</a:t>
            </a:r>
            <a:endParaRPr lang="en-US" altLang="ja-JP" sz="2400" dirty="0" smtClean="0">
              <a:latin typeface="+mj-ea"/>
              <a:ea typeface="+mj-ea"/>
            </a:endParaRPr>
          </a:p>
          <a:p>
            <a:pPr lvl="1">
              <a:buFont typeface="Wingdings" panose="05000000000000000000" pitchFamily="2" charset="2"/>
              <a:buChar char="Ø"/>
            </a:pPr>
            <a:r>
              <a:rPr kumimoji="1" lang="en-US" altLang="ja-JP" sz="2000" dirty="0" smtClean="0">
                <a:latin typeface="+mj-ea"/>
                <a:ea typeface="+mj-ea"/>
              </a:rPr>
              <a:t>MBR</a:t>
            </a:r>
          </a:p>
          <a:p>
            <a:pPr lvl="1">
              <a:buFont typeface="Wingdings" panose="05000000000000000000" pitchFamily="2" charset="2"/>
              <a:buChar char="Ø"/>
            </a:pPr>
            <a:r>
              <a:rPr lang="en-US" altLang="ja-JP" sz="2000" dirty="0">
                <a:latin typeface="+mj-ea"/>
                <a:ea typeface="+mj-ea"/>
              </a:rPr>
              <a:t>GPT</a:t>
            </a:r>
            <a:endParaRPr kumimoji="1" lang="ja-JP" altLang="en-US" sz="2000" dirty="0">
              <a:latin typeface="+mj-ea"/>
              <a:ea typeface="+mj-ea"/>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692" y="4321969"/>
            <a:ext cx="2664409" cy="2485098"/>
          </a:xfrm>
          <a:prstGeom prst="rect">
            <a:avLst/>
          </a:prstGeom>
        </p:spPr>
      </p:pic>
      <p:sp>
        <p:nvSpPr>
          <p:cNvPr id="2" name="スライド番号プレースホルダー 1"/>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1069268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610" y="266980"/>
            <a:ext cx="6347713" cy="1320800"/>
          </a:xfrm>
        </p:spPr>
        <p:txBody>
          <a:bodyPr/>
          <a:lstStyle/>
          <a:p>
            <a:r>
              <a:rPr lang="en-US" altLang="ja-JP" b="1" dirty="0" smtClean="0">
                <a:solidFill>
                  <a:schemeClr val="accent2"/>
                </a:solidFill>
                <a:latin typeface="+mj-ea"/>
              </a:rPr>
              <a:t>HDD</a:t>
            </a:r>
            <a:r>
              <a:rPr lang="ja-JP" altLang="en-US" b="1" dirty="0" smtClean="0">
                <a:solidFill>
                  <a:schemeClr val="accent2"/>
                </a:solidFill>
                <a:latin typeface="+mj-ea"/>
              </a:rPr>
              <a:t>（再掲）</a:t>
            </a:r>
            <a:r>
              <a:rPr kumimoji="1" lang="en-US" altLang="ja-JP" dirty="0" smtClean="0">
                <a:solidFill>
                  <a:schemeClr val="bg1"/>
                </a:solidFill>
                <a:latin typeface="+mn-ea"/>
                <a:ea typeface="+mn-ea"/>
              </a:rPr>
              <a:t>DD</a:t>
            </a:r>
            <a:endParaRPr kumimoji="1" lang="ja-JP" altLang="en-US" dirty="0">
              <a:solidFill>
                <a:schemeClr val="bg1"/>
              </a:solidFill>
              <a:latin typeface="+mn-ea"/>
              <a:ea typeface="+mn-ea"/>
            </a:endParaRPr>
          </a:p>
        </p:txBody>
      </p:sp>
      <p:sp>
        <p:nvSpPr>
          <p:cNvPr id="7" name="正方形/長方形 6"/>
          <p:cNvSpPr/>
          <p:nvPr/>
        </p:nvSpPr>
        <p:spPr bwMode="auto">
          <a:xfrm>
            <a:off x="792279" y="1267452"/>
            <a:ext cx="1332320" cy="5341441"/>
          </a:xfrm>
          <a:prstGeom prst="rect">
            <a:avLst/>
          </a:prstGeom>
          <a:solidFill>
            <a:schemeClr val="bg2">
              <a:lumMod val="20000"/>
              <a:lumOff val="80000"/>
            </a:schemeClr>
          </a:solidFill>
          <a:ln w="762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8" name="正方形/長方形 7"/>
          <p:cNvSpPr/>
          <p:nvPr/>
        </p:nvSpPr>
        <p:spPr bwMode="auto">
          <a:xfrm>
            <a:off x="792279" y="1281254"/>
            <a:ext cx="1332320" cy="1056302"/>
          </a:xfrm>
          <a:prstGeom prst="rect">
            <a:avLst/>
          </a:prstGeom>
          <a:solidFill>
            <a:srgbClr val="3498DB"/>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3400" u="none" dirty="0">
                <a:solidFill>
                  <a:schemeClr val="bg1"/>
                </a:solidFill>
                <a:latin typeface="+mn-ea"/>
              </a:rPr>
              <a:t>MBR</a:t>
            </a:r>
          </a:p>
        </p:txBody>
      </p:sp>
      <p:sp>
        <p:nvSpPr>
          <p:cNvPr id="9" name="正方形/長方形 8"/>
          <p:cNvSpPr/>
          <p:nvPr/>
        </p:nvSpPr>
        <p:spPr bwMode="auto">
          <a:xfrm>
            <a:off x="792279" y="2341003"/>
            <a:ext cx="1332320" cy="1060313"/>
          </a:xfrm>
          <a:prstGeom prst="rect">
            <a:avLst/>
          </a:prstGeom>
          <a:solidFill>
            <a:srgbClr val="8FCB9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a:t>
            </a:r>
            <a:r>
              <a:rPr lang="en-US" altLang="ja-JP" sz="1400" u="none" dirty="0">
                <a:solidFill>
                  <a:schemeClr val="bg1"/>
                </a:solidFill>
                <a:latin typeface="+mn-ea"/>
              </a:rPr>
              <a:t>1</a:t>
            </a:r>
          </a:p>
        </p:txBody>
      </p:sp>
      <p:sp>
        <p:nvSpPr>
          <p:cNvPr id="10" name="正方形/長方形 9"/>
          <p:cNvSpPr/>
          <p:nvPr/>
        </p:nvSpPr>
        <p:spPr bwMode="auto">
          <a:xfrm>
            <a:off x="792279" y="3398584"/>
            <a:ext cx="1332320" cy="1089683"/>
          </a:xfrm>
          <a:prstGeom prst="rect">
            <a:avLst/>
          </a:prstGeom>
          <a:solidFill>
            <a:srgbClr val="66BB6A"/>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2</a:t>
            </a:r>
          </a:p>
        </p:txBody>
      </p:sp>
      <p:sp>
        <p:nvSpPr>
          <p:cNvPr id="11" name="正方形/長方形 10"/>
          <p:cNvSpPr/>
          <p:nvPr/>
        </p:nvSpPr>
        <p:spPr bwMode="auto">
          <a:xfrm>
            <a:off x="792279" y="4488267"/>
            <a:ext cx="1332320" cy="1060313"/>
          </a:xfrm>
          <a:prstGeom prst="rect">
            <a:avLst/>
          </a:prstGeom>
          <a:solidFill>
            <a:srgbClr val="43A047"/>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3</a:t>
            </a:r>
          </a:p>
        </p:txBody>
      </p:sp>
      <p:sp>
        <p:nvSpPr>
          <p:cNvPr id="12" name="正方形/長方形 11"/>
          <p:cNvSpPr/>
          <p:nvPr/>
        </p:nvSpPr>
        <p:spPr bwMode="auto">
          <a:xfrm>
            <a:off x="792279" y="5548580"/>
            <a:ext cx="1332320" cy="1060313"/>
          </a:xfrm>
          <a:prstGeom prst="rect">
            <a:avLst/>
          </a:prstGeom>
          <a:solidFill>
            <a:srgbClr val="2E7D32"/>
          </a:solid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a:t>
            </a:r>
            <a:r>
              <a:rPr lang="en-US" altLang="ja-JP" sz="1400" u="none" dirty="0">
                <a:solidFill>
                  <a:schemeClr val="bg1"/>
                </a:solidFill>
                <a:latin typeface="+mn-ea"/>
              </a:rPr>
              <a:t>4</a:t>
            </a:r>
          </a:p>
        </p:txBody>
      </p:sp>
      <p:sp>
        <p:nvSpPr>
          <p:cNvPr id="13" name="正方形/長方形 12"/>
          <p:cNvSpPr/>
          <p:nvPr/>
        </p:nvSpPr>
        <p:spPr bwMode="auto">
          <a:xfrm>
            <a:off x="6765204" y="1267452"/>
            <a:ext cx="1943813" cy="4768638"/>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14" name="正方形/長方形 13"/>
          <p:cNvSpPr/>
          <p:nvPr/>
        </p:nvSpPr>
        <p:spPr bwMode="auto">
          <a:xfrm>
            <a:off x="6771455" y="1281253"/>
            <a:ext cx="1938238" cy="29911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u="none" dirty="0">
                <a:solidFill>
                  <a:schemeClr val="bg1"/>
                </a:solidFill>
                <a:latin typeface="+mn-ea"/>
              </a:rPr>
              <a:t>Boot flag</a:t>
            </a:r>
          </a:p>
        </p:txBody>
      </p:sp>
      <p:sp>
        <p:nvSpPr>
          <p:cNvPr id="15" name="正方形/長方形 14"/>
          <p:cNvSpPr/>
          <p:nvPr/>
        </p:nvSpPr>
        <p:spPr bwMode="auto">
          <a:xfrm>
            <a:off x="6771456" y="1580363"/>
            <a:ext cx="1937562"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パーティション開始位置</a:t>
            </a:r>
            <a:r>
              <a:rPr lang="en-US" altLang="ja-JP" sz="1400" u="none" dirty="0">
                <a:solidFill>
                  <a:schemeClr val="bg1"/>
                </a:solidFill>
                <a:latin typeface="+mn-ea"/>
              </a:rPr>
              <a:t>(CHS)</a:t>
            </a:r>
          </a:p>
        </p:txBody>
      </p:sp>
      <p:sp>
        <p:nvSpPr>
          <p:cNvPr id="16" name="正方形/長方形 15"/>
          <p:cNvSpPr/>
          <p:nvPr/>
        </p:nvSpPr>
        <p:spPr bwMode="auto">
          <a:xfrm>
            <a:off x="6771455" y="2773899"/>
            <a:ext cx="1938237" cy="89715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パーティション終了位置</a:t>
            </a:r>
            <a:r>
              <a:rPr lang="en-US" altLang="ja-JP" sz="1400" u="none" dirty="0">
                <a:solidFill>
                  <a:schemeClr val="bg1"/>
                </a:solidFill>
                <a:latin typeface="+mn-ea"/>
              </a:rPr>
              <a:t>(CHS)</a:t>
            </a:r>
          </a:p>
        </p:txBody>
      </p:sp>
      <p:sp>
        <p:nvSpPr>
          <p:cNvPr id="17" name="正方形/長方形 16"/>
          <p:cNvSpPr/>
          <p:nvPr/>
        </p:nvSpPr>
        <p:spPr bwMode="auto">
          <a:xfrm>
            <a:off x="6769817" y="3671049"/>
            <a:ext cx="1939603"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パーティション開始位置</a:t>
            </a:r>
            <a:r>
              <a:rPr lang="en-US" altLang="ja-JP" sz="1400" u="none" dirty="0">
                <a:solidFill>
                  <a:schemeClr val="bg1"/>
                </a:solidFill>
                <a:latin typeface="+mn-ea"/>
              </a:rPr>
              <a:t>(LBA)</a:t>
            </a:r>
          </a:p>
        </p:txBody>
      </p:sp>
      <p:sp>
        <p:nvSpPr>
          <p:cNvPr id="18" name="正方形/長方形 17"/>
          <p:cNvSpPr/>
          <p:nvPr/>
        </p:nvSpPr>
        <p:spPr bwMode="auto">
          <a:xfrm>
            <a:off x="6771455" y="4853569"/>
            <a:ext cx="1938237" cy="1182520"/>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パーティション総セクタ数</a:t>
            </a:r>
            <a:r>
              <a:rPr lang="en-US" altLang="ja-JP" sz="1400" u="none" dirty="0">
                <a:solidFill>
                  <a:schemeClr val="bg1"/>
                </a:solidFill>
                <a:latin typeface="+mn-ea"/>
              </a:rPr>
              <a:t>(LBA)</a:t>
            </a:r>
          </a:p>
        </p:txBody>
      </p:sp>
      <p:sp>
        <p:nvSpPr>
          <p:cNvPr id="20" name="正方形/長方形 19"/>
          <p:cNvSpPr/>
          <p:nvPr/>
        </p:nvSpPr>
        <p:spPr bwMode="auto">
          <a:xfrm>
            <a:off x="6769819" y="2477513"/>
            <a:ext cx="1939198" cy="30183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200" u="none" dirty="0">
                <a:solidFill>
                  <a:schemeClr val="bg1"/>
                </a:solidFill>
                <a:latin typeface="+mn-ea"/>
              </a:rPr>
              <a:t>パーティションタイプ</a:t>
            </a:r>
            <a:endParaRPr lang="en-US" altLang="ja-JP" sz="1200" u="none" dirty="0">
              <a:solidFill>
                <a:schemeClr val="bg1"/>
              </a:solidFill>
              <a:latin typeface="+mn-ea"/>
            </a:endParaRPr>
          </a:p>
        </p:txBody>
      </p:sp>
      <p:sp>
        <p:nvSpPr>
          <p:cNvPr id="24" name="正方形/長方形 23"/>
          <p:cNvSpPr/>
          <p:nvPr/>
        </p:nvSpPr>
        <p:spPr bwMode="auto">
          <a:xfrm>
            <a:off x="3179642" y="1254958"/>
            <a:ext cx="2440177" cy="5341441"/>
          </a:xfrm>
          <a:prstGeom prst="rect">
            <a:avLst/>
          </a:prstGeom>
          <a:solidFill>
            <a:schemeClr val="bg2">
              <a:lumMod val="20000"/>
              <a:lumOff val="80000"/>
            </a:schemeClr>
          </a:solidFill>
          <a:ln w="76200" cap="flat" cmpd="sng" algn="ctr">
            <a:solidFill>
              <a:schemeClr val="bg2">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ja-JP" altLang="en-US" sz="1800" i="0" u="sng" strike="noStrike" cap="none" normalizeH="0" baseline="0">
              <a:ln>
                <a:noFill/>
              </a:ln>
              <a:solidFill>
                <a:schemeClr val="bg1"/>
              </a:solidFill>
              <a:effectLst/>
              <a:latin typeface="+mn-ea"/>
            </a:endParaRPr>
          </a:p>
        </p:txBody>
      </p:sp>
      <p:sp>
        <p:nvSpPr>
          <p:cNvPr id="25" name="正方形/長方形 24"/>
          <p:cNvSpPr/>
          <p:nvPr/>
        </p:nvSpPr>
        <p:spPr bwMode="auto">
          <a:xfrm>
            <a:off x="3185893" y="1267553"/>
            <a:ext cx="2433178" cy="1208704"/>
          </a:xfrm>
          <a:prstGeom prst="rect">
            <a:avLst/>
          </a:prstGeom>
          <a:solidFill>
            <a:srgbClr val="0070C0"/>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altLang="ja-JP" sz="2000" u="none" dirty="0">
                <a:solidFill>
                  <a:schemeClr val="bg1"/>
                </a:solidFill>
                <a:latin typeface="+mn-ea"/>
              </a:rPr>
              <a:t>Bootstrap Loader</a:t>
            </a:r>
          </a:p>
        </p:txBody>
      </p:sp>
      <p:sp>
        <p:nvSpPr>
          <p:cNvPr id="26" name="正方形/長方形 25"/>
          <p:cNvSpPr/>
          <p:nvPr/>
        </p:nvSpPr>
        <p:spPr bwMode="auto">
          <a:xfrm>
            <a:off x="3185893" y="2476257"/>
            <a:ext cx="2440177" cy="950945"/>
          </a:xfrm>
          <a:prstGeom prst="rect">
            <a:avLst/>
          </a:prstGeom>
          <a:solidFill>
            <a:srgbClr val="8FCB9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ja-JP" altLang="en-US" sz="1400" u="none" dirty="0">
                <a:solidFill>
                  <a:schemeClr val="bg1"/>
                </a:solidFill>
                <a:latin typeface="+mn-ea"/>
              </a:rPr>
              <a:t>パーティションテーブル </a:t>
            </a:r>
            <a:r>
              <a:rPr lang="en-US" altLang="ja-JP" sz="1400" u="none" dirty="0">
                <a:solidFill>
                  <a:schemeClr val="bg1"/>
                </a:solidFill>
                <a:latin typeface="+mn-ea"/>
              </a:rPr>
              <a:t>1</a:t>
            </a:r>
          </a:p>
        </p:txBody>
      </p:sp>
      <p:sp>
        <p:nvSpPr>
          <p:cNvPr id="27" name="正方形/長方形 26"/>
          <p:cNvSpPr/>
          <p:nvPr/>
        </p:nvSpPr>
        <p:spPr bwMode="auto">
          <a:xfrm>
            <a:off x="3185893" y="5329092"/>
            <a:ext cx="2433177" cy="950945"/>
          </a:xfrm>
          <a:prstGeom prst="rect">
            <a:avLst/>
          </a:prstGeom>
          <a:solidFill>
            <a:srgbClr val="2E7D32"/>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4</a:t>
            </a:r>
          </a:p>
        </p:txBody>
      </p:sp>
      <p:sp>
        <p:nvSpPr>
          <p:cNvPr id="29" name="正方形/長方形 28"/>
          <p:cNvSpPr/>
          <p:nvPr/>
        </p:nvSpPr>
        <p:spPr bwMode="auto">
          <a:xfrm>
            <a:off x="3185893" y="6280037"/>
            <a:ext cx="2433177" cy="308658"/>
          </a:xfrm>
          <a:prstGeom prst="rect">
            <a:avLst/>
          </a:prstGeom>
          <a:solidFill>
            <a:srgbClr val="03A3EB"/>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ja-JP" sz="1400" u="none" dirty="0">
                <a:solidFill>
                  <a:schemeClr val="bg1"/>
                </a:solidFill>
                <a:latin typeface="+mn-ea"/>
              </a:rPr>
              <a:t>Signature</a:t>
            </a:r>
          </a:p>
        </p:txBody>
      </p:sp>
      <p:sp>
        <p:nvSpPr>
          <p:cNvPr id="31" name="正方形/長方形 30"/>
          <p:cNvSpPr/>
          <p:nvPr/>
        </p:nvSpPr>
        <p:spPr bwMode="auto">
          <a:xfrm>
            <a:off x="3185893" y="4378147"/>
            <a:ext cx="2433177" cy="950945"/>
          </a:xfrm>
          <a:prstGeom prst="rect">
            <a:avLst/>
          </a:prstGeom>
          <a:solidFill>
            <a:srgbClr val="43A047"/>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3</a:t>
            </a:r>
          </a:p>
        </p:txBody>
      </p:sp>
      <p:sp>
        <p:nvSpPr>
          <p:cNvPr id="32" name="正方形/長方形 31"/>
          <p:cNvSpPr/>
          <p:nvPr/>
        </p:nvSpPr>
        <p:spPr bwMode="auto">
          <a:xfrm>
            <a:off x="3185893" y="3427202"/>
            <a:ext cx="2433177" cy="950945"/>
          </a:xfrm>
          <a:prstGeom prst="rect">
            <a:avLst/>
          </a:prstGeom>
          <a:solidFill>
            <a:srgbClr val="66BB6A"/>
          </a:solidFill>
          <a:ln w="19050"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400" u="none" dirty="0">
                <a:solidFill>
                  <a:schemeClr val="bg1"/>
                </a:solidFill>
                <a:latin typeface="+mn-ea"/>
              </a:rPr>
              <a:t>パーティションテーブル </a:t>
            </a:r>
            <a:r>
              <a:rPr lang="en-US" altLang="ja-JP" sz="1400" u="none" dirty="0">
                <a:solidFill>
                  <a:schemeClr val="bg1"/>
                </a:solidFill>
                <a:latin typeface="+mn-ea"/>
              </a:rPr>
              <a:t>2</a:t>
            </a:r>
          </a:p>
        </p:txBody>
      </p:sp>
      <p:cxnSp>
        <p:nvCxnSpPr>
          <p:cNvPr id="36" name="直線矢印コネクタ 35"/>
          <p:cNvCxnSpPr/>
          <p:nvPr/>
        </p:nvCxnSpPr>
        <p:spPr bwMode="auto">
          <a:xfrm flipV="1">
            <a:off x="2140705" y="1251511"/>
            <a:ext cx="1044785" cy="1559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140705" y="2351358"/>
            <a:ext cx="1026435" cy="4271679"/>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矢印コネクタ 44"/>
          <p:cNvCxnSpPr/>
          <p:nvPr/>
        </p:nvCxnSpPr>
        <p:spPr bwMode="auto">
          <a:xfrm flipV="1">
            <a:off x="5619070" y="1251511"/>
            <a:ext cx="1146134" cy="1238446"/>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p:cNvCxnSpPr/>
          <p:nvPr/>
        </p:nvCxnSpPr>
        <p:spPr bwMode="auto">
          <a:xfrm>
            <a:off x="5615571" y="3386090"/>
            <a:ext cx="1149633" cy="2661015"/>
          </a:xfrm>
          <a:prstGeom prst="straightConnector1">
            <a:avLst/>
          </a:prstGeom>
          <a:solidFill>
            <a:srgbClr val="00B8FF"/>
          </a:solidFill>
          <a:ln w="38100" cap="flat" cmpd="sng" algn="ctr">
            <a:solidFill>
              <a:schemeClr val="bg2">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ボックス 2"/>
          <p:cNvSpPr txBox="1"/>
          <p:nvPr/>
        </p:nvSpPr>
        <p:spPr>
          <a:xfrm>
            <a:off x="133048" y="1096587"/>
            <a:ext cx="598241" cy="369332"/>
          </a:xfrm>
          <a:prstGeom prst="rect">
            <a:avLst/>
          </a:prstGeom>
          <a:noFill/>
        </p:spPr>
        <p:txBody>
          <a:bodyPr wrap="none" rtlCol="0">
            <a:spAutoFit/>
          </a:bodyPr>
          <a:lstStyle/>
          <a:p>
            <a:r>
              <a:rPr kumimoji="1" lang="en-US" altLang="ja-JP" u="none" dirty="0">
                <a:solidFill>
                  <a:schemeClr val="bg1"/>
                </a:solidFill>
                <a:latin typeface="+mn-ea"/>
              </a:rPr>
              <a:t>0x0</a:t>
            </a:r>
            <a:endParaRPr kumimoji="1" lang="ja-JP" altLang="en-US" u="none" dirty="0">
              <a:solidFill>
                <a:schemeClr val="bg1"/>
              </a:solidFill>
              <a:latin typeface="+mn-ea"/>
            </a:endParaRPr>
          </a:p>
        </p:txBody>
      </p:sp>
      <p:sp>
        <p:nvSpPr>
          <p:cNvPr id="30" name="テキスト ボックス 29"/>
          <p:cNvSpPr txBox="1"/>
          <p:nvPr/>
        </p:nvSpPr>
        <p:spPr>
          <a:xfrm>
            <a:off x="-58553" y="2168480"/>
            <a:ext cx="845103" cy="307777"/>
          </a:xfrm>
          <a:prstGeom prst="rect">
            <a:avLst/>
          </a:prstGeom>
          <a:noFill/>
        </p:spPr>
        <p:txBody>
          <a:bodyPr wrap="none" rtlCol="0">
            <a:spAutoFit/>
          </a:bodyPr>
          <a:lstStyle/>
          <a:p>
            <a:r>
              <a:rPr kumimoji="1" lang="en-US" altLang="ja-JP" sz="1400" u="none" dirty="0">
                <a:solidFill>
                  <a:schemeClr val="bg1"/>
                </a:solidFill>
                <a:latin typeface="+mn-ea"/>
              </a:rPr>
              <a:t>0x0200</a:t>
            </a:r>
            <a:endParaRPr kumimoji="1" lang="ja-JP" altLang="en-US" sz="1400" u="none" dirty="0">
              <a:solidFill>
                <a:schemeClr val="bg1"/>
              </a:solidFill>
              <a:latin typeface="+mn-ea"/>
            </a:endParaRPr>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21438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MBR</a:t>
            </a:r>
            <a:r>
              <a:rPr kumimoji="1" lang="ja-JP" altLang="en-US" b="1" dirty="0" smtClean="0">
                <a:solidFill>
                  <a:schemeClr val="accent2"/>
                </a:solidFill>
                <a:latin typeface="+mj-ea"/>
              </a:rPr>
              <a:t>と</a:t>
            </a:r>
            <a:r>
              <a:rPr kumimoji="1" lang="en-US" altLang="ja-JP" b="1" dirty="0" smtClean="0">
                <a:solidFill>
                  <a:schemeClr val="accent2"/>
                </a:solidFill>
                <a:latin typeface="+mj-ea"/>
              </a:rPr>
              <a:t>GPT</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9" y="2160590"/>
            <a:ext cx="6977064" cy="4518816"/>
          </a:xfrm>
        </p:spPr>
        <p:txBody>
          <a:bodyPr>
            <a:normAutofit fontScale="92500" lnSpcReduction="20000"/>
          </a:bodyPr>
          <a:lstStyle/>
          <a:p>
            <a:r>
              <a:rPr kumimoji="1" lang="en-US" altLang="ja-JP" sz="3000" b="1" dirty="0" smtClean="0">
                <a:solidFill>
                  <a:srgbClr val="0070C0"/>
                </a:solidFill>
                <a:latin typeface="+mj-ea"/>
                <a:ea typeface="+mj-ea"/>
              </a:rPr>
              <a:t>MBR</a:t>
            </a:r>
          </a:p>
          <a:p>
            <a:pPr lvl="1">
              <a:buFont typeface="Wingdings" panose="05000000000000000000" pitchFamily="2" charset="2"/>
              <a:buChar char="Ø"/>
            </a:pPr>
            <a:r>
              <a:rPr lang="en-US" altLang="ja-JP" sz="2600" dirty="0" smtClean="0">
                <a:solidFill>
                  <a:schemeClr val="tx1"/>
                </a:solidFill>
                <a:latin typeface="+mj-ea"/>
                <a:ea typeface="+mj-ea"/>
              </a:rPr>
              <a:t>Boot strap loader</a:t>
            </a:r>
            <a:r>
              <a:rPr lang="ja-JP" altLang="en-US" sz="2600" dirty="0" smtClean="0">
                <a:solidFill>
                  <a:schemeClr val="tx1"/>
                </a:solidFill>
                <a:latin typeface="+mj-ea"/>
                <a:ea typeface="+mj-ea"/>
              </a:rPr>
              <a:t>を実行</a:t>
            </a:r>
            <a:endParaRPr lang="en-US" altLang="ja-JP" sz="2600" dirty="0" smtClean="0">
              <a:solidFill>
                <a:schemeClr val="tx1"/>
              </a:solidFill>
              <a:latin typeface="+mj-ea"/>
              <a:ea typeface="+mj-ea"/>
            </a:endParaRPr>
          </a:p>
          <a:p>
            <a:pPr lvl="1">
              <a:buFont typeface="Wingdings" panose="05000000000000000000" pitchFamily="2" charset="2"/>
              <a:buChar char="Ø"/>
            </a:pPr>
            <a:r>
              <a:rPr kumimoji="1" lang="ja-JP" altLang="en-US" sz="2600" dirty="0" smtClean="0">
                <a:solidFill>
                  <a:schemeClr val="tx1"/>
                </a:solidFill>
                <a:latin typeface="+mj-ea"/>
                <a:ea typeface="+mj-ea"/>
              </a:rPr>
              <a:t>パーティションは４個まで</a:t>
            </a:r>
            <a:endParaRPr kumimoji="1" lang="en-US" altLang="ja-JP" sz="2600" dirty="0" smtClean="0">
              <a:solidFill>
                <a:schemeClr val="tx1"/>
              </a:solidFill>
              <a:latin typeface="+mj-ea"/>
              <a:ea typeface="+mj-ea"/>
            </a:endParaRPr>
          </a:p>
          <a:p>
            <a:pPr lvl="1">
              <a:buFont typeface="Wingdings" panose="05000000000000000000" pitchFamily="2" charset="2"/>
              <a:buChar char="Ø"/>
            </a:pPr>
            <a:r>
              <a:rPr kumimoji="1" lang="en-US" altLang="ja-JP" sz="2600" dirty="0" smtClean="0">
                <a:solidFill>
                  <a:schemeClr val="tx1"/>
                </a:solidFill>
                <a:latin typeface="+mj-ea"/>
                <a:ea typeface="+mj-ea"/>
              </a:rPr>
              <a:t>2TiB</a:t>
            </a:r>
            <a:r>
              <a:rPr kumimoji="1" lang="ja-JP" altLang="en-US" sz="2600" dirty="0" smtClean="0">
                <a:solidFill>
                  <a:schemeClr val="tx1"/>
                </a:solidFill>
                <a:latin typeface="+mj-ea"/>
                <a:ea typeface="+mj-ea"/>
              </a:rPr>
              <a:t>を超える</a:t>
            </a:r>
            <a:r>
              <a:rPr kumimoji="1" lang="en-US" altLang="ja-JP" sz="2600" dirty="0" smtClean="0">
                <a:solidFill>
                  <a:schemeClr val="tx1"/>
                </a:solidFill>
                <a:latin typeface="+mj-ea"/>
                <a:ea typeface="+mj-ea"/>
              </a:rPr>
              <a:t>HDD</a:t>
            </a:r>
            <a:r>
              <a:rPr lang="ja-JP" altLang="en-US" sz="2600" dirty="0" err="1" smtClean="0">
                <a:solidFill>
                  <a:schemeClr val="tx1"/>
                </a:solidFill>
                <a:latin typeface="+mj-ea"/>
                <a:ea typeface="+mj-ea"/>
              </a:rPr>
              <a:t>には</a:t>
            </a:r>
            <a:r>
              <a:rPr lang="ja-JP" altLang="en-US" sz="2600" dirty="0" smtClean="0">
                <a:solidFill>
                  <a:schemeClr val="tx1"/>
                </a:solidFill>
                <a:latin typeface="+mj-ea"/>
                <a:ea typeface="+mj-ea"/>
              </a:rPr>
              <a:t>使用できない</a:t>
            </a:r>
            <a:endParaRPr lang="en-US" altLang="ja-JP" sz="2600" dirty="0" smtClean="0">
              <a:solidFill>
                <a:schemeClr val="tx1"/>
              </a:solidFill>
              <a:latin typeface="+mj-ea"/>
              <a:ea typeface="+mj-ea"/>
            </a:endParaRPr>
          </a:p>
          <a:p>
            <a:r>
              <a:rPr lang="en-US" altLang="ja-JP" sz="3000" b="1" dirty="0" smtClean="0">
                <a:solidFill>
                  <a:schemeClr val="accent2"/>
                </a:solidFill>
                <a:latin typeface="+mj-ea"/>
                <a:ea typeface="+mj-ea"/>
              </a:rPr>
              <a:t>GPT</a:t>
            </a:r>
          </a:p>
          <a:p>
            <a:pPr lvl="1">
              <a:buFont typeface="Wingdings" panose="05000000000000000000" pitchFamily="2" charset="2"/>
              <a:buChar char="Ø"/>
            </a:pPr>
            <a:r>
              <a:rPr lang="en-US" altLang="ja-JP" sz="2600" dirty="0" smtClean="0">
                <a:solidFill>
                  <a:schemeClr val="tx1"/>
                </a:solidFill>
                <a:latin typeface="+mj-ea"/>
                <a:ea typeface="+mj-ea"/>
              </a:rPr>
              <a:t>Boot strap loader</a:t>
            </a:r>
            <a:r>
              <a:rPr lang="ja-JP" altLang="en-US" sz="2600" dirty="0" smtClean="0">
                <a:solidFill>
                  <a:schemeClr val="tx1"/>
                </a:solidFill>
                <a:latin typeface="+mj-ea"/>
                <a:ea typeface="+mj-ea"/>
              </a:rPr>
              <a:t>が存在しない</a:t>
            </a:r>
            <a:endParaRPr lang="en-US" altLang="ja-JP" sz="2600" dirty="0" smtClean="0">
              <a:solidFill>
                <a:schemeClr val="tx1"/>
              </a:solidFill>
              <a:latin typeface="+mj-ea"/>
              <a:ea typeface="+mj-ea"/>
            </a:endParaRPr>
          </a:p>
          <a:p>
            <a:pPr lvl="2">
              <a:buFont typeface="Arial" panose="020B0604020202020204" pitchFamily="34" charset="0"/>
              <a:buChar char="•"/>
            </a:pPr>
            <a:r>
              <a:rPr lang="en-US" altLang="ja-JP" sz="2200" dirty="0" smtClean="0">
                <a:solidFill>
                  <a:schemeClr val="tx1"/>
                </a:solidFill>
                <a:latin typeface="+mj-ea"/>
                <a:ea typeface="+mj-ea"/>
              </a:rPr>
              <a:t>\EFI\BOOT\BOOTX”</a:t>
            </a:r>
            <a:r>
              <a:rPr lang="en-US" altLang="ja-JP" sz="2200" dirty="0" err="1" smtClean="0">
                <a:solidFill>
                  <a:schemeClr val="tx1"/>
                </a:solidFill>
                <a:latin typeface="+mj-ea"/>
                <a:ea typeface="+mj-ea"/>
              </a:rPr>
              <a:t>hoge</a:t>
            </a:r>
            <a:r>
              <a:rPr lang="en-US" altLang="ja-JP" sz="2200" dirty="0" smtClean="0">
                <a:solidFill>
                  <a:schemeClr val="tx1"/>
                </a:solidFill>
                <a:latin typeface="+mj-ea"/>
                <a:ea typeface="+mj-ea"/>
              </a:rPr>
              <a:t>”.EFI</a:t>
            </a:r>
            <a:r>
              <a:rPr lang="ja-JP" altLang="en-US" sz="2200" dirty="0" smtClean="0">
                <a:solidFill>
                  <a:schemeClr val="tx1"/>
                </a:solidFill>
                <a:latin typeface="+mj-ea"/>
                <a:ea typeface="+mj-ea"/>
              </a:rPr>
              <a:t>を実行</a:t>
            </a:r>
            <a:endParaRPr lang="en-US" altLang="ja-JP" sz="2200" dirty="0" smtClean="0">
              <a:solidFill>
                <a:schemeClr val="tx1"/>
              </a:solidFill>
              <a:latin typeface="+mj-ea"/>
              <a:ea typeface="+mj-ea"/>
            </a:endParaRPr>
          </a:p>
          <a:p>
            <a:pPr lvl="1">
              <a:buFont typeface="Wingdings" panose="05000000000000000000" pitchFamily="2" charset="2"/>
              <a:buChar char="Ø"/>
            </a:pPr>
            <a:r>
              <a:rPr lang="ja-JP" altLang="en-US" sz="2600" dirty="0">
                <a:solidFill>
                  <a:schemeClr val="tx1"/>
                </a:solidFill>
                <a:latin typeface="+mj-ea"/>
                <a:ea typeface="+mj-ea"/>
              </a:rPr>
              <a:t>パーティション</a:t>
            </a:r>
            <a:r>
              <a:rPr lang="ja-JP" altLang="en-US" sz="2600" dirty="0" smtClean="0">
                <a:solidFill>
                  <a:schemeClr val="tx1"/>
                </a:solidFill>
                <a:latin typeface="+mj-ea"/>
                <a:ea typeface="+mj-ea"/>
              </a:rPr>
              <a:t>は</a:t>
            </a:r>
            <a:r>
              <a:rPr lang="en-US" altLang="ja-JP" sz="2600" dirty="0" smtClean="0">
                <a:solidFill>
                  <a:schemeClr val="tx1"/>
                </a:solidFill>
                <a:latin typeface="+mj-ea"/>
                <a:ea typeface="+mj-ea"/>
              </a:rPr>
              <a:t>128</a:t>
            </a:r>
            <a:r>
              <a:rPr lang="ja-JP" altLang="en-US" sz="2600" dirty="0" smtClean="0">
                <a:solidFill>
                  <a:schemeClr val="tx1"/>
                </a:solidFill>
                <a:latin typeface="+mj-ea"/>
                <a:ea typeface="+mj-ea"/>
              </a:rPr>
              <a:t>個まで</a:t>
            </a:r>
            <a:endParaRPr lang="en-US" altLang="ja-JP" sz="2600" dirty="0" smtClean="0">
              <a:solidFill>
                <a:schemeClr val="tx1"/>
              </a:solidFill>
              <a:latin typeface="+mj-ea"/>
              <a:ea typeface="+mj-ea"/>
            </a:endParaRPr>
          </a:p>
          <a:p>
            <a:pPr lvl="1">
              <a:buFont typeface="Wingdings" panose="05000000000000000000" pitchFamily="2" charset="2"/>
              <a:buChar char="Ø"/>
            </a:pPr>
            <a:r>
              <a:rPr lang="en-US" altLang="ja-JP" sz="2600" dirty="0" smtClean="0">
                <a:solidFill>
                  <a:schemeClr val="tx1"/>
                </a:solidFill>
                <a:latin typeface="+mj-ea"/>
                <a:ea typeface="+mj-ea"/>
              </a:rPr>
              <a:t>8ZiB</a:t>
            </a:r>
            <a:r>
              <a:rPr lang="ja-JP" altLang="en-US" sz="2600" dirty="0" err="1" smtClean="0">
                <a:solidFill>
                  <a:schemeClr val="tx1"/>
                </a:solidFill>
                <a:latin typeface="+mj-ea"/>
                <a:ea typeface="+mj-ea"/>
              </a:rPr>
              <a:t>まで</a:t>
            </a:r>
            <a:r>
              <a:rPr lang="ja-JP" altLang="en-US" sz="2600" dirty="0" smtClean="0">
                <a:solidFill>
                  <a:schemeClr val="tx1"/>
                </a:solidFill>
                <a:latin typeface="+mj-ea"/>
                <a:ea typeface="+mj-ea"/>
              </a:rPr>
              <a:t>使用できる</a:t>
            </a:r>
            <a:endParaRPr lang="en-US" altLang="ja-JP" sz="2600" dirty="0" smtClean="0">
              <a:solidFill>
                <a:schemeClr val="tx1"/>
              </a:solidFill>
              <a:latin typeface="+mj-ea"/>
              <a:ea typeface="+mj-ea"/>
            </a:endParaRPr>
          </a:p>
          <a:p>
            <a:pPr lvl="1">
              <a:buFont typeface="Wingdings" panose="05000000000000000000" pitchFamily="2" charset="2"/>
              <a:buChar char="Ø"/>
            </a:pPr>
            <a:endParaRPr lang="en-US" altLang="ja-JP" sz="2200" dirty="0" smtClean="0">
              <a:solidFill>
                <a:schemeClr val="tx1"/>
              </a:solidFill>
              <a:latin typeface="+mj-ea"/>
              <a:ea typeface="+mj-ea"/>
            </a:endParaRPr>
          </a:p>
          <a:p>
            <a:pPr marL="0" indent="0" algn="r">
              <a:buNone/>
            </a:pPr>
            <a:r>
              <a:rPr lang="en-US" altLang="ja-JP" sz="1200" dirty="0">
                <a:solidFill>
                  <a:schemeClr val="tx1"/>
                </a:solidFill>
                <a:latin typeface="+mj-ea"/>
                <a:ea typeface="+mj-ea"/>
              </a:rPr>
              <a:t>※</a:t>
            </a:r>
            <a:r>
              <a:rPr lang="en-US" altLang="ja-JP" sz="1200" dirty="0" smtClean="0">
                <a:solidFill>
                  <a:schemeClr val="tx1"/>
                </a:solidFill>
                <a:latin typeface="+mj-ea"/>
                <a:ea typeface="+mj-ea"/>
              </a:rPr>
              <a:t>“</a:t>
            </a:r>
            <a:r>
              <a:rPr lang="en-US" altLang="ja-JP" sz="1200" dirty="0" err="1" smtClean="0">
                <a:solidFill>
                  <a:schemeClr val="tx1"/>
                </a:solidFill>
                <a:latin typeface="+mj-ea"/>
                <a:ea typeface="+mj-ea"/>
              </a:rPr>
              <a:t>hoge</a:t>
            </a:r>
            <a:r>
              <a:rPr lang="en-US" altLang="ja-JP" sz="1200" dirty="0" smtClean="0">
                <a:solidFill>
                  <a:schemeClr val="tx1"/>
                </a:solidFill>
                <a:latin typeface="+mj-ea"/>
                <a:ea typeface="+mj-ea"/>
              </a:rPr>
              <a:t>”</a:t>
            </a:r>
            <a:r>
              <a:rPr lang="ja-JP" altLang="en-US" sz="1200" dirty="0" err="1" smtClean="0">
                <a:solidFill>
                  <a:schemeClr val="tx1"/>
                </a:solidFill>
                <a:latin typeface="+mj-ea"/>
                <a:ea typeface="+mj-ea"/>
              </a:rPr>
              <a:t>には</a:t>
            </a:r>
            <a:r>
              <a:rPr lang="en-US" altLang="ja-JP" sz="1200" dirty="0" smtClean="0">
                <a:solidFill>
                  <a:schemeClr val="tx1"/>
                </a:solidFill>
                <a:latin typeface="+mj-ea"/>
                <a:ea typeface="+mj-ea"/>
              </a:rPr>
              <a:t>64bit</a:t>
            </a:r>
            <a:r>
              <a:rPr lang="ja-JP" altLang="en-US" sz="1200" dirty="0" smtClean="0">
                <a:solidFill>
                  <a:schemeClr val="tx1"/>
                </a:solidFill>
                <a:latin typeface="+mj-ea"/>
                <a:ea typeface="+mj-ea"/>
              </a:rPr>
              <a:t>環境であれば</a:t>
            </a:r>
            <a:r>
              <a:rPr lang="en-US" altLang="ja-JP" sz="1200" dirty="0" smtClean="0">
                <a:solidFill>
                  <a:schemeClr val="tx1"/>
                </a:solidFill>
                <a:latin typeface="+mj-ea"/>
                <a:ea typeface="+mj-ea"/>
              </a:rPr>
              <a:t>64,32bit</a:t>
            </a:r>
            <a:r>
              <a:rPr lang="ja-JP" altLang="en-US" sz="1200" dirty="0" smtClean="0">
                <a:solidFill>
                  <a:schemeClr val="tx1"/>
                </a:solidFill>
                <a:latin typeface="+mj-ea"/>
                <a:ea typeface="+mj-ea"/>
              </a:rPr>
              <a:t>環境であれば</a:t>
            </a:r>
            <a:r>
              <a:rPr lang="en-US" altLang="ja-JP" sz="1200" dirty="0" smtClean="0">
                <a:solidFill>
                  <a:schemeClr val="tx1"/>
                </a:solidFill>
                <a:latin typeface="+mj-ea"/>
                <a:ea typeface="+mj-ea"/>
              </a:rPr>
              <a:t>,32</a:t>
            </a:r>
            <a:r>
              <a:rPr lang="ja-JP" altLang="en-US" sz="1200" dirty="0" smtClean="0">
                <a:solidFill>
                  <a:schemeClr val="tx1"/>
                </a:solidFill>
                <a:latin typeface="+mj-ea"/>
                <a:ea typeface="+mj-ea"/>
              </a:rPr>
              <a:t>が入る</a:t>
            </a:r>
            <a:endParaRPr lang="en-US" altLang="ja-JP" sz="1200" dirty="0" smtClean="0">
              <a:solidFill>
                <a:schemeClr val="tx1"/>
              </a:solidFill>
              <a:latin typeface="+mj-ea"/>
              <a:ea typeface="+mj-ea"/>
            </a:endParaRPr>
          </a:p>
          <a:p>
            <a:pPr lvl="1"/>
            <a:endParaRPr kumimoji="1" lang="ja-JP" altLang="en-US" sz="1900" dirty="0">
              <a:solidFill>
                <a:schemeClr val="tx1"/>
              </a:solidFill>
              <a:latin typeface="+mj-ea"/>
              <a:ea typeface="+mj-ea"/>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4060159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b="1" dirty="0">
                <a:solidFill>
                  <a:schemeClr val="accent2"/>
                </a:solidFill>
              </a:rPr>
              <a:t>UNIX</a:t>
            </a:r>
            <a:r>
              <a:rPr lang="ja-JP" altLang="en-US" b="1" dirty="0">
                <a:solidFill>
                  <a:schemeClr val="accent2"/>
                </a:solidFill>
              </a:rPr>
              <a:t>の歴史</a:t>
            </a:r>
          </a:p>
        </p:txBody>
      </p:sp>
      <p:sp>
        <p:nvSpPr>
          <p:cNvPr id="5" name="テキスト プレースホルダー 4"/>
          <p:cNvSpPr>
            <a:spLocks noGrp="1"/>
          </p:cNvSpPr>
          <p:nvPr>
            <p:ph type="body"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139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accent2"/>
                </a:solidFill>
              </a:rPr>
              <a:t>マウント</a:t>
            </a:r>
            <a:endParaRPr kumimoji="1" lang="ja-JP" altLang="en-US" b="1" dirty="0">
              <a:solidFill>
                <a:schemeClr val="accent2"/>
              </a:solidFill>
            </a:endParaRPr>
          </a:p>
        </p:txBody>
      </p:sp>
      <p:sp>
        <p:nvSpPr>
          <p:cNvPr id="3" name="コンテンツ プレースホルダー 2"/>
          <p:cNvSpPr>
            <a:spLocks noGrp="1"/>
          </p:cNvSpPr>
          <p:nvPr>
            <p:ph idx="1"/>
          </p:nvPr>
        </p:nvSpPr>
        <p:spPr/>
        <p:txBody>
          <a:bodyPr>
            <a:normAutofit/>
          </a:bodyPr>
          <a:lstStyle/>
          <a:p>
            <a:r>
              <a:rPr kumimoji="1" lang="ja-JP" altLang="en-US" sz="2400" b="1" dirty="0" smtClean="0">
                <a:solidFill>
                  <a:schemeClr val="accent2"/>
                </a:solidFill>
              </a:rPr>
              <a:t>ディレクトリツリーに枝を作る</a:t>
            </a:r>
            <a:r>
              <a:rPr kumimoji="1" lang="en-US" altLang="ja-JP" sz="2400" b="1" dirty="0" smtClean="0">
                <a:solidFill>
                  <a:schemeClr val="accent2"/>
                </a:solidFill>
              </a:rPr>
              <a:t>(mount)</a:t>
            </a:r>
          </a:p>
          <a:p>
            <a:r>
              <a:rPr kumimoji="1" lang="ja-JP" altLang="en-US" sz="2400" b="1" dirty="0" smtClean="0">
                <a:solidFill>
                  <a:schemeClr val="accent2"/>
                </a:solidFill>
              </a:rPr>
              <a:t>アンマウント</a:t>
            </a:r>
            <a:r>
              <a:rPr kumimoji="1" lang="en-US" altLang="ja-JP" sz="2400" b="1" dirty="0" smtClean="0">
                <a:solidFill>
                  <a:schemeClr val="accent2"/>
                </a:solidFill>
              </a:rPr>
              <a:t>(unmount)</a:t>
            </a:r>
          </a:p>
          <a:p>
            <a:r>
              <a:rPr lang="ja-JP" altLang="en-US" sz="2400" b="1" dirty="0" smtClean="0">
                <a:solidFill>
                  <a:schemeClr val="accent2"/>
                </a:solidFill>
              </a:rPr>
              <a:t>マウント・アンマウント自動化</a:t>
            </a:r>
            <a:endParaRPr lang="en-US" altLang="ja-JP" sz="2400" b="1" dirty="0" smtClean="0">
              <a:solidFill>
                <a:schemeClr val="accent2"/>
              </a:solidFill>
            </a:endParaRPr>
          </a:p>
          <a:p>
            <a:pPr lvl="1">
              <a:buFont typeface="Wingdings" panose="05000000000000000000" pitchFamily="2" charset="2"/>
              <a:buChar char="Ø"/>
            </a:pPr>
            <a:r>
              <a:rPr kumimoji="1" lang="en-US" altLang="ja-JP" sz="2000" dirty="0" err="1" smtClean="0">
                <a:solidFill>
                  <a:schemeClr val="tx1"/>
                </a:solidFill>
                <a:latin typeface="+mj-ea"/>
                <a:ea typeface="+mj-ea"/>
              </a:rPr>
              <a:t>autofs</a:t>
            </a:r>
            <a:endParaRPr kumimoji="1" lang="ja-JP" altLang="en-US" sz="2000" dirty="0">
              <a:solidFill>
                <a:schemeClr val="tx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00" y="3757614"/>
            <a:ext cx="4469258" cy="2636862"/>
          </a:xfrm>
          <a:prstGeom prst="rect">
            <a:avLst/>
          </a:prstGeom>
        </p:spPr>
      </p:pic>
      <p:sp>
        <p:nvSpPr>
          <p:cNvPr id="5" name="スライド番号プレースホルダー 4"/>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11935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19954A3-9DFD-4C44-94BA-B95130A3BA1C}" type="slidenum">
              <a:rPr lang="en-US" smtClean="0"/>
              <a:t>31</a:t>
            </a:fld>
            <a:endParaRPr lang="en-US" dirty="0"/>
          </a:p>
        </p:txBody>
      </p:sp>
      <p:sp>
        <p:nvSpPr>
          <p:cNvPr id="7" name="タイトル 6"/>
          <p:cNvSpPr>
            <a:spLocks noGrp="1"/>
          </p:cNvSpPr>
          <p:nvPr>
            <p:ph type="ctrTitle"/>
          </p:nvPr>
        </p:nvSpPr>
        <p:spPr>
          <a:xfrm>
            <a:off x="-129540" y="2328334"/>
            <a:ext cx="8359139" cy="1646302"/>
          </a:xfrm>
        </p:spPr>
        <p:txBody>
          <a:bodyPr/>
          <a:lstStyle/>
          <a:p>
            <a:pPr algn="ctr"/>
            <a:r>
              <a:rPr kumimoji="1" lang="ja-JP" altLang="en-US" sz="4400" dirty="0" smtClean="0">
                <a:solidFill>
                  <a:schemeClr val="accent2">
                    <a:lumMod val="75000"/>
                  </a:schemeClr>
                </a:solidFill>
              </a:rPr>
              <a:t>演習問題</a:t>
            </a:r>
            <a:r>
              <a:rPr kumimoji="1" lang="en-US" altLang="ja-JP" sz="4400" dirty="0" smtClean="0">
                <a:solidFill>
                  <a:schemeClr val="accent2">
                    <a:lumMod val="75000"/>
                  </a:schemeClr>
                </a:solidFill>
                <a:latin typeface="+mj-ea"/>
              </a:rPr>
              <a:t>3,4</a:t>
            </a:r>
            <a:r>
              <a:rPr kumimoji="1" lang="en-US" altLang="ja-JP" sz="4400" dirty="0" smtClean="0">
                <a:solidFill>
                  <a:schemeClr val="accent2">
                    <a:lumMod val="75000"/>
                  </a:schemeClr>
                </a:solidFill>
              </a:rPr>
              <a:t/>
            </a:r>
            <a:br>
              <a:rPr kumimoji="1" lang="en-US" altLang="ja-JP" sz="4400" dirty="0" smtClean="0">
                <a:solidFill>
                  <a:schemeClr val="accent2">
                    <a:lumMod val="75000"/>
                  </a:schemeClr>
                </a:solidFill>
              </a:rPr>
            </a:br>
            <a:r>
              <a:rPr kumimoji="1" lang="ja-JP" altLang="en-US" sz="4400" dirty="0" smtClean="0">
                <a:solidFill>
                  <a:schemeClr val="accent2">
                    <a:lumMod val="75000"/>
                  </a:schemeClr>
                </a:solidFill>
              </a:rPr>
              <a:t>を取り組んでください</a:t>
            </a:r>
            <a:endParaRPr kumimoji="1" lang="ja-JP" altLang="en-US" sz="4400" dirty="0">
              <a:solidFill>
                <a:schemeClr val="accent2">
                  <a:lumMod val="75000"/>
                </a:schemeClr>
              </a:solidFill>
            </a:endParaRPr>
          </a:p>
        </p:txBody>
      </p:sp>
    </p:spTree>
    <p:extLst>
      <p:ext uri="{BB962C8B-B14F-4D97-AF65-F5344CB8AC3E}">
        <p14:creationId xmlns:p14="http://schemas.microsoft.com/office/powerpoint/2010/main" val="182684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8" y="2700868"/>
            <a:ext cx="7584283" cy="1826581"/>
          </a:xfrm>
        </p:spPr>
        <p:txBody>
          <a:bodyPr/>
          <a:lstStyle/>
          <a:p>
            <a:r>
              <a:rPr lang="ja-JP" altLang="en-US" dirty="0" smtClean="0">
                <a:solidFill>
                  <a:schemeClr val="accent2"/>
                </a:solidFill>
              </a:rPr>
              <a:t>ご清聴ありがとうございました</a:t>
            </a:r>
            <a:endParaRPr kumimoji="1" lang="ja-JP" altLang="en-US" dirty="0">
              <a:solidFill>
                <a:schemeClr val="accent2"/>
              </a:solidFill>
            </a:endParaRPr>
          </a:p>
        </p:txBody>
      </p:sp>
      <p:sp>
        <p:nvSpPr>
          <p:cNvPr id="3" name="テキスト プレースホルダー 2"/>
          <p:cNvSpPr>
            <a:spLocks noGrp="1"/>
          </p:cNvSpPr>
          <p:nvPr>
            <p:ph type="body" idx="1"/>
          </p:nvPr>
        </p:nvSpPr>
        <p:spPr>
          <a:xfrm>
            <a:off x="609598" y="4527448"/>
            <a:ext cx="7219952" cy="860400"/>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110214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smtClean="0">
                <a:solidFill>
                  <a:srgbClr val="0070C0"/>
                </a:solidFill>
                <a:latin typeface="+mj-ea"/>
              </a:rPr>
              <a:t>UNICS(UNIX)</a:t>
            </a:r>
            <a:r>
              <a:rPr kumimoji="1" lang="ja-JP" altLang="en-US" b="1" dirty="0" smtClean="0">
                <a:solidFill>
                  <a:srgbClr val="0070C0"/>
                </a:solidFill>
                <a:latin typeface="+mj-ea"/>
              </a:rPr>
              <a:t>の誕生</a:t>
            </a:r>
            <a:endParaRPr kumimoji="1" lang="ja-JP" altLang="en-US" b="1" dirty="0">
              <a:solidFill>
                <a:srgbClr val="0070C0"/>
              </a:solidFill>
              <a:latin typeface="+mj-ea"/>
            </a:endParaRPr>
          </a:p>
        </p:txBody>
      </p:sp>
      <p:sp>
        <p:nvSpPr>
          <p:cNvPr id="5" name="コンテンツ プレースホルダー 4"/>
          <p:cNvSpPr>
            <a:spLocks noGrp="1"/>
          </p:cNvSpPr>
          <p:nvPr>
            <p:ph idx="1"/>
          </p:nvPr>
        </p:nvSpPr>
        <p:spPr>
          <a:xfrm>
            <a:off x="609598" y="2160590"/>
            <a:ext cx="7541421" cy="3880773"/>
          </a:xfrm>
        </p:spPr>
        <p:txBody>
          <a:bodyPr>
            <a:noAutofit/>
          </a:bodyPr>
          <a:lstStyle/>
          <a:p>
            <a:r>
              <a:rPr lang="en-US" altLang="ja-JP" sz="2400" b="1" dirty="0">
                <a:solidFill>
                  <a:srgbClr val="0070C0"/>
                </a:solidFill>
                <a:latin typeface="+mj-ea"/>
                <a:ea typeface="+mj-ea"/>
              </a:rPr>
              <a:t>MULTICS</a:t>
            </a:r>
            <a:r>
              <a:rPr lang="ja-JP" altLang="en-US" sz="2400" dirty="0">
                <a:latin typeface="+mj-ea"/>
                <a:ea typeface="+mj-ea"/>
              </a:rPr>
              <a:t>：</a:t>
            </a:r>
            <a:r>
              <a:rPr lang="en-US" altLang="ja-JP" sz="2400" dirty="0">
                <a:latin typeface="+mj-ea"/>
                <a:ea typeface="+mj-ea"/>
              </a:rPr>
              <a:t>MIT,GE,</a:t>
            </a:r>
            <a:r>
              <a:rPr lang="ja-JP" altLang="en-US" sz="2400" dirty="0">
                <a:latin typeface="+mj-ea"/>
                <a:ea typeface="+mj-ea"/>
              </a:rPr>
              <a:t>ベル研究所などが開発した</a:t>
            </a:r>
            <a:r>
              <a:rPr lang="en-US" altLang="ja-JP" sz="2400" dirty="0">
                <a:latin typeface="+mj-ea"/>
                <a:ea typeface="+mj-ea"/>
              </a:rPr>
              <a:t>OS</a:t>
            </a:r>
          </a:p>
          <a:p>
            <a:pPr lvl="1">
              <a:buFont typeface="Wingdings" panose="05000000000000000000" pitchFamily="2" charset="2"/>
              <a:buChar char="Ø"/>
            </a:pPr>
            <a:r>
              <a:rPr lang="ja-JP" altLang="en-US" sz="2000" dirty="0">
                <a:latin typeface="+mj-ea"/>
                <a:ea typeface="+mj-ea"/>
              </a:rPr>
              <a:t>高可用性を目指したが、ハードウェアの性能不足</a:t>
            </a:r>
            <a:endParaRPr lang="en-US" altLang="ja-JP" sz="2000" dirty="0">
              <a:latin typeface="+mj-ea"/>
              <a:ea typeface="+mj-ea"/>
            </a:endParaRPr>
          </a:p>
          <a:p>
            <a:pPr lvl="1">
              <a:buFont typeface="Wingdings" panose="05000000000000000000" pitchFamily="2" charset="2"/>
              <a:buChar char="Ø"/>
            </a:pPr>
            <a:r>
              <a:rPr lang="ja-JP" altLang="en-US" sz="2000" dirty="0">
                <a:latin typeface="+mj-ea"/>
                <a:ea typeface="+mj-ea"/>
              </a:rPr>
              <a:t>ベル研究所と</a:t>
            </a:r>
            <a:r>
              <a:rPr lang="en-US" altLang="ja-JP" sz="2000" dirty="0">
                <a:latin typeface="+mj-ea"/>
                <a:ea typeface="+mj-ea"/>
              </a:rPr>
              <a:t>GE</a:t>
            </a:r>
            <a:r>
              <a:rPr lang="ja-JP" altLang="en-US" sz="2000" dirty="0">
                <a:latin typeface="+mj-ea"/>
                <a:ea typeface="+mj-ea"/>
              </a:rPr>
              <a:t>の撤退</a:t>
            </a:r>
            <a:endParaRPr lang="en-US" altLang="ja-JP" sz="2000" dirty="0">
              <a:latin typeface="+mj-ea"/>
              <a:ea typeface="+mj-ea"/>
            </a:endParaRPr>
          </a:p>
          <a:p>
            <a:pPr marL="0" indent="0">
              <a:buNone/>
            </a:pPr>
            <a:endParaRPr lang="en-US" altLang="ja-JP" sz="2400" dirty="0">
              <a:latin typeface="+mj-ea"/>
              <a:ea typeface="+mj-ea"/>
            </a:endParaRPr>
          </a:p>
          <a:p>
            <a:r>
              <a:rPr lang="en-US" altLang="ja-JP" sz="2400" b="1" dirty="0">
                <a:solidFill>
                  <a:srgbClr val="0070C0"/>
                </a:solidFill>
                <a:latin typeface="+mj-ea"/>
                <a:ea typeface="+mj-ea"/>
              </a:rPr>
              <a:t>UNICS</a:t>
            </a:r>
            <a:r>
              <a:rPr lang="ja-JP" altLang="en-US" sz="2400" dirty="0">
                <a:latin typeface="+mj-ea"/>
                <a:ea typeface="+mj-ea"/>
              </a:rPr>
              <a:t>：</a:t>
            </a:r>
            <a:r>
              <a:rPr lang="en-US" altLang="ja-JP" sz="2400" dirty="0">
                <a:latin typeface="+mj-ea"/>
                <a:ea typeface="+mj-ea"/>
              </a:rPr>
              <a:t>MULTICS</a:t>
            </a:r>
            <a:r>
              <a:rPr lang="ja-JP" altLang="en-US" sz="2400" dirty="0">
                <a:latin typeface="+mj-ea"/>
                <a:ea typeface="+mj-ea"/>
              </a:rPr>
              <a:t>の失敗から、開発された小規模</a:t>
            </a:r>
            <a:r>
              <a:rPr lang="en-US" altLang="ja-JP" sz="2400" dirty="0">
                <a:latin typeface="+mj-ea"/>
                <a:ea typeface="+mj-ea"/>
              </a:rPr>
              <a:t>OS</a:t>
            </a:r>
          </a:p>
          <a:p>
            <a:pPr lvl="1">
              <a:buFont typeface="Wingdings" panose="05000000000000000000" pitchFamily="2" charset="2"/>
              <a:buChar char="Ø"/>
            </a:pPr>
            <a:r>
              <a:rPr lang="en-US" altLang="ja-JP" sz="2000" dirty="0">
                <a:latin typeface="+mj-ea"/>
                <a:ea typeface="+mj-ea"/>
              </a:rPr>
              <a:t>	</a:t>
            </a:r>
            <a:r>
              <a:rPr lang="ja-JP" altLang="en-US" sz="2000" dirty="0">
                <a:latin typeface="+mj-ea"/>
                <a:ea typeface="+mj-ea"/>
              </a:rPr>
              <a:t>後に</a:t>
            </a:r>
            <a:r>
              <a:rPr lang="en-US" altLang="ja-JP" sz="2000" dirty="0">
                <a:latin typeface="+mj-ea"/>
                <a:ea typeface="+mj-ea"/>
              </a:rPr>
              <a:t>UNIX</a:t>
            </a:r>
            <a:r>
              <a:rPr lang="ja-JP" altLang="en-US" sz="2000" dirty="0">
                <a:latin typeface="+mj-ea"/>
                <a:ea typeface="+mj-ea"/>
              </a:rPr>
              <a:t>となる</a:t>
            </a:r>
            <a:endParaRPr lang="en-US" altLang="ja-JP" sz="2000" dirty="0">
              <a:latin typeface="+mj-ea"/>
              <a:ea typeface="+mj-ea"/>
            </a:endParaRPr>
          </a:p>
          <a:p>
            <a:pPr lvl="1">
              <a:buFont typeface="Wingdings" panose="05000000000000000000" pitchFamily="2" charset="2"/>
              <a:buChar char="Ø"/>
            </a:pPr>
            <a:r>
              <a:rPr lang="en-US" altLang="ja-JP" sz="2000" dirty="0">
                <a:latin typeface="+mj-ea"/>
                <a:ea typeface="+mj-ea"/>
              </a:rPr>
              <a:t>	</a:t>
            </a:r>
            <a:r>
              <a:rPr lang="ja-JP" altLang="en-US" sz="2000" dirty="0">
                <a:latin typeface="+mj-ea"/>
                <a:ea typeface="+mj-ea"/>
              </a:rPr>
              <a:t>開発当初アセンブリ言語→後に</a:t>
            </a:r>
            <a:r>
              <a:rPr lang="en-US" altLang="ja-JP" sz="2000" dirty="0">
                <a:latin typeface="+mj-ea"/>
                <a:ea typeface="+mj-ea"/>
              </a:rPr>
              <a:t>C</a:t>
            </a:r>
            <a:r>
              <a:rPr lang="ja-JP" altLang="en-US" sz="2000" dirty="0">
                <a:latin typeface="+mj-ea"/>
                <a:ea typeface="+mj-ea"/>
              </a:rPr>
              <a:t>言語へ</a:t>
            </a:r>
          </a:p>
        </p:txBody>
      </p:sp>
      <p:sp>
        <p:nvSpPr>
          <p:cNvPr id="2" name="スライド番号プレースホルダー 1"/>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38428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rgbClr val="0070C0"/>
                </a:solidFill>
                <a:latin typeface="+mj-ea"/>
              </a:rPr>
              <a:t>UNIX</a:t>
            </a:r>
            <a:r>
              <a:rPr lang="ja-JP" altLang="en-US" b="1" dirty="0" smtClean="0">
                <a:solidFill>
                  <a:srgbClr val="0070C0"/>
                </a:solidFill>
                <a:latin typeface="+mj-ea"/>
              </a:rPr>
              <a:t>の普及</a:t>
            </a:r>
            <a:endParaRPr kumimoji="1" lang="ja-JP" altLang="en-US" b="1" dirty="0">
              <a:solidFill>
                <a:srgbClr val="0070C0"/>
              </a:solidFill>
              <a:latin typeface="+mj-ea"/>
            </a:endParaRPr>
          </a:p>
        </p:txBody>
      </p:sp>
      <p:sp>
        <p:nvSpPr>
          <p:cNvPr id="3" name="コンテンツ プレースホルダー 2"/>
          <p:cNvSpPr>
            <a:spLocks noGrp="1"/>
          </p:cNvSpPr>
          <p:nvPr>
            <p:ph idx="1"/>
          </p:nvPr>
        </p:nvSpPr>
        <p:spPr>
          <a:xfrm>
            <a:off x="508001" y="2477692"/>
            <a:ext cx="7560826" cy="2910580"/>
          </a:xfrm>
        </p:spPr>
        <p:txBody>
          <a:bodyPr>
            <a:normAutofit/>
          </a:bodyPr>
          <a:lstStyle/>
          <a:p>
            <a:r>
              <a:rPr lang="ja-JP" altLang="en-US" sz="2400" b="1" dirty="0">
                <a:solidFill>
                  <a:srgbClr val="0070C0"/>
                </a:solidFill>
              </a:rPr>
              <a:t>独占禁止法</a:t>
            </a:r>
            <a:r>
              <a:rPr lang="ja-JP" altLang="en-US" sz="2000" b="1" dirty="0">
                <a:solidFill>
                  <a:srgbClr val="0070C0"/>
                </a:solidFill>
              </a:rPr>
              <a:t>：</a:t>
            </a:r>
            <a:r>
              <a:rPr lang="ja-JP" altLang="en-US" sz="2000" dirty="0">
                <a:solidFill>
                  <a:schemeClr val="tx1"/>
                </a:solidFill>
              </a:rPr>
              <a:t>他業種でのビジネスを禁止　　　　</a:t>
            </a:r>
            <a:r>
              <a:rPr lang="en-US" altLang="ja-JP" sz="2000" dirty="0" smtClean="0">
                <a:solidFill>
                  <a:schemeClr val="tx1"/>
                </a:solidFill>
              </a:rPr>
              <a:t>AT</a:t>
            </a:r>
            <a:r>
              <a:rPr lang="ja-JP" altLang="en-US" sz="2000" dirty="0">
                <a:solidFill>
                  <a:schemeClr val="tx1"/>
                </a:solidFill>
              </a:rPr>
              <a:t>＆</a:t>
            </a:r>
            <a:r>
              <a:rPr lang="en-US" altLang="ja-JP" sz="2000" dirty="0" smtClean="0">
                <a:solidFill>
                  <a:schemeClr val="tx1"/>
                </a:solidFill>
              </a:rPr>
              <a:t>T</a:t>
            </a:r>
            <a:r>
              <a:rPr lang="ja-JP" altLang="en-US" sz="2000" dirty="0" smtClean="0">
                <a:solidFill>
                  <a:schemeClr val="tx1"/>
                </a:solidFill>
              </a:rPr>
              <a:t>社は</a:t>
            </a:r>
            <a:r>
              <a:rPr lang="en-US" altLang="ja-JP" sz="2000" dirty="0" smtClean="0">
                <a:solidFill>
                  <a:schemeClr val="tx1"/>
                </a:solidFill>
              </a:rPr>
              <a:t>												UNIX</a:t>
            </a:r>
            <a:r>
              <a:rPr lang="ja-JP" altLang="en-US" sz="2000" dirty="0" smtClean="0">
                <a:solidFill>
                  <a:schemeClr val="tx1"/>
                </a:solidFill>
              </a:rPr>
              <a:t>を</a:t>
            </a:r>
            <a:r>
              <a:rPr lang="ja-JP" altLang="en-US" sz="2000" dirty="0">
                <a:solidFill>
                  <a:schemeClr val="tx1"/>
                </a:solidFill>
              </a:rPr>
              <a:t>無償配布</a:t>
            </a:r>
            <a:endParaRPr lang="en-US" altLang="ja-JP" sz="2000" dirty="0">
              <a:solidFill>
                <a:schemeClr val="tx1"/>
              </a:solidFill>
            </a:endParaRPr>
          </a:p>
          <a:p>
            <a:r>
              <a:rPr lang="en-US" altLang="ja-JP" sz="2400" b="1" dirty="0">
                <a:solidFill>
                  <a:schemeClr val="accent2"/>
                </a:solidFill>
              </a:rPr>
              <a:t>UNIX</a:t>
            </a:r>
            <a:r>
              <a:rPr lang="ja-JP" altLang="en-US" sz="2400" b="1" dirty="0">
                <a:solidFill>
                  <a:schemeClr val="accent2"/>
                </a:solidFill>
              </a:rPr>
              <a:t>無償配布</a:t>
            </a:r>
            <a:r>
              <a:rPr lang="en-US" altLang="ja-JP" sz="2400" dirty="0">
                <a:solidFill>
                  <a:schemeClr val="tx1"/>
                </a:solidFill>
              </a:rPr>
              <a:t>	</a:t>
            </a:r>
          </a:p>
          <a:p>
            <a:pPr lvl="1">
              <a:buFont typeface="Wingdings" panose="05000000000000000000" pitchFamily="2" charset="2"/>
              <a:buChar char="Ø"/>
            </a:pPr>
            <a:r>
              <a:rPr lang="ja-JP" altLang="en-US" sz="2000" dirty="0">
                <a:solidFill>
                  <a:schemeClr val="tx1"/>
                </a:solidFill>
              </a:rPr>
              <a:t>急速に拡大</a:t>
            </a:r>
            <a:endParaRPr lang="en-US" altLang="ja-JP" sz="2000" dirty="0">
              <a:solidFill>
                <a:schemeClr val="tx1"/>
              </a:solidFill>
            </a:endParaRPr>
          </a:p>
          <a:p>
            <a:pPr lvl="1">
              <a:buFont typeface="Wingdings" panose="05000000000000000000" pitchFamily="2" charset="2"/>
              <a:buChar char="Ø"/>
            </a:pPr>
            <a:r>
              <a:rPr lang="en-US" altLang="ja-JP" sz="2000" dirty="0">
                <a:solidFill>
                  <a:schemeClr val="tx1"/>
                </a:solidFill>
              </a:rPr>
              <a:t>UNIX</a:t>
            </a:r>
            <a:r>
              <a:rPr lang="ja-JP" altLang="en-US" sz="2000" dirty="0">
                <a:solidFill>
                  <a:schemeClr val="tx1"/>
                </a:solidFill>
              </a:rPr>
              <a:t>の改造</a:t>
            </a:r>
            <a:r>
              <a:rPr lang="en-US" altLang="ja-JP" sz="2000" dirty="0">
                <a:solidFill>
                  <a:schemeClr val="tx1"/>
                </a:solidFill>
              </a:rPr>
              <a:t>				BSD</a:t>
            </a:r>
          </a:p>
          <a:p>
            <a:pPr lvl="1">
              <a:buFont typeface="Wingdings" panose="05000000000000000000" pitchFamily="2" charset="2"/>
              <a:buChar char="Ø"/>
            </a:pPr>
            <a:r>
              <a:rPr lang="ja-JP" altLang="en-US" sz="2000" dirty="0">
                <a:solidFill>
                  <a:schemeClr val="tx1"/>
                </a:solidFill>
              </a:rPr>
              <a:t>移植性向上</a:t>
            </a:r>
            <a:r>
              <a:rPr lang="en-US" altLang="ja-JP" sz="2000" dirty="0">
                <a:solidFill>
                  <a:schemeClr val="tx1"/>
                </a:solidFill>
              </a:rPr>
              <a:t>				C</a:t>
            </a:r>
            <a:r>
              <a:rPr lang="ja-JP" altLang="en-US" sz="2000" dirty="0">
                <a:solidFill>
                  <a:schemeClr val="tx1"/>
                </a:solidFill>
              </a:rPr>
              <a:t>言語の開発</a:t>
            </a:r>
            <a:endParaRPr lang="en-US" altLang="ja-JP" sz="2000" dirty="0">
              <a:solidFill>
                <a:schemeClr val="tx1"/>
              </a:solidFill>
            </a:endParaRPr>
          </a:p>
        </p:txBody>
      </p:sp>
      <p:sp>
        <p:nvSpPr>
          <p:cNvPr id="4" name="下矢印 3"/>
          <p:cNvSpPr/>
          <p:nvPr/>
        </p:nvSpPr>
        <p:spPr>
          <a:xfrm rot="16200000">
            <a:off x="6224848" y="2249515"/>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6" name="下矢印 5"/>
          <p:cNvSpPr/>
          <p:nvPr/>
        </p:nvSpPr>
        <p:spPr>
          <a:xfrm rot="16200000">
            <a:off x="3182021" y="4042934"/>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7" name="下矢印 6"/>
          <p:cNvSpPr/>
          <p:nvPr/>
        </p:nvSpPr>
        <p:spPr>
          <a:xfrm rot="16200000">
            <a:off x="3182021" y="4514549"/>
            <a:ext cx="298027" cy="7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5" name="スライド番号プレースホルダー 4"/>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42795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UNIX</a:t>
            </a:r>
            <a:r>
              <a:rPr kumimoji="1" lang="ja-JP" altLang="en-US" b="1" dirty="0" smtClean="0">
                <a:solidFill>
                  <a:schemeClr val="accent2"/>
                </a:solidFill>
                <a:latin typeface="+mj-ea"/>
              </a:rPr>
              <a:t>のライセンス化</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a:xfrm>
            <a:off x="609599" y="2160590"/>
            <a:ext cx="7891464" cy="3880773"/>
          </a:xfrm>
        </p:spPr>
        <p:txBody>
          <a:bodyPr>
            <a:normAutofit/>
          </a:bodyPr>
          <a:lstStyle/>
          <a:p>
            <a:r>
              <a:rPr lang="ja-JP" altLang="en-US" sz="2400" b="1" dirty="0" smtClean="0">
                <a:solidFill>
                  <a:schemeClr val="accent2"/>
                </a:solidFill>
              </a:rPr>
              <a:t>部門の解体と独占禁止法</a:t>
            </a:r>
            <a:endParaRPr lang="en-US" altLang="ja-JP" sz="2400" b="1" dirty="0" smtClean="0">
              <a:solidFill>
                <a:schemeClr val="accent2"/>
              </a:solidFill>
            </a:endParaRPr>
          </a:p>
          <a:p>
            <a:pPr lvl="1">
              <a:buFont typeface="Wingdings" panose="05000000000000000000" pitchFamily="2" charset="2"/>
              <a:buChar char="Ø"/>
            </a:pPr>
            <a:r>
              <a:rPr lang="ja-JP" altLang="en-US" sz="2000" dirty="0" smtClean="0">
                <a:solidFill>
                  <a:schemeClr val="tx1"/>
                </a:solidFill>
              </a:rPr>
              <a:t>電話業以外にもビジネス展開できるように</a:t>
            </a:r>
            <a:endParaRPr lang="en-US" altLang="ja-JP" sz="2000" dirty="0" smtClean="0">
              <a:solidFill>
                <a:schemeClr val="tx1"/>
              </a:solidFill>
            </a:endParaRPr>
          </a:p>
          <a:p>
            <a:pPr lvl="1">
              <a:buFont typeface="Wingdings" panose="05000000000000000000" pitchFamily="2" charset="2"/>
              <a:buChar char="Ø"/>
            </a:pPr>
            <a:r>
              <a:rPr lang="en-US" altLang="ja-JP" sz="2000" b="1" dirty="0" smtClean="0">
                <a:solidFill>
                  <a:srgbClr val="FF0000"/>
                </a:solidFill>
              </a:rPr>
              <a:t>UNIX</a:t>
            </a:r>
            <a:r>
              <a:rPr lang="ja-JP" altLang="en-US" sz="2000" b="1" dirty="0" smtClean="0">
                <a:solidFill>
                  <a:srgbClr val="FF0000"/>
                </a:solidFill>
              </a:rPr>
              <a:t>のライセンス化とソースコードの非公開</a:t>
            </a:r>
            <a:endParaRPr lang="en-US" altLang="ja-JP" sz="2000" b="1" dirty="0" smtClean="0">
              <a:solidFill>
                <a:srgbClr val="FF0000"/>
              </a:solidFill>
            </a:endParaRPr>
          </a:p>
          <a:p>
            <a:pPr marL="457200" lvl="1" indent="0">
              <a:buNone/>
            </a:pPr>
            <a:endParaRPr lang="en-US" altLang="ja-JP" sz="2000" b="1" dirty="0" smtClean="0">
              <a:solidFill>
                <a:srgbClr val="FF0000"/>
              </a:solidFill>
            </a:endParaRPr>
          </a:p>
          <a:p>
            <a:r>
              <a:rPr lang="en-US" altLang="ja-JP" sz="2400" b="1" dirty="0" smtClean="0">
                <a:solidFill>
                  <a:schemeClr val="accent2"/>
                </a:solidFill>
              </a:rPr>
              <a:t>UNIX</a:t>
            </a:r>
            <a:r>
              <a:rPr lang="en-US" altLang="ja-JP" sz="900" b="1" dirty="0" smtClean="0">
                <a:solidFill>
                  <a:schemeClr val="accent2"/>
                </a:solidFill>
              </a:rPr>
              <a:t>®</a:t>
            </a:r>
            <a:endParaRPr lang="en-US" altLang="ja-JP" sz="2400" b="1" dirty="0" smtClean="0">
              <a:solidFill>
                <a:schemeClr val="accent2"/>
              </a:solidFill>
            </a:endParaRPr>
          </a:p>
          <a:p>
            <a:pPr lvl="1">
              <a:buFont typeface="Wingdings" panose="05000000000000000000" pitchFamily="2" charset="2"/>
              <a:buChar char="Ø"/>
            </a:pPr>
            <a:r>
              <a:rPr lang="ja-JP" altLang="en-US" sz="2000" dirty="0" smtClean="0">
                <a:solidFill>
                  <a:schemeClr val="tx1"/>
                </a:solidFill>
              </a:rPr>
              <a:t>ライセンス化に伴い、許可を得たものだけが名乗れる</a:t>
            </a:r>
            <a:endParaRPr lang="en-US" altLang="ja-JP" sz="2000" dirty="0" smtClean="0">
              <a:solidFill>
                <a:schemeClr val="tx1"/>
              </a:solidFill>
            </a:endParaRPr>
          </a:p>
          <a:p>
            <a:pPr lvl="1">
              <a:buFont typeface="Wingdings" panose="05000000000000000000" pitchFamily="2" charset="2"/>
              <a:buChar char="Ø"/>
            </a:pPr>
            <a:r>
              <a:rPr lang="en-US" altLang="ja-JP" sz="2000" dirty="0" smtClean="0">
                <a:solidFill>
                  <a:schemeClr val="tx1"/>
                </a:solidFill>
              </a:rPr>
              <a:t>UNIX</a:t>
            </a:r>
            <a:r>
              <a:rPr lang="ja-JP" altLang="en-US" sz="2000" dirty="0" smtClean="0">
                <a:solidFill>
                  <a:schemeClr val="tx1"/>
                </a:solidFill>
              </a:rPr>
              <a:t>系</a:t>
            </a:r>
            <a:r>
              <a:rPr lang="en-US" altLang="ja-JP" sz="2000" dirty="0" smtClean="0">
                <a:solidFill>
                  <a:schemeClr val="tx1"/>
                </a:solidFill>
              </a:rPr>
              <a:t>OS</a:t>
            </a:r>
            <a:r>
              <a:rPr lang="ja-JP" altLang="en-US" sz="2000" dirty="0" smtClean="0">
                <a:solidFill>
                  <a:schemeClr val="tx1"/>
                </a:solidFill>
              </a:rPr>
              <a:t>や</a:t>
            </a:r>
            <a:r>
              <a:rPr lang="en-US" altLang="ja-JP" sz="2000" dirty="0" smtClean="0">
                <a:solidFill>
                  <a:schemeClr val="tx1"/>
                </a:solidFill>
              </a:rPr>
              <a:t>UNIX</a:t>
            </a:r>
            <a:r>
              <a:rPr lang="ja-JP" altLang="en-US" sz="2000" dirty="0" smtClean="0">
                <a:solidFill>
                  <a:schemeClr val="tx1"/>
                </a:solidFill>
              </a:rPr>
              <a:t>ライク</a:t>
            </a:r>
            <a:r>
              <a:rPr lang="en-US" altLang="ja-JP" sz="2000" dirty="0" smtClean="0">
                <a:solidFill>
                  <a:schemeClr val="tx1"/>
                </a:solidFill>
              </a:rPr>
              <a:t>OS</a:t>
            </a:r>
          </a:p>
          <a:p>
            <a:pPr lvl="1"/>
            <a:endParaRPr kumimoji="1" lang="ja-JP" altLang="en-US" sz="2600" b="1" dirty="0">
              <a:solidFill>
                <a:schemeClr val="accent2"/>
              </a:solidFill>
            </a:endParaRPr>
          </a:p>
        </p:txBody>
      </p:sp>
      <p:sp>
        <p:nvSpPr>
          <p:cNvPr id="4" name="スライド番号プレースホルダー 3"/>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30304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b="1" dirty="0">
                <a:solidFill>
                  <a:schemeClr val="accent2"/>
                </a:solidFill>
              </a:rPr>
              <a:t>Single UNIX Specification</a:t>
            </a:r>
            <a:r>
              <a:rPr lang="ja-JP" altLang="ja-JP" b="1" dirty="0"/>
              <a:t/>
            </a:r>
            <a:br>
              <a:rPr lang="ja-JP" altLang="ja-JP" b="1" dirty="0"/>
            </a:br>
            <a:endParaRPr kumimoji="1" lang="ja-JP" altLang="en-US" b="1" dirty="0">
              <a:solidFill>
                <a:schemeClr val="accent2"/>
              </a:solidFill>
            </a:endParaRPr>
          </a:p>
        </p:txBody>
      </p:sp>
      <p:sp>
        <p:nvSpPr>
          <p:cNvPr id="3" name="コンテンツ プレースホルダー 2"/>
          <p:cNvSpPr>
            <a:spLocks noGrp="1"/>
          </p:cNvSpPr>
          <p:nvPr>
            <p:ph idx="1"/>
          </p:nvPr>
        </p:nvSpPr>
        <p:spPr>
          <a:xfrm>
            <a:off x="609599" y="2160590"/>
            <a:ext cx="6347714" cy="4225923"/>
          </a:xfrm>
        </p:spPr>
        <p:txBody>
          <a:bodyPr>
            <a:normAutofit/>
          </a:bodyPr>
          <a:lstStyle/>
          <a:p>
            <a:pPr marL="400050"/>
            <a:r>
              <a:rPr lang="ja-JP" altLang="ja-JP" sz="2400" b="1" dirty="0">
                <a:solidFill>
                  <a:schemeClr val="accent2"/>
                </a:solidFill>
              </a:rPr>
              <a:t>Single UNIX </a:t>
            </a:r>
            <a:r>
              <a:rPr lang="ja-JP" altLang="ja-JP" sz="2400" b="1" dirty="0" smtClean="0">
                <a:solidFill>
                  <a:schemeClr val="accent2"/>
                </a:solidFill>
              </a:rPr>
              <a:t>Specification</a:t>
            </a:r>
            <a:r>
              <a:rPr lang="en-US" altLang="ja-JP" sz="2400" b="1" dirty="0" smtClean="0">
                <a:solidFill>
                  <a:schemeClr val="accent2"/>
                </a:solidFill>
              </a:rPr>
              <a:t>(SUS)</a:t>
            </a:r>
          </a:p>
          <a:p>
            <a:pPr marL="857250" lvl="1" indent="-342900">
              <a:buFont typeface="Wingdings" panose="05000000000000000000" pitchFamily="2" charset="2"/>
              <a:buChar char="Ø"/>
            </a:pPr>
            <a:r>
              <a:rPr lang="en-US" altLang="ja-JP" sz="1900" dirty="0" smtClean="0">
                <a:solidFill>
                  <a:schemeClr val="tx1"/>
                </a:solidFill>
              </a:rPr>
              <a:t>UNIX</a:t>
            </a:r>
            <a:r>
              <a:rPr lang="ja-JP" altLang="en-US" sz="1900" dirty="0" smtClean="0">
                <a:solidFill>
                  <a:schemeClr val="tx1"/>
                </a:solidFill>
              </a:rPr>
              <a:t>を名乗る事のできる</a:t>
            </a:r>
            <a:r>
              <a:rPr lang="en-US" altLang="ja-JP" sz="1900" dirty="0" smtClean="0">
                <a:solidFill>
                  <a:schemeClr val="tx1"/>
                </a:solidFill>
              </a:rPr>
              <a:t>OS</a:t>
            </a:r>
            <a:r>
              <a:rPr lang="ja-JP" altLang="en-US" sz="1900" dirty="0" smtClean="0">
                <a:solidFill>
                  <a:schemeClr val="tx1"/>
                </a:solidFill>
              </a:rPr>
              <a:t>の標準規格</a:t>
            </a:r>
            <a:endParaRPr lang="en-US" altLang="ja-JP" sz="1900" dirty="0" smtClean="0">
              <a:solidFill>
                <a:schemeClr val="tx1"/>
              </a:solidFill>
            </a:endParaRPr>
          </a:p>
          <a:p>
            <a:pPr marL="857250" lvl="1" indent="-342900">
              <a:buFont typeface="Wingdings" panose="05000000000000000000" pitchFamily="2" charset="2"/>
              <a:buChar char="Ø"/>
            </a:pPr>
            <a:r>
              <a:rPr kumimoji="1" lang="en-US" altLang="ja-JP" sz="1900" dirty="0" smtClean="0">
                <a:solidFill>
                  <a:schemeClr val="tx1"/>
                </a:solidFill>
              </a:rPr>
              <a:t>IEEE</a:t>
            </a:r>
            <a:r>
              <a:rPr lang="ja-JP" altLang="en-US" sz="1900" dirty="0" smtClean="0">
                <a:solidFill>
                  <a:schemeClr val="tx1"/>
                </a:solidFill>
              </a:rPr>
              <a:t>と</a:t>
            </a:r>
            <a:r>
              <a:rPr lang="en-US" altLang="ja-JP" sz="1900" dirty="0" smtClean="0">
                <a:solidFill>
                  <a:schemeClr val="tx1"/>
                </a:solidFill>
              </a:rPr>
              <a:t>The Open Group</a:t>
            </a:r>
            <a:r>
              <a:rPr lang="ja-JP" altLang="en-US" sz="1900" dirty="0" smtClean="0">
                <a:solidFill>
                  <a:schemeClr val="tx1"/>
                </a:solidFill>
              </a:rPr>
              <a:t>に準ずる</a:t>
            </a:r>
            <a:endParaRPr kumimoji="1" lang="en-US" altLang="ja-JP" sz="1900" dirty="0" smtClean="0">
              <a:solidFill>
                <a:schemeClr val="tx1"/>
              </a:solidFill>
            </a:endParaRPr>
          </a:p>
          <a:p>
            <a:pPr marL="400050"/>
            <a:r>
              <a:rPr kumimoji="1" lang="en-US" altLang="ja-JP" sz="2100" b="1" dirty="0" smtClean="0">
                <a:solidFill>
                  <a:schemeClr val="accent2"/>
                </a:solidFill>
              </a:rPr>
              <a:t>UNIX98/UNIX03</a:t>
            </a:r>
          </a:p>
          <a:p>
            <a:pPr marL="800100" lvl="1">
              <a:buFont typeface="Wingdings" panose="05000000000000000000" pitchFamily="2" charset="2"/>
              <a:buChar char="Ø"/>
            </a:pPr>
            <a:r>
              <a:rPr kumimoji="1" lang="en-US" altLang="ja-JP" sz="1900" dirty="0" smtClean="0">
                <a:solidFill>
                  <a:schemeClr val="tx1"/>
                </a:solidFill>
              </a:rPr>
              <a:t>SUS</a:t>
            </a:r>
            <a:r>
              <a:rPr lang="ja-JP" altLang="en-US" sz="1900" dirty="0" smtClean="0">
                <a:solidFill>
                  <a:schemeClr val="tx1"/>
                </a:solidFill>
              </a:rPr>
              <a:t>に準拠したシステムで有ることを示すマーク</a:t>
            </a:r>
            <a:endParaRPr lang="en-US" altLang="ja-JP" sz="1900" dirty="0" smtClean="0">
              <a:solidFill>
                <a:schemeClr val="tx1"/>
              </a:solidFill>
            </a:endParaRPr>
          </a:p>
          <a:p>
            <a:pPr marL="457200"/>
            <a:r>
              <a:rPr lang="en-US" altLang="ja-JP" sz="2100" b="1" dirty="0" smtClean="0">
                <a:solidFill>
                  <a:schemeClr val="accent2"/>
                </a:solidFill>
              </a:rPr>
              <a:t>UNIX</a:t>
            </a:r>
            <a:r>
              <a:rPr lang="en-US" altLang="ja-JP" sz="900" b="1" dirty="0" smtClean="0">
                <a:solidFill>
                  <a:schemeClr val="accent2"/>
                </a:solidFill>
              </a:rPr>
              <a:t>®</a:t>
            </a:r>
            <a:r>
              <a:rPr lang="ja-JP" altLang="en-US" sz="2400" b="1" dirty="0" smtClean="0">
                <a:solidFill>
                  <a:schemeClr val="accent2"/>
                </a:solidFill>
              </a:rPr>
              <a:t>の種類</a:t>
            </a:r>
            <a:endParaRPr lang="en-US" altLang="ja-JP" sz="2400" b="1" dirty="0" smtClean="0">
              <a:solidFill>
                <a:schemeClr val="accent2"/>
              </a:solidFill>
            </a:endParaRPr>
          </a:p>
          <a:p>
            <a:pPr marL="914400" lvl="1" indent="-342900">
              <a:buFont typeface="Wingdings" panose="05000000000000000000" pitchFamily="2" charset="2"/>
              <a:buChar char="Ø"/>
            </a:pPr>
            <a:r>
              <a:rPr lang="en-US" altLang="ja-JP" sz="2200" dirty="0" smtClean="0">
                <a:solidFill>
                  <a:schemeClr val="tx1"/>
                </a:solidFill>
              </a:rPr>
              <a:t>AIX,HP-</a:t>
            </a:r>
            <a:r>
              <a:rPr lang="en-US" altLang="ja-JP" sz="2200" dirty="0" err="1" smtClean="0">
                <a:solidFill>
                  <a:schemeClr val="tx1"/>
                </a:solidFill>
              </a:rPr>
              <a:t>UX,Solaris,IRIX,macOS</a:t>
            </a:r>
            <a:r>
              <a:rPr lang="ja-JP" altLang="en-US" sz="2200" dirty="0" smtClean="0">
                <a:solidFill>
                  <a:schemeClr val="tx1"/>
                </a:solidFill>
              </a:rPr>
              <a:t>等</a:t>
            </a:r>
            <a:endParaRPr lang="en-US" altLang="ja-JP" sz="2200" dirty="0" smtClean="0">
              <a:solidFill>
                <a:schemeClr val="tx1"/>
              </a:solidFill>
            </a:endParaRPr>
          </a:p>
          <a:p>
            <a:pPr marL="457200"/>
            <a:endParaRPr lang="en-US" altLang="ja-JP" sz="2400" b="1" dirty="0" smtClean="0">
              <a:solidFill>
                <a:schemeClr val="accent2"/>
              </a:solidFill>
            </a:endParaRPr>
          </a:p>
          <a:p>
            <a:pPr marL="457200"/>
            <a:endParaRPr lang="en-US" altLang="ja-JP" sz="2400" b="1" dirty="0">
              <a:solidFill>
                <a:schemeClr val="accent2"/>
              </a:solidFill>
            </a:endParaRPr>
          </a:p>
          <a:p>
            <a:pPr marL="400050">
              <a:buFont typeface="Wingdings" panose="05000000000000000000" pitchFamily="2" charset="2"/>
              <a:buChar char="n"/>
            </a:pPr>
            <a:endParaRPr lang="en-US" altLang="ja-JP" sz="2100" dirty="0" smtClean="0">
              <a:solidFill>
                <a:schemeClr val="tx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582" y="2873403"/>
            <a:ext cx="2757043" cy="13102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68" y="5679281"/>
            <a:ext cx="873919" cy="873919"/>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013" y="5747720"/>
            <a:ext cx="1831181" cy="841199"/>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8172" y="5494028"/>
            <a:ext cx="1348581" cy="1348581"/>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0759" y="5362574"/>
            <a:ext cx="1732548" cy="1507331"/>
          </a:xfrm>
          <a:prstGeom prst="rect">
            <a:avLst/>
          </a:prstGeom>
        </p:spPr>
      </p:pic>
      <p:sp>
        <p:nvSpPr>
          <p:cNvPr id="4" name="スライド番号プレースホルダー 3"/>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8577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accent2"/>
                </a:solidFill>
                <a:latin typeface="+mj-ea"/>
              </a:rPr>
              <a:t>X Window System</a:t>
            </a:r>
            <a:endParaRPr kumimoji="1" lang="ja-JP" altLang="en-US" b="1" dirty="0">
              <a:solidFill>
                <a:schemeClr val="accent2"/>
              </a:solidFill>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b="1" dirty="0" smtClean="0">
                <a:solidFill>
                  <a:schemeClr val="accent2"/>
                </a:solidFill>
                <a:latin typeface="+mn-ea"/>
              </a:rPr>
              <a:t>GUI</a:t>
            </a:r>
            <a:endParaRPr lang="en-US" altLang="ja-JP" sz="2400" b="1" dirty="0">
              <a:solidFill>
                <a:schemeClr val="accent2"/>
              </a:solidFill>
              <a:latin typeface="+mn-ea"/>
            </a:endParaRPr>
          </a:p>
          <a:p>
            <a:pPr lvl="1">
              <a:buFont typeface="Wingdings" panose="05000000000000000000" pitchFamily="2" charset="2"/>
              <a:buChar char="Ø"/>
            </a:pPr>
            <a:r>
              <a:rPr lang="ja-JP" altLang="en-US" sz="2000" dirty="0">
                <a:solidFill>
                  <a:schemeClr val="tx2"/>
                </a:solidFill>
                <a:latin typeface="+mn-ea"/>
              </a:rPr>
              <a:t>ユーザに</a:t>
            </a:r>
            <a:r>
              <a:rPr lang="ja-JP" altLang="en-US" sz="2000" dirty="0" smtClean="0">
                <a:solidFill>
                  <a:schemeClr val="tx2"/>
                </a:solidFill>
                <a:latin typeface="+mn-ea"/>
              </a:rPr>
              <a:t>対して画像をもって明示する</a:t>
            </a:r>
            <a:r>
              <a:rPr lang="en-US" altLang="ja-JP" sz="2000" dirty="0" smtClean="0">
                <a:solidFill>
                  <a:schemeClr val="tx2"/>
                </a:solidFill>
                <a:latin typeface="+mn-ea"/>
              </a:rPr>
              <a:t>UI</a:t>
            </a:r>
          </a:p>
          <a:p>
            <a:pPr lvl="1">
              <a:buFont typeface="Wingdings" panose="05000000000000000000" pitchFamily="2" charset="2"/>
              <a:buChar char="Ø"/>
            </a:pPr>
            <a:r>
              <a:rPr kumimoji="1" lang="ja-JP" altLang="en-US" sz="2000" dirty="0">
                <a:solidFill>
                  <a:schemeClr val="tx2"/>
                </a:solidFill>
                <a:latin typeface="+mn-ea"/>
              </a:rPr>
              <a:t>現代</a:t>
            </a:r>
            <a:r>
              <a:rPr kumimoji="1" lang="ja-JP" altLang="en-US" sz="2000" dirty="0" smtClean="0">
                <a:solidFill>
                  <a:schemeClr val="tx2"/>
                </a:solidFill>
                <a:latin typeface="+mn-ea"/>
              </a:rPr>
              <a:t>の</a:t>
            </a:r>
            <a:r>
              <a:rPr kumimoji="1" lang="en-US" altLang="ja-JP" sz="2000" dirty="0" smtClean="0">
                <a:solidFill>
                  <a:schemeClr val="tx2"/>
                </a:solidFill>
                <a:latin typeface="+mn-ea"/>
              </a:rPr>
              <a:t>PC</a:t>
            </a:r>
            <a:r>
              <a:rPr kumimoji="1" lang="ja-JP" altLang="en-US" sz="2000" dirty="0" smtClean="0">
                <a:solidFill>
                  <a:schemeClr val="tx2"/>
                </a:solidFill>
                <a:latin typeface="+mn-ea"/>
              </a:rPr>
              <a:t>向け</a:t>
            </a:r>
            <a:r>
              <a:rPr kumimoji="1" lang="en-US" altLang="ja-JP" sz="2000" dirty="0" smtClean="0">
                <a:solidFill>
                  <a:schemeClr val="tx2"/>
                </a:solidFill>
                <a:latin typeface="+mn-ea"/>
              </a:rPr>
              <a:t>OS</a:t>
            </a:r>
            <a:r>
              <a:rPr lang="ja-JP" altLang="en-US" sz="2000" dirty="0" err="1" smtClean="0">
                <a:solidFill>
                  <a:schemeClr val="tx2"/>
                </a:solidFill>
                <a:latin typeface="+mn-ea"/>
              </a:rPr>
              <a:t>には</a:t>
            </a:r>
            <a:r>
              <a:rPr lang="ja-JP" altLang="en-US" sz="2000" dirty="0" smtClean="0">
                <a:solidFill>
                  <a:schemeClr val="tx2"/>
                </a:solidFill>
                <a:latin typeface="+mn-ea"/>
              </a:rPr>
              <a:t>標準搭載</a:t>
            </a:r>
            <a:endParaRPr lang="en-US" altLang="ja-JP" sz="2000" dirty="0" smtClean="0">
              <a:solidFill>
                <a:schemeClr val="tx2"/>
              </a:solidFill>
              <a:latin typeface="+mn-ea"/>
            </a:endParaRPr>
          </a:p>
          <a:p>
            <a:r>
              <a:rPr lang="en-US" altLang="ja-JP" sz="2800" b="1" dirty="0">
                <a:solidFill>
                  <a:schemeClr val="accent2"/>
                </a:solidFill>
                <a:latin typeface="+mj-ea"/>
              </a:rPr>
              <a:t>X Window </a:t>
            </a:r>
            <a:r>
              <a:rPr lang="en-US" altLang="ja-JP" sz="2800" b="1" dirty="0" smtClean="0">
                <a:solidFill>
                  <a:schemeClr val="accent2"/>
                </a:solidFill>
                <a:latin typeface="+mj-ea"/>
              </a:rPr>
              <a:t>System</a:t>
            </a:r>
          </a:p>
          <a:p>
            <a:pPr lvl="1">
              <a:buFont typeface="Wingdings" panose="05000000000000000000" pitchFamily="2" charset="2"/>
              <a:buChar char="Ø"/>
            </a:pPr>
            <a:r>
              <a:rPr kumimoji="1" lang="en-US" altLang="ja-JP" sz="2000" dirty="0" smtClean="0">
                <a:solidFill>
                  <a:schemeClr val="tx2"/>
                </a:solidFill>
                <a:latin typeface="+mj-ea"/>
              </a:rPr>
              <a:t>MIT</a:t>
            </a:r>
            <a:r>
              <a:rPr kumimoji="1" lang="ja-JP" altLang="en-US" sz="2000" dirty="0" smtClean="0">
                <a:solidFill>
                  <a:schemeClr val="tx2"/>
                </a:solidFill>
                <a:latin typeface="+mj-ea"/>
              </a:rPr>
              <a:t>が開発</a:t>
            </a:r>
            <a:r>
              <a:rPr kumimoji="1" lang="en-US" altLang="ja-JP" sz="2000" dirty="0" smtClean="0">
                <a:solidFill>
                  <a:schemeClr val="tx2"/>
                </a:solidFill>
                <a:latin typeface="+mj-ea"/>
              </a:rPr>
              <a:t>(1984</a:t>
            </a:r>
            <a:r>
              <a:rPr kumimoji="1" lang="ja-JP" altLang="en-US" sz="2000" dirty="0" smtClean="0">
                <a:solidFill>
                  <a:schemeClr val="tx2"/>
                </a:solidFill>
                <a:latin typeface="+mj-ea"/>
              </a:rPr>
              <a:t>年</a:t>
            </a:r>
            <a:r>
              <a:rPr kumimoji="1" lang="en-US" altLang="ja-JP" sz="2000" dirty="0" smtClean="0">
                <a:solidFill>
                  <a:schemeClr val="tx2"/>
                </a:solidFill>
                <a:latin typeface="+mj-ea"/>
              </a:rPr>
              <a:t>)</a:t>
            </a:r>
          </a:p>
          <a:p>
            <a:pPr lvl="1">
              <a:buFont typeface="Wingdings" panose="05000000000000000000" pitchFamily="2" charset="2"/>
              <a:buChar char="Ø"/>
            </a:pPr>
            <a:r>
              <a:rPr kumimoji="1" lang="en-US" altLang="ja-JP" sz="2000" dirty="0" smtClean="0">
                <a:solidFill>
                  <a:schemeClr val="tx2"/>
                </a:solidFill>
                <a:latin typeface="+mj-ea"/>
              </a:rPr>
              <a:t>Unix</a:t>
            </a:r>
            <a:r>
              <a:rPr kumimoji="1" lang="ja-JP" altLang="en-US" sz="2000" dirty="0" smtClean="0">
                <a:solidFill>
                  <a:schemeClr val="tx2"/>
                </a:solidFill>
                <a:latin typeface="+mj-ea"/>
              </a:rPr>
              <a:t>系</a:t>
            </a:r>
            <a:r>
              <a:rPr kumimoji="1" lang="en-US" altLang="ja-JP" sz="2000" dirty="0" smtClean="0">
                <a:solidFill>
                  <a:schemeClr val="tx2"/>
                </a:solidFill>
                <a:latin typeface="+mj-ea"/>
              </a:rPr>
              <a:t>OS</a:t>
            </a:r>
            <a:r>
              <a:rPr kumimoji="1" lang="ja-JP" altLang="en-US" sz="2000" dirty="0" smtClean="0">
                <a:solidFill>
                  <a:schemeClr val="tx2"/>
                </a:solidFill>
                <a:latin typeface="+mj-ea"/>
              </a:rPr>
              <a:t>の</a:t>
            </a:r>
            <a:r>
              <a:rPr kumimoji="1" lang="en-US" altLang="ja-JP" sz="2000" dirty="0" smtClean="0">
                <a:solidFill>
                  <a:schemeClr val="tx2"/>
                </a:solidFill>
                <a:latin typeface="+mj-ea"/>
              </a:rPr>
              <a:t>GUI</a:t>
            </a:r>
            <a:r>
              <a:rPr kumimoji="1" lang="ja-JP" altLang="en-US" sz="2000" dirty="0" smtClean="0">
                <a:solidFill>
                  <a:schemeClr val="tx2"/>
                </a:solidFill>
                <a:latin typeface="+mj-ea"/>
              </a:rPr>
              <a:t>構築</a:t>
            </a:r>
            <a:endParaRPr kumimoji="1" lang="en-US" altLang="ja-JP" sz="2000" dirty="0" smtClean="0">
              <a:solidFill>
                <a:schemeClr val="tx2"/>
              </a:solidFill>
              <a:latin typeface="+mj-ea"/>
            </a:endParaRPr>
          </a:p>
          <a:p>
            <a:pPr lvl="1">
              <a:buFont typeface="Wingdings" panose="05000000000000000000" pitchFamily="2" charset="2"/>
              <a:buChar char="Ø"/>
            </a:pPr>
            <a:r>
              <a:rPr lang="ja-JP" altLang="en-US" sz="2000" dirty="0">
                <a:solidFill>
                  <a:schemeClr val="tx2"/>
                </a:solidFill>
                <a:latin typeface="+mj-ea"/>
              </a:rPr>
              <a:t>他</a:t>
            </a:r>
            <a:r>
              <a:rPr lang="ja-JP" altLang="en-US" sz="2000" dirty="0" smtClean="0">
                <a:solidFill>
                  <a:schemeClr val="tx2"/>
                </a:solidFill>
                <a:latin typeface="+mj-ea"/>
              </a:rPr>
              <a:t>の多くの汎用</a:t>
            </a:r>
            <a:r>
              <a:rPr lang="en-US" altLang="ja-JP" sz="2000" dirty="0" smtClean="0">
                <a:solidFill>
                  <a:schemeClr val="tx2"/>
                </a:solidFill>
                <a:latin typeface="+mj-ea"/>
              </a:rPr>
              <a:t>OS</a:t>
            </a:r>
            <a:r>
              <a:rPr lang="ja-JP" altLang="en-US" sz="2000" dirty="0" err="1" smtClean="0">
                <a:solidFill>
                  <a:schemeClr val="tx2"/>
                </a:solidFill>
                <a:latin typeface="+mj-ea"/>
              </a:rPr>
              <a:t>にも</a:t>
            </a:r>
            <a:r>
              <a:rPr lang="ja-JP" altLang="en-US" sz="2000" dirty="0" smtClean="0">
                <a:solidFill>
                  <a:schemeClr val="tx2"/>
                </a:solidFill>
                <a:latin typeface="+mj-ea"/>
              </a:rPr>
              <a:t>移植</a:t>
            </a:r>
            <a:endParaRPr kumimoji="1" lang="ja-JP" altLang="en-US" sz="2000" dirty="0">
              <a:solidFill>
                <a:schemeClr val="tx2"/>
              </a:solidFill>
              <a:latin typeface="+mn-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511" y="4036219"/>
            <a:ext cx="3161822" cy="2634851"/>
          </a:xfrm>
          <a:prstGeom prst="rect">
            <a:avLst/>
          </a:prstGeom>
        </p:spPr>
      </p:pic>
      <p:sp>
        <p:nvSpPr>
          <p:cNvPr id="5" name="スライド番号プレースホルダー 4"/>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5843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600" b="1" dirty="0" err="1">
                <a:solidFill>
                  <a:schemeClr val="accent2"/>
                </a:solidFill>
              </a:rPr>
              <a:t>SystemV</a:t>
            </a:r>
            <a:r>
              <a:rPr lang="ja-JP" altLang="en-US" sz="3600" b="1" dirty="0">
                <a:solidFill>
                  <a:schemeClr val="accent2"/>
                </a:solidFill>
              </a:rPr>
              <a:t>系</a:t>
            </a:r>
            <a:r>
              <a:rPr lang="en-US" altLang="ja-JP" sz="3600" b="1" dirty="0">
                <a:solidFill>
                  <a:schemeClr val="accent2"/>
                </a:solidFill>
              </a:rPr>
              <a:t>,BSD</a:t>
            </a:r>
            <a:r>
              <a:rPr lang="ja-JP" altLang="en-US" sz="3600" b="1" dirty="0">
                <a:solidFill>
                  <a:schemeClr val="accent2"/>
                </a:solidFill>
              </a:rPr>
              <a:t>系</a:t>
            </a:r>
            <a:r>
              <a:rPr lang="en-US" altLang="ja-JP" sz="3600" b="1" dirty="0">
                <a:solidFill>
                  <a:schemeClr val="accent2"/>
                </a:solidFill>
              </a:rPr>
              <a:t>,Linux</a:t>
            </a:r>
            <a:endParaRPr lang="ja-JP" altLang="en-US" sz="3600" b="1" dirty="0">
              <a:solidFill>
                <a:schemeClr val="accent2"/>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3548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1385</TotalTime>
  <Words>1896</Words>
  <Application>Microsoft Office PowerPoint</Application>
  <PresentationFormat>画面に合わせる (4:3)</PresentationFormat>
  <Paragraphs>402</Paragraphs>
  <Slides>32</Slides>
  <Notes>23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ＭＳ Ｐゴシック</vt:lpstr>
      <vt:lpstr>メイリオ</vt:lpstr>
      <vt:lpstr>Arial</vt:lpstr>
      <vt:lpstr>Calibri</vt:lpstr>
      <vt:lpstr>Times New Roman</vt:lpstr>
      <vt:lpstr>Trebuchet MS</vt:lpstr>
      <vt:lpstr>Wingdings</vt:lpstr>
      <vt:lpstr>Wingdings 3</vt:lpstr>
      <vt:lpstr>ファセット</vt:lpstr>
      <vt:lpstr>第１回UNIXゼミ UNIXの歴史</vt:lpstr>
      <vt:lpstr>目次</vt:lpstr>
      <vt:lpstr>UNIXの歴史</vt:lpstr>
      <vt:lpstr>UNICS(UNIX)の誕生</vt:lpstr>
      <vt:lpstr>UNIXの普及</vt:lpstr>
      <vt:lpstr>UNIXのライセンス化</vt:lpstr>
      <vt:lpstr>Single UNIX Specification </vt:lpstr>
      <vt:lpstr>X Window System</vt:lpstr>
      <vt:lpstr>SystemV系,BSD系,Linux</vt:lpstr>
      <vt:lpstr>BSD</vt:lpstr>
      <vt:lpstr>SystemV</vt:lpstr>
      <vt:lpstr>SystemV系とBSD系</vt:lpstr>
      <vt:lpstr>SystemV系とBSD系の違い</vt:lpstr>
      <vt:lpstr>SystemV系とBSD系の違い(コマンド)</vt:lpstr>
      <vt:lpstr>演習問題1 を取り組んでください</vt:lpstr>
      <vt:lpstr>Linux</vt:lpstr>
      <vt:lpstr>Linuxディストリビューション</vt:lpstr>
      <vt:lpstr>GNU</vt:lpstr>
      <vt:lpstr>UNIXの起動</vt:lpstr>
      <vt:lpstr>ブートプロセス</vt:lpstr>
      <vt:lpstr>BIOS</vt:lpstr>
      <vt:lpstr>HDDDD</vt:lpstr>
      <vt:lpstr>init</vt:lpstr>
      <vt:lpstr>シングルユーザモード</vt:lpstr>
      <vt:lpstr>ディスクとファイルシステム</vt:lpstr>
      <vt:lpstr>演習問題2 を取り組んでください</vt:lpstr>
      <vt:lpstr>パーティションテーブル</vt:lpstr>
      <vt:lpstr>HDD（再掲）DD</vt:lpstr>
      <vt:lpstr>MBRとGPT</vt:lpstr>
      <vt:lpstr>マウント</vt:lpstr>
      <vt:lpstr>演習問題3,4 を取り組んでください</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第１回UNIXゼミ UNIXの歴史</dc:title>
  <dc:creator>川口　優樹</dc:creator>
  <cp:lastModifiedBy>川口　優樹</cp:lastModifiedBy>
  <cp:revision>58</cp:revision>
  <dcterms:created xsi:type="dcterms:W3CDTF">2018-04-19T09:12:41Z</dcterms:created>
  <dcterms:modified xsi:type="dcterms:W3CDTF">2018-04-24T16:49:20Z</dcterms:modified>
</cp:coreProperties>
</file>