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Bebas Neu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2fbbcbf5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2fbbcbf5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2fbbcbf5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2fbbcbf5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2fbbcbf5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2fbbcbf5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2fbbcbf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2fbbcbf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ee4bc42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ee4bc42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27010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Microarchitectural review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398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795263" y="3911275"/>
            <a:ext cx="73950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Microarchitectural</a:t>
            </a:r>
            <a:r>
              <a:rPr lang="en" sz="4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Review</a:t>
            </a:r>
            <a:endParaRPr sz="4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103500" y="2615500"/>
            <a:ext cx="9534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SDRAM</a:t>
            </a:r>
            <a:endParaRPr/>
          </a:p>
        </p:txBody>
      </p:sp>
      <p:cxnSp>
        <p:nvCxnSpPr>
          <p:cNvPr id="68" name="Google Shape;68;p14"/>
          <p:cNvCxnSpPr>
            <a:stCxn id="69" idx="2"/>
            <a:endCxn id="67" idx="0"/>
          </p:cNvCxnSpPr>
          <p:nvPr/>
        </p:nvCxnSpPr>
        <p:spPr>
          <a:xfrm>
            <a:off x="6580200" y="1612925"/>
            <a:ext cx="0" cy="10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/>
          <p:nvPr/>
        </p:nvSpPr>
        <p:spPr>
          <a:xfrm>
            <a:off x="6131400" y="1040225"/>
            <a:ext cx="897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781100" y="1801688"/>
            <a:ext cx="73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Software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108225" y="2620300"/>
            <a:ext cx="10899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Loop</a:t>
            </a:r>
            <a:endParaRPr/>
          </a:p>
        </p:txBody>
      </p:sp>
      <p:cxnSp>
        <p:nvCxnSpPr>
          <p:cNvPr id="72" name="Google Shape;72;p14"/>
          <p:cNvCxnSpPr>
            <a:stCxn id="67" idx="1"/>
            <a:endCxn id="71" idx="3"/>
          </p:cNvCxnSpPr>
          <p:nvPr/>
        </p:nvCxnSpPr>
        <p:spPr>
          <a:xfrm flipH="1">
            <a:off x="5198100" y="2924350"/>
            <a:ext cx="905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5281513" y="2526700"/>
            <a:ext cx="73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SDRAM Controller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108225" y="1017725"/>
            <a:ext cx="10899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cxnSp>
        <p:nvCxnSpPr>
          <p:cNvPr id="75" name="Google Shape;75;p14"/>
          <p:cNvCxnSpPr>
            <a:stCxn id="76" idx="1"/>
            <a:endCxn id="77" idx="3"/>
          </p:cNvCxnSpPr>
          <p:nvPr/>
        </p:nvCxnSpPr>
        <p:spPr>
          <a:xfrm rot="10800000">
            <a:off x="3202825" y="4714375"/>
            <a:ext cx="30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2112950" y="4405525"/>
            <a:ext cx="10899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Out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202824" y="4313125"/>
            <a:ext cx="138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Audio Controller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9" name="Google Shape;79;p14"/>
          <p:cNvCxnSpPr>
            <a:stCxn id="74" idx="2"/>
          </p:cNvCxnSpPr>
          <p:nvPr/>
        </p:nvCxnSpPr>
        <p:spPr>
          <a:xfrm>
            <a:off x="4653175" y="1635425"/>
            <a:ext cx="0" cy="9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3883725" y="1881563"/>
            <a:ext cx="73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I2C Controller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 flipH="1">
            <a:off x="3202825" y="2926750"/>
            <a:ext cx="905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/>
          <p:nvPr/>
        </p:nvSpPr>
        <p:spPr>
          <a:xfrm>
            <a:off x="2112950" y="3567338"/>
            <a:ext cx="10899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Out</a:t>
            </a:r>
            <a:endParaRPr/>
          </a:p>
        </p:txBody>
      </p:sp>
      <p:cxnSp>
        <p:nvCxnSpPr>
          <p:cNvPr id="83" name="Google Shape;83;p14"/>
          <p:cNvCxnSpPr>
            <a:stCxn id="84" idx="1"/>
            <a:endCxn id="82" idx="3"/>
          </p:cNvCxnSpPr>
          <p:nvPr/>
        </p:nvCxnSpPr>
        <p:spPr>
          <a:xfrm rot="10800000">
            <a:off x="3202825" y="3876200"/>
            <a:ext cx="19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/>
          <p:nvPr/>
        </p:nvSpPr>
        <p:spPr>
          <a:xfrm>
            <a:off x="2112950" y="2620300"/>
            <a:ext cx="10899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HEX6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3268676" y="3525375"/>
            <a:ext cx="10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VGA Controller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7" name="Google Shape;87;p14"/>
          <p:cNvCxnSpPr>
            <a:stCxn id="71" idx="1"/>
            <a:endCxn id="88" idx="3"/>
          </p:cNvCxnSpPr>
          <p:nvPr/>
        </p:nvCxnSpPr>
        <p:spPr>
          <a:xfrm rot="10800000">
            <a:off x="3177025" y="2065450"/>
            <a:ext cx="931200" cy="8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2087100" y="1756475"/>
            <a:ext cx="1089900" cy="61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LEDs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6640700" y="1801688"/>
            <a:ext cx="73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.8svx and .bmp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5145025" y="3609350"/>
            <a:ext cx="1089900" cy="5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Processing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6234925" y="4468075"/>
            <a:ext cx="12513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Processing</a:t>
            </a:r>
            <a:endParaRPr/>
          </a:p>
        </p:txBody>
      </p:sp>
      <p:cxnSp>
        <p:nvCxnSpPr>
          <p:cNvPr id="90" name="Google Shape;90;p14"/>
          <p:cNvCxnSpPr>
            <a:stCxn id="67" idx="2"/>
            <a:endCxn id="84" idx="0"/>
          </p:cNvCxnSpPr>
          <p:nvPr/>
        </p:nvCxnSpPr>
        <p:spPr>
          <a:xfrm flipH="1">
            <a:off x="5690100" y="3233200"/>
            <a:ext cx="8901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67" idx="2"/>
            <a:endCxn id="76" idx="0"/>
          </p:cNvCxnSpPr>
          <p:nvPr/>
        </p:nvCxnSpPr>
        <p:spPr>
          <a:xfrm>
            <a:off x="6580200" y="3233200"/>
            <a:ext cx="280500" cy="12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Software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memory mapping available for our board - specifically SDRAM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#define SDRAM_BASE             0xC0000000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#define SDRAM_SPAN             0x03FFFFFF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tutorial file that counts up LEDs on FPGA side through C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access the SDRAM on FPGA by mimicking that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first test if we can store a bitmap via usb into SDRAM and display via VGA.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then test if we can store a WAV/8svx file into SDRAM and output via some speaker/headphone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Modular-Level Implementation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014950" y="1477625"/>
            <a:ext cx="704700" cy="6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DTW</a:t>
            </a:r>
            <a:r>
              <a:rPr baseline="-25000" lang="en" sz="1200"/>
              <a:t>U</a:t>
            </a:r>
            <a:endParaRPr baseline="-25000" sz="1200"/>
          </a:p>
        </p:txBody>
      </p:sp>
      <p:sp>
        <p:nvSpPr>
          <p:cNvPr id="104" name="Google Shape;104;p16"/>
          <p:cNvSpPr/>
          <p:nvPr/>
        </p:nvSpPr>
        <p:spPr>
          <a:xfrm>
            <a:off x="6014950" y="2571750"/>
            <a:ext cx="704700" cy="6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DTW</a:t>
            </a:r>
            <a:r>
              <a:rPr baseline="-25000" lang="en" sz="1200"/>
              <a:t>LL</a:t>
            </a:r>
            <a:endParaRPr baseline="-25000" sz="1200"/>
          </a:p>
        </p:txBody>
      </p:sp>
      <p:sp>
        <p:nvSpPr>
          <p:cNvPr id="105" name="Google Shape;105;p16"/>
          <p:cNvSpPr/>
          <p:nvPr/>
        </p:nvSpPr>
        <p:spPr>
          <a:xfrm>
            <a:off x="6014950" y="3811825"/>
            <a:ext cx="704700" cy="6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DTW</a:t>
            </a:r>
            <a:r>
              <a:rPr baseline="-25000" lang="en" sz="1200"/>
              <a:t>LR</a:t>
            </a:r>
            <a:endParaRPr baseline="-25000" sz="1200"/>
          </a:p>
        </p:txBody>
      </p:sp>
      <p:sp>
        <p:nvSpPr>
          <p:cNvPr id="106" name="Google Shape;106;p16"/>
          <p:cNvSpPr/>
          <p:nvPr/>
        </p:nvSpPr>
        <p:spPr>
          <a:xfrm>
            <a:off x="7314763" y="2571750"/>
            <a:ext cx="880800" cy="6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Arithmetic Unit</a:t>
            </a:r>
            <a:endParaRPr baseline="-25000" sz="1200"/>
          </a:p>
        </p:txBody>
      </p:sp>
      <p:sp>
        <p:nvSpPr>
          <p:cNvPr id="107" name="Google Shape;107;p16"/>
          <p:cNvSpPr/>
          <p:nvPr/>
        </p:nvSpPr>
        <p:spPr>
          <a:xfrm>
            <a:off x="4547225" y="1477625"/>
            <a:ext cx="975000" cy="6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CORDIC</a:t>
            </a:r>
            <a:r>
              <a:rPr baseline="-25000" lang="en" sz="1200"/>
              <a:t>U</a:t>
            </a:r>
            <a:endParaRPr baseline="-25000" sz="1200"/>
          </a:p>
        </p:txBody>
      </p:sp>
      <p:sp>
        <p:nvSpPr>
          <p:cNvPr id="108" name="Google Shape;108;p16"/>
          <p:cNvSpPr/>
          <p:nvPr/>
        </p:nvSpPr>
        <p:spPr>
          <a:xfrm>
            <a:off x="4547225" y="2571725"/>
            <a:ext cx="975000" cy="6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CORDIC</a:t>
            </a:r>
            <a:r>
              <a:rPr baseline="-25000" lang="en" sz="1200"/>
              <a:t>LL</a:t>
            </a:r>
            <a:endParaRPr baseline="-25000" sz="1200"/>
          </a:p>
        </p:txBody>
      </p:sp>
      <p:sp>
        <p:nvSpPr>
          <p:cNvPr id="109" name="Google Shape;109;p16"/>
          <p:cNvSpPr/>
          <p:nvPr/>
        </p:nvSpPr>
        <p:spPr>
          <a:xfrm>
            <a:off x="4547225" y="3811825"/>
            <a:ext cx="975000" cy="6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CORDIC</a:t>
            </a:r>
            <a:r>
              <a:rPr baseline="-25000" lang="en" sz="1200"/>
              <a:t>LR</a:t>
            </a:r>
            <a:endParaRPr baseline="-25000" sz="1200"/>
          </a:p>
        </p:txBody>
      </p:sp>
      <p:sp>
        <p:nvSpPr>
          <p:cNvPr id="110" name="Google Shape;110;p16"/>
          <p:cNvSpPr/>
          <p:nvPr/>
        </p:nvSpPr>
        <p:spPr>
          <a:xfrm>
            <a:off x="2938500" y="2963975"/>
            <a:ext cx="1116000" cy="1009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LUT</a:t>
            </a:r>
            <a:endParaRPr sz="1200"/>
          </a:p>
        </p:txBody>
      </p:sp>
      <p:sp>
        <p:nvSpPr>
          <p:cNvPr id="111" name="Google Shape;111;p16"/>
          <p:cNvSpPr/>
          <p:nvPr/>
        </p:nvSpPr>
        <p:spPr>
          <a:xfrm>
            <a:off x="3009000" y="1853075"/>
            <a:ext cx="975000" cy="63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Counter</a:t>
            </a:r>
            <a:endParaRPr baseline="-25000" sz="1200"/>
          </a:p>
        </p:txBody>
      </p:sp>
      <p:sp>
        <p:nvSpPr>
          <p:cNvPr id="112" name="Google Shape;112;p16"/>
          <p:cNvSpPr/>
          <p:nvPr/>
        </p:nvSpPr>
        <p:spPr>
          <a:xfrm>
            <a:off x="1399775" y="2271125"/>
            <a:ext cx="1116000" cy="1315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Angle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Label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Unit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0" y="2271125"/>
            <a:ext cx="880800" cy="131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Cluster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Unit</a:t>
            </a:r>
            <a:endParaRPr sz="1200"/>
          </a:p>
        </p:txBody>
      </p:sp>
      <p:sp>
        <p:nvSpPr>
          <p:cNvPr id="114" name="Google Shape;114;p16"/>
          <p:cNvSpPr txBox="1"/>
          <p:nvPr/>
        </p:nvSpPr>
        <p:spPr>
          <a:xfrm>
            <a:off x="0" y="1331675"/>
            <a:ext cx="880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Bitmap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5" name="Google Shape;115;p16"/>
          <p:cNvCxnSpPr>
            <a:stCxn id="114" idx="2"/>
            <a:endCxn id="113" idx="0"/>
          </p:cNvCxnSpPr>
          <p:nvPr/>
        </p:nvCxnSpPr>
        <p:spPr>
          <a:xfrm>
            <a:off x="440400" y="1672175"/>
            <a:ext cx="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 txBox="1"/>
          <p:nvPr/>
        </p:nvSpPr>
        <p:spPr>
          <a:xfrm>
            <a:off x="795000" y="2244263"/>
            <a:ext cx="704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(x</a:t>
            </a:r>
            <a:r>
              <a:rPr baseline="-25000" lang="en" sz="1200">
                <a:solidFill>
                  <a:schemeClr val="dk2"/>
                </a:solidFill>
              </a:rPr>
              <a:t>0</a:t>
            </a:r>
            <a:r>
              <a:rPr lang="en" sz="1200">
                <a:solidFill>
                  <a:schemeClr val="dk2"/>
                </a:solidFill>
              </a:rPr>
              <a:t>, y</a:t>
            </a:r>
            <a:r>
              <a:rPr baseline="-25000" lang="en" sz="1200">
                <a:solidFill>
                  <a:schemeClr val="dk2"/>
                </a:solidFill>
              </a:rPr>
              <a:t>0</a:t>
            </a:r>
            <a:r>
              <a:rPr lang="en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766075" y="3142250"/>
            <a:ext cx="704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(x</a:t>
            </a:r>
            <a:r>
              <a:rPr baseline="-25000" lang="en" sz="1200">
                <a:solidFill>
                  <a:schemeClr val="dk2"/>
                </a:solidFill>
              </a:rPr>
              <a:t>2</a:t>
            </a:r>
            <a:r>
              <a:rPr lang="en" sz="1200">
                <a:solidFill>
                  <a:schemeClr val="dk2"/>
                </a:solidFill>
              </a:rPr>
              <a:t>, y</a:t>
            </a:r>
            <a:r>
              <a:rPr baseline="-25000" lang="en" sz="1200">
                <a:solidFill>
                  <a:schemeClr val="dk2"/>
                </a:solidFill>
              </a:rPr>
              <a:t>2</a:t>
            </a:r>
            <a:r>
              <a:rPr lang="en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66075" y="2698175"/>
            <a:ext cx="704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(x</a:t>
            </a:r>
            <a:r>
              <a:rPr baseline="-25000" lang="en" sz="1200">
                <a:solidFill>
                  <a:schemeClr val="dk2"/>
                </a:solidFill>
              </a:rPr>
              <a:t>1</a:t>
            </a:r>
            <a:r>
              <a:rPr lang="en" sz="1200">
                <a:solidFill>
                  <a:schemeClr val="dk2"/>
                </a:solidFill>
              </a:rPr>
              <a:t>, y</a:t>
            </a:r>
            <a:r>
              <a:rPr baseline="-25000" lang="en" sz="1200">
                <a:solidFill>
                  <a:schemeClr val="dk2"/>
                </a:solidFill>
              </a:rPr>
              <a:t>1</a:t>
            </a:r>
            <a:r>
              <a:rPr lang="en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 flipH="1" rot="10800000">
            <a:off x="883198" y="2578608"/>
            <a:ext cx="5283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/>
          <p:nvPr/>
        </p:nvCxnSpPr>
        <p:spPr>
          <a:xfrm flipH="1" rot="10800000">
            <a:off x="877348" y="3063240"/>
            <a:ext cx="5283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/>
          <p:nvPr/>
        </p:nvCxnSpPr>
        <p:spPr>
          <a:xfrm flipH="1" rot="10800000">
            <a:off x="877348" y="3493008"/>
            <a:ext cx="5283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111" idx="2"/>
            <a:endCxn id="110" idx="0"/>
          </p:cNvCxnSpPr>
          <p:nvPr/>
        </p:nvCxnSpPr>
        <p:spPr>
          <a:xfrm>
            <a:off x="3496500" y="2487275"/>
            <a:ext cx="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6"/>
          <p:cNvSpPr txBox="1"/>
          <p:nvPr/>
        </p:nvSpPr>
        <p:spPr>
          <a:xfrm>
            <a:off x="3459875" y="2401500"/>
            <a:ext cx="336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k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8439300" y="2684075"/>
            <a:ext cx="704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Result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flipH="1" rot="10800000">
            <a:off x="3984000" y="1703975"/>
            <a:ext cx="5631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3984000" y="2170175"/>
            <a:ext cx="563100" cy="5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3984000" y="2170175"/>
            <a:ext cx="563100" cy="17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>
            <a:off x="4054500" y="1624475"/>
            <a:ext cx="336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k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211100" y="3554225"/>
            <a:ext cx="336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k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153725" y="2214875"/>
            <a:ext cx="336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k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 flipH="1" rot="10800000">
            <a:off x="4054500" y="1978475"/>
            <a:ext cx="492600" cy="1490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4054500" y="3468875"/>
            <a:ext cx="492600" cy="749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/>
          <p:nvPr/>
        </p:nvCxnSpPr>
        <p:spPr>
          <a:xfrm flipH="1" rot="10800000">
            <a:off x="4054500" y="3075575"/>
            <a:ext cx="492600" cy="393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6"/>
          <p:cNvSpPr txBox="1"/>
          <p:nvPr/>
        </p:nvSpPr>
        <p:spPr>
          <a:xfrm>
            <a:off x="3870150" y="1970975"/>
            <a:ext cx="704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Ang</a:t>
            </a:r>
            <a:r>
              <a:rPr baseline="30000" lang="en" sz="1200">
                <a:solidFill>
                  <a:schemeClr val="accent5"/>
                </a:solidFill>
              </a:rPr>
              <a:t>k</a:t>
            </a:r>
            <a:r>
              <a:rPr baseline="-25000" lang="en" sz="1200">
                <a:solidFill>
                  <a:schemeClr val="accent5"/>
                </a:solidFill>
              </a:rPr>
              <a:t>U</a:t>
            </a:r>
            <a:endParaRPr baseline="-25000" sz="1200">
              <a:solidFill>
                <a:schemeClr val="accent5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870150" y="3944075"/>
            <a:ext cx="704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Ang</a:t>
            </a:r>
            <a:r>
              <a:rPr baseline="30000" lang="en" sz="1200">
                <a:solidFill>
                  <a:schemeClr val="accent5"/>
                </a:solidFill>
              </a:rPr>
              <a:t>k</a:t>
            </a:r>
            <a:r>
              <a:rPr baseline="-25000" lang="en" sz="1200">
                <a:solidFill>
                  <a:schemeClr val="accent5"/>
                </a:solidFill>
              </a:rPr>
              <a:t>LR</a:t>
            </a:r>
            <a:endParaRPr baseline="-25000" sz="1200">
              <a:solidFill>
                <a:schemeClr val="accent5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3969363" y="3261638"/>
            <a:ext cx="704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</a:rPr>
              <a:t>Ang</a:t>
            </a:r>
            <a:r>
              <a:rPr baseline="30000" lang="en" sz="1200">
                <a:solidFill>
                  <a:schemeClr val="accent5"/>
                </a:solidFill>
              </a:rPr>
              <a:t>k</a:t>
            </a:r>
            <a:r>
              <a:rPr baseline="-25000" lang="en" sz="1200">
                <a:solidFill>
                  <a:schemeClr val="accent5"/>
                </a:solidFill>
              </a:rPr>
              <a:t>LL</a:t>
            </a:r>
            <a:endParaRPr baseline="-25000" sz="1200">
              <a:solidFill>
                <a:schemeClr val="accent5"/>
              </a:solidFill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5522225" y="1609344"/>
            <a:ext cx="4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6"/>
          <p:cNvCxnSpPr/>
          <p:nvPr/>
        </p:nvCxnSpPr>
        <p:spPr>
          <a:xfrm>
            <a:off x="5522225" y="2706624"/>
            <a:ext cx="4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5522225" y="3950208"/>
            <a:ext cx="4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6"/>
          <p:cNvSpPr txBox="1"/>
          <p:nvPr/>
        </p:nvSpPr>
        <p:spPr>
          <a:xfrm>
            <a:off x="6939650" y="2038025"/>
            <a:ext cx="704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Score</a:t>
            </a:r>
            <a:r>
              <a:rPr baseline="-25000" lang="en" sz="1200">
                <a:solidFill>
                  <a:schemeClr val="dk2"/>
                </a:solidFill>
              </a:rPr>
              <a:t>U</a:t>
            </a:r>
            <a:endParaRPr baseline="-25000" sz="1200">
              <a:solidFill>
                <a:schemeClr val="dk2"/>
              </a:solidFill>
            </a:endParaRPr>
          </a:p>
        </p:txBody>
      </p:sp>
      <p:cxnSp>
        <p:nvCxnSpPr>
          <p:cNvPr id="141" name="Google Shape;141;p16"/>
          <p:cNvCxnSpPr/>
          <p:nvPr/>
        </p:nvCxnSpPr>
        <p:spPr>
          <a:xfrm>
            <a:off x="6719650" y="1794725"/>
            <a:ext cx="5952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6"/>
          <p:cNvCxnSpPr>
            <a:stCxn id="104" idx="3"/>
            <a:endCxn id="106" idx="1"/>
          </p:cNvCxnSpPr>
          <p:nvPr/>
        </p:nvCxnSpPr>
        <p:spPr>
          <a:xfrm>
            <a:off x="6719650" y="2888850"/>
            <a:ext cx="59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 flipH="1" rot="10800000">
            <a:off x="6719650" y="3068125"/>
            <a:ext cx="595200" cy="10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6"/>
          <p:cNvSpPr txBox="1"/>
          <p:nvPr/>
        </p:nvSpPr>
        <p:spPr>
          <a:xfrm>
            <a:off x="6939650" y="3592325"/>
            <a:ext cx="704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Score</a:t>
            </a:r>
            <a:r>
              <a:rPr baseline="-25000" lang="en" sz="1200">
                <a:solidFill>
                  <a:schemeClr val="dk2"/>
                </a:solidFill>
              </a:rPr>
              <a:t>LR</a:t>
            </a:r>
            <a:endParaRPr baseline="-25000" sz="1200">
              <a:solidFill>
                <a:schemeClr val="dk2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6664900" y="2553075"/>
            <a:ext cx="704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Score</a:t>
            </a:r>
            <a:r>
              <a:rPr baseline="-25000" lang="en" sz="1200">
                <a:solidFill>
                  <a:schemeClr val="dk2"/>
                </a:solidFill>
              </a:rPr>
              <a:t>LL</a:t>
            </a:r>
            <a:endParaRPr baseline="-25000" sz="1200">
              <a:solidFill>
                <a:schemeClr val="dk2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5504375" y="1295075"/>
            <a:ext cx="5283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Θ</a:t>
            </a:r>
            <a:r>
              <a:rPr baseline="30000" lang="en" sz="1200">
                <a:solidFill>
                  <a:schemeClr val="dk2"/>
                </a:solidFill>
              </a:rPr>
              <a:t>T</a:t>
            </a:r>
            <a:r>
              <a:rPr baseline="-25000" lang="en" sz="1200">
                <a:solidFill>
                  <a:schemeClr val="dk2"/>
                </a:solidFill>
              </a:rPr>
              <a:t>U</a:t>
            </a:r>
            <a:endParaRPr baseline="-25000" sz="120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493300" y="2371013"/>
            <a:ext cx="5283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Θ</a:t>
            </a:r>
            <a:r>
              <a:rPr baseline="30000" lang="en" sz="1200">
                <a:solidFill>
                  <a:schemeClr val="dk2"/>
                </a:solidFill>
              </a:rPr>
              <a:t>T</a:t>
            </a:r>
            <a:r>
              <a:rPr baseline="-25000" lang="en" sz="1200">
                <a:solidFill>
                  <a:schemeClr val="dk2"/>
                </a:solidFill>
              </a:rPr>
              <a:t>LL</a:t>
            </a:r>
            <a:endParaRPr baseline="-25000" sz="1200">
              <a:solidFill>
                <a:schemeClr val="dk2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479225" y="3611525"/>
            <a:ext cx="5283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Θ</a:t>
            </a:r>
            <a:r>
              <a:rPr baseline="30000" lang="en" sz="1200">
                <a:solidFill>
                  <a:schemeClr val="dk2"/>
                </a:solidFill>
              </a:rPr>
              <a:t>T</a:t>
            </a:r>
            <a:r>
              <a:rPr baseline="-25000" lang="en" sz="1200">
                <a:solidFill>
                  <a:schemeClr val="dk2"/>
                </a:solidFill>
              </a:rPr>
              <a:t>LR</a:t>
            </a:r>
            <a:endParaRPr baseline="-25000" sz="1200">
              <a:solidFill>
                <a:schemeClr val="dk2"/>
              </a:solidFill>
            </a:endParaRPr>
          </a:p>
        </p:txBody>
      </p:sp>
      <p:cxnSp>
        <p:nvCxnSpPr>
          <p:cNvPr id="149" name="Google Shape;149;p16"/>
          <p:cNvCxnSpPr/>
          <p:nvPr/>
        </p:nvCxnSpPr>
        <p:spPr>
          <a:xfrm flipH="1" rot="10800000">
            <a:off x="1946250" y="1604375"/>
            <a:ext cx="1800" cy="67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1943550" y="1608050"/>
            <a:ext cx="2599800" cy="1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1943550" y="4352250"/>
            <a:ext cx="2599800" cy="1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6"/>
          <p:cNvCxnSpPr/>
          <p:nvPr/>
        </p:nvCxnSpPr>
        <p:spPr>
          <a:xfrm rot="10800000">
            <a:off x="1943550" y="3584250"/>
            <a:ext cx="2700" cy="76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6"/>
          <p:cNvCxnSpPr/>
          <p:nvPr/>
        </p:nvCxnSpPr>
        <p:spPr>
          <a:xfrm flipH="1" rot="-10740096">
            <a:off x="2514582" y="2806618"/>
            <a:ext cx="2031608" cy="366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6"/>
          <p:cNvSpPr txBox="1"/>
          <p:nvPr/>
        </p:nvSpPr>
        <p:spPr>
          <a:xfrm>
            <a:off x="2544875" y="1251725"/>
            <a:ext cx="7632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(x</a:t>
            </a:r>
            <a:r>
              <a:rPr baseline="-25000" lang="en" sz="1200">
                <a:solidFill>
                  <a:schemeClr val="accent1"/>
                </a:solidFill>
              </a:rPr>
              <a:t>U</a:t>
            </a:r>
            <a:r>
              <a:rPr lang="en" sz="1200">
                <a:solidFill>
                  <a:schemeClr val="accent1"/>
                </a:solidFill>
              </a:rPr>
              <a:t>, y</a:t>
            </a:r>
            <a:r>
              <a:rPr baseline="-25000" lang="en" sz="1200">
                <a:solidFill>
                  <a:schemeClr val="accent1"/>
                </a:solidFill>
              </a:rPr>
              <a:t>U</a:t>
            </a:r>
            <a:r>
              <a:rPr lang="en" sz="1200">
                <a:solidFill>
                  <a:schemeClr val="accent1"/>
                </a:solidFill>
              </a:rPr>
              <a:t>)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606213" y="2487275"/>
            <a:ext cx="7632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(x</a:t>
            </a:r>
            <a:r>
              <a:rPr baseline="-25000" lang="en" sz="1200">
                <a:solidFill>
                  <a:schemeClr val="accent1"/>
                </a:solidFill>
              </a:rPr>
              <a:t>LL</a:t>
            </a:r>
            <a:r>
              <a:rPr lang="en" sz="1200">
                <a:solidFill>
                  <a:schemeClr val="accent1"/>
                </a:solidFill>
              </a:rPr>
              <a:t>, y</a:t>
            </a:r>
            <a:r>
              <a:rPr baseline="-25000" lang="en" sz="1200">
                <a:solidFill>
                  <a:schemeClr val="accent1"/>
                </a:solidFill>
              </a:rPr>
              <a:t>LL</a:t>
            </a:r>
            <a:r>
              <a:rPr lang="en" sz="1200">
                <a:solidFill>
                  <a:schemeClr val="accent1"/>
                </a:solidFill>
              </a:rPr>
              <a:t>)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2618775" y="4025288"/>
            <a:ext cx="7632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(x</a:t>
            </a:r>
            <a:r>
              <a:rPr baseline="-25000" lang="en" sz="1200">
                <a:solidFill>
                  <a:schemeClr val="accent1"/>
                </a:solidFill>
              </a:rPr>
              <a:t>LR</a:t>
            </a:r>
            <a:r>
              <a:rPr lang="en" sz="1200">
                <a:solidFill>
                  <a:schemeClr val="accent1"/>
                </a:solidFill>
              </a:rPr>
              <a:t>, y</a:t>
            </a:r>
            <a:r>
              <a:rPr baseline="-25000" lang="en" sz="1200">
                <a:solidFill>
                  <a:schemeClr val="accent1"/>
                </a:solidFill>
              </a:rPr>
              <a:t>LR</a:t>
            </a:r>
            <a:r>
              <a:rPr lang="en" sz="1200">
                <a:solidFill>
                  <a:schemeClr val="accent1"/>
                </a:solidFill>
              </a:rPr>
              <a:t>)</a:t>
            </a:r>
            <a:endParaRPr sz="1200">
              <a:solidFill>
                <a:schemeClr val="accent1"/>
              </a:solidFill>
            </a:endParaRPr>
          </a:p>
        </p:txBody>
      </p:sp>
      <p:cxnSp>
        <p:nvCxnSpPr>
          <p:cNvPr id="157" name="Google Shape;157;p16"/>
          <p:cNvCxnSpPr/>
          <p:nvPr/>
        </p:nvCxnSpPr>
        <p:spPr>
          <a:xfrm flipH="1" rot="10800000">
            <a:off x="8195563" y="2884350"/>
            <a:ext cx="3108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/>
          <p:nvPr/>
        </p:nvSpPr>
        <p:spPr>
          <a:xfrm>
            <a:off x="4547225" y="4446025"/>
            <a:ext cx="975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Shifter</a:t>
            </a:r>
            <a:r>
              <a:rPr baseline="-25000" lang="en" sz="1200"/>
              <a:t>LR</a:t>
            </a:r>
            <a:endParaRPr baseline="-25000" sz="1200"/>
          </a:p>
        </p:txBody>
      </p:sp>
      <p:sp>
        <p:nvSpPr>
          <p:cNvPr id="159" name="Google Shape;159;p16"/>
          <p:cNvSpPr/>
          <p:nvPr/>
        </p:nvSpPr>
        <p:spPr>
          <a:xfrm>
            <a:off x="4547225" y="3205925"/>
            <a:ext cx="975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Shifter</a:t>
            </a:r>
            <a:r>
              <a:rPr baseline="-25000" lang="en" sz="1200"/>
              <a:t>LL</a:t>
            </a:r>
            <a:endParaRPr baseline="-25000" sz="1200"/>
          </a:p>
        </p:txBody>
      </p:sp>
      <p:sp>
        <p:nvSpPr>
          <p:cNvPr id="160" name="Google Shape;160;p16"/>
          <p:cNvSpPr/>
          <p:nvPr/>
        </p:nvSpPr>
        <p:spPr>
          <a:xfrm>
            <a:off x="4547225" y="2117975"/>
            <a:ext cx="975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Shifter</a:t>
            </a:r>
            <a:r>
              <a:rPr baseline="-25000" lang="en" sz="1200"/>
              <a:t>U</a:t>
            </a:r>
            <a:endParaRPr baseline="-25000" sz="1200"/>
          </a:p>
        </p:txBody>
      </p:sp>
      <p:cxnSp>
        <p:nvCxnSpPr>
          <p:cNvPr id="161" name="Google Shape;161;p16"/>
          <p:cNvCxnSpPr/>
          <p:nvPr/>
        </p:nvCxnSpPr>
        <p:spPr>
          <a:xfrm flipH="1" rot="10800000">
            <a:off x="5522225" y="1884725"/>
            <a:ext cx="492600" cy="4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/>
          <p:nvPr/>
        </p:nvCxnSpPr>
        <p:spPr>
          <a:xfrm flipH="1" rot="10800000">
            <a:off x="5522225" y="2981975"/>
            <a:ext cx="4926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/>
          <p:nvPr/>
        </p:nvCxnSpPr>
        <p:spPr>
          <a:xfrm flipH="1" rot="10800000">
            <a:off x="5522225" y="4222075"/>
            <a:ext cx="4926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6"/>
          <p:cNvSpPr txBox="1"/>
          <p:nvPr/>
        </p:nvSpPr>
        <p:spPr>
          <a:xfrm>
            <a:off x="5558375" y="4446025"/>
            <a:ext cx="5283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Θ</a:t>
            </a:r>
            <a:r>
              <a:rPr baseline="30000" lang="en" sz="1200">
                <a:solidFill>
                  <a:schemeClr val="dk2"/>
                </a:solidFill>
              </a:rPr>
              <a:t>R</a:t>
            </a:r>
            <a:r>
              <a:rPr baseline="-25000" lang="en" sz="1200">
                <a:solidFill>
                  <a:schemeClr val="dk2"/>
                </a:solidFill>
              </a:rPr>
              <a:t>LR</a:t>
            </a:r>
            <a:endParaRPr baseline="-25000" sz="1200">
              <a:solidFill>
                <a:schemeClr val="dk2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5558375" y="3160613"/>
            <a:ext cx="5283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Θ</a:t>
            </a:r>
            <a:r>
              <a:rPr baseline="30000" lang="en" sz="1200">
                <a:solidFill>
                  <a:schemeClr val="dk2"/>
                </a:solidFill>
              </a:rPr>
              <a:t>R</a:t>
            </a:r>
            <a:r>
              <a:rPr baseline="-25000" lang="en" sz="1200">
                <a:solidFill>
                  <a:schemeClr val="dk2"/>
                </a:solidFill>
              </a:rPr>
              <a:t>LL</a:t>
            </a:r>
            <a:endParaRPr baseline="-25000" sz="1200">
              <a:solidFill>
                <a:schemeClr val="dk2"/>
              </a:solidFill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5558375" y="2045025"/>
            <a:ext cx="5283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Θ</a:t>
            </a:r>
            <a:r>
              <a:rPr baseline="30000" lang="en" sz="1200">
                <a:solidFill>
                  <a:schemeClr val="dk2"/>
                </a:solidFill>
              </a:rPr>
              <a:t>R</a:t>
            </a:r>
            <a:r>
              <a:rPr baseline="-25000" lang="en" sz="1200">
                <a:solidFill>
                  <a:schemeClr val="dk2"/>
                </a:solidFill>
              </a:rPr>
              <a:t>U</a:t>
            </a:r>
            <a:endParaRPr baseline="-25000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78075" y="1005000"/>
            <a:ext cx="307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DTW Accelerator</a:t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 b="19353" l="0" r="0" t="8858"/>
          <a:stretch/>
        </p:blipFill>
        <p:spPr>
          <a:xfrm>
            <a:off x="3347375" y="0"/>
            <a:ext cx="5350199" cy="496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5106025" y="201425"/>
            <a:ext cx="1163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Shift Register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7335175" y="435725"/>
            <a:ext cx="1163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Output Score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347700" y="4206925"/>
            <a:ext cx="1163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Accumulator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5184300" y="2950563"/>
            <a:ext cx="1163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Flip Flop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3990300" y="2944625"/>
            <a:ext cx="1163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Distance Unit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277800" y="1694200"/>
            <a:ext cx="1163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Flip Flop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5153700" y="1037750"/>
            <a:ext cx="1163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Minimum Unit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2549850" y="3067450"/>
            <a:ext cx="1163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Player Video Data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752825" y="2642000"/>
            <a:ext cx="1163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Reference Image Data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426775" y="567050"/>
            <a:ext cx="226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CORDIC Accelerator</a:t>
            </a:r>
            <a:endParaRPr/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 b="35768" l="0" r="0" t="4686"/>
          <a:stretch/>
        </p:blipFill>
        <p:spPr>
          <a:xfrm>
            <a:off x="2852525" y="178250"/>
            <a:ext cx="6291475" cy="48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4844275" y="89887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LUT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4118275" y="2129400"/>
            <a:ext cx="7260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Mult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5658725" y="2085150"/>
            <a:ext cx="6639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Mult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4572000" y="3430775"/>
            <a:ext cx="1547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Accumulator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941650" y="4563950"/>
            <a:ext cx="779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Angle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4684850" y="-52875"/>
            <a:ext cx="2568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5366600" y="-52875"/>
            <a:ext cx="407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