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9" r:id="rId7"/>
    <p:sldId id="270" r:id="rId8"/>
    <p:sldId id="268" r:id="rId9"/>
    <p:sldId id="264" r:id="rId10"/>
    <p:sldId id="263" r:id="rId11"/>
    <p:sldId id="265" r:id="rId12"/>
    <p:sldId id="266" r:id="rId13"/>
    <p:sldId id="267" r:id="rId14"/>
    <p:sldId id="261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5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2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3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7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3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3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F461-D881-4BC8-96A5-B53C3900A09B}" type="datetimeFigureOut">
              <a:rPr lang="zh-TW" altLang="en-US" smtClean="0"/>
              <a:t>2015/9/10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EF3C-93CE-4627-AC14-24045AC9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9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Optimization of the Gridding program on heterogeneous computing platform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97241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Team: Hello World</a:t>
            </a:r>
          </a:p>
          <a:p>
            <a:r>
              <a:rPr lang="en-US" altLang="zh-TW" dirty="0" smtClean="0"/>
              <a:t>Member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李振皓</a:t>
            </a:r>
            <a:r>
              <a:rPr lang="zh-TW" altLang="en-US" dirty="0"/>
              <a:t>、陳敬憲、楊鈞皓、</a:t>
            </a:r>
            <a:r>
              <a:rPr lang="zh-TW" altLang="en-US" dirty="0" smtClean="0"/>
              <a:t>林宗俊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2015/9/10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96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Profiling with Intel </a:t>
            </a:r>
            <a:r>
              <a:rPr lang="en-US" altLang="zh-TW" dirty="0" err="1" smtClean="0"/>
              <a:t>Vtune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9" t="18719" r="671" b="39252"/>
          <a:stretch/>
        </p:blipFill>
        <p:spPr>
          <a:xfrm>
            <a:off x="838200" y="2167206"/>
            <a:ext cx="10090115" cy="3460861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Small1 original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Profiling with Intel </a:t>
            </a:r>
            <a:r>
              <a:rPr lang="en-US" altLang="zh-TW" dirty="0" err="1"/>
              <a:t>Vtune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8" t="14575"/>
          <a:stretch/>
        </p:blipFill>
        <p:spPr>
          <a:xfrm>
            <a:off x="838200" y="531051"/>
            <a:ext cx="8059671" cy="5594396"/>
          </a:xfrm>
        </p:spPr>
      </p:pic>
    </p:spTree>
    <p:extLst>
      <p:ext uri="{BB962C8B-B14F-4D97-AF65-F5344CB8AC3E}">
        <p14:creationId xmlns:p14="http://schemas.microsoft.com/office/powerpoint/2010/main" val="86753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3" t="18474" b="12718"/>
          <a:stretch/>
        </p:blipFill>
        <p:spPr>
          <a:xfrm>
            <a:off x="504908" y="434109"/>
            <a:ext cx="7176824" cy="396703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7" t="14794"/>
          <a:stretch/>
        </p:blipFill>
        <p:spPr>
          <a:xfrm>
            <a:off x="4731024" y="1863104"/>
            <a:ext cx="6882544" cy="47315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3919" y="4515797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Small1 Accelerated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41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45435" y="40522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Small2 original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9" t="18922" r="326" b="41445"/>
          <a:stretch/>
        </p:blipFill>
        <p:spPr>
          <a:xfrm>
            <a:off x="745435" y="741775"/>
            <a:ext cx="8054009" cy="2579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18704" b="39537"/>
          <a:stretch/>
        </p:blipFill>
        <p:spPr>
          <a:xfrm>
            <a:off x="745435" y="3658122"/>
            <a:ext cx="8014252" cy="271750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5435" y="3305183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Small2 </a:t>
            </a:r>
            <a:r>
              <a:rPr lang="en-US" altLang="zh-TW" dirty="0" smtClean="0"/>
              <a:t>Accelerated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79353"/>
              </p:ext>
            </p:extLst>
          </p:nvPr>
        </p:nvGraphicFramePr>
        <p:xfrm>
          <a:off x="838200" y="1825625"/>
          <a:ext cx="91042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073"/>
                <a:gridCol w="2276073"/>
                <a:gridCol w="2276073"/>
                <a:gridCol w="2276073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Original (s)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Accelerated(s)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Speed up</a:t>
                      </a:r>
                      <a:endParaRPr lang="zh-TW" altLang="en-US" sz="2800" dirty="0"/>
                    </a:p>
                  </a:txBody>
                  <a:tcPr/>
                </a:tc>
              </a:tr>
              <a:tr h="43476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Small1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82.799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10.972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7.55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Small2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321.435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49.047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6.55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0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Parallel programming</a:t>
            </a:r>
          </a:p>
          <a:p>
            <a:pPr lvl="1"/>
            <a:r>
              <a:rPr lang="en-US" altLang="zh-TW" dirty="0" smtClean="0"/>
              <a:t>Pros</a:t>
            </a:r>
          </a:p>
          <a:p>
            <a:pPr lvl="2"/>
            <a:r>
              <a:rPr lang="en-US" altLang="zh-TW" dirty="0" smtClean="0"/>
              <a:t>Fast</a:t>
            </a:r>
          </a:p>
          <a:p>
            <a:pPr lvl="2"/>
            <a:r>
              <a:rPr lang="en-US" altLang="zh-TW" dirty="0" smtClean="0"/>
              <a:t>Energy-efficient</a:t>
            </a:r>
          </a:p>
          <a:p>
            <a:pPr lvl="1"/>
            <a:r>
              <a:rPr lang="en-US" altLang="zh-TW" dirty="0" smtClean="0"/>
              <a:t>Cons</a:t>
            </a:r>
          </a:p>
          <a:p>
            <a:pPr lvl="2"/>
            <a:r>
              <a:rPr lang="en-US" altLang="zh-TW" dirty="0" smtClean="0"/>
              <a:t>Hard to debug</a:t>
            </a:r>
          </a:p>
          <a:p>
            <a:pPr lvl="2"/>
            <a:r>
              <a:rPr lang="en-US" altLang="zh-TW" dirty="0" smtClean="0"/>
              <a:t>Not intuitive</a:t>
            </a:r>
          </a:p>
          <a:p>
            <a:pPr lvl="2"/>
            <a:r>
              <a:rPr lang="en-US" altLang="zh-TW" dirty="0" smtClean="0"/>
              <a:t>Memory locality /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41693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  <a:endParaRPr lang="en-US" altLang="zh-TW" dirty="0" smtClean="0"/>
          </a:p>
          <a:p>
            <a:r>
              <a:rPr lang="en-US" altLang="zh-TW" dirty="0" smtClean="0"/>
              <a:t>Performance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78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 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HSA</a:t>
            </a:r>
          </a:p>
          <a:p>
            <a:pPr lvl="1"/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 order to achieve the convenience of transferring computing workload to other devices, HSA is a good choice</a:t>
            </a:r>
          </a:p>
          <a:p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OpenCL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However, not all machine supports HSA</a:t>
            </a:r>
          </a:p>
          <a:p>
            <a:pPr lvl="1"/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OpenCL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can be a good alternative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Grid Problem </a:t>
            </a:r>
          </a:p>
          <a:p>
            <a:pPr lvl="1"/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Optimization of the Gridding program on</a:t>
            </a:r>
            <a:b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heterogeneous computing platform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5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Convolution</a:t>
            </a: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OpenCL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parallelism</a:t>
            </a:r>
          </a:p>
          <a:p>
            <a:pPr lvl="1"/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Advantage of computing convolution, which is independent of time</a:t>
            </a: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Profiling the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workload with </a:t>
            </a:r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Intel </a:t>
            </a:r>
            <a:r>
              <a:rPr lang="en-US" altLang="zh-TW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Vtune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195516" y="2680514"/>
            <a:ext cx="2758989" cy="438151"/>
            <a:chOff x="3654511" y="2760833"/>
            <a:chExt cx="2758989" cy="438151"/>
          </a:xfrm>
        </p:grpSpPr>
        <p:pic>
          <p:nvPicPr>
            <p:cNvPr id="1026" name="Picture 2" descr="\ stackrel {\ mathrm {DEF}} {=} \ \ INT _ { -  \ infty} ^ \ infty F（\ tau蛋白）\，G（T  -  \ tau蛋白）\，D \ tau蛋白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975" y="2760833"/>
              <a:ext cx="1914525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3654511" y="2841408"/>
              <a:ext cx="7694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 smtClean="0"/>
                <a:t>(f</a:t>
              </a:r>
              <a:r>
                <a:rPr lang="zh-TW" altLang="en-US" dirty="0" smtClean="0"/>
                <a:t>＊</a:t>
              </a:r>
              <a:r>
                <a:rPr lang="en-US" altLang="zh-TW" dirty="0" smtClean="0"/>
                <a:t>g)(t)</a:t>
              </a:r>
              <a:endParaRPr lang="zh-TW" altLang="en-US" dirty="0"/>
            </a:p>
          </p:txBody>
        </p:sp>
      </p:grpSp>
      <p:pic>
        <p:nvPicPr>
          <p:cNvPr id="3074" name="Picture 2" descr="http://ikpe1101.ikp.kfa-juelich.de/briefbook_data_analysis/img1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9" y="1027906"/>
            <a:ext cx="3362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Image Processing</a:t>
            </a:r>
          </a:p>
          <a:p>
            <a:pPr lvl="1"/>
            <a:r>
              <a:rPr lang="en-US" altLang="zh-TW" dirty="0" smtClean="0"/>
              <a:t>convolutional filtering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Digital Data Processing</a:t>
            </a:r>
          </a:p>
          <a:p>
            <a:pPr lvl="1"/>
            <a:r>
              <a:rPr lang="en-US" altLang="zh-TW" dirty="0" smtClean="0"/>
              <a:t>Analytical chemistry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Acoustic Processing</a:t>
            </a:r>
          </a:p>
          <a:p>
            <a:pPr lvl="1"/>
            <a:r>
              <a:rPr lang="en-US" altLang="zh-TW" dirty="0" smtClean="0"/>
              <a:t>DSP</a:t>
            </a:r>
            <a:r>
              <a:rPr lang="zh-TW" altLang="en-US" dirty="0" smtClean="0"/>
              <a:t>、</a:t>
            </a:r>
            <a:r>
              <a:rPr lang="en-US" altLang="zh-TW" dirty="0"/>
              <a:t>e</a:t>
            </a:r>
            <a:r>
              <a:rPr lang="en-US" altLang="zh-TW" dirty="0" smtClean="0"/>
              <a:t>lectronic music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18" y="1776737"/>
            <a:ext cx="2228850" cy="34094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30836" y="6311900"/>
            <a:ext cx="512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Resource: https://en.wikipedia.org/wiki/Convolution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4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Original kernel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2052" name="Picture 4" descr="https://fbcdn-sphotos-e-a.akamaihd.net/hphotos-ak-xta1/v/t34.0-12/11998341_992470714107789_470693425_n.jpg?oh=338fac54ad55821d26fdcdb843e93d7c&amp;oe=55F2F4AB&amp;__gda__=1441989940_a3c38e9a8a7c4d0273f2622e0d4e7a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687614" cy="47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Profiling with Intel </a:t>
            </a:r>
            <a:r>
              <a:rPr lang="en-US" altLang="zh-TW" dirty="0" err="1"/>
              <a:t>Vtune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8" t="14575"/>
          <a:stretch/>
        </p:blipFill>
        <p:spPr>
          <a:xfrm>
            <a:off x="838200" y="531051"/>
            <a:ext cx="8059671" cy="5594396"/>
          </a:xfrm>
        </p:spPr>
      </p:pic>
      <p:sp>
        <p:nvSpPr>
          <p:cNvPr id="3" name="矩形 2"/>
          <p:cNvSpPr/>
          <p:nvPr/>
        </p:nvSpPr>
        <p:spPr>
          <a:xfrm>
            <a:off x="579549" y="3000778"/>
            <a:ext cx="8590209" cy="1622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90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OpenCL</a:t>
            </a:r>
            <a:r>
              <a:rPr lang="en-US" altLang="zh-TW" dirty="0" smtClean="0"/>
              <a:t> Kernel code</a:t>
            </a:r>
            <a:endParaRPr lang="zh-TW" altLang="en-US" dirty="0"/>
          </a:p>
        </p:txBody>
      </p:sp>
      <p:pic>
        <p:nvPicPr>
          <p:cNvPr id="1026" name="Picture 2" descr="https://scontent-tpe1-1.xx.fbcdn.net/hphotos-xpf1/v/t35.0-12/11993059_992470594107801_1514897098_o.jpg?oh=bb03668434535ee1e8d34e0ebf306286&amp;oe=55F3B92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8156"/>
            <a:ext cx="10515600" cy="27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5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CPU : Intel Core i5-4200H 2.8Ghz</a:t>
            </a:r>
          </a:p>
          <a:p>
            <a:r>
              <a:rPr lang="en-US" altLang="zh-TW" dirty="0" smtClean="0"/>
              <a:t>Memory : 12GB </a:t>
            </a:r>
          </a:p>
          <a:p>
            <a:r>
              <a:rPr lang="en-US" altLang="zh-TW" dirty="0" err="1" smtClean="0"/>
              <a:t>Nvidia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Geforce</a:t>
            </a:r>
            <a:r>
              <a:rPr lang="en-US" altLang="zh-TW" dirty="0" smtClean="0"/>
              <a:t> 820M 2G</a:t>
            </a:r>
          </a:p>
          <a:p>
            <a:r>
              <a:rPr lang="en-US" altLang="zh-TW" dirty="0" smtClean="0"/>
              <a:t>OS: Ubuntu 14.04 LTS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67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200</Words>
  <Application>Microsoft Office PowerPoint</Application>
  <PresentationFormat>寬螢幕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Optimization of the Gridding program on heterogeneous computing platform</vt:lpstr>
      <vt:lpstr>Outline </vt:lpstr>
      <vt:lpstr>Motivation  </vt:lpstr>
      <vt:lpstr>Introduction</vt:lpstr>
      <vt:lpstr>Introduction</vt:lpstr>
      <vt:lpstr>Original kernel code</vt:lpstr>
      <vt:lpstr>Profiling with Intel Vtune</vt:lpstr>
      <vt:lpstr>OpenCL Kernel code</vt:lpstr>
      <vt:lpstr>Environment</vt:lpstr>
      <vt:lpstr>Profiling with Intel Vtune</vt:lpstr>
      <vt:lpstr>Profiling with Intel Vtune</vt:lpstr>
      <vt:lpstr>PowerPoint 簡報</vt:lpstr>
      <vt:lpstr>PowerPoint 簡報</vt:lpstr>
      <vt:lpstr>Performance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敬憲</dc:creator>
  <cp:lastModifiedBy>李振皓</cp:lastModifiedBy>
  <cp:revision>33</cp:revision>
  <dcterms:created xsi:type="dcterms:W3CDTF">2015-09-10T03:47:22Z</dcterms:created>
  <dcterms:modified xsi:type="dcterms:W3CDTF">2015-09-10T07:23:27Z</dcterms:modified>
</cp:coreProperties>
</file>