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2" r:id="rId11"/>
    <p:sldId id="267" r:id="rId12"/>
    <p:sldId id="273" r:id="rId13"/>
    <p:sldId id="274" r:id="rId14"/>
    <p:sldId id="275" r:id="rId15"/>
    <p:sldId id="279" r:id="rId16"/>
    <p:sldId id="277" r:id="rId17"/>
    <p:sldId id="278" r:id="rId18"/>
    <p:sldId id="276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4193-10CB-3946-91A3-015AA1A40995}" type="datetimeFigureOut">
              <a:rPr lang="pt-PT" smtClean="0"/>
              <a:t>16/06/24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7453552-46C8-3A40-9259-08C8404F4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337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4193-10CB-3946-91A3-015AA1A40995}" type="datetimeFigureOut">
              <a:rPr lang="pt-PT" smtClean="0"/>
              <a:t>16/06/24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7453552-46C8-3A40-9259-08C8404F4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925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4193-10CB-3946-91A3-015AA1A40995}" type="datetimeFigureOut">
              <a:rPr lang="pt-PT" smtClean="0"/>
              <a:t>16/06/24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7453552-46C8-3A40-9259-08C8404F4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514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4193-10CB-3946-91A3-015AA1A40995}" type="datetimeFigureOut">
              <a:rPr lang="pt-PT" smtClean="0"/>
              <a:t>16/06/24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7453552-46C8-3A40-9259-08C8404F4B0D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326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4193-10CB-3946-91A3-015AA1A40995}" type="datetimeFigureOut">
              <a:rPr lang="pt-PT" smtClean="0"/>
              <a:t>16/06/24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7453552-46C8-3A40-9259-08C8404F4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59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4193-10CB-3946-91A3-015AA1A40995}" type="datetimeFigureOut">
              <a:rPr lang="pt-PT" smtClean="0"/>
              <a:t>16/06/24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3552-46C8-3A40-9259-08C8404F4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24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4193-10CB-3946-91A3-015AA1A40995}" type="datetimeFigureOut">
              <a:rPr lang="pt-PT" smtClean="0"/>
              <a:t>16/06/24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3552-46C8-3A40-9259-08C8404F4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6188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4193-10CB-3946-91A3-015AA1A40995}" type="datetimeFigureOut">
              <a:rPr lang="pt-PT" smtClean="0"/>
              <a:t>16/06/24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3552-46C8-3A40-9259-08C8404F4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3448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9254193-10CB-3946-91A3-015AA1A40995}" type="datetimeFigureOut">
              <a:rPr lang="pt-PT" smtClean="0"/>
              <a:t>16/06/24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7453552-46C8-3A40-9259-08C8404F4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124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4193-10CB-3946-91A3-015AA1A40995}" type="datetimeFigureOut">
              <a:rPr lang="pt-PT" smtClean="0"/>
              <a:t>16/06/24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3552-46C8-3A40-9259-08C8404F4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481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4193-10CB-3946-91A3-015AA1A40995}" type="datetimeFigureOut">
              <a:rPr lang="pt-PT" smtClean="0"/>
              <a:t>16/06/24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7453552-46C8-3A40-9259-08C8404F4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396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4193-10CB-3946-91A3-015AA1A40995}" type="datetimeFigureOut">
              <a:rPr lang="pt-PT" smtClean="0"/>
              <a:t>16/06/24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3552-46C8-3A40-9259-08C8404F4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713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4193-10CB-3946-91A3-015AA1A40995}" type="datetimeFigureOut">
              <a:rPr lang="pt-PT" smtClean="0"/>
              <a:t>16/06/24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3552-46C8-3A40-9259-08C8404F4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942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4193-10CB-3946-91A3-015AA1A40995}" type="datetimeFigureOut">
              <a:rPr lang="pt-PT" smtClean="0"/>
              <a:t>16/06/24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3552-46C8-3A40-9259-08C8404F4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23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4193-10CB-3946-91A3-015AA1A40995}" type="datetimeFigureOut">
              <a:rPr lang="pt-PT" smtClean="0"/>
              <a:t>16/06/24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3552-46C8-3A40-9259-08C8404F4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594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4193-10CB-3946-91A3-015AA1A40995}" type="datetimeFigureOut">
              <a:rPr lang="pt-PT" smtClean="0"/>
              <a:t>16/06/24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3552-46C8-3A40-9259-08C8404F4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765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4193-10CB-3946-91A3-015AA1A40995}" type="datetimeFigureOut">
              <a:rPr lang="pt-PT" smtClean="0"/>
              <a:t>16/06/24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3552-46C8-3A40-9259-08C8404F4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807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4193-10CB-3946-91A3-015AA1A40995}" type="datetimeFigureOut">
              <a:rPr lang="pt-PT" smtClean="0"/>
              <a:t>16/06/24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3552-46C8-3A40-9259-08C8404F4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424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8D96B-201A-069A-CB4F-4146F264B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Momento 2</a:t>
            </a:r>
            <a:br>
              <a:rPr lang="pt-PT" dirty="0"/>
            </a:br>
            <a:r>
              <a:rPr lang="pt-PT" sz="3200" dirty="0"/>
              <a:t>SIBD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C489E9-F386-B70B-ACED-A6BE0A2A7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Jorge Fonseca A042998</a:t>
            </a:r>
          </a:p>
          <a:p>
            <a:r>
              <a:rPr lang="pt-PT" dirty="0"/>
              <a:t>Nuno Pinto A042907</a:t>
            </a:r>
          </a:p>
        </p:txBody>
      </p:sp>
    </p:spTree>
    <p:extLst>
      <p:ext uri="{BB962C8B-B14F-4D97-AF65-F5344CB8AC3E}">
        <p14:creationId xmlns:p14="http://schemas.microsoft.com/office/powerpoint/2010/main" val="37793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F69CC-3A8F-DC80-9086-3C309E1D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F9396D-7D0E-2161-4E0F-44687B291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80000"/>
              </a:lnSpc>
              <a:buNone/>
            </a:pPr>
            <a:r>
              <a:rPr lang="pt-PT" sz="3200" dirty="0">
                <a:solidFill>
                  <a:srgbClr val="1F2328"/>
                </a:solidFill>
                <a:latin typeface="-apple-system"/>
              </a:rPr>
              <a:t>Loja: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AF9B348-159E-3C5D-C4CD-D016937DE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098" y="3429000"/>
            <a:ext cx="43307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ECCAE-A8DD-56C7-3799-87B9231A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192A48-6BF8-501E-DAD6-03A3F0AC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>
                <a:solidFill>
                  <a:srgbClr val="1F2328"/>
                </a:solidFill>
                <a:latin typeface="-apple-system"/>
              </a:rPr>
              <a:t> Encomenda:</a:t>
            </a:r>
            <a:endParaRPr lang="pt-PT" dirty="0"/>
          </a:p>
        </p:txBody>
      </p:sp>
      <p:pic>
        <p:nvPicPr>
          <p:cNvPr id="5" name="Imagem 4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247580A2-8D04-07AF-E2F1-5937B970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751" y="3429000"/>
            <a:ext cx="3937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1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ECCAE-A8DD-56C7-3799-87B9231A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192A48-6BF8-501E-DAD6-03A3F0AC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>
                <a:solidFill>
                  <a:srgbClr val="1F2328"/>
                </a:solidFill>
                <a:latin typeface="-apple-system"/>
              </a:rPr>
              <a:t>Peça:</a:t>
            </a:r>
            <a:endParaRPr lang="pt-PT" dirty="0"/>
          </a:p>
        </p:txBody>
      </p:sp>
      <p:pic>
        <p:nvPicPr>
          <p:cNvPr id="5" name="Imagem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EAF59345-CBE1-E25C-ED4F-689BD0DC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501" y="3429000"/>
            <a:ext cx="6413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7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ECCAE-A8DD-56C7-3799-87B9231A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192A48-6BF8-501E-DAD6-03A3F0AC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>
                <a:solidFill>
                  <a:srgbClr val="1F2328"/>
                </a:solidFill>
                <a:latin typeface="-apple-system"/>
              </a:rPr>
              <a:t>Clientes :</a:t>
            </a:r>
            <a:endParaRPr lang="pt-PT" dirty="0"/>
          </a:p>
          <a:p>
            <a:endParaRPr lang="pt-PT" dirty="0"/>
          </a:p>
        </p:txBody>
      </p:sp>
      <p:pic>
        <p:nvPicPr>
          <p:cNvPr id="5" name="Imagem 4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5642A13B-6A3E-A11B-2E9F-340BD375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251" y="3190381"/>
            <a:ext cx="73660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3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ECCAE-A8DD-56C7-3799-87B9231A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192A48-6BF8-501E-DAD6-03A3F0AC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rgbClr val="1F2328"/>
                </a:solidFill>
                <a:latin typeface="-apple-system"/>
              </a:rPr>
              <a:t>Pagamento: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5" name="Imagem 4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6E2686F4-C85A-4907-33A3-75F6CB984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3429000"/>
            <a:ext cx="50419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07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ECCAE-A8DD-56C7-3799-87B9231A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Relacional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192A48-6BF8-501E-DAD6-03A3F0AC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rgbClr val="1F2328"/>
                </a:solidFill>
                <a:latin typeface="-apple-system"/>
              </a:rPr>
              <a:t>Tabela </a:t>
            </a:r>
            <a:r>
              <a:rPr lang="pt-PT" dirty="0" err="1">
                <a:solidFill>
                  <a:srgbClr val="1F2328"/>
                </a:solidFill>
                <a:latin typeface="-apple-system"/>
              </a:rPr>
              <a:t>Armazem</a:t>
            </a:r>
            <a:endParaRPr lang="pt-PT" dirty="0"/>
          </a:p>
        </p:txBody>
      </p:sp>
      <p:pic>
        <p:nvPicPr>
          <p:cNvPr id="5" name="Imagem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F03DB082-5BF8-0B68-D0EE-457FD4428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051" y="3046285"/>
            <a:ext cx="7772400" cy="21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65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ECCAE-A8DD-56C7-3799-87B9231A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Relacional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192A48-6BF8-501E-DAD6-03A3F0AC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rgbClr val="1F2328"/>
                </a:solidFill>
                <a:latin typeface="-apple-system"/>
              </a:rPr>
              <a:t>Tabela Loja</a:t>
            </a:r>
            <a:endParaRPr lang="pt-PT" dirty="0"/>
          </a:p>
        </p:txBody>
      </p:sp>
      <p:pic>
        <p:nvPicPr>
          <p:cNvPr id="5" name="Imagem 4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80DD0D7F-74E0-9DBA-71E6-AD2FC255D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051" y="3429000"/>
            <a:ext cx="7772400" cy="138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63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ECCAE-A8DD-56C7-3799-87B9231A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Relacional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192A48-6BF8-501E-DAD6-03A3F0AC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rgbClr val="1F2328"/>
                </a:solidFill>
                <a:latin typeface="-apple-system"/>
              </a:rPr>
              <a:t>Tabela Encomenda</a:t>
            </a:r>
            <a:endParaRPr lang="pt-PT" dirty="0"/>
          </a:p>
        </p:txBody>
      </p:sp>
      <p:pic>
        <p:nvPicPr>
          <p:cNvPr id="5" name="Imagem 4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4C97E2FE-97D0-174D-E5FD-35FA43148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051" y="3429000"/>
            <a:ext cx="7772400" cy="17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07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ECCAE-A8DD-56C7-3799-87B9231A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Relacional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192A48-6BF8-501E-DAD6-03A3F0AC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rgbClr val="1F2328"/>
                </a:solidFill>
                <a:latin typeface="-apple-system"/>
              </a:rPr>
              <a:t>Peça</a:t>
            </a:r>
            <a:endParaRPr lang="pt-PT" dirty="0"/>
          </a:p>
        </p:txBody>
      </p:sp>
      <p:pic>
        <p:nvPicPr>
          <p:cNvPr id="5" name="Imagem 4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BDDBEEA5-AB56-5CB0-98F6-320881C5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051" y="2825381"/>
            <a:ext cx="7772400" cy="262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67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ECCAE-A8DD-56C7-3799-87B9231A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Relacional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FFC328FC-32FD-E2D0-35ED-3135D71F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rgbClr val="1F2328"/>
                </a:solidFill>
                <a:latin typeface="-apple-system"/>
              </a:rPr>
              <a:t>Cliente</a:t>
            </a:r>
          </a:p>
        </p:txBody>
      </p:sp>
      <p:pic>
        <p:nvPicPr>
          <p:cNvPr id="8" name="Marcador de Posição de Conteúdo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6F1C2D64-B6D4-A7E3-6ABA-B817182B0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01" y="3007518"/>
            <a:ext cx="8318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8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CC0D6-BDF8-E34E-88E2-5C72251C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C1: 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7AA582-F1CB-2E96-4908-0E8E87EE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PT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O grupo optou por desenvolver um sistema de informações para uma loja de peças de reposição automotiva, como parte da avaliação da disciplina de Sistemas de Informação e Base de Dados.</a:t>
            </a:r>
          </a:p>
          <a:p>
            <a:pPr algn="l"/>
            <a:r>
              <a:rPr lang="pt-PT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O sistema abrange uma gama detalhada de informações, incluindo dados sobre os carros para os quais as peças são destinadas, como marca, modelo, ano e motorização correspondente.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859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ECCAE-A8DD-56C7-3799-87B9231A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Relacional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192A48-6BF8-501E-DAD6-03A3F0AC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rgbClr val="1F2328"/>
                </a:solidFill>
                <a:latin typeface="-apple-system"/>
              </a:rPr>
              <a:t>Pagamento</a:t>
            </a:r>
            <a:endParaRPr lang="pt-PT" dirty="0"/>
          </a:p>
        </p:txBody>
      </p:sp>
      <p:pic>
        <p:nvPicPr>
          <p:cNvPr id="5" name="Imagem 4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1F6CC2B6-0B4E-F1B2-7666-8F0104674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051" y="3429000"/>
            <a:ext cx="7772400" cy="184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3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DABBB-DB17-AAA8-D1E5-413DFDB2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C1: 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DA9AD6-95B9-016E-D646-25169CF4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PT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Cada peça é identificada pela sua zona de instalação (frente, traseira, interior, motor), número de série, número interno de stock, valor de compra e valor de venda.</a:t>
            </a:r>
          </a:p>
          <a:p>
            <a:pPr algn="l"/>
            <a:r>
              <a:rPr lang="pt-PT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As encomendas são geridas com precisão, com cada uma sendo atribuída a um número de encomenda, indicando o número de peças incluídas, o valor total a ser pago pelo cliente e a morada de entrega, além da identificação do cliente.</a:t>
            </a:r>
          </a:p>
          <a:p>
            <a:pPr algn="l"/>
            <a:r>
              <a:rPr lang="pt-PT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Os clientes são registados com informações pessoais como nome, morada, número de telefone e NIF.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3456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B7A23-928A-6E12-66FD-ED26BB63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C1: Introdução (Modelação do problema)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3D895C-110C-2063-93E0-5A634E8A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rgbClr val="1F2328"/>
                </a:solidFill>
                <a:latin typeface="-apple-system"/>
              </a:rPr>
              <a:t>ARMAZEM (</a:t>
            </a:r>
            <a:r>
              <a:rPr lang="pt-PT" dirty="0" err="1">
                <a:solidFill>
                  <a:srgbClr val="1F2328"/>
                </a:solidFill>
                <a:latin typeface="-apple-system"/>
              </a:rPr>
              <a:t>MoradaArm</a:t>
            </a:r>
            <a:r>
              <a:rPr lang="pt-PT" dirty="0">
                <a:solidFill>
                  <a:srgbClr val="1F2328"/>
                </a:solidFill>
                <a:latin typeface="-apple-system"/>
              </a:rPr>
              <a:t> (rua, </a:t>
            </a:r>
            <a:r>
              <a:rPr lang="pt-PT" dirty="0" err="1">
                <a:solidFill>
                  <a:srgbClr val="1F2328"/>
                </a:solidFill>
                <a:latin typeface="-apple-system"/>
              </a:rPr>
              <a:t>numeroPorta</a:t>
            </a:r>
            <a:r>
              <a:rPr lang="pt-PT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pt-PT" dirty="0" err="1">
                <a:solidFill>
                  <a:srgbClr val="1F2328"/>
                </a:solidFill>
                <a:latin typeface="-apple-system"/>
              </a:rPr>
              <a:t>codPostal</a:t>
            </a:r>
            <a:r>
              <a:rPr lang="pt-PT" dirty="0">
                <a:solidFill>
                  <a:srgbClr val="1F2328"/>
                </a:solidFill>
                <a:latin typeface="-apple-system"/>
              </a:rPr>
              <a:t>), </a:t>
            </a:r>
            <a:r>
              <a:rPr lang="pt-PT" dirty="0" err="1">
                <a:solidFill>
                  <a:srgbClr val="1F2328"/>
                </a:solidFill>
                <a:latin typeface="-apple-system"/>
              </a:rPr>
              <a:t>ArmID</a:t>
            </a:r>
            <a:r>
              <a:rPr lang="pt-PT" dirty="0">
                <a:solidFill>
                  <a:srgbClr val="1F2328"/>
                </a:solidFill>
                <a:latin typeface="-apple-system"/>
              </a:rPr>
              <a:t>)</a:t>
            </a:r>
          </a:p>
          <a:p>
            <a:r>
              <a:rPr lang="pt-PT" dirty="0">
                <a:solidFill>
                  <a:srgbClr val="1F2328"/>
                </a:solidFill>
                <a:latin typeface="-apple-system"/>
              </a:rPr>
              <a:t>LOJA (</a:t>
            </a:r>
            <a:r>
              <a:rPr lang="pt-PT" dirty="0" err="1">
                <a:solidFill>
                  <a:srgbClr val="1F2328"/>
                </a:solidFill>
                <a:latin typeface="-apple-system"/>
              </a:rPr>
              <a:t>idLoja</a:t>
            </a:r>
            <a:r>
              <a:rPr lang="pt-PT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pt-PT" dirty="0" err="1">
                <a:solidFill>
                  <a:srgbClr val="1F2328"/>
                </a:solidFill>
                <a:latin typeface="-apple-system"/>
              </a:rPr>
              <a:t>moradaLoja</a:t>
            </a:r>
            <a:r>
              <a:rPr lang="pt-PT" dirty="0">
                <a:solidFill>
                  <a:srgbClr val="1F2328"/>
                </a:solidFill>
                <a:latin typeface="-apple-system"/>
              </a:rPr>
              <a:t>)</a:t>
            </a:r>
          </a:p>
          <a:p>
            <a:r>
              <a:rPr lang="pt-PT" dirty="0">
                <a:solidFill>
                  <a:srgbClr val="1F2328"/>
                </a:solidFill>
                <a:latin typeface="-apple-system"/>
              </a:rPr>
              <a:t>ENCOMENDA (</a:t>
            </a:r>
            <a:r>
              <a:rPr lang="pt-PT" dirty="0" err="1">
                <a:solidFill>
                  <a:srgbClr val="1F2328"/>
                </a:solidFill>
                <a:latin typeface="-apple-system"/>
              </a:rPr>
              <a:t>numEnc</a:t>
            </a:r>
            <a:r>
              <a:rPr lang="pt-PT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pt-PT" dirty="0" err="1">
                <a:solidFill>
                  <a:srgbClr val="1F2328"/>
                </a:solidFill>
                <a:latin typeface="-apple-system"/>
              </a:rPr>
              <a:t>moradaEnc</a:t>
            </a:r>
            <a:r>
              <a:rPr lang="pt-PT" dirty="0">
                <a:solidFill>
                  <a:srgbClr val="1F2328"/>
                </a:solidFill>
                <a:latin typeface="-apple-system"/>
              </a:rPr>
              <a:t>, valor)</a:t>
            </a:r>
          </a:p>
          <a:p>
            <a:r>
              <a:rPr lang="pt-PT" dirty="0">
                <a:solidFill>
                  <a:srgbClr val="1F2328"/>
                </a:solidFill>
                <a:latin typeface="-apple-system"/>
              </a:rPr>
              <a:t>PECA (zona, </a:t>
            </a:r>
            <a:r>
              <a:rPr lang="pt-PT" dirty="0" err="1">
                <a:solidFill>
                  <a:srgbClr val="1F2328"/>
                </a:solidFill>
                <a:latin typeface="-apple-system"/>
              </a:rPr>
              <a:t>nSerie</a:t>
            </a:r>
            <a:r>
              <a:rPr lang="pt-PT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pt-PT" dirty="0" err="1">
                <a:solidFill>
                  <a:srgbClr val="1F2328"/>
                </a:solidFill>
                <a:latin typeface="-apple-system"/>
              </a:rPr>
              <a:t>nInterno</a:t>
            </a:r>
            <a:r>
              <a:rPr lang="pt-PT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pt-PT" dirty="0" err="1">
                <a:solidFill>
                  <a:srgbClr val="1F2328"/>
                </a:solidFill>
                <a:latin typeface="-apple-system"/>
              </a:rPr>
              <a:t>valorCompra</a:t>
            </a:r>
            <a:r>
              <a:rPr lang="pt-PT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pt-PT" dirty="0" err="1">
                <a:solidFill>
                  <a:srgbClr val="1F2328"/>
                </a:solidFill>
                <a:latin typeface="-apple-system"/>
              </a:rPr>
              <a:t>valorVenda</a:t>
            </a:r>
            <a:r>
              <a:rPr lang="pt-PT" dirty="0">
                <a:solidFill>
                  <a:srgbClr val="1F2328"/>
                </a:solidFill>
                <a:latin typeface="-apple-system"/>
              </a:rPr>
              <a:t>)</a:t>
            </a:r>
          </a:p>
          <a:p>
            <a:r>
              <a:rPr lang="pt-PT" dirty="0">
                <a:solidFill>
                  <a:srgbClr val="1F2328"/>
                </a:solidFill>
                <a:latin typeface="-apple-system"/>
              </a:rPr>
              <a:t>CLIENTES (</a:t>
            </a:r>
            <a:r>
              <a:rPr lang="pt-PT" dirty="0" err="1">
                <a:solidFill>
                  <a:srgbClr val="1F2328"/>
                </a:solidFill>
                <a:latin typeface="-apple-system"/>
              </a:rPr>
              <a:t>nCliente</a:t>
            </a:r>
            <a:r>
              <a:rPr lang="pt-PT" dirty="0">
                <a:solidFill>
                  <a:srgbClr val="1F2328"/>
                </a:solidFill>
                <a:latin typeface="-apple-system"/>
              </a:rPr>
              <a:t>, nome, morada, contacto, </a:t>
            </a:r>
            <a:r>
              <a:rPr lang="pt-PT" dirty="0" err="1">
                <a:solidFill>
                  <a:srgbClr val="1F2328"/>
                </a:solidFill>
                <a:latin typeface="-apple-system"/>
              </a:rPr>
              <a:t>nif</a:t>
            </a:r>
            <a:r>
              <a:rPr lang="pt-PT" dirty="0">
                <a:solidFill>
                  <a:srgbClr val="1F2328"/>
                </a:solidFill>
                <a:latin typeface="-apple-system"/>
              </a:rPr>
              <a:t>, pagamento (dinheiro, multibanco (cartão, transferência)))</a:t>
            </a:r>
          </a:p>
        </p:txBody>
      </p:sp>
    </p:spTree>
    <p:extLst>
      <p:ext uri="{BB962C8B-B14F-4D97-AF65-F5344CB8AC3E}">
        <p14:creationId xmlns:p14="http://schemas.microsoft.com/office/powerpoint/2010/main" val="906203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34380-F2E2-826A-81B0-9D42DE14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C1: Introdução (Modelação do problema)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A6ABB3-B081-7E03-7D07-3BDA182D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rgbClr val="1F2328"/>
                </a:solidFill>
                <a:latin typeface="-apple-system"/>
              </a:rPr>
              <a:t>armazena (</a:t>
            </a:r>
            <a:r>
              <a:rPr lang="pt-PT" dirty="0" err="1">
                <a:solidFill>
                  <a:srgbClr val="1F2328"/>
                </a:solidFill>
                <a:latin typeface="-apple-system"/>
              </a:rPr>
              <a:t>armazem</a:t>
            </a:r>
            <a:r>
              <a:rPr lang="pt-PT" dirty="0">
                <a:solidFill>
                  <a:srgbClr val="1F2328"/>
                </a:solidFill>
                <a:latin typeface="-apple-system"/>
              </a:rPr>
              <a:t>, peca) 1:N  P|T</a:t>
            </a:r>
          </a:p>
          <a:p>
            <a:r>
              <a:rPr lang="pt-PT" dirty="0">
                <a:solidFill>
                  <a:srgbClr val="1F2328"/>
                </a:solidFill>
                <a:latin typeface="-apple-system"/>
              </a:rPr>
              <a:t>vende (loja, pecas) 1:N T|T</a:t>
            </a:r>
          </a:p>
          <a:p>
            <a:r>
              <a:rPr lang="pt-PT" dirty="0" err="1">
                <a:solidFill>
                  <a:srgbClr val="1F2328"/>
                </a:solidFill>
                <a:latin typeface="-apple-system"/>
              </a:rPr>
              <a:t>faz_pedidos</a:t>
            </a:r>
            <a:r>
              <a:rPr lang="pt-PT" dirty="0">
                <a:solidFill>
                  <a:srgbClr val="1F2328"/>
                </a:solidFill>
                <a:latin typeface="-apple-system"/>
              </a:rPr>
              <a:t> (loja, </a:t>
            </a:r>
            <a:r>
              <a:rPr lang="pt-PT" dirty="0" err="1">
                <a:solidFill>
                  <a:srgbClr val="1F2328"/>
                </a:solidFill>
                <a:latin typeface="-apple-system"/>
              </a:rPr>
              <a:t>armazem</a:t>
            </a:r>
            <a:r>
              <a:rPr lang="pt-PT" dirty="0">
                <a:solidFill>
                  <a:srgbClr val="1F2328"/>
                </a:solidFill>
                <a:latin typeface="-apple-system"/>
              </a:rPr>
              <a:t>) T|P</a:t>
            </a:r>
          </a:p>
          <a:p>
            <a:r>
              <a:rPr lang="pt-PT" dirty="0">
                <a:solidFill>
                  <a:srgbClr val="1F2328"/>
                </a:solidFill>
                <a:latin typeface="-apple-system"/>
              </a:rPr>
              <a:t>realiza (loja, encomenda) M:N  T|T</a:t>
            </a:r>
          </a:p>
          <a:p>
            <a:r>
              <a:rPr lang="pt-PT" dirty="0">
                <a:solidFill>
                  <a:srgbClr val="1F2328"/>
                </a:solidFill>
                <a:latin typeface="-apple-system"/>
              </a:rPr>
              <a:t>prepara (</a:t>
            </a:r>
            <a:r>
              <a:rPr lang="pt-PT" dirty="0" err="1">
                <a:solidFill>
                  <a:srgbClr val="1F2328"/>
                </a:solidFill>
                <a:latin typeface="-apple-system"/>
              </a:rPr>
              <a:t>armazem</a:t>
            </a:r>
            <a:r>
              <a:rPr lang="pt-PT" dirty="0">
                <a:solidFill>
                  <a:srgbClr val="1F2328"/>
                </a:solidFill>
                <a:latin typeface="-apple-system"/>
              </a:rPr>
              <a:t>, encomenda) 1:N T|T</a:t>
            </a:r>
          </a:p>
        </p:txBody>
      </p:sp>
    </p:spTree>
    <p:extLst>
      <p:ext uri="{BB962C8B-B14F-4D97-AF65-F5344CB8AC3E}">
        <p14:creationId xmlns:p14="http://schemas.microsoft.com/office/powerpoint/2010/main" val="373273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945DE-B0D2-6FFC-9744-6A3A6962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C2:Especificação de </a:t>
            </a:r>
            <a:r>
              <a:rPr lang="pt-PT" dirty="0" err="1"/>
              <a:t>Requesitos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D21381-D106-FA35-BE13-1C5B4AD4E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pt-PT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Gerente</a:t>
            </a:r>
          </a:p>
          <a:p>
            <a:pPr lvl="1"/>
            <a:r>
              <a:rPr lang="pt-PT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Criar e manter a base de dados de clientes;</a:t>
            </a:r>
          </a:p>
          <a:p>
            <a:pPr lvl="1"/>
            <a:r>
              <a:rPr lang="pt-PT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Criar e atualizar a tabela de produtos;</a:t>
            </a:r>
          </a:p>
          <a:p>
            <a:pPr lvl="1"/>
            <a:endParaRPr lang="pt-PT" b="0" i="0" u="none" strike="noStrike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pt-PT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Empregados</a:t>
            </a:r>
          </a:p>
          <a:p>
            <a:pPr lvl="1"/>
            <a:r>
              <a:rPr lang="pt-PT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Gerir as entregas das encomendas;</a:t>
            </a:r>
          </a:p>
          <a:p>
            <a:pPr lvl="1"/>
            <a:r>
              <a:rPr lang="pt-PT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Gerir o contacto com clientes recorrentes;</a:t>
            </a:r>
          </a:p>
          <a:p>
            <a:pPr lvl="1"/>
            <a:r>
              <a:rPr lang="pt-PT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Atribuir as encomendas aos camiões;</a:t>
            </a:r>
          </a:p>
          <a:p>
            <a:pPr marL="0" indent="0" algn="l">
              <a:buNone/>
            </a:pPr>
            <a:r>
              <a:rPr lang="pt-PT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Clientes</a:t>
            </a:r>
          </a:p>
          <a:p>
            <a:pPr lvl="1"/>
            <a:r>
              <a:rPr lang="pt-PT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Registo na plataforma;</a:t>
            </a:r>
          </a:p>
          <a:p>
            <a:pPr lvl="1"/>
            <a:r>
              <a:rPr lang="pt-PT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Realizar compras;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577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750A9-D1BC-766D-2755-AED19570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C3: Esquema Conceptual</a:t>
            </a:r>
          </a:p>
        </p:txBody>
      </p:sp>
      <p:pic>
        <p:nvPicPr>
          <p:cNvPr id="6" name="Marcador de Posição de Conteúdo 5" descr="Uma imagem com diagrama, origami, file, design&#10;&#10;Descrição gerada automaticamente">
            <a:extLst>
              <a:ext uri="{FF2B5EF4-FFF2-40B4-BE49-F238E27FC236}">
                <a16:creationId xmlns:a16="http://schemas.microsoft.com/office/drawing/2014/main" id="{2252FFA5-2387-5123-B52A-4A65FA0A7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669" y="2336800"/>
            <a:ext cx="9498638" cy="3598863"/>
          </a:xfrm>
        </p:spPr>
      </p:pic>
    </p:spTree>
    <p:extLst>
      <p:ext uri="{BB962C8B-B14F-4D97-AF65-F5344CB8AC3E}">
        <p14:creationId xmlns:p14="http://schemas.microsoft.com/office/powerpoint/2010/main" val="428375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1CB8D-2C1D-D7CA-3CE2-B192BA0D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24A27C-36C0-A67F-2ECE-21C28E63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80000"/>
              </a:lnSpc>
              <a:buNone/>
            </a:pPr>
            <a:r>
              <a:rPr lang="pt-PT" sz="3200" dirty="0">
                <a:solidFill>
                  <a:srgbClr val="1F2328"/>
                </a:solidFill>
                <a:latin typeface="-apple-system"/>
              </a:rPr>
              <a:t>Relações: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pt-PT" sz="3200" dirty="0">
              <a:solidFill>
                <a:srgbClr val="1F2328"/>
              </a:solidFill>
              <a:latin typeface="-apple-system"/>
            </a:endParaRPr>
          </a:p>
          <a:p>
            <a:pPr lvl="1">
              <a:lnSpc>
                <a:spcPct val="80000"/>
              </a:lnSpc>
            </a:pPr>
            <a:r>
              <a:rPr lang="pt-PT" sz="1900" dirty="0">
                <a:solidFill>
                  <a:srgbClr val="1F2328"/>
                </a:solidFill>
                <a:latin typeface="-apple-system"/>
              </a:rPr>
              <a:t>ARMAZEM (</a:t>
            </a:r>
            <a:r>
              <a:rPr lang="pt-PT" sz="1900" dirty="0" err="1">
                <a:solidFill>
                  <a:srgbClr val="1F2328"/>
                </a:solidFill>
                <a:latin typeface="-apple-system"/>
              </a:rPr>
              <a:t>ArmID</a:t>
            </a:r>
            <a:r>
              <a:rPr lang="pt-PT" sz="1900" dirty="0">
                <a:solidFill>
                  <a:srgbClr val="1F2328"/>
                </a:solidFill>
                <a:latin typeface="-apple-system"/>
              </a:rPr>
              <a:t>, rua, </a:t>
            </a:r>
            <a:r>
              <a:rPr lang="pt-PT" sz="1900" dirty="0" err="1">
                <a:solidFill>
                  <a:srgbClr val="1F2328"/>
                </a:solidFill>
                <a:latin typeface="-apple-system"/>
              </a:rPr>
              <a:t>numeroPorta</a:t>
            </a:r>
            <a:r>
              <a:rPr lang="pt-PT" sz="1900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pt-PT" sz="1900" dirty="0" err="1">
                <a:solidFill>
                  <a:srgbClr val="1F2328"/>
                </a:solidFill>
                <a:latin typeface="-apple-system"/>
              </a:rPr>
              <a:t>codPostal</a:t>
            </a:r>
            <a:r>
              <a:rPr lang="pt-PT" sz="1900" dirty="0">
                <a:solidFill>
                  <a:srgbClr val="1F2328"/>
                </a:solidFill>
                <a:latin typeface="-apple-system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pt-PT" sz="1900" dirty="0">
                <a:solidFill>
                  <a:srgbClr val="1F2328"/>
                </a:solidFill>
                <a:latin typeface="-apple-system"/>
              </a:rPr>
              <a:t>LOJA (</a:t>
            </a:r>
            <a:r>
              <a:rPr lang="pt-PT" sz="1900" dirty="0" err="1">
                <a:solidFill>
                  <a:srgbClr val="1F2328"/>
                </a:solidFill>
                <a:latin typeface="-apple-system"/>
              </a:rPr>
              <a:t>idLoja</a:t>
            </a:r>
            <a:r>
              <a:rPr lang="pt-PT" sz="1900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pt-PT" sz="1900" dirty="0" err="1">
                <a:solidFill>
                  <a:srgbClr val="1F2328"/>
                </a:solidFill>
                <a:latin typeface="-apple-system"/>
              </a:rPr>
              <a:t>moradaLoja</a:t>
            </a:r>
            <a:r>
              <a:rPr lang="pt-PT" sz="1900" dirty="0">
                <a:solidFill>
                  <a:srgbClr val="1F2328"/>
                </a:solidFill>
                <a:latin typeface="-apple-system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pt-PT" sz="1900" dirty="0">
                <a:solidFill>
                  <a:srgbClr val="1F2328"/>
                </a:solidFill>
                <a:latin typeface="-apple-system"/>
              </a:rPr>
              <a:t>ENCOMENDA (</a:t>
            </a:r>
            <a:r>
              <a:rPr lang="pt-PT" sz="1900" dirty="0" err="1">
                <a:solidFill>
                  <a:srgbClr val="1F2328"/>
                </a:solidFill>
                <a:latin typeface="-apple-system"/>
              </a:rPr>
              <a:t>numEnc</a:t>
            </a:r>
            <a:r>
              <a:rPr lang="pt-PT" sz="1900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pt-PT" sz="1900" dirty="0" err="1">
                <a:solidFill>
                  <a:srgbClr val="1F2328"/>
                </a:solidFill>
                <a:latin typeface="-apple-system"/>
              </a:rPr>
              <a:t>moradaEnc</a:t>
            </a:r>
            <a:r>
              <a:rPr lang="pt-PT" sz="1900" dirty="0">
                <a:solidFill>
                  <a:srgbClr val="1F2328"/>
                </a:solidFill>
                <a:latin typeface="-apple-system"/>
              </a:rPr>
              <a:t>, valor)</a:t>
            </a:r>
          </a:p>
          <a:p>
            <a:pPr lvl="1">
              <a:lnSpc>
                <a:spcPct val="80000"/>
              </a:lnSpc>
            </a:pPr>
            <a:r>
              <a:rPr lang="pt-PT" sz="1900" dirty="0">
                <a:solidFill>
                  <a:srgbClr val="1F2328"/>
                </a:solidFill>
                <a:latin typeface="-apple-system"/>
              </a:rPr>
              <a:t>PECA (</a:t>
            </a:r>
            <a:r>
              <a:rPr lang="pt-PT" sz="1900" dirty="0" err="1">
                <a:solidFill>
                  <a:srgbClr val="1F2328"/>
                </a:solidFill>
                <a:latin typeface="-apple-system"/>
              </a:rPr>
              <a:t>nInterno</a:t>
            </a:r>
            <a:r>
              <a:rPr lang="pt-PT" sz="1900" dirty="0">
                <a:solidFill>
                  <a:srgbClr val="1F2328"/>
                </a:solidFill>
                <a:latin typeface="-apple-system"/>
              </a:rPr>
              <a:t>, zona, </a:t>
            </a:r>
            <a:r>
              <a:rPr lang="pt-PT" sz="1900" dirty="0" err="1">
                <a:solidFill>
                  <a:srgbClr val="1F2328"/>
                </a:solidFill>
                <a:latin typeface="-apple-system"/>
              </a:rPr>
              <a:t>nSerie</a:t>
            </a:r>
            <a:r>
              <a:rPr lang="pt-PT" sz="1900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pt-PT" sz="1900" dirty="0" err="1">
                <a:solidFill>
                  <a:srgbClr val="1F2328"/>
                </a:solidFill>
                <a:latin typeface="-apple-system"/>
              </a:rPr>
              <a:t>valorCompra</a:t>
            </a:r>
            <a:r>
              <a:rPr lang="pt-PT" sz="1900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pt-PT" sz="1900" dirty="0" err="1">
                <a:solidFill>
                  <a:srgbClr val="1F2328"/>
                </a:solidFill>
                <a:latin typeface="-apple-system"/>
              </a:rPr>
              <a:t>valorVenda</a:t>
            </a:r>
            <a:r>
              <a:rPr lang="pt-PT" sz="1900" dirty="0">
                <a:solidFill>
                  <a:srgbClr val="1F2328"/>
                </a:solidFill>
                <a:latin typeface="-apple-system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pt-PT" sz="1900" dirty="0">
                <a:solidFill>
                  <a:srgbClr val="1F2328"/>
                </a:solidFill>
                <a:latin typeface="-apple-system"/>
              </a:rPr>
              <a:t>CLIENTES (</a:t>
            </a:r>
            <a:r>
              <a:rPr lang="pt-PT" sz="1900" dirty="0" err="1">
                <a:solidFill>
                  <a:srgbClr val="1F2328"/>
                </a:solidFill>
                <a:latin typeface="-apple-system"/>
              </a:rPr>
              <a:t>nCliente</a:t>
            </a:r>
            <a:r>
              <a:rPr lang="pt-PT" sz="1900" dirty="0">
                <a:solidFill>
                  <a:srgbClr val="1F2328"/>
                </a:solidFill>
                <a:latin typeface="-apple-system"/>
              </a:rPr>
              <a:t>, nome, morada, contacto, </a:t>
            </a:r>
            <a:r>
              <a:rPr lang="pt-PT" sz="1900" dirty="0" err="1">
                <a:solidFill>
                  <a:srgbClr val="1F2328"/>
                </a:solidFill>
                <a:latin typeface="-apple-system"/>
              </a:rPr>
              <a:t>nif</a:t>
            </a:r>
            <a:r>
              <a:rPr lang="pt-PT" sz="1900" dirty="0">
                <a:solidFill>
                  <a:srgbClr val="1F2328"/>
                </a:solidFill>
                <a:latin typeface="-apple-system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pt-PT" sz="1900" dirty="0">
                <a:solidFill>
                  <a:srgbClr val="1F2328"/>
                </a:solidFill>
                <a:latin typeface="-apple-system"/>
              </a:rPr>
              <a:t>PAGAMENTO (</a:t>
            </a:r>
            <a:r>
              <a:rPr lang="pt-PT" sz="1900" dirty="0" err="1">
                <a:solidFill>
                  <a:srgbClr val="1F2328"/>
                </a:solidFill>
                <a:latin typeface="-apple-system"/>
              </a:rPr>
              <a:t>nCliente</a:t>
            </a:r>
            <a:r>
              <a:rPr lang="pt-PT" sz="1900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pt-PT" sz="1900" dirty="0" err="1">
                <a:solidFill>
                  <a:srgbClr val="1F2328"/>
                </a:solidFill>
                <a:latin typeface="-apple-system"/>
              </a:rPr>
              <a:t>tipoPagamento</a:t>
            </a:r>
            <a:r>
              <a:rPr lang="pt-PT" sz="1900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pt-PT" sz="1900" dirty="0" err="1">
                <a:solidFill>
                  <a:srgbClr val="1F2328"/>
                </a:solidFill>
                <a:latin typeface="-apple-system"/>
              </a:rPr>
              <a:t>detalhePagamento</a:t>
            </a:r>
            <a:r>
              <a:rPr lang="pt-PT" sz="1900" dirty="0">
                <a:solidFill>
                  <a:srgbClr val="1F2328"/>
                </a:solidFill>
                <a:latin typeface="-apple-system"/>
              </a:rPr>
              <a:t>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7033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F69CC-3A8F-DC80-9086-3C309E1D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F9396D-7D0E-2161-4E0F-44687B291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80000"/>
              </a:lnSpc>
              <a:buNone/>
            </a:pPr>
            <a:r>
              <a:rPr lang="pt-PT" sz="3200" dirty="0">
                <a:solidFill>
                  <a:srgbClr val="1F2328"/>
                </a:solidFill>
                <a:latin typeface="-apple-system"/>
              </a:rPr>
              <a:t>Armazém: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386348B5-7AB5-1E51-A0C9-BB888F63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3171331"/>
            <a:ext cx="64770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6344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Override1.xml><?xml version="1.0" encoding="utf-8"?>
<a:themeOverride xmlns:a="http://schemas.openxmlformats.org/drawingml/2006/main">
  <a:clrScheme name="Berlim">
    <a:dk1>
      <a:sysClr val="windowText" lastClr="000000"/>
    </a:dk1>
    <a:lt1>
      <a:sysClr val="window" lastClr="FFFFFF"/>
    </a:lt1>
    <a:dk2>
      <a:srgbClr val="1F8094"/>
    </a:dk2>
    <a:lt2>
      <a:srgbClr val="E7E6E6"/>
    </a:lt2>
    <a:accent1>
      <a:srgbClr val="39CDE7"/>
    </a:accent1>
    <a:accent2>
      <a:srgbClr val="60DE72"/>
    </a:accent2>
    <a:accent3>
      <a:srgbClr val="DDCC64"/>
    </a:accent3>
    <a:accent4>
      <a:srgbClr val="F49D50"/>
    </a:accent4>
    <a:accent5>
      <a:srgbClr val="E44951"/>
    </a:accent5>
    <a:accent6>
      <a:srgbClr val="D666F9"/>
    </a:accent6>
    <a:hlink>
      <a:srgbClr val="4BF7ED"/>
    </a:hlink>
    <a:folHlink>
      <a:srgbClr val="95E9F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3F8EB3-7D89-4D98-8F6C-5E5E4D4B0E7C}"/>
</file>

<file path=customXml/itemProps2.xml><?xml version="1.0" encoding="utf-8"?>
<ds:datastoreItem xmlns:ds="http://schemas.openxmlformats.org/officeDocument/2006/customXml" ds:itemID="{34946294-2BB3-4989-9F25-74697BA176A5}"/>
</file>

<file path=customXml/itemProps3.xml><?xml version="1.0" encoding="utf-8"?>
<ds:datastoreItem xmlns:ds="http://schemas.openxmlformats.org/officeDocument/2006/customXml" ds:itemID="{24F89E0B-8993-4C8A-965E-6DC8AD6A6FA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469</Words>
  <Application>Microsoft Macintosh PowerPoint</Application>
  <PresentationFormat>Ecrã Panorâmico</PresentationFormat>
  <Paragraphs>68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4" baseType="lpstr">
      <vt:lpstr>-apple-system</vt:lpstr>
      <vt:lpstr>Arial</vt:lpstr>
      <vt:lpstr>Trebuchet MS</vt:lpstr>
      <vt:lpstr>Berlim</vt:lpstr>
      <vt:lpstr>Momento 2 SIBD</vt:lpstr>
      <vt:lpstr>C1: Introdução</vt:lpstr>
      <vt:lpstr>C1: Introdução</vt:lpstr>
      <vt:lpstr>C1: Introdução (Modelação do problema)</vt:lpstr>
      <vt:lpstr>C1: Introdução (Modelação do problema)</vt:lpstr>
      <vt:lpstr>C2:Especificação de Requesitos</vt:lpstr>
      <vt:lpstr>C3: Esquema Conceptual</vt:lpstr>
      <vt:lpstr>Normalização</vt:lpstr>
      <vt:lpstr>Normalização</vt:lpstr>
      <vt:lpstr>Normalização</vt:lpstr>
      <vt:lpstr>Normalização</vt:lpstr>
      <vt:lpstr>Normalização</vt:lpstr>
      <vt:lpstr>Normalização</vt:lpstr>
      <vt:lpstr>Normalização</vt:lpstr>
      <vt:lpstr>Esquema Relacional</vt:lpstr>
      <vt:lpstr>Esquema Relacional</vt:lpstr>
      <vt:lpstr>Esquema Relacional</vt:lpstr>
      <vt:lpstr>Esquema Relacional</vt:lpstr>
      <vt:lpstr>Esquema Relacional</vt:lpstr>
      <vt:lpstr>Esquema Relacional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Catarina Fonseca</dc:creator>
  <cp:lastModifiedBy>Catarina Fonseca</cp:lastModifiedBy>
  <cp:revision>2</cp:revision>
  <dcterms:created xsi:type="dcterms:W3CDTF">2024-06-16T21:44:33Z</dcterms:created>
  <dcterms:modified xsi:type="dcterms:W3CDTF">2024-06-16T22:58:16Z</dcterms:modified>
</cp:coreProperties>
</file>