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4" r:id="rId27"/>
    <p:sldId id="27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A7BAD-5CB8-9B15-4FD7-5CF3E2579EB1}" v="140" dt="2025-07-01T23:12:35.774"/>
    <p1510:client id="{C9E3DB61-2A09-B57E-1CC4-8847636B9917}" v="553" dt="2025-07-02T04:58:45.749"/>
    <p1510:client id="{FC69BC79-54FC-B017-6105-8AEE5E65AB4E}" v="9" dt="2025-07-01T22:15:49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205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35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1172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7443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876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492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3902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0736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877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876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286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025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46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0773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451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175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874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70566-5DA6-4AAB-8722-8ED9189BFE0F}" type="datetimeFigureOut">
              <a:rPr lang="pt-PT" smtClean="0"/>
              <a:t>02/07/2025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1DF01-4B43-445E-949B-9679FC4CC489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76463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6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9D9E89-CFFF-2723-CD6E-75FF6E21B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pt-PT" sz="6000"/>
              <a:t>Sistema Base de Dados de uma Clinica Médica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2AEC15-809B-2FEA-95AD-4811F469A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pt-PT">
              <a:solidFill>
                <a:schemeClr val="tx1"/>
              </a:solidFill>
            </a:endParaRPr>
          </a:p>
          <a:p>
            <a:pPr algn="r"/>
            <a:endParaRPr lang="pt-PT">
              <a:solidFill>
                <a:schemeClr val="tx1"/>
              </a:solidFill>
            </a:endParaRPr>
          </a:p>
          <a:p>
            <a:pPr algn="r"/>
            <a:r>
              <a:rPr lang="pt-PT">
                <a:solidFill>
                  <a:schemeClr val="tx1"/>
                </a:solidFill>
              </a:rPr>
              <a:t>Sistemas de Informação e Base de Dados</a:t>
            </a:r>
          </a:p>
        </p:txBody>
      </p:sp>
    </p:spTree>
    <p:extLst>
      <p:ext uri="{BB962C8B-B14F-4D97-AF65-F5344CB8AC3E}">
        <p14:creationId xmlns:p14="http://schemas.microsoft.com/office/powerpoint/2010/main" val="3721013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9A5F12-DAC0-652C-66FE-CFCB515D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46060"/>
            <a:ext cx="2851417" cy="1478570"/>
          </a:xfrm>
        </p:spPr>
        <p:txBody>
          <a:bodyPr>
            <a:normAutofit/>
          </a:bodyPr>
          <a:lstStyle/>
          <a:p>
            <a:r>
              <a:rPr lang="pt-PT" sz="3200">
                <a:solidFill>
                  <a:srgbClr val="FFFFFF"/>
                </a:solidFill>
              </a:rPr>
              <a:t>Modelo EA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A597EF-7BFA-6CC8-E356-DB2C8A8C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01" y="1717005"/>
            <a:ext cx="2862444" cy="39573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Paciente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Representa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um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utente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da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clínica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. Cada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paciente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possui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um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código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único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(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idPaciente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),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assim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como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seu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nome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, morada, data de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nascimento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contacto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. Esta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entidade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armazena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as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informações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necessárias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para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agendar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associar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consultas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cada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rgbClr val="FFFFFF"/>
                </a:solidFill>
                <a:ea typeface="+mn-lt"/>
                <a:cs typeface="+mn-lt"/>
              </a:rPr>
              <a:t>indivíduo</a:t>
            </a:r>
            <a:r>
              <a:rPr lang="en-US" sz="200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20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Marcador de Posição de Conteúdo 4" descr="Uma imagem com diagrama, Desenho técnico, esboço, Esquema&#10;&#10;Os conteúdos gerados por IA poderão estar incorretos.">
            <a:extLst>
              <a:ext uri="{FF2B5EF4-FFF2-40B4-BE49-F238E27FC236}">
                <a16:creationId xmlns:a16="http://schemas.microsoft.com/office/drawing/2014/main" id="{0CDFF645-BC53-36EC-716F-205EFD06E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64" y="643467"/>
            <a:ext cx="6083673" cy="556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23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88B48-98E8-63D3-314C-574D2CD0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ModelO EA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A530912-899B-9DC0-DE1E-285F24F1A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PT" b="1" dirty="0">
                <a:ea typeface="+mn-lt"/>
                <a:cs typeface="+mn-lt"/>
              </a:rPr>
              <a:t>Médico:</a:t>
            </a:r>
            <a:r>
              <a:rPr lang="pt-PT" dirty="0">
                <a:ea typeface="+mn-lt"/>
                <a:cs typeface="+mn-lt"/>
              </a:rPr>
              <a:t> Representa um profissional de saúde que realiza consultas na clínica. Cada médico possui um código único (</a:t>
            </a:r>
            <a:r>
              <a:rPr lang="pt-PT" dirty="0" err="1">
                <a:ea typeface="+mn-lt"/>
                <a:cs typeface="+mn-lt"/>
              </a:rPr>
              <a:t>idMedico</a:t>
            </a:r>
            <a:r>
              <a:rPr lang="pt-PT" dirty="0">
                <a:ea typeface="+mn-lt"/>
                <a:cs typeface="+mn-lt"/>
              </a:rPr>
              <a:t>), nome e contacto. Os médicos estão também associados a especialidades médicas através da relação "</a:t>
            </a:r>
            <a:r>
              <a:rPr lang="pt-PT" dirty="0" err="1">
                <a:ea typeface="+mn-lt"/>
                <a:cs typeface="+mn-lt"/>
              </a:rPr>
              <a:t>AtuaEm</a:t>
            </a:r>
            <a:r>
              <a:rPr lang="pt-PT" dirty="0">
                <a:ea typeface="+mn-lt"/>
                <a:cs typeface="+mn-lt"/>
              </a:rPr>
              <a:t>" com a entidade "Especialidade".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3006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421A6-7B4C-F717-4E5F-65C796A0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MODELO 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B80B-5BE4-F692-F05A-3A55796E3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err="1">
                <a:ea typeface="+mn-lt"/>
                <a:cs typeface="+mn-lt"/>
              </a:rPr>
              <a:t>Especialidade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Contém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especializações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médicas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disponíveis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clínica</a:t>
            </a:r>
            <a:r>
              <a:rPr lang="en-US" dirty="0">
                <a:ea typeface="+mn-lt"/>
                <a:cs typeface="+mn-lt"/>
              </a:rPr>
              <a:t>. Cada </a:t>
            </a:r>
            <a:r>
              <a:rPr lang="en-US" err="1">
                <a:ea typeface="+mn-lt"/>
                <a:cs typeface="+mn-lt"/>
              </a:rPr>
              <a:t>especialidade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único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idEspecialidade</a:t>
            </a:r>
            <a:r>
              <a:rPr lang="en-US" dirty="0">
                <a:ea typeface="+mn-lt"/>
                <a:cs typeface="+mn-lt"/>
              </a:rPr>
              <a:t>) e um </a:t>
            </a:r>
            <a:r>
              <a:rPr lang="en-US" err="1">
                <a:ea typeface="+mn-lt"/>
                <a:cs typeface="+mn-lt"/>
              </a:rPr>
              <a:t>nome</a:t>
            </a:r>
            <a:r>
              <a:rPr lang="en-US" dirty="0">
                <a:ea typeface="+mn-lt"/>
                <a:cs typeface="+mn-lt"/>
              </a:rPr>
              <a:t>. Esta </a:t>
            </a:r>
            <a:r>
              <a:rPr lang="en-US" err="1">
                <a:ea typeface="+mn-lt"/>
                <a:cs typeface="+mn-lt"/>
              </a:rPr>
              <a:t>entidade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permite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organizar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médicos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consultas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21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E1FB-DBB5-1A55-2EFA-A3224B8E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MODELO 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D5DA4-5F63-B764-557E-D15092F63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Funcionário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Representa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trabalhador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administrativo</a:t>
            </a:r>
            <a:r>
              <a:rPr lang="en-US" dirty="0">
                <a:ea typeface="+mn-lt"/>
                <a:cs typeface="+mn-lt"/>
              </a:rPr>
              <a:t> da </a:t>
            </a:r>
            <a:r>
              <a:rPr lang="en-US" dirty="0" err="1">
                <a:ea typeface="+mn-lt"/>
                <a:cs typeface="+mn-lt"/>
              </a:rPr>
              <a:t>clínica</a:t>
            </a:r>
            <a:r>
              <a:rPr lang="en-US" dirty="0">
                <a:ea typeface="+mn-lt"/>
                <a:cs typeface="+mn-lt"/>
              </a:rPr>
              <a:t>. Cada </a:t>
            </a:r>
            <a:r>
              <a:rPr lang="en-US" dirty="0" err="1">
                <a:ea typeface="+mn-lt"/>
                <a:cs typeface="+mn-lt"/>
              </a:rPr>
              <a:t>funcionário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único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idFuncionario</a:t>
            </a:r>
            <a:r>
              <a:rPr lang="en-US" dirty="0">
                <a:ea typeface="+mn-lt"/>
                <a:cs typeface="+mn-lt"/>
              </a:rPr>
              <a:t>), um </a:t>
            </a:r>
            <a:r>
              <a:rPr lang="en-US" dirty="0" err="1">
                <a:ea typeface="+mn-lt"/>
                <a:cs typeface="+mn-lt"/>
              </a:rPr>
              <a:t>nome</a:t>
            </a:r>
            <a:r>
              <a:rPr lang="en-US" dirty="0">
                <a:ea typeface="+mn-lt"/>
                <a:cs typeface="+mn-lt"/>
              </a:rPr>
              <a:t> e um </a:t>
            </a:r>
            <a:r>
              <a:rPr lang="en-US" dirty="0" err="1">
                <a:ea typeface="+mn-lt"/>
                <a:cs typeface="+mn-lt"/>
              </a:rPr>
              <a:t>contacto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Embora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participe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consulta </a:t>
            </a:r>
            <a:r>
              <a:rPr lang="en-US" dirty="0" err="1">
                <a:ea typeface="+mn-lt"/>
                <a:cs typeface="+mn-lt"/>
              </a:rPr>
              <a:t>médica</a:t>
            </a:r>
            <a:r>
              <a:rPr lang="en-US" dirty="0">
                <a:ea typeface="+mn-lt"/>
                <a:cs typeface="+mn-lt"/>
              </a:rPr>
              <a:t>, é </a:t>
            </a:r>
            <a:r>
              <a:rPr lang="en-US" dirty="0" err="1">
                <a:ea typeface="+mn-lt"/>
                <a:cs typeface="+mn-lt"/>
              </a:rPr>
              <a:t>responsável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tarefas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agendamento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receção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pacientes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D828-CAC5-4004-4D4A-68EC94EF9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MODELO 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4F389-8564-0D3A-647F-22ACAD2AB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Consulta: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Representa</a:t>
            </a:r>
            <a:r>
              <a:rPr lang="en-US" dirty="0">
                <a:ea typeface="+mn-lt"/>
                <a:cs typeface="+mn-lt"/>
              </a:rPr>
              <a:t> um </a:t>
            </a:r>
            <a:r>
              <a:rPr lang="en-US" dirty="0" err="1">
                <a:ea typeface="+mn-lt"/>
                <a:cs typeface="+mn-lt"/>
              </a:rPr>
              <a:t>agendamento</a:t>
            </a:r>
            <a:r>
              <a:rPr lang="en-US" dirty="0">
                <a:ea typeface="+mn-lt"/>
                <a:cs typeface="+mn-lt"/>
              </a:rPr>
              <a:t> entre um </a:t>
            </a:r>
            <a:r>
              <a:rPr lang="en-US" dirty="0" err="1">
                <a:ea typeface="+mn-lt"/>
                <a:cs typeface="+mn-lt"/>
              </a:rPr>
              <a:t>paciente</a:t>
            </a:r>
            <a:r>
              <a:rPr lang="en-US" dirty="0">
                <a:ea typeface="+mn-lt"/>
                <a:cs typeface="+mn-lt"/>
              </a:rPr>
              <a:t> e um </a:t>
            </a:r>
            <a:r>
              <a:rPr lang="en-US" dirty="0" err="1">
                <a:ea typeface="+mn-lt"/>
                <a:cs typeface="+mn-lt"/>
              </a:rPr>
              <a:t>médico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especialidade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específica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Contém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código</a:t>
            </a:r>
            <a:r>
              <a:rPr lang="en-US" dirty="0">
                <a:ea typeface="+mn-lt"/>
                <a:cs typeface="+mn-lt"/>
              </a:rPr>
              <a:t> da consulta (</a:t>
            </a:r>
            <a:r>
              <a:rPr lang="en-US" dirty="0" err="1">
                <a:ea typeface="+mn-lt"/>
                <a:cs typeface="+mn-lt"/>
              </a:rPr>
              <a:t>idConsulta</a:t>
            </a:r>
            <a:r>
              <a:rPr lang="en-US" dirty="0">
                <a:ea typeface="+mn-lt"/>
                <a:cs typeface="+mn-lt"/>
              </a:rPr>
              <a:t>) e </a:t>
            </a:r>
            <a:r>
              <a:rPr lang="en-US" dirty="0" err="1">
                <a:ea typeface="+mn-lt"/>
                <a:cs typeface="+mn-lt"/>
              </a:rPr>
              <a:t>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códigos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paciente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médico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especialidade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FKs), </a:t>
            </a:r>
            <a:r>
              <a:rPr lang="en-US" dirty="0" err="1">
                <a:ea typeface="+mn-lt"/>
                <a:cs typeface="+mn-lt"/>
              </a:rPr>
              <a:t>bem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a data e hora de </a:t>
            </a:r>
            <a:r>
              <a:rPr lang="en-US" dirty="0" err="1">
                <a:ea typeface="+mn-lt"/>
                <a:cs typeface="+mn-lt"/>
              </a:rPr>
              <a:t>início</a:t>
            </a:r>
            <a:r>
              <a:rPr lang="en-US" dirty="0">
                <a:ea typeface="+mn-lt"/>
                <a:cs typeface="+mn-lt"/>
              </a:rPr>
              <a:t> da consulta e local.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0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D509-6445-1627-C3A7-C2A551C5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MODELO 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C142-5481-4177-5B7B-58B90326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 err="1">
                <a:ea typeface="+mn-lt"/>
                <a:cs typeface="+mn-lt"/>
              </a:rPr>
              <a:t>Registo_Clinico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Serve para o medico </a:t>
            </a:r>
            <a:r>
              <a:rPr lang="en-US" dirty="0" err="1">
                <a:ea typeface="+mn-lt"/>
                <a:cs typeface="+mn-lt"/>
              </a:rPr>
              <a:t>tirar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apontamentos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pós</a:t>
            </a:r>
            <a:r>
              <a:rPr lang="en-US" dirty="0">
                <a:ea typeface="+mn-lt"/>
                <a:cs typeface="+mn-lt"/>
              </a:rPr>
              <a:t> consulta </a:t>
            </a:r>
            <a:br>
              <a:rPr lang="en-US" dirty="0">
                <a:ea typeface="+mn-lt"/>
                <a:cs typeface="+mn-lt"/>
              </a:rPr>
            </a:br>
            <a:endParaRPr lang="en-US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584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8847-8B48-0DBA-CC90-13F70F79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MODELO 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2C48-0C14-F2E5-3A88-EEAD7243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Histórico consulta: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Contém</a:t>
            </a:r>
            <a:r>
              <a:rPr lang="en-US" dirty="0">
                <a:ea typeface="+mn-lt"/>
                <a:cs typeface="+mn-lt"/>
              </a:rPr>
              <a:t> o histórico </a:t>
            </a:r>
            <a:r>
              <a:rPr lang="en-US" dirty="0" err="1">
                <a:ea typeface="+mn-lt"/>
                <a:cs typeface="+mn-lt"/>
              </a:rPr>
              <a:t>completo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consultas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paciente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médico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especialidade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possibilitando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sua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verificação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até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mesmo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número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consultas</a:t>
            </a:r>
            <a:r>
              <a:rPr lang="en-US" dirty="0">
                <a:ea typeface="+mn-lt"/>
                <a:cs typeface="+mn-lt"/>
              </a:rPr>
              <a:t> num </a:t>
            </a:r>
            <a:r>
              <a:rPr lang="en-US" dirty="0" err="1">
                <a:ea typeface="+mn-lt"/>
                <a:cs typeface="+mn-lt"/>
              </a:rPr>
              <a:t>certo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espaço</a:t>
            </a:r>
            <a:r>
              <a:rPr lang="en-US" dirty="0">
                <a:ea typeface="+mn-lt"/>
                <a:cs typeface="+mn-lt"/>
              </a:rPr>
              <a:t> de tempo.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75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E5BB5-EFFE-C065-4227-809301E06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2BAC-5E28-C6D6-C185-1B616AC80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Normalização</a:t>
            </a:r>
            <a:endParaRPr lang="en-US" sz="1200" dirty="0" err="1">
              <a:solidFill>
                <a:srgbClr val="F0F6FC"/>
              </a:solidFill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EAF7-913C-9C32-8AE6-281594C3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relações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se </a:t>
            </a:r>
            <a:r>
              <a:rPr lang="en-US" dirty="0" err="1"/>
              <a:t>apresentam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4FN.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1FN: Todos </a:t>
            </a:r>
            <a:r>
              <a:rPr lang="en-US" err="1"/>
              <a:t>os</a:t>
            </a:r>
            <a:r>
              <a:rPr lang="en-US" dirty="0"/>
              <a:t> </a:t>
            </a:r>
            <a:r>
              <a:rPr lang="en-US" err="1"/>
              <a:t>atributos</a:t>
            </a:r>
            <a:r>
              <a:rPr lang="en-US" dirty="0"/>
              <a:t> </a:t>
            </a:r>
            <a:r>
              <a:rPr lang="en-US" err="1"/>
              <a:t>são</a:t>
            </a:r>
            <a:r>
              <a:rPr lang="en-US" dirty="0"/>
              <a:t> </a:t>
            </a:r>
            <a:r>
              <a:rPr lang="en-US" err="1"/>
              <a:t>atómicos</a:t>
            </a:r>
            <a:r>
              <a:rPr lang="en-US" dirty="0"/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2FN: Tem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primária</a:t>
            </a:r>
            <a:r>
              <a:rPr lang="en-US" dirty="0"/>
              <a:t> simples, 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</a:t>
            </a:r>
            <a:r>
              <a:rPr lang="en-US" dirty="0" err="1"/>
              <a:t>dependem</a:t>
            </a:r>
            <a:r>
              <a:rPr lang="en-US" dirty="0"/>
              <a:t> </a:t>
            </a:r>
            <a:r>
              <a:rPr lang="en-US" dirty="0" err="1"/>
              <a:t>totalmente</a:t>
            </a:r>
            <a:r>
              <a:rPr lang="en-US" dirty="0"/>
              <a:t> dela.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3FN: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dependências</a:t>
            </a:r>
            <a:r>
              <a:rPr lang="en-US" dirty="0"/>
              <a:t> </a:t>
            </a:r>
            <a:r>
              <a:rPr lang="en-US" dirty="0" err="1"/>
              <a:t>transitivas</a:t>
            </a:r>
            <a:r>
              <a:rPr lang="en-US" dirty="0"/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BCNF: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dependências</a:t>
            </a:r>
            <a:r>
              <a:rPr lang="en-US" dirty="0"/>
              <a:t> </a:t>
            </a:r>
            <a:r>
              <a:rPr lang="en-US" dirty="0" err="1"/>
              <a:t>funcionais</a:t>
            </a:r>
            <a:r>
              <a:rPr lang="en-US" dirty="0"/>
              <a:t> </a:t>
            </a:r>
            <a:r>
              <a:rPr lang="en-US" dirty="0" err="1"/>
              <a:t>têm</a:t>
            </a:r>
            <a:r>
              <a:rPr lang="en-US" dirty="0"/>
              <a:t> a </a:t>
            </a:r>
            <a:r>
              <a:rPr lang="en-US" dirty="0" err="1"/>
              <a:t>chave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determinante</a:t>
            </a:r>
            <a:r>
              <a:rPr lang="en-US" dirty="0"/>
              <a:t>.</a:t>
            </a:r>
            <a:endParaRPr lang="en-US" sz="800" dirty="0">
              <a:solidFill>
                <a:srgbClr val="F0F6FC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4FN: </a:t>
            </a:r>
            <a:r>
              <a:rPr lang="en-US" err="1"/>
              <a:t>Não</a:t>
            </a:r>
            <a:r>
              <a:rPr lang="en-US" dirty="0"/>
              <a:t> </a:t>
            </a:r>
            <a:r>
              <a:rPr lang="en-US" err="1"/>
              <a:t>há</a:t>
            </a:r>
            <a:r>
              <a:rPr lang="en-US" dirty="0"/>
              <a:t> </a:t>
            </a:r>
            <a:r>
              <a:rPr lang="en-US" err="1"/>
              <a:t>dependências</a:t>
            </a:r>
            <a:r>
              <a:rPr lang="en-US" dirty="0"/>
              <a:t> </a:t>
            </a:r>
            <a:r>
              <a:rPr lang="en-US" err="1"/>
              <a:t>multivaloradas</a:t>
            </a:r>
            <a:r>
              <a:rPr lang="en-US" dirty="0"/>
              <a:t>.</a:t>
            </a:r>
            <a:endParaRPr lang="en-US" sz="800">
              <a:solidFill>
                <a:srgbClr val="F0F6FC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3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764898-449D-C4FF-4049-3268C27C4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F0C292-D72D-DF3F-E7DF-79AA0FE1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Esquema Relacional - Paciente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ED44-B66F-EB05-F7E2-4595D3BAE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endParaRPr lang="en-US" sz="2000">
              <a:ea typeface="+mn-lt"/>
              <a:cs typeface="+mn-lt"/>
            </a:endParaRPr>
          </a:p>
          <a:p>
            <a:pPr lvl="1"/>
            <a:r>
              <a:rPr lang="en-US"/>
              <a:t>Tabela</a:t>
            </a:r>
            <a:r>
              <a:rPr lang="en-US" dirty="0"/>
              <a:t> que </a:t>
            </a:r>
            <a:r>
              <a:rPr lang="en-US"/>
              <a:t>armazena</a:t>
            </a:r>
            <a:r>
              <a:rPr lang="en-US" dirty="0"/>
              <a:t> </a:t>
            </a:r>
            <a:r>
              <a:rPr lang="en-US"/>
              <a:t>os</a:t>
            </a:r>
            <a:r>
              <a:rPr lang="en-US" dirty="0"/>
              <a:t> dados dos </a:t>
            </a:r>
            <a:r>
              <a:rPr lang="en-US"/>
              <a:t>pacientes</a:t>
            </a:r>
            <a:r>
              <a:rPr lang="en-US" dirty="0"/>
              <a:t> da </a:t>
            </a:r>
            <a:r>
              <a:rPr lang="en-US"/>
              <a:t>clínica</a:t>
            </a:r>
            <a:r>
              <a:rPr lang="en-US" dirty="0"/>
              <a:t>.</a:t>
            </a:r>
          </a:p>
        </p:txBody>
      </p:sp>
      <p:pic>
        <p:nvPicPr>
          <p:cNvPr id="6" name="Picture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317D68ED-A4FD-ED0E-70F7-B73743545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52456"/>
            <a:ext cx="5456279" cy="2728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572072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E6F7F-6436-A76A-67BF-E53E8CF07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76D70-C706-67A9-7508-44B4DFF2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Esquema</a:t>
            </a:r>
            <a:r>
              <a:rPr lang="en-US" sz="3200" dirty="0"/>
              <a:t> </a:t>
            </a:r>
            <a:r>
              <a:rPr lang="en-US" sz="3200"/>
              <a:t>Relacional</a:t>
            </a:r>
            <a:r>
              <a:rPr lang="en-US" sz="3200" dirty="0"/>
              <a:t> - </a:t>
            </a:r>
            <a:r>
              <a:rPr lang="en-US" sz="3200"/>
              <a:t>Medico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225AB-BBFD-BC9E-DCDC-EFC4CBC2B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2000">
              <a:ea typeface="+mn-lt"/>
              <a:cs typeface="+mn-lt"/>
            </a:endParaRPr>
          </a:p>
          <a:p>
            <a:pPr lvl="1"/>
            <a:r>
              <a:rPr lang="en-US" err="1"/>
              <a:t>Tabela</a:t>
            </a:r>
            <a:r>
              <a:rPr lang="en-US"/>
              <a:t> que </a:t>
            </a:r>
            <a:r>
              <a:rPr lang="en-US" err="1"/>
              <a:t>armazena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dos </a:t>
            </a:r>
            <a:r>
              <a:rPr lang="en-US" err="1"/>
              <a:t>médicos</a:t>
            </a:r>
            <a:r>
              <a:rPr lang="en-US"/>
              <a:t> da </a:t>
            </a:r>
            <a:r>
              <a:rPr lang="en-US" err="1"/>
              <a:t>clínica</a:t>
            </a:r>
            <a:r>
              <a:rPr lang="en-US"/>
              <a:t>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E26FA8-4E76-86B0-606C-DE9E4F80D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07019"/>
            <a:ext cx="5456279" cy="261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8413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B34BD4C-7FEF-17DE-A174-0D57E765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pt-PT" sz="4000"/>
              <a:t>Índice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9BF9C4-1240-13CC-DBB9-57C8B8D7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 fontScale="85000" lnSpcReduction="20000"/>
          </a:bodyPr>
          <a:lstStyle/>
          <a:p>
            <a:r>
              <a:rPr lang="pt-PT" sz="1800" dirty="0"/>
              <a:t>Proposta de Trabalho</a:t>
            </a:r>
          </a:p>
          <a:p>
            <a:endParaRPr lang="pt-PT" sz="1800"/>
          </a:p>
          <a:p>
            <a:r>
              <a:rPr lang="pt-PT" sz="1800" dirty="0"/>
              <a:t>Modelo EA</a:t>
            </a:r>
          </a:p>
          <a:p>
            <a:endParaRPr lang="pt-PT" sz="1800" dirty="0"/>
          </a:p>
          <a:p>
            <a:r>
              <a:rPr lang="pt-PT" sz="1800" dirty="0"/>
              <a:t>Normalização</a:t>
            </a:r>
          </a:p>
          <a:p>
            <a:endParaRPr lang="pt-PT" sz="1800" dirty="0"/>
          </a:p>
          <a:p>
            <a:r>
              <a:rPr lang="pt-PT" sz="1800" dirty="0"/>
              <a:t>Esquema Relacional</a:t>
            </a:r>
          </a:p>
          <a:p>
            <a:endParaRPr lang="pt-PT" sz="1800" dirty="0"/>
          </a:p>
          <a:p>
            <a:r>
              <a:rPr lang="pt-PT" sz="1800" dirty="0"/>
              <a:t>Construção da API</a:t>
            </a:r>
          </a:p>
          <a:p>
            <a:endParaRPr lang="pt-PT" sz="1800" dirty="0"/>
          </a:p>
          <a:p>
            <a:r>
              <a:rPr lang="en-US" sz="1600" dirty="0" err="1"/>
              <a:t>Conexão</a:t>
            </a:r>
            <a:r>
              <a:rPr lang="en-US" sz="1600" dirty="0"/>
              <a:t> a Base de Dados </a:t>
            </a:r>
            <a:r>
              <a:rPr lang="en-US" sz="1600" dirty="0" err="1"/>
              <a:t>ao</a:t>
            </a:r>
            <a:r>
              <a:rPr lang="en-US" sz="1600" dirty="0"/>
              <a:t> MYSQL</a:t>
            </a:r>
            <a:endParaRPr lang="pt-PT" sz="1600"/>
          </a:p>
          <a:p>
            <a:endParaRPr lang="pt-PT" sz="1800" dirty="0"/>
          </a:p>
          <a:p>
            <a:r>
              <a:rPr lang="pt-PT" sz="1800" dirty="0"/>
              <a:t>Vistas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68552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CBCFF4-2C02-9C5B-D834-C1635EE6B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56C3AB-EA28-D724-891F-72E871674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Esquema</a:t>
            </a:r>
            <a:r>
              <a:rPr lang="en-US" sz="3200" dirty="0"/>
              <a:t> </a:t>
            </a:r>
            <a:r>
              <a:rPr lang="en-US" sz="3200"/>
              <a:t>Relacional</a:t>
            </a:r>
            <a:r>
              <a:rPr lang="en-US" sz="3200" dirty="0"/>
              <a:t> - </a:t>
            </a:r>
            <a:r>
              <a:rPr lang="en-US" sz="3200"/>
              <a:t>Especialidade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6E3D-04E0-AC24-3765-BA1237BCE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2000">
              <a:ea typeface="+mn-lt"/>
              <a:cs typeface="+mn-lt"/>
            </a:endParaRPr>
          </a:p>
          <a:p>
            <a:pPr lvl="1"/>
            <a:r>
              <a:rPr lang="en-US" dirty="0" err="1"/>
              <a:t>Tabela</a:t>
            </a:r>
            <a:r>
              <a:rPr lang="en-US" dirty="0"/>
              <a:t> que </a:t>
            </a:r>
            <a:r>
              <a:rPr lang="en-US" dirty="0" err="1"/>
              <a:t>armazena</a:t>
            </a:r>
            <a:r>
              <a:rPr lang="en-US" dirty="0"/>
              <a:t> as </a:t>
            </a:r>
            <a:r>
              <a:rPr lang="en-US" dirty="0" err="1"/>
              <a:t>especialidades</a:t>
            </a:r>
            <a:r>
              <a:rPr lang="en-US" dirty="0"/>
              <a:t> da </a:t>
            </a:r>
            <a:r>
              <a:rPr lang="en-US" dirty="0" err="1"/>
              <a:t>clínica</a:t>
            </a:r>
            <a:r>
              <a:rPr lang="en-US" dirty="0"/>
              <a:t> 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07E0639-1114-BBE0-52D8-7B058EB0B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22964"/>
            <a:ext cx="5456279" cy="2387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84427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7BDD6-8468-B228-C824-40C8EE8B6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733513-8915-D390-8D0E-943FEEC5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Esquema</a:t>
            </a:r>
            <a:r>
              <a:rPr lang="en-US" sz="3200" dirty="0"/>
              <a:t> </a:t>
            </a:r>
            <a:r>
              <a:rPr lang="en-US" sz="3200"/>
              <a:t>Relacional</a:t>
            </a:r>
            <a:r>
              <a:rPr lang="en-US" sz="3200" dirty="0"/>
              <a:t> - </a:t>
            </a:r>
            <a:r>
              <a:rPr lang="en-US" sz="3200"/>
              <a:t>Funcionario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99C4-0B0E-6666-DB5E-314D454F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Tabela</a:t>
            </a:r>
            <a:r>
              <a:rPr lang="en-US"/>
              <a:t> que </a:t>
            </a:r>
            <a:r>
              <a:rPr lang="en-US" err="1"/>
              <a:t>armazena</a:t>
            </a:r>
            <a:r>
              <a:rPr lang="en-US"/>
              <a:t> </a:t>
            </a:r>
            <a:r>
              <a:rPr lang="en-US" err="1"/>
              <a:t>os</a:t>
            </a:r>
            <a:r>
              <a:rPr lang="en-US"/>
              <a:t> dados dos </a:t>
            </a:r>
            <a:r>
              <a:rPr lang="en-US" err="1"/>
              <a:t>funcionários</a:t>
            </a:r>
            <a:r>
              <a:rPr lang="en-US"/>
              <a:t> da </a:t>
            </a:r>
            <a:r>
              <a:rPr lang="en-US" err="1"/>
              <a:t>clínica</a:t>
            </a:r>
            <a:r>
              <a:rPr lang="en-US"/>
              <a:t>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E7C854-D374-5E74-957C-2B8586865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16144"/>
            <a:ext cx="5456279" cy="2400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60287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5D0946-E8DD-7C62-FA27-A6885F407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6D959F-464C-3757-BED1-DE3C01B8B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Esquema</a:t>
            </a:r>
            <a:r>
              <a:rPr lang="en-US" sz="3200" dirty="0"/>
              <a:t> </a:t>
            </a:r>
            <a:r>
              <a:rPr lang="en-US" sz="3200"/>
              <a:t>Relacional</a:t>
            </a:r>
            <a:r>
              <a:rPr lang="en-US" sz="3200" dirty="0"/>
              <a:t> - </a:t>
            </a:r>
            <a:r>
              <a:rPr lang="en-US" sz="3200"/>
              <a:t>consulta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BE37-5F8D-0D03-62F9-1617A5F5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Tabela</a:t>
            </a:r>
            <a:r>
              <a:rPr lang="en-US" dirty="0"/>
              <a:t> que </a:t>
            </a:r>
            <a:r>
              <a:rPr lang="en-US" dirty="0" err="1"/>
              <a:t>armazena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 das </a:t>
            </a:r>
            <a:r>
              <a:rPr lang="en-US" dirty="0" err="1"/>
              <a:t>consultas</a:t>
            </a:r>
            <a:r>
              <a:rPr lang="en-US" dirty="0"/>
              <a:t> </a:t>
            </a:r>
            <a:r>
              <a:rPr lang="en-US" dirty="0" err="1"/>
              <a:t>agendadas</a:t>
            </a:r>
            <a:r>
              <a:rPr lang="en-US" dirty="0"/>
              <a:t>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25DF02-ABD7-4F6D-69EC-4753840D9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70326"/>
            <a:ext cx="5456279" cy="4692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731409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BB391-073F-7F3E-C920-9B0CB6504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1CDED5-E639-D9A5-60E3-C4BA4246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Esquema</a:t>
            </a:r>
            <a:r>
              <a:rPr lang="en-US" sz="3200" dirty="0"/>
              <a:t> </a:t>
            </a:r>
            <a:r>
              <a:rPr lang="en-US" sz="3200"/>
              <a:t>Relacional</a:t>
            </a:r>
            <a:r>
              <a:rPr lang="en-US" sz="3200" dirty="0"/>
              <a:t> – </a:t>
            </a:r>
            <a:r>
              <a:rPr lang="en-US" sz="3200"/>
              <a:t>Registo_clinico</a:t>
            </a:r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12A8-6E8A-1D71-8DA4-FD963655D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/>
          </a:p>
          <a:p>
            <a:pPr lvl="1"/>
            <a:r>
              <a:rPr lang="en-US" err="1"/>
              <a:t>Armazenamento</a:t>
            </a:r>
            <a:r>
              <a:rPr lang="en-US"/>
              <a:t> dos </a:t>
            </a:r>
            <a:r>
              <a:rPr lang="en-US" err="1"/>
              <a:t>registos</a:t>
            </a:r>
            <a:r>
              <a:rPr lang="en-US"/>
              <a:t> do que </a:t>
            </a:r>
            <a:r>
              <a:rPr lang="en-US" err="1"/>
              <a:t>foi</a:t>
            </a:r>
            <a:r>
              <a:rPr lang="en-US"/>
              <a:t> </a:t>
            </a:r>
            <a:r>
              <a:rPr lang="en-US" err="1"/>
              <a:t>feito</a:t>
            </a:r>
            <a:r>
              <a:rPr lang="en-US"/>
              <a:t> e </a:t>
            </a:r>
            <a:r>
              <a:rPr lang="en-US" err="1"/>
              <a:t>observado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consultas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94DD04-0BF5-09DA-BC00-D2364020F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77337"/>
            <a:ext cx="5456279" cy="3478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83284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8E0EF-0F63-A98A-F209-01D7BFAD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90037-A38D-4503-6E49-CF854447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Esquema</a:t>
            </a:r>
            <a:r>
              <a:rPr lang="en-US" sz="3200" dirty="0"/>
              <a:t> </a:t>
            </a:r>
            <a:r>
              <a:rPr lang="en-US" sz="3200"/>
              <a:t>Relacional</a:t>
            </a:r>
            <a:r>
              <a:rPr lang="en-US" sz="3200" dirty="0"/>
              <a:t> – </a:t>
            </a:r>
            <a:r>
              <a:rPr lang="en-US" sz="3200"/>
              <a:t>HISTORICO_CONSULTA</a:t>
            </a:r>
          </a:p>
          <a:p>
            <a:endParaRPr lang="en-US" sz="3200" dirty="0"/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C1160-D281-5F04-9D92-F0760705C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2000">
              <a:ea typeface="+mn-lt"/>
              <a:cs typeface="+mn-lt"/>
            </a:endParaRPr>
          </a:p>
          <a:p>
            <a:pPr lvl="1"/>
            <a:r>
              <a:rPr lang="en-US" dirty="0"/>
              <a:t>Histórico de </a:t>
            </a:r>
            <a:r>
              <a:rPr lang="en-US" dirty="0" err="1"/>
              <a:t>alterações</a:t>
            </a:r>
            <a:r>
              <a:rPr lang="en-US" dirty="0"/>
              <a:t> e </a:t>
            </a:r>
            <a:r>
              <a:rPr lang="en-US" dirty="0" err="1"/>
              <a:t>cancelamentos</a:t>
            </a:r>
            <a:r>
              <a:rPr lang="en-US" dirty="0"/>
              <a:t> de </a:t>
            </a:r>
            <a:r>
              <a:rPr lang="en-US" dirty="0" err="1"/>
              <a:t>consultas</a:t>
            </a:r>
            <a:r>
              <a:rPr lang="en-US" dirty="0"/>
              <a:t>.</a:t>
            </a:r>
            <a:endParaRPr lang="en-US" sz="1200" dirty="0">
              <a:solidFill>
                <a:srgbClr val="F0F6FC"/>
              </a:solidFill>
              <a:ea typeface="+mn-lt"/>
              <a:cs typeface="+mn-lt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6B242A-78C3-2F27-87EC-5DDB5B3F7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9960"/>
            <a:ext cx="5456279" cy="4133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899515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4FC64-9B8C-E5A9-4310-FD6584D9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6DDAA8DB-86FE-3030-1095-76C0E185D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D510765B-2DE7-66D6-5520-602C791F9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B0377D-7D7B-2ECA-2848-0F88509D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Esquema</a:t>
            </a:r>
            <a:r>
              <a:rPr lang="en-US" sz="3200" dirty="0"/>
              <a:t> </a:t>
            </a:r>
            <a:r>
              <a:rPr lang="en-US" sz="3200"/>
              <a:t>Relacional</a:t>
            </a:r>
            <a:r>
              <a:rPr lang="en-US" sz="3200" dirty="0"/>
              <a:t> – </a:t>
            </a:r>
            <a:r>
              <a:rPr lang="en-US" sz="3200"/>
              <a:t>HISTORICO_CONSULTA</a:t>
            </a:r>
          </a:p>
          <a:p>
            <a:endParaRPr lang="en-US" sz="3200" dirty="0"/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DF13-F460-4C44-3867-17996A58A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sz="2000">
              <a:ea typeface="+mn-lt"/>
              <a:cs typeface="+mn-lt"/>
            </a:endParaRPr>
          </a:p>
          <a:p>
            <a:pPr lvl="1"/>
            <a:r>
              <a:rPr lang="en-US" dirty="0"/>
              <a:t>Histórico de </a:t>
            </a:r>
            <a:r>
              <a:rPr lang="en-US" dirty="0" err="1"/>
              <a:t>alterações</a:t>
            </a:r>
            <a:r>
              <a:rPr lang="en-US" dirty="0"/>
              <a:t> e </a:t>
            </a:r>
            <a:r>
              <a:rPr lang="en-US" dirty="0" err="1"/>
              <a:t>cancelamentos</a:t>
            </a:r>
            <a:r>
              <a:rPr lang="en-US" dirty="0"/>
              <a:t> de </a:t>
            </a:r>
            <a:r>
              <a:rPr lang="en-US" dirty="0" err="1"/>
              <a:t>consultas</a:t>
            </a:r>
            <a:r>
              <a:rPr lang="en-US" dirty="0"/>
              <a:t>.</a:t>
            </a:r>
            <a:endParaRPr lang="en-US" sz="1200" dirty="0">
              <a:solidFill>
                <a:srgbClr val="F0F6FC"/>
              </a:solidFill>
              <a:ea typeface="+mn-lt"/>
              <a:cs typeface="+mn-lt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7C4474-C880-E21B-1CE1-0DC8BBA35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49960"/>
            <a:ext cx="5456279" cy="4133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F4253ECB-FA49-97ED-4CB7-88C98DD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DAEF0281-C751-0D77-78B9-209E2E131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B65BB180-AEE8-0400-2B84-9FDB4BE86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4AA29052-C0F1-4F02-83D6-8AA9F3C353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6008E66C-FB61-E85D-E8A0-140A2733B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4B08EEDD-35C2-E83C-C386-A678D6A0C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27BEF052-91DF-5F0E-EA81-30C0CB9EB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E8B1039E-EECF-5871-94A5-45E605121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23276932-D806-A468-FE4F-44AEEC6CC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2321A730-EF6D-8646-ABFC-30F5E698F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0C2F5A17-398E-7800-84A3-44C840E22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586FF922-9812-A88B-6BBF-FCABCA1C9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E1E6DCE7-4D54-4437-A391-15A2BB263B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6CDEB7BF-97FF-ABBF-8115-0F3462ADB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A902C06E-22F4-9383-4A37-14691446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D2AE8A6D-2901-6246-7A09-AFD1AEC7D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6BCC7229-3F2A-FEE9-8E38-5D6A44312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55EF0751-3EAB-C867-270F-EA156366C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9838E235-E434-8404-EDB1-7D88BF7EE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D40425DD-FB3C-19A8-4E66-FE7CC647E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3FC32D5A-E8AD-27AA-A43D-19B052F4C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6856AB88-622A-0242-7708-9C7AB716A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93661AA2-EF8D-2603-F444-DEFB7A8C1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DE40AC29-EC9D-D8BC-AB3C-2BCBD4BC3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5B59CDC2-4CA0-BEDB-6358-C5A54317E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4A596E0F-79F5-46F7-72E1-AAEA0067F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D2653709-2A55-DB96-C1C0-0F0E14E93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5A844DF9-4EF8-3A12-3821-6A01C91D5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22315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83E69-B004-86CA-94F1-62CD2D0C1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947A-EB1F-9197-0653-659798153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latin typeface="TW Cen MT"/>
              </a:rPr>
              <a:t>Construção</a:t>
            </a:r>
            <a:r>
              <a:rPr lang="en-US" sz="3200" dirty="0">
                <a:latin typeface="TW Cen MT"/>
              </a:rPr>
              <a:t> da </a:t>
            </a:r>
            <a:r>
              <a:rPr lang="en-US" sz="3200" dirty="0" err="1">
                <a:latin typeface="TW Cen MT"/>
              </a:rPr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3C71-69CF-C67F-1490-1B24788BE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</a:t>
            </a:r>
            <a:r>
              <a:rPr lang="en-US" b="1" dirty="0">
                <a:ea typeface="+mn-lt"/>
                <a:cs typeface="+mn-lt"/>
              </a:rPr>
              <a:t> API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pt-PT" dirty="0">
                <a:ea typeface="+mn-lt"/>
                <a:cs typeface="+mn-lt"/>
              </a:rPr>
              <a:t>contruída</a:t>
            </a:r>
            <a:r>
              <a:rPr lang="en-US" dirty="0">
                <a:ea typeface="+mn-lt"/>
                <a:cs typeface="+mn-lt"/>
              </a:rPr>
              <a:t> com a Framework </a:t>
            </a:r>
            <a:r>
              <a:rPr lang="en-US" dirty="0" err="1">
                <a:ea typeface="+mn-lt"/>
                <a:cs typeface="+mn-lt"/>
              </a:rPr>
              <a:t>OpenSource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LoopBack</a:t>
            </a:r>
            <a:r>
              <a:rPr lang="en-US" dirty="0">
                <a:ea typeface="+mn-lt"/>
                <a:cs typeface="+mn-lt"/>
              </a:rPr>
              <a:t> com </a:t>
            </a:r>
            <a:r>
              <a:rPr lang="en-US" dirty="0" err="1">
                <a:ea typeface="+mn-lt"/>
                <a:cs typeface="+mn-lt"/>
              </a:rPr>
              <a:t>ela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foi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pt-PT" dirty="0">
                <a:ea typeface="+mn-lt"/>
                <a:cs typeface="+mn-lt"/>
              </a:rPr>
              <a:t>desenvolvida, </a:t>
            </a:r>
            <a:r>
              <a:rPr lang="pt-PT" dirty="0"/>
              <a:t>a</a:t>
            </a:r>
            <a:r>
              <a:rPr lang="en-US" b="1" dirty="0"/>
              <a:t> </a:t>
            </a:r>
            <a:r>
              <a:rPr lang="en-US" b="1" dirty="0" err="1"/>
              <a:t>c</a:t>
            </a:r>
            <a:r>
              <a:rPr lang="en-US" dirty="0" err="1"/>
              <a:t>riação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, </a:t>
            </a:r>
            <a:r>
              <a:rPr lang="en-US" dirty="0" err="1"/>
              <a:t>repositórios</a:t>
            </a:r>
            <a:r>
              <a:rPr lang="en-US" dirty="0"/>
              <a:t> e </a:t>
            </a:r>
            <a:r>
              <a:rPr lang="en-US" dirty="0" err="1"/>
              <a:t>controladores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36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28A79-AB5F-4F24-BFE1-18436570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 err="1">
                <a:ea typeface="+mj-lt"/>
                <a:cs typeface="+mj-lt"/>
              </a:rPr>
              <a:t>conexão</a:t>
            </a:r>
            <a:r>
              <a:rPr lang="en-US" sz="3200" dirty="0">
                <a:ea typeface="+mj-lt"/>
                <a:cs typeface="+mj-lt"/>
              </a:rPr>
              <a:t> a Base de Dados </a:t>
            </a:r>
            <a:r>
              <a:rPr lang="en-US" sz="3200" dirty="0" err="1">
                <a:ea typeface="+mj-lt"/>
                <a:cs typeface="+mj-lt"/>
              </a:rPr>
              <a:t>ao</a:t>
            </a:r>
            <a:r>
              <a:rPr lang="en-US" sz="3200" dirty="0">
                <a:ea typeface="+mj-lt"/>
                <a:cs typeface="+mj-lt"/>
              </a:rPr>
              <a:t> MYSQL</a:t>
            </a:r>
            <a:endParaRPr lang="en-US" sz="3200" dirty="0"/>
          </a:p>
          <a:p>
            <a:endParaRPr lang="en-US" sz="3200"/>
          </a:p>
        </p:txBody>
      </p:sp>
      <p:sp>
        <p:nvSpPr>
          <p:cNvPr id="76" name="Content Placeholder 6">
            <a:extLst>
              <a:ext uri="{FF2B5EF4-FFF2-40B4-BE49-F238E27FC236}">
                <a16:creationId xmlns:a16="http://schemas.microsoft.com/office/drawing/2014/main" id="{53BC32C3-DC0C-66AD-5224-21016AF1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O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apresentação</a:t>
            </a:r>
            <a:r>
              <a:rPr lang="en-US" sz="2000" dirty="0"/>
              <a:t> anterior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conectava</a:t>
            </a:r>
            <a:r>
              <a:rPr lang="en-US" sz="2000" dirty="0"/>
              <a:t> mas </a:t>
            </a:r>
            <a:r>
              <a:rPr lang="en-US" sz="2000" dirty="0" err="1"/>
              <a:t>foi</a:t>
            </a:r>
            <a:r>
              <a:rPr lang="en-US" sz="2000" dirty="0"/>
              <a:t> </a:t>
            </a:r>
            <a:r>
              <a:rPr lang="en-US" sz="2000" dirty="0" err="1"/>
              <a:t>então</a:t>
            </a:r>
            <a:r>
              <a:rPr lang="en-US" sz="2000" dirty="0"/>
              <a:t> </a:t>
            </a:r>
            <a:r>
              <a:rPr lang="en-US" sz="2000" dirty="0" err="1"/>
              <a:t>corrigido</a:t>
            </a:r>
            <a:r>
              <a:rPr lang="en-US" sz="2000" dirty="0"/>
              <a:t> o </a:t>
            </a:r>
            <a:r>
              <a:rPr lang="en-US" sz="2000" dirty="0" err="1"/>
              <a:t>mesmo</a:t>
            </a:r>
            <a:r>
              <a:rPr lang="en-US" sz="2000" dirty="0"/>
              <a:t> e </a:t>
            </a:r>
            <a:r>
              <a:rPr lang="en-US" sz="2000" dirty="0" err="1"/>
              <a:t>agr</a:t>
            </a:r>
            <a:r>
              <a:rPr lang="en-US" sz="2000" dirty="0"/>
              <a:t> o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se </a:t>
            </a:r>
            <a:r>
              <a:rPr lang="en-US" sz="2000" dirty="0" err="1"/>
              <a:t>conecta</a:t>
            </a:r>
          </a:p>
        </p:txBody>
      </p:sp>
      <p:pic>
        <p:nvPicPr>
          <p:cNvPr id="3" name="Content Placeholder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57A1E96-0D9C-680B-1BAE-223DD99295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59" r="-83"/>
          <a:stretch>
            <a:fillRect/>
          </a:stretch>
        </p:blipFill>
        <p:spPr>
          <a:xfrm>
            <a:off x="6096000" y="796156"/>
            <a:ext cx="5460818" cy="5184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852598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763761-E003-E8BE-738B-8982826EF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7DD68B4-BD96-087F-76AA-D1DFA381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2">
            <a:extLst>
              <a:ext uri="{FF2B5EF4-FFF2-40B4-BE49-F238E27FC236}">
                <a16:creationId xmlns:a16="http://schemas.microsoft.com/office/drawing/2014/main" id="{1A041F59-7E0D-D59F-0A7E-BBAB24F7A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E116AA-843D-2F9B-4D66-D2562E75E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574742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Vistas – </a:t>
            </a:r>
            <a:r>
              <a:rPr lang="en-US" sz="3200" dirty="0" err="1"/>
              <a:t>Algumas</a:t>
            </a:r>
            <a:r>
              <a:rPr lang="en-US" sz="3200" dirty="0"/>
              <a:t> </a:t>
            </a:r>
            <a:r>
              <a:rPr lang="en-US" sz="3200" dirty="0" err="1"/>
              <a:t>Possíveis</a:t>
            </a:r>
          </a:p>
          <a:p>
            <a:endParaRPr lang="en-US" sz="3200" dirty="0"/>
          </a:p>
          <a:p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39F2-3FF2-1B9C-B417-27C6EAD9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2840038" cy="2273225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en-US"/>
              <a:t>CREATE VIEW </a:t>
            </a:r>
            <a:r>
              <a:rPr lang="en-US" err="1"/>
              <a:t>ConsultasPorEspecialidade</a:t>
            </a:r>
            <a:r>
              <a:rPr lang="en-US"/>
              <a:t> AS</a:t>
            </a:r>
          </a:p>
          <a:p>
            <a:pPr>
              <a:buNone/>
            </a:pPr>
            <a:r>
              <a:rPr lang="en-US" dirty="0"/>
              <a:t>SELECT </a:t>
            </a:r>
            <a:r>
              <a:rPr lang="en-US" err="1"/>
              <a:t>e.nome</a:t>
            </a:r>
            <a:r>
              <a:rPr lang="en-US" dirty="0"/>
              <a:t> AS </a:t>
            </a:r>
            <a:r>
              <a:rPr lang="en-US" err="1"/>
              <a:t>especialidade</a:t>
            </a:r>
            <a:r>
              <a:rPr lang="en-US" dirty="0"/>
              <a:t>, COUNT(*) AS </a:t>
            </a:r>
            <a:r>
              <a:rPr lang="en-US" err="1"/>
              <a:t>totalConsultas</a:t>
            </a:r>
            <a:endParaRPr lang="en-US"/>
          </a:p>
          <a:p>
            <a:pPr>
              <a:buNone/>
            </a:pPr>
            <a:r>
              <a:rPr lang="en-US" dirty="0"/>
              <a:t>FROM CONSULTA c</a:t>
            </a:r>
          </a:p>
          <a:p>
            <a:pPr>
              <a:buNone/>
            </a:pPr>
            <a:r>
              <a:rPr lang="en-US" dirty="0"/>
              <a:t>JOIN ESPECIALIDADE e ON </a:t>
            </a:r>
            <a:r>
              <a:rPr lang="en-US" err="1"/>
              <a:t>c.idEspecialidade</a:t>
            </a:r>
            <a:r>
              <a:rPr lang="en-US" dirty="0"/>
              <a:t> = </a:t>
            </a:r>
            <a:r>
              <a:rPr lang="en-US" err="1"/>
              <a:t>e.idEspecialidade</a:t>
            </a:r>
            <a:endParaRPr lang="en-US"/>
          </a:p>
          <a:p>
            <a:pPr>
              <a:buNone/>
            </a:pPr>
            <a:r>
              <a:rPr lang="en-US" dirty="0"/>
              <a:t>GROUP BY </a:t>
            </a:r>
            <a:r>
              <a:rPr lang="en-US" err="1"/>
              <a:t>e.nome</a:t>
            </a:r>
            <a:r>
              <a:rPr lang="en-US" dirty="0"/>
              <a:t>;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5163310-3DAB-A09B-0A01-349A5D0C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F7783D4D-F8C4-3506-CADC-97CB01574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44C8188B-7AC7-1D18-DFFC-205ED08A3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A807C25F-373C-35D3-DBCB-6FB077C09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8">
              <a:extLst>
                <a:ext uri="{FF2B5EF4-FFF2-40B4-BE49-F238E27FC236}">
                  <a16:creationId xmlns:a16="http://schemas.microsoft.com/office/drawing/2014/main" id="{BB23557B-9E00-88AD-C43B-C3662DCCC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6B0E20F0-5610-C389-11DD-79FF362CE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33215345-4C57-9F77-1481-6AE5F257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421654BB-B4A3-B39B-65E7-6B4783AFF7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500F6187-0E9A-A532-D24A-6B1D52E6F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F5A2F058-C9B9-D5F3-1F2B-93A045A90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11E5A7CF-963F-5045-6E48-5F2BFB647E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4C98D6AB-87A8-3832-61AB-7B550FA11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Line 16">
              <a:extLst>
                <a:ext uri="{FF2B5EF4-FFF2-40B4-BE49-F238E27FC236}">
                  <a16:creationId xmlns:a16="http://schemas.microsoft.com/office/drawing/2014/main" id="{21EF652B-0F79-59DE-773A-0DA9ACFCA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386A907F-3BC6-EC15-212A-E2A8E1574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CBBE5A32-C489-2EB5-3B7E-9D7655BBD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7B9F97B9-8083-AFA3-E95B-3D6086060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260945C6-1517-B3A6-1727-65E658D7E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Rectangle 21">
              <a:extLst>
                <a:ext uri="{FF2B5EF4-FFF2-40B4-BE49-F238E27FC236}">
                  <a16:creationId xmlns:a16="http://schemas.microsoft.com/office/drawing/2014/main" id="{120E51D7-BE2B-2901-5285-87A7F8002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5FFBF824-BB64-45DE-93A4-0AC30CD29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1915A7C6-07AA-5B20-380F-74AEDE697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494800AF-656D-8A6B-EDEC-118BEFBF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5B4634AE-9E76-A3E8-D457-55CBA8E47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089E3FA4-DC70-C701-FC4A-1160CE2EB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6D918228-B779-B6ED-E515-0B8DFE6DE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C95D1F42-8FB2-40D2-F816-1EA7DE1E4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8D707D08-1FAF-98FD-A699-F345A5DF8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E064E0F9-5C37-6A4F-CF7F-72C959647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A4722F8A-C1F1-9B43-822A-422B312BC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765E14-4BD2-C45F-D556-2621ED0FB81B}"/>
              </a:ext>
            </a:extLst>
          </p:cNvPr>
          <p:cNvSpPr txBox="1">
            <a:spLocks/>
          </p:cNvSpPr>
          <p:nvPr/>
        </p:nvSpPr>
        <p:spPr>
          <a:xfrm>
            <a:off x="7672840" y="2249487"/>
            <a:ext cx="2840038" cy="2273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100" dirty="0"/>
              <a:t>CREATE VIEW </a:t>
            </a:r>
            <a:r>
              <a:rPr lang="en-US" sz="1100" err="1"/>
              <a:t>ConsultasPorMedico AS</a:t>
            </a:r>
            <a:r>
              <a:rPr lang="en-US" sz="1100" dirty="0"/>
              <a:t>
SELECT </a:t>
            </a:r>
            <a:r>
              <a:rPr lang="en-US" sz="1100" err="1"/>
              <a:t>m.nome</a:t>
            </a:r>
            <a:r>
              <a:rPr lang="en-US" sz="1100" dirty="0"/>
              <a:t> AS </a:t>
            </a:r>
            <a:r>
              <a:rPr lang="en-US" sz="1100" err="1"/>
              <a:t>especialidade</a:t>
            </a:r>
            <a:r>
              <a:rPr lang="en-US" sz="1100" dirty="0"/>
              <a:t>, COUNT(*) AS </a:t>
            </a:r>
            <a:r>
              <a:rPr lang="en-US" sz="1100" err="1"/>
              <a:t>totalConsultas</a:t>
            </a:r>
            <a:r>
              <a:rPr lang="en-US" sz="1100" dirty="0"/>
              <a:t>
FROM CONSULTA c
JOIN MEDICO m ON </a:t>
            </a:r>
            <a:r>
              <a:rPr lang="en-US" sz="1100" err="1"/>
              <a:t>c.idEspecialidade</a:t>
            </a:r>
            <a:r>
              <a:rPr lang="en-US" sz="1100" dirty="0"/>
              <a:t> = </a:t>
            </a:r>
            <a:r>
              <a:rPr lang="en-US" sz="1100" err="1"/>
              <a:t>m.idEspecialidade</a:t>
            </a:r>
            <a:r>
              <a:rPr lang="en-US" sz="1100" dirty="0"/>
              <a:t>
GROUP BY </a:t>
            </a:r>
            <a:r>
              <a:rPr lang="en-US" sz="1100" err="1"/>
              <a:t>m.nome</a:t>
            </a:r>
            <a:r>
              <a:rPr lang="en-US" sz="1100" dirty="0"/>
              <a:t>;</a:t>
            </a:r>
            <a:endParaRPr lang="en-US" sz="1100" dirty="0">
              <a:solidFill>
                <a:srgbClr val="F0F6FC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0505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AE2826-6372-A334-6657-5093BD3F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/>
              <a:t>Proposta de Trabalho – Objetivos do Projeto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47D93D-43BD-C6BD-18AC-C2FDAF527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912350"/>
            <a:ext cx="9742219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altLang="pt-PT"/>
              <a:t>Desenvolvimento de um sistema para uma clínica médica na cidade da Maia.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altLang="pt-PT"/>
              <a:t>Solução para os problemas causados pela gestão manual 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altLang="pt-PT"/>
              <a:t>Consultas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altLang="pt-PT"/>
              <a:t>Registos clínicos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altLang="pt-PT"/>
              <a:t>Comunicação interna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662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4143C-1A39-7C99-4D02-816DE2D77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30AF1-8F11-0470-02B5-25BC935D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/>
              <a:t>Proposta de Trabalho – Problemas Atuais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7D04CE-E7B7-FD1D-C124-D815274ABF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681518"/>
            <a:ext cx="315842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pt-PT" altLang="pt-PT"/>
              <a:t>Marcações duplicadas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pt-PT" altLang="pt-PT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pt-PT" altLang="pt-PT"/>
              <a:t>Conflitos de horários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pt-PT" altLang="pt-PT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pt-PT" altLang="pt-PT"/>
              <a:t>Perda de dados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pt-PT" altLang="pt-PT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pt-PT" altLang="pt-PT"/>
              <a:t>Atrasos no atendimento</a:t>
            </a:r>
          </a:p>
        </p:txBody>
      </p:sp>
    </p:spTree>
    <p:extLst>
      <p:ext uri="{BB962C8B-B14F-4D97-AF65-F5344CB8AC3E}">
        <p14:creationId xmlns:p14="http://schemas.microsoft.com/office/powerpoint/2010/main" val="390745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47269-DDE1-AF2C-C7EF-2FC8615E3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AC49A-F19D-EF64-3095-0B425D68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/>
              <a:t>Proposta de Trabalho – Solução Proposta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6E9CCA-22FD-345C-07B4-FD40D0EE99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911324"/>
            <a:ext cx="5605509" cy="221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Sistema automatizado para:</a:t>
            </a:r>
          </a:p>
          <a:p>
            <a:r>
              <a:rPr lang="pt-PT"/>
              <a:t>Agendamento de consultas</a:t>
            </a:r>
          </a:p>
          <a:p>
            <a:r>
              <a:rPr lang="pt-PT"/>
              <a:t>Gestão de registos clínicos</a:t>
            </a:r>
          </a:p>
          <a:p>
            <a:r>
              <a:rPr lang="pt-PT"/>
              <a:t>Comunicação interna entre equipa médica</a:t>
            </a:r>
          </a:p>
        </p:txBody>
      </p:sp>
    </p:spTree>
    <p:extLst>
      <p:ext uri="{BB962C8B-B14F-4D97-AF65-F5344CB8AC3E}">
        <p14:creationId xmlns:p14="http://schemas.microsoft.com/office/powerpoint/2010/main" val="239104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EE658-373F-7C8D-4C54-7390DE9B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43382-B822-2FB3-B369-7FFD1886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/>
              <a:t>Proposta de Trabalho – Funcionalidades - Médicos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F737D9-3013-D1EB-1E01-02EF0C02C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911324"/>
            <a:ext cx="5605509" cy="221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Cada médico terá:</a:t>
            </a:r>
          </a:p>
          <a:p>
            <a:r>
              <a:rPr lang="pt-PT"/>
              <a:t>Um código de identificação único</a:t>
            </a:r>
          </a:p>
          <a:p>
            <a:r>
              <a:rPr lang="pt-PT"/>
              <a:t>Associação a uma ou mais especialidades</a:t>
            </a:r>
          </a:p>
          <a:p>
            <a:r>
              <a:rPr lang="pt-PT"/>
              <a:t>Duração específica por tipo de consulta</a:t>
            </a:r>
          </a:p>
        </p:txBody>
      </p:sp>
    </p:spTree>
    <p:extLst>
      <p:ext uri="{BB962C8B-B14F-4D97-AF65-F5344CB8AC3E}">
        <p14:creationId xmlns:p14="http://schemas.microsoft.com/office/powerpoint/2010/main" val="3482661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091CC-5514-DE13-7A62-14695B6F4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61F04-53F3-070F-819D-C6ABB5B2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/>
              <a:t>Proposta de Trabalho – Funcionalidades - Pacientes</a:t>
            </a: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8BCB4699-E2EA-1096-0ECE-ECB451DDB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pt-PT" altLang="pt-PT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pt-PT" altLang="pt-PT">
                <a:latin typeface="Arial" panose="020B0604020202020204" pitchFamily="34" charset="0"/>
              </a:rPr>
              <a:t>Identificação única por paciente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pt-PT" altLang="pt-PT">
                <a:latin typeface="Arial" panose="020B0604020202020204" pitchFamily="34" charset="0"/>
              </a:rPr>
              <a:t>Agendamento com: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pt-PT" altLang="pt-PT">
                <a:latin typeface="Arial" panose="020B0604020202020204" pitchFamily="34" charset="0"/>
              </a:rPr>
              <a:t>Data e hora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pt-PT" altLang="pt-PT">
                <a:latin typeface="Arial" panose="020B0604020202020204" pitchFamily="34" charset="0"/>
              </a:rPr>
              <a:t>Especialidade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pt-PT" altLang="pt-PT">
                <a:latin typeface="Arial" panose="020B0604020202020204" pitchFamily="34" charset="0"/>
              </a:rPr>
              <a:t>Médico responsável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pt-PT" altLang="pt-PT">
                <a:latin typeface="Arial" panose="020B0604020202020204" pitchFamily="34" charset="0"/>
              </a:rPr>
              <a:t>Histórico de reagendamentos e cancelamentos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674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7D220-ABD2-8D93-5BA7-75E78A191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B2919-F683-65ED-73BC-82BEE8BF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/>
              <a:t>Proposta de Trabalho – Check-in Automatizado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F233592-34F2-96E7-73FF-2B5F656D9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3604846"/>
            <a:ext cx="90490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altLang="pt-PT"/>
              <a:t>Notificação automática ao médico quando o paciente chega à receção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altLang="pt-PT"/>
              <a:t>Substituição do processo manual de check-in</a:t>
            </a:r>
          </a:p>
        </p:txBody>
      </p:sp>
    </p:spTree>
    <p:extLst>
      <p:ext uri="{BB962C8B-B14F-4D97-AF65-F5344CB8AC3E}">
        <p14:creationId xmlns:p14="http://schemas.microsoft.com/office/powerpoint/2010/main" val="2164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9C3D4-4E14-9C26-017A-9CA83D4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Modelo EA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39E3D8-E48F-5A8D-DF66-3DAEF489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/>
              <a:t>Com a respetiva proposta foi então realizado o modelo EA</a:t>
            </a:r>
          </a:p>
          <a:p>
            <a:endParaRPr lang="pt-PT"/>
          </a:p>
          <a:p>
            <a:r>
              <a:rPr lang="pt-PT"/>
              <a:t>Com as Respetivas Entidades</a:t>
            </a:r>
          </a:p>
          <a:p>
            <a:pPr marL="457200" lvl="1" indent="0">
              <a:buNone/>
            </a:pPr>
            <a:r>
              <a:rPr lang="pt-PT" sz="1600"/>
              <a:t>PACIENTE; MEDICO; ESPECIALIDADE; FUNCIONÁRIO; CONSULTA; HISTORICO_CONSULTA; REGISTO_CLINICO</a:t>
            </a:r>
          </a:p>
          <a:p>
            <a:r>
              <a:rPr lang="pt-PT"/>
              <a:t>Associações</a:t>
            </a:r>
          </a:p>
          <a:p>
            <a:pPr marL="457200" lvl="1" indent="0">
              <a:buNone/>
            </a:pPr>
            <a:r>
              <a:rPr lang="pt-PT" sz="1600"/>
              <a:t>Possui; Realiza; Pertence; </a:t>
            </a:r>
            <a:r>
              <a:rPr lang="pt-PT" sz="1600" err="1"/>
              <a:t>AtuaEm</a:t>
            </a:r>
            <a:r>
              <a:rPr lang="pt-PT" sz="1600"/>
              <a:t>; Marca; Sofre; Tem; Altera</a:t>
            </a:r>
          </a:p>
        </p:txBody>
      </p:sp>
    </p:spTree>
    <p:extLst>
      <p:ext uri="{BB962C8B-B14F-4D97-AF65-F5344CB8AC3E}">
        <p14:creationId xmlns:p14="http://schemas.microsoft.com/office/powerpoint/2010/main" val="2544685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814</Words>
  <Application>Microsoft Office PowerPoint</Application>
  <PresentationFormat>Ecrã Panorâmico</PresentationFormat>
  <Paragraphs>114</Paragraphs>
  <Slides>28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28</vt:i4>
      </vt:variant>
    </vt:vector>
  </HeadingPairs>
  <TitlesOfParts>
    <vt:vector size="34" baseType="lpstr">
      <vt:lpstr>Arial</vt:lpstr>
      <vt:lpstr>Consolas</vt:lpstr>
      <vt:lpstr>Courier New</vt:lpstr>
      <vt:lpstr>Tw Cen MT</vt:lpstr>
      <vt:lpstr>Tw Cen MT</vt:lpstr>
      <vt:lpstr>Circuito</vt:lpstr>
      <vt:lpstr>Sistema Base de Dados de uma Clinica Médica </vt:lpstr>
      <vt:lpstr>Índice</vt:lpstr>
      <vt:lpstr>Proposta de Trabalho – Objetivos do Projeto</vt:lpstr>
      <vt:lpstr>Proposta de Trabalho – Problemas Atuais</vt:lpstr>
      <vt:lpstr>Proposta de Trabalho – Solução Proposta</vt:lpstr>
      <vt:lpstr>Proposta de Trabalho – Funcionalidades - Médicos</vt:lpstr>
      <vt:lpstr>Proposta de Trabalho – Funcionalidades - Pacientes</vt:lpstr>
      <vt:lpstr>Proposta de Trabalho – Check-in Automatizado</vt:lpstr>
      <vt:lpstr>Modelo EA</vt:lpstr>
      <vt:lpstr>Modelo EA</vt:lpstr>
      <vt:lpstr>ModelO EA</vt:lpstr>
      <vt:lpstr>MODELO EA</vt:lpstr>
      <vt:lpstr>MODELO EA</vt:lpstr>
      <vt:lpstr>MODELO EA</vt:lpstr>
      <vt:lpstr>MODELO EA</vt:lpstr>
      <vt:lpstr>MODELO EA</vt:lpstr>
      <vt:lpstr>Normalização </vt:lpstr>
      <vt:lpstr>Esquema Relacional - Paciente </vt:lpstr>
      <vt:lpstr>Esquema Relacional - Medico </vt:lpstr>
      <vt:lpstr>Esquema Relacional - Especialidade </vt:lpstr>
      <vt:lpstr>Esquema Relacional - Funcionario </vt:lpstr>
      <vt:lpstr>Esquema Relacional - consulta </vt:lpstr>
      <vt:lpstr>Esquema Relacional – Registo_clinico </vt:lpstr>
      <vt:lpstr>Esquema Relacional – HISTORICO_CONSULTA  </vt:lpstr>
      <vt:lpstr>Esquema Relacional – HISTORICO_CONSULTA  </vt:lpstr>
      <vt:lpstr>Construção da ApI</vt:lpstr>
      <vt:lpstr>conexão a Base de Dados ao MYSQL </vt:lpstr>
      <vt:lpstr>Vistas – Algumas Possíveis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Bernardo José Gomes Azevedo</dc:creator>
  <cp:lastModifiedBy>Bernardo Azevedo</cp:lastModifiedBy>
  <cp:revision>223</cp:revision>
  <dcterms:created xsi:type="dcterms:W3CDTF">2025-06-29T14:34:37Z</dcterms:created>
  <dcterms:modified xsi:type="dcterms:W3CDTF">2025-07-02T05:00:48Z</dcterms:modified>
</cp:coreProperties>
</file>