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.xml" ContentType="application/vnd.openxmlformats-officedocument.presentationml.tags+xml"/>
  <Override PartName="/ppt/comments/comment1.xml" ContentType="application/vnd.openxmlformats-officedocument.presentationml.comment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38" r:id="rId2"/>
    <p:sldId id="348" r:id="rId3"/>
    <p:sldId id="349" r:id="rId4"/>
    <p:sldId id="376" r:id="rId5"/>
    <p:sldId id="395" r:id="rId6"/>
    <p:sldId id="360" r:id="rId7"/>
    <p:sldId id="362" r:id="rId8"/>
    <p:sldId id="350" r:id="rId9"/>
    <p:sldId id="351" r:id="rId10"/>
    <p:sldId id="382" r:id="rId11"/>
    <p:sldId id="352" r:id="rId12"/>
    <p:sldId id="353" r:id="rId13"/>
    <p:sldId id="354" r:id="rId14"/>
    <p:sldId id="373" r:id="rId15"/>
    <p:sldId id="374" r:id="rId16"/>
    <p:sldId id="380" r:id="rId17"/>
    <p:sldId id="359" r:id="rId18"/>
    <p:sldId id="357" r:id="rId19"/>
    <p:sldId id="358" r:id="rId20"/>
    <p:sldId id="377" r:id="rId21"/>
    <p:sldId id="396" r:id="rId22"/>
    <p:sldId id="378" r:id="rId23"/>
    <p:sldId id="39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ngTing Chien" initials="MC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507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438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5698818897637802E-2"/>
          <c:y val="0.18389651919927899"/>
          <c:w val="0.89990452755905503"/>
          <c:h val="0.760913154471385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admissions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Sheet1!$A$2:$A$20</c:f>
              <c:numCache>
                <c:formatCode>General</c:formatCode>
                <c:ptCount val="19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</c:numCache>
            </c:numRef>
          </c:cat>
          <c:val>
            <c:numRef>
              <c:f>Sheet1!$B$2:$B$20</c:f>
              <c:numCache>
                <c:formatCode>General</c:formatCode>
                <c:ptCount val="19"/>
                <c:pt idx="0">
                  <c:v>300536</c:v>
                </c:pt>
                <c:pt idx="1">
                  <c:v>301194</c:v>
                </c:pt>
                <c:pt idx="2">
                  <c:v>312621</c:v>
                </c:pt>
                <c:pt idx="3">
                  <c:v>308939</c:v>
                </c:pt>
                <c:pt idx="4">
                  <c:v>285231</c:v>
                </c:pt>
                <c:pt idx="5">
                  <c:v>314242</c:v>
                </c:pt>
                <c:pt idx="6">
                  <c:v>308266</c:v>
                </c:pt>
                <c:pt idx="7">
                  <c:v>308607</c:v>
                </c:pt>
                <c:pt idx="8">
                  <c:v>314589</c:v>
                </c:pt>
                <c:pt idx="9">
                  <c:v>313639</c:v>
                </c:pt>
                <c:pt idx="10">
                  <c:v>311436</c:v>
                </c:pt>
                <c:pt idx="11">
                  <c:v>304862</c:v>
                </c:pt>
                <c:pt idx="12">
                  <c:v>294600</c:v>
                </c:pt>
                <c:pt idx="13">
                  <c:v>285754</c:v>
                </c:pt>
                <c:pt idx="14">
                  <c:v>283882</c:v>
                </c:pt>
                <c:pt idx="15">
                  <c:v>281830</c:v>
                </c:pt>
                <c:pt idx="16">
                  <c:v>279879</c:v>
                </c:pt>
                <c:pt idx="17">
                  <c:v>278705</c:v>
                </c:pt>
                <c:pt idx="18">
                  <c:v>277249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A9-455F-833F-82CA3DFC2D6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alcohol abuse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Sheet1!$A$2:$A$20</c:f>
              <c:numCache>
                <c:formatCode>General</c:formatCode>
                <c:ptCount val="19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</c:numCache>
            </c:numRef>
          </c:cat>
          <c:val>
            <c:numRef>
              <c:f>Sheet1!$C$2:$C$20</c:f>
              <c:numCache>
                <c:formatCode>General</c:formatCode>
                <c:ptCount val="19"/>
                <c:pt idx="0">
                  <c:v>229956</c:v>
                </c:pt>
                <c:pt idx="1">
                  <c:v>228207</c:v>
                </c:pt>
                <c:pt idx="2">
                  <c:v>236196</c:v>
                </c:pt>
                <c:pt idx="3">
                  <c:v>227665</c:v>
                </c:pt>
                <c:pt idx="4">
                  <c:v>202827</c:v>
                </c:pt>
                <c:pt idx="5">
                  <c:v>222516</c:v>
                </c:pt>
                <c:pt idx="6">
                  <c:v>215094</c:v>
                </c:pt>
                <c:pt idx="7">
                  <c:v>214935</c:v>
                </c:pt>
                <c:pt idx="8">
                  <c:v>214405</c:v>
                </c:pt>
                <c:pt idx="9">
                  <c:v>210676</c:v>
                </c:pt>
                <c:pt idx="10">
                  <c:v>206393</c:v>
                </c:pt>
                <c:pt idx="11">
                  <c:v>197900</c:v>
                </c:pt>
                <c:pt idx="12">
                  <c:v>186320</c:v>
                </c:pt>
                <c:pt idx="13">
                  <c:v>173064</c:v>
                </c:pt>
                <c:pt idx="14">
                  <c:v>167463</c:v>
                </c:pt>
                <c:pt idx="15">
                  <c:v>160595</c:v>
                </c:pt>
                <c:pt idx="16">
                  <c:v>154517</c:v>
                </c:pt>
                <c:pt idx="17">
                  <c:v>153776</c:v>
                </c:pt>
                <c:pt idx="18">
                  <c:v>156363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A9-455F-833F-82CA3DFC2D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53742656"/>
        <c:axId val="1453706048"/>
      </c:barChart>
      <c:catAx>
        <c:axId val="1453742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3706048"/>
        <c:crosses val="autoZero"/>
        <c:auto val="1"/>
        <c:lblAlgn val="ctr"/>
        <c:lblOffset val="100"/>
        <c:noMultiLvlLbl val="0"/>
      </c:catAx>
      <c:valAx>
        <c:axId val="1453706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3742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3969795767716499"/>
          <c:y val="7.0763447875905106E-2"/>
          <c:w val="0.482016135015083"/>
          <c:h val="7.91724995020464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1238293849122802E-2"/>
          <c:y val="0.13199024038990201"/>
          <c:w val="0.52802474084522799"/>
          <c:h val="0.78382709682732299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999-482E-81FB-0C8C7DAE66FB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999-482E-81FB-0C8C7DAE66FB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999-482E-81FB-0C8C7DAE66FB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999-482E-81FB-0C8C7DAE66FB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999-482E-81FB-0C8C7DAE66FB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999-482E-81FB-0C8C7DAE66FB}"/>
              </c:ext>
            </c:extLst>
          </c:dPt>
          <c:dPt>
            <c:idx val="6"/>
            <c:bubble3D val="0"/>
            <c:spPr>
              <a:gradFill>
                <a:gsLst>
                  <a:gs pos="100000">
                    <a:schemeClr val="accent1">
                      <a:lumMod val="6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999-482E-81FB-0C8C7DAE66FB}"/>
              </c:ext>
            </c:extLst>
          </c:dPt>
          <c:dPt>
            <c:idx val="7"/>
            <c:bubble3D val="0"/>
            <c:spPr>
              <a:gradFill>
                <a:gsLst>
                  <a:gs pos="100000">
                    <a:schemeClr val="accent2">
                      <a:lumMod val="6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7999-482E-81FB-0C8C7DAE66FB}"/>
              </c:ext>
            </c:extLst>
          </c:dPt>
          <c:dPt>
            <c:idx val="8"/>
            <c:bubble3D val="0"/>
            <c:spPr>
              <a:gradFill>
                <a:gsLst>
                  <a:gs pos="100000">
                    <a:schemeClr val="accent3">
                      <a:lumMod val="6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7999-482E-81FB-0C8C7DAE66FB}"/>
              </c:ext>
            </c:extLst>
          </c:dPt>
          <c:dPt>
            <c:idx val="9"/>
            <c:bubble3D val="0"/>
            <c:spPr>
              <a:gradFill>
                <a:gsLst>
                  <a:gs pos="100000">
                    <a:schemeClr val="accent4">
                      <a:lumMod val="6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7999-482E-81FB-0C8C7DAE66FB}"/>
              </c:ext>
            </c:extLst>
          </c:dPt>
          <c:dPt>
            <c:idx val="10"/>
            <c:bubble3D val="0"/>
            <c:spPr>
              <a:gradFill>
                <a:gsLst>
                  <a:gs pos="100000">
                    <a:schemeClr val="accent5">
                      <a:lumMod val="60000"/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7999-482E-81FB-0C8C7DAE66FB}"/>
              </c:ext>
            </c:extLst>
          </c:dPt>
          <c:dPt>
            <c:idx val="11"/>
            <c:bubble3D val="0"/>
            <c:spPr>
              <a:gradFill>
                <a:gsLst>
                  <a:gs pos="100000">
                    <a:schemeClr val="accent6">
                      <a:lumMod val="60000"/>
                      <a:lumMod val="60000"/>
                      <a:lumOff val="40000"/>
                    </a:schemeClr>
                  </a:gs>
                  <a:gs pos="0">
                    <a:schemeClr val="accent6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7999-482E-81FB-0C8C7DAE66FB}"/>
              </c:ext>
            </c:extLst>
          </c:dPt>
          <c:dPt>
            <c:idx val="12"/>
            <c:bubble3D val="0"/>
            <c:spPr>
              <a:gradFill>
                <a:gsLst>
                  <a:gs pos="100000">
                    <a:schemeClr val="accent1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7999-482E-81FB-0C8C7DAE66FB}"/>
              </c:ext>
            </c:extLst>
          </c:dPt>
          <c:dPt>
            <c:idx val="13"/>
            <c:bubble3D val="0"/>
            <c:spPr>
              <a:gradFill>
                <a:gsLst>
                  <a:gs pos="100000">
                    <a:schemeClr val="accent2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7999-482E-81FB-0C8C7DAE66FB}"/>
              </c:ext>
            </c:extLst>
          </c:dPt>
          <c:dPt>
            <c:idx val="14"/>
            <c:bubble3D val="0"/>
            <c:spPr>
              <a:gradFill>
                <a:gsLst>
                  <a:gs pos="100000">
                    <a:schemeClr val="accent3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3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7999-482E-81FB-0C8C7DAE66FB}"/>
              </c:ext>
            </c:extLst>
          </c:dPt>
          <c:dPt>
            <c:idx val="15"/>
            <c:bubble3D val="0"/>
            <c:spPr>
              <a:gradFill>
                <a:gsLst>
                  <a:gs pos="100000">
                    <a:schemeClr val="accent4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4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7999-482E-81FB-0C8C7DAE66FB}"/>
              </c:ext>
            </c:extLst>
          </c:dPt>
          <c:dPt>
            <c:idx val="16"/>
            <c:bubble3D val="0"/>
            <c:spPr>
              <a:gradFill>
                <a:gsLst>
                  <a:gs pos="100000">
                    <a:schemeClr val="accent5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5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7999-482E-81FB-0C8C7DAE66FB}"/>
              </c:ext>
            </c:extLst>
          </c:dPt>
          <c:dPt>
            <c:idx val="17"/>
            <c:bubble3D val="0"/>
            <c:spPr>
              <a:gradFill>
                <a:gsLst>
                  <a:gs pos="100000">
                    <a:schemeClr val="accent6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6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7999-482E-81FB-0C8C7DAE66FB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zh-CN"/>
                      <a:t>20%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7999-482E-81FB-0C8C7DAE66F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altLang="zh-CN"/>
                      <a:t>20%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7999-482E-81FB-0C8C7DAE66F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altLang="zh-CN"/>
                      <a:t>7%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7999-482E-81FB-0C8C7DAE66FB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999-482E-81FB-0C8C7DAE66FB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7999-482E-81FB-0C8C7DAE66FB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7999-482E-81FB-0C8C7DAE66FB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7999-482E-81FB-0C8C7DAE66FB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7999-482E-81FB-0C8C7DAE66FB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7999-482E-81FB-0C8C7DAE66FB}"/>
                </c:ext>
              </c:extLst>
            </c:dLbl>
            <c:dLbl>
              <c:idx val="10"/>
              <c:layout>
                <c:manualLayout>
                  <c:x val="2.5275967530462699E-3"/>
                  <c:y val="-1.06330969803614E-4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7999-482E-81FB-0C8C7DAE66FB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7999-482E-81FB-0C8C7DAE66FB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7999-482E-81FB-0C8C7DAE66FB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7999-482E-81FB-0C8C7DAE66FB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7999-482E-81FB-0C8C7DAE66FB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7999-482E-81FB-0C8C7DAE66FB}"/>
                </c:ext>
              </c:extLst>
            </c:dLbl>
            <c:dLbl>
              <c:idx val="16"/>
              <c:layout>
                <c:manualLayout>
                  <c:x val="7.6926857701408195E-4"/>
                  <c:y val="0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7999-482E-81FB-0C8C7DAE66FB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r>
                      <a:rPr lang="en-US" altLang="zh-CN"/>
                      <a:t>47%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23-7999-482E-81FB-0C8C7DAE66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Sheet1!$A$1:$R$1</c:f>
              <c:strCache>
                <c:ptCount val="18"/>
                <c:pt idx="0">
                  <c:v>COCAINE/CRACK</c:v>
                </c:pt>
                <c:pt idx="1">
                  <c:v>MARIJUANA/HASHISH</c:v>
                </c:pt>
                <c:pt idx="2">
                  <c:v>HEROIN</c:v>
                </c:pt>
                <c:pt idx="3">
                  <c:v>NON-PRESCRIPTION METHADONE</c:v>
                </c:pt>
                <c:pt idx="4">
                  <c:v>OTHER OPIATES AND SYNTHETICS</c:v>
                </c:pt>
                <c:pt idx="5">
                  <c:v>PCP</c:v>
                </c:pt>
                <c:pt idx="6">
                  <c:v>OTHER HALLUCINOGENS</c:v>
                </c:pt>
                <c:pt idx="7">
                  <c:v>METHAMPHETAMINE</c:v>
                </c:pt>
                <c:pt idx="8">
                  <c:v>OTHER AMPHETAMINES</c:v>
                </c:pt>
                <c:pt idx="9">
                  <c:v>OTHER STIMULANTS</c:v>
                </c:pt>
                <c:pt idx="10">
                  <c:v>BENZODIAZEPINES</c:v>
                </c:pt>
                <c:pt idx="11">
                  <c:v>OTHER NON-BENZODIAZEPINE TRANQUILIZERS</c:v>
                </c:pt>
                <c:pt idx="12">
                  <c:v>BARBITURATES</c:v>
                </c:pt>
                <c:pt idx="13">
                  <c:v>OTHER NON-BARBITURATE SEDATIVES OR HYPNOTICS</c:v>
                </c:pt>
                <c:pt idx="14">
                  <c:v>INHALANTS</c:v>
                </c:pt>
                <c:pt idx="15">
                  <c:v>OVER-THE-COUNTER MEDICATIONS</c:v>
                </c:pt>
                <c:pt idx="16">
                  <c:v>OTHER</c:v>
                </c:pt>
                <c:pt idx="17">
                  <c:v>None</c:v>
                </c:pt>
              </c:strCache>
            </c:strRef>
          </c:cat>
          <c:val>
            <c:numRef>
              <c:f>Sheet1!$A$2:$R$2</c:f>
              <c:numCache>
                <c:formatCode>General</c:formatCode>
                <c:ptCount val="18"/>
                <c:pt idx="0">
                  <c:v>21053</c:v>
                </c:pt>
                <c:pt idx="1">
                  <c:v>21110</c:v>
                </c:pt>
                <c:pt idx="2">
                  <c:v>7383</c:v>
                </c:pt>
                <c:pt idx="3">
                  <c:v>76</c:v>
                </c:pt>
                <c:pt idx="4">
                  <c:v>2709</c:v>
                </c:pt>
                <c:pt idx="5">
                  <c:v>216</c:v>
                </c:pt>
                <c:pt idx="6">
                  <c:v>82</c:v>
                </c:pt>
                <c:pt idx="7">
                  <c:v>204</c:v>
                </c:pt>
                <c:pt idx="8">
                  <c:v>232</c:v>
                </c:pt>
                <c:pt idx="9">
                  <c:v>89</c:v>
                </c:pt>
                <c:pt idx="10">
                  <c:v>2747</c:v>
                </c:pt>
                <c:pt idx="11">
                  <c:v>19</c:v>
                </c:pt>
                <c:pt idx="12">
                  <c:v>29</c:v>
                </c:pt>
                <c:pt idx="13">
                  <c:v>168</c:v>
                </c:pt>
                <c:pt idx="14">
                  <c:v>22</c:v>
                </c:pt>
                <c:pt idx="15">
                  <c:v>59</c:v>
                </c:pt>
                <c:pt idx="16">
                  <c:v>985</c:v>
                </c:pt>
                <c:pt idx="17">
                  <c:v>49985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4-7999-482E-81FB-0C8C7DAE66F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8496200416406596"/>
          <c:y val="0"/>
          <c:w val="0.41503799263463498"/>
          <c:h val="1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17T11:31:46.639" idx="2">
    <p:pos x="10" y="10"/>
    <p:text/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7BDEB-D08A-4BCC-82C3-65677B6346BB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F12C2-4DB0-4437-81E7-A0C89F24A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182BB-4E27-4552-8EE4-33C8EF731305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442E7-1E35-4707-8504-AE37222ED57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1"/>
          <p:cNvSpPr/>
          <p:nvPr userDrawn="1"/>
        </p:nvSpPr>
        <p:spPr>
          <a:xfrm>
            <a:off x="109259" y="456433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1"/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12/21/2020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/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Rectangle 1"/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1"/>
          <p:cNvSpPr/>
          <p:nvPr userDrawn="1"/>
        </p:nvSpPr>
        <p:spPr>
          <a:xfrm>
            <a:off x="109259" y="555202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1"/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D291B17-9318-49DB-B28B-6E5994AE9581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318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63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63323"/>
            <a:ext cx="8991600" cy="1692771"/>
          </a:xfrm>
        </p:spPr>
        <p:txBody>
          <a:bodyPr>
            <a:normAutofit/>
          </a:bodyPr>
          <a:lstStyle/>
          <a:p>
            <a:r>
              <a:rPr lang="en-US"/>
              <a:t>alcohol abuse in New York state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27015" y="5374640"/>
            <a:ext cx="6224270" cy="758190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Ting Chien Meng, Henan Liu, </a:t>
            </a:r>
            <a:r>
              <a:rPr lang="en-US" dirty="0" err="1">
                <a:solidFill>
                  <a:schemeClr val="bg1"/>
                </a:solidFill>
              </a:rPr>
              <a:t>Haoran</a:t>
            </a:r>
            <a:r>
              <a:rPr lang="en-US" dirty="0">
                <a:solidFill>
                  <a:schemeClr val="bg1"/>
                </a:solidFill>
              </a:rPr>
              <a:t> Zhang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292888"/>
            <a:ext cx="7729728" cy="1188720"/>
          </a:xfrm>
        </p:spPr>
        <p:txBody>
          <a:bodyPr/>
          <a:lstStyle/>
          <a:p>
            <a:r>
              <a:rPr lang="en-US" dirty="0"/>
              <a:t>Analyze frequency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203134" y="1705109"/>
          <a:ext cx="5797657" cy="47604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1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5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813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8" marR="7278" marT="72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correlation of frequency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8" marR="7278" marT="7278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67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COCAINE/CRACK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8" marR="7278" marT="72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8" marR="7278" marT="7278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MARIJUANA/HASHISH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8" marR="7278" marT="72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8" marR="7278" marT="7278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67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HEROIN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8" marR="7278" marT="72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8" marR="7278" marT="7278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67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NON-PRESCRIPTION METHADONE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8" marR="7278" marT="72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8" marR="7278" marT="7278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67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OTHER OPIATES AND SYNTHETICS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8" marR="7278" marT="72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8" marR="7278" marT="7278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67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PCP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8" marR="7278" marT="72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8" marR="7278" marT="7278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67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OTHER HALLUCINOGENS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8" marR="7278" marT="72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8" marR="7278" marT="7278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67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METHAMPHETAMINE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8" marR="7278" marT="72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8" marR="7278" marT="7278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67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OTHER AMPHETAMINES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8" marR="7278" marT="72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8" marR="7278" marT="7278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67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OTHER STIMULANTS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8" marR="7278" marT="72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8" marR="7278" marT="7278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67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BENZODIAZEPINES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8" marR="7278" marT="72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8" marR="7278" marT="7278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440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OTHER NON-BENZODIAZEPINE TRANQUILIZERS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8" marR="7278" marT="72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8" marR="7278" marT="7278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67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BARBITURATES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8" marR="7278" marT="72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8" marR="7278" marT="7278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1440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OTHER NON-BARBITURATE SEDATIVES OR HYPNOTICS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8" marR="7278" marT="72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8" marR="7278" marT="7278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067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INHALANTS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8" marR="7278" marT="72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8" marR="7278" marT="7278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067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OVER-THE-COUNTER MEDICATIONS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8" marR="7278" marT="72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8" marR="7278" marT="7278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67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OTHER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8" marR="7278" marT="72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0.33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8" marR="7278" marT="7278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70316" y="2320927"/>
            <a:ext cx="372471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Alcohol abusers whose frequency of drinking is higher may also use other substances more frequently.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3950" y="380689"/>
            <a:ext cx="7506913" cy="1293986"/>
          </a:xfrm>
        </p:spPr>
        <p:txBody>
          <a:bodyPr>
            <a:normAutofit/>
          </a:bodyPr>
          <a:lstStyle/>
          <a:p>
            <a:r>
              <a:rPr lang="en-US" dirty="0"/>
              <a:t>Average wage &amp; Alcohol Abuser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6232"/>
          <a:stretch>
            <a:fillRect/>
          </a:stretch>
        </p:blipFill>
        <p:spPr>
          <a:xfrm>
            <a:off x="4962794" y="2281806"/>
            <a:ext cx="6634215" cy="3817968"/>
          </a:xfrm>
        </p:spPr>
      </p:pic>
      <p:sp>
        <p:nvSpPr>
          <p:cNvPr id="4" name="TextBox 3"/>
          <p:cNvSpPr txBox="1"/>
          <p:nvPr/>
        </p:nvSpPr>
        <p:spPr>
          <a:xfrm>
            <a:off x="1132430" y="3429000"/>
            <a:ext cx="38169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series: 2000~2018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Income may affect alcohol abuse</a:t>
            </a:r>
          </a:p>
          <a:p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&amp; alcohol abuser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4911"/>
          <a:stretch>
            <a:fillRect/>
          </a:stretch>
        </p:blipFill>
        <p:spPr>
          <a:xfrm>
            <a:off x="5268595" y="2622550"/>
            <a:ext cx="6214745" cy="3627120"/>
          </a:xfrm>
        </p:spPr>
      </p:pic>
      <p:sp>
        <p:nvSpPr>
          <p:cNvPr id="3" name="TextBox 2"/>
          <p:cNvSpPr txBox="1"/>
          <p:nvPr/>
        </p:nvSpPr>
        <p:spPr>
          <a:xfrm>
            <a:off x="1216405" y="3294668"/>
            <a:ext cx="38169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series: 2000~2018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Criminality maybe accompany alcohol abuse</a:t>
            </a:r>
          </a:p>
          <a:p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unemployment &amp; alcohol abuser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5204"/>
          <a:stretch>
            <a:fillRect/>
          </a:stretch>
        </p:blipFill>
        <p:spPr>
          <a:xfrm>
            <a:off x="5153025" y="2593340"/>
            <a:ext cx="6341745" cy="3689985"/>
          </a:xfrm>
        </p:spPr>
      </p:pic>
      <p:sp>
        <p:nvSpPr>
          <p:cNvPr id="4" name="TextBox 3"/>
          <p:cNvSpPr txBox="1"/>
          <p:nvPr/>
        </p:nvSpPr>
        <p:spPr>
          <a:xfrm>
            <a:off x="1216405" y="3294668"/>
            <a:ext cx="3816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series: 2000~2018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7355" y="2550795"/>
            <a:ext cx="8797290" cy="3707765"/>
          </a:xfrm>
        </p:spPr>
        <p:txBody>
          <a:bodyPr>
            <a:normAutofit/>
          </a:bodyPr>
          <a:lstStyle/>
          <a:p>
            <a:r>
              <a:rPr lang="en-US" sz="1900" dirty="0">
                <a:latin typeface="+mj-lt"/>
              </a:rPr>
              <a:t>We are trying to predict the type of service and treatment setting in which the client is placed at the time of admission by using some features given in the TEDS.</a:t>
            </a:r>
          </a:p>
          <a:p>
            <a:r>
              <a:rPr lang="en-US" sz="1900" dirty="0">
                <a:latin typeface="+mj-lt"/>
              </a:rPr>
              <a:t>The data used for training the model is TEDS records in New York state in 2015.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5891" y="652272"/>
            <a:ext cx="7729728" cy="1188720"/>
          </a:xfrm>
        </p:spPr>
        <p:txBody>
          <a:bodyPr/>
          <a:lstStyle/>
          <a:p>
            <a:r>
              <a:rPr lang="en-US" dirty="0"/>
              <a:t>Prediction-service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115060" y="2171065"/>
          <a:ext cx="9852025" cy="4097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3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62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11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Value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985" marR="6985" marT="6985" marB="0" anchor="b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Service Type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985" marR="6985" marT="6985" marB="0" anchor="b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SERVSETA Value</a:t>
                      </a:r>
                      <a:endParaRPr lang="en-US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985" marR="6985" marT="6985" marB="0" anchor="b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20">
                <a:tc row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985" marR="6985" marT="6985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0E7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DETOXIFICATION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985" marR="6985" marT="6985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DETOX, 24 HR, HOSPITAL INPATIENT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985" marR="6985" marT="6985" marB="0" anchor="b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DETOX, 24 HR, FREE-STANDING RESIDENTIAL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985" marR="6985" marT="6985" marB="0" anchor="b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9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B cap="flat"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B cap="flat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AMBULATORY, DETOXIFICATION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985" marR="6985" marT="6985" marB="0" anchor="b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765">
                <a:tc row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985" marR="6985" marT="6985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0E7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REHABILITATIONRESIDENTIAL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985" marR="6985" marT="6985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REHAB/RES, HOSPITAL (NON-DETOX)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985" marR="6985" marT="6985" marB="0" anchor="b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3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REHAB/RES, SHORT TERM (30 DAYS OR FEWER)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985" marR="6985" marT="6985" marB="0" anchor="b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6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B cap="flat"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B cap="flat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REHAB/RES, LONG TERM (MORE THAN 30 DAYS)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985" marR="6985" marT="6985" marB="0" anchor="b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5925"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985" marR="6985" marT="6985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0E7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AMINE</a:t>
                      </a: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AMBULATORY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85" marR="6985" marT="6985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AMBULATORY, INTENSIVE OUTPATIENT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985" marR="6985" marT="6985" marB="0" anchor="b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19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B cap="flat"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B cap="flat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AMBULATORY, NON-INTENSIVE OUTPATIENT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985" marR="6985" marT="6985" marB="0" anchor="b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390" y="964565"/>
            <a:ext cx="7901305" cy="1188720"/>
          </a:xfrm>
        </p:spPr>
        <p:txBody>
          <a:bodyPr/>
          <a:lstStyle/>
          <a:p>
            <a:r>
              <a:rPr lang="en-US" dirty="0"/>
              <a:t>How to Choose features for prediction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1205611" y="4802124"/>
          <a:ext cx="9739630" cy="166243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240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9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3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23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36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1175">
                <a:tc gridSpan="5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The correlation of the intensity of alcohol abuse and some </a:t>
                      </a:r>
                      <a:r>
                        <a:rPr lang="en-US" altLang="zh-CN" sz="1800">
                          <a:sym typeface="+mn-ea"/>
                        </a:rPr>
                        <a:t>features</a:t>
                      </a:r>
                      <a:endParaRPr lang="en-US" alt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</a:t>
                      </a:r>
                      <a:r>
                        <a:rPr lang="zh-CN" altLang="en-US" sz="1800">
                          <a:sym typeface="+mn-ea"/>
                        </a:rPr>
                        <a:t>rrest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/>
                        <a:t>E</a:t>
                      </a:r>
                      <a:r>
                        <a:rPr lang="zh-CN" altLang="en-US" b="1"/>
                        <a:t>mploy</a:t>
                      </a:r>
                      <a:r>
                        <a:rPr lang="en-US" altLang="zh-CN" b="1"/>
                        <a:t>ment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sym typeface="+mn-ea"/>
                        </a:rPr>
                        <a:t>Frequency of alcohol 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/>
                        <a:t>-</a:t>
                      </a:r>
                      <a:r>
                        <a:rPr lang="zh-CN" altLang="en-US" b="1"/>
                        <a:t>0.24</a:t>
                      </a:r>
                      <a:r>
                        <a:rPr lang="en-US" altLang="zh-CN" b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0.01</a:t>
                      </a:r>
                      <a:r>
                        <a:rPr lang="en-US" altLang="zh-CN" sz="1800">
                          <a:sym typeface="+mn-ea"/>
                        </a:rPr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0.1</a:t>
                      </a:r>
                      <a:r>
                        <a:rPr lang="en-US" altLang="zh-CN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/>
                        <a:t>0.3</a:t>
                      </a:r>
                      <a:r>
                        <a:rPr lang="en-US" altLang="zh-CN" b="1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/>
                        <a:t>-</a:t>
                      </a:r>
                      <a:r>
                        <a:rPr lang="zh-CN" altLang="en-US" b="1"/>
                        <a:t>0.6</a:t>
                      </a:r>
                      <a:r>
                        <a:rPr lang="en-US" altLang="zh-CN" b="1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377315" y="2367915"/>
            <a:ext cx="961136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We choose some potiential features which may have impact on the intensity of alcohol abuse.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Age of abusers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Education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Employment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Frequency of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Number of arrests in 30 days prior to admission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......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Prediction-frequency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1:  NO USE IN THE PAST MONTH </a:t>
            </a:r>
          </a:p>
          <a:p>
            <a:r>
              <a:rPr lang="en-US" dirty="0"/>
              <a:t>2:  1-3 TIMES IN THE PAST MONTH </a:t>
            </a:r>
          </a:p>
          <a:p>
            <a:r>
              <a:rPr lang="en-US" dirty="0"/>
              <a:t>3:  1-2 TIMES IN THE PAST WEEK </a:t>
            </a:r>
          </a:p>
          <a:p>
            <a:r>
              <a:rPr lang="en-US" dirty="0"/>
              <a:t>4:  3-6 TIMES IN THE PAST WEEK </a:t>
            </a:r>
          </a:p>
          <a:p>
            <a:r>
              <a:rPr lang="en-US" dirty="0"/>
              <a:t>5:  DAILY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Prediction-age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2:12-14 </a:t>
            </a:r>
          </a:p>
          <a:p>
            <a:r>
              <a:rPr lang="en-US" dirty="0"/>
              <a:t>3:15-17 </a:t>
            </a:r>
          </a:p>
          <a:p>
            <a:r>
              <a:rPr lang="en-US" dirty="0"/>
              <a:t>4:18-20 </a:t>
            </a:r>
          </a:p>
          <a:p>
            <a:r>
              <a:rPr lang="en-US" dirty="0"/>
              <a:t>5: 21-24 </a:t>
            </a:r>
          </a:p>
          <a:p>
            <a:r>
              <a:rPr lang="en-US" dirty="0"/>
              <a:t>6: 25-29 </a:t>
            </a:r>
          </a:p>
          <a:p>
            <a:r>
              <a:rPr lang="en-US" dirty="0"/>
              <a:t>7: 30-34 </a:t>
            </a:r>
          </a:p>
          <a:p>
            <a:r>
              <a:rPr lang="en-US" dirty="0"/>
              <a:t>8: 35-39 </a:t>
            </a:r>
          </a:p>
          <a:p>
            <a:r>
              <a:rPr lang="en-US" dirty="0"/>
              <a:t>9: 40-44 </a:t>
            </a:r>
          </a:p>
          <a:p>
            <a:r>
              <a:rPr lang="en-US" dirty="0"/>
              <a:t>10: over45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Prediction-employment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1:FULL TIME OR PART TIME</a:t>
            </a:r>
          </a:p>
          <a:p>
            <a:r>
              <a:rPr lang="en-US" dirty="0"/>
              <a:t>2:UNEMPLOYED </a:t>
            </a:r>
          </a:p>
          <a:p>
            <a:r>
              <a:rPr lang="en-US" dirty="0"/>
              <a:t>3:NOT IN LABOR FORCE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altLang="zh-CN" sz="1900" dirty="0">
                <a:solidFill>
                  <a:srgbClr val="FFFFFF"/>
                </a:solidFill>
              </a:rPr>
              <a:t>Motivation</a:t>
            </a:r>
            <a:endParaRPr lang="en-US" sz="19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endParaRPr lang="en-US" b="0" i="0" dirty="0">
              <a:effectLst/>
              <a:latin typeface="HelveticaNeue"/>
            </a:endParaRPr>
          </a:p>
          <a:p>
            <a:r>
              <a:rPr lang="en-US" altLang="zh-CN" dirty="0">
                <a:latin typeface="HelveticaNeue"/>
              </a:rPr>
              <a:t>Health Department</a:t>
            </a:r>
            <a:r>
              <a:rPr lang="en-US" altLang="zh-CN">
                <a:latin typeface="HelveticaNeue"/>
              </a:rPr>
              <a:t>, Substance </a:t>
            </a:r>
            <a:r>
              <a:rPr lang="en-US" altLang="zh-CN" dirty="0">
                <a:latin typeface="HelveticaNeue"/>
              </a:rPr>
              <a:t>Users</a:t>
            </a:r>
          </a:p>
          <a:p>
            <a:r>
              <a:rPr lang="en-US" b="0" i="0" dirty="0">
                <a:effectLst/>
                <a:latin typeface="HelveticaNeue"/>
              </a:rPr>
              <a:t>An estimated 95,000 people die from alcohol-related causes annually, making alcohol the third leading preventable cause of death in the United States. (Source: CDC)</a:t>
            </a:r>
          </a:p>
          <a:p>
            <a:r>
              <a:rPr lang="en-US" dirty="0">
                <a:latin typeface="HelveticaNeue"/>
              </a:rPr>
              <a:t>We want to analyze alcohol abuse problem in New York State.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IN 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5275" y="2512695"/>
            <a:ext cx="9060815" cy="358648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Size of data: 107123</a:t>
            </a:r>
          </a:p>
          <a:p>
            <a:r>
              <a:rPr lang="en-US" dirty="0"/>
              <a:t>Features: Age, employment, frequency.</a:t>
            </a:r>
          </a:p>
          <a:p>
            <a:r>
              <a:rPr lang="en-US" dirty="0"/>
              <a:t>Accuracy: 70%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prediction result reflects the intensity of alcohol abuse and offers a reference for clients about which service is suitable for them.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IN Northeastern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65275" y="2512695"/>
            <a:ext cx="9060815" cy="358648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Size of data: 195906</a:t>
            </a:r>
          </a:p>
          <a:p>
            <a:r>
              <a:rPr lang="en-US" dirty="0"/>
              <a:t>Features: Age, employment,  frequency, crime, mental health, education, homeless</a:t>
            </a:r>
          </a:p>
          <a:p>
            <a:r>
              <a:rPr lang="en-US" dirty="0"/>
              <a:t>Accuracy: 71%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prediction result reflects the intensity of alcohol abuse and offers a reference for clients about which service is suitable for them.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5275" y="2512695"/>
            <a:ext cx="9060815" cy="35864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sym typeface="+mn-ea"/>
              </a:rPr>
              <a:t>Try to use some high-level machine learning models to make more accurate predictions.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altLang="zh-TW" dirty="0">
                <a:sym typeface="+mn-ea"/>
              </a:rPr>
              <a:t>Extend the model to the United States</a:t>
            </a:r>
            <a:endParaRPr lang="en-US" altLang="zh-TW" sz="1800" dirty="0">
              <a:effectLst/>
              <a:ea typeface="PMingLiU" panose="02020500000000000000" pitchFamily="18" charset="-120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 dirty="0"/>
              <a:t>......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63323"/>
            <a:ext cx="8991600" cy="1692771"/>
          </a:xfrm>
        </p:spPr>
        <p:txBody>
          <a:bodyPr>
            <a:normAutofit/>
          </a:bodyPr>
          <a:lstStyle/>
          <a:p>
            <a:r>
              <a:rPr lang="en-US"/>
              <a:t>Thank you for listening!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461708"/>
            <a:ext cx="7729728" cy="3101983"/>
          </a:xfrm>
        </p:spPr>
        <p:txBody>
          <a:bodyPr/>
          <a:lstStyle/>
          <a:p>
            <a:r>
              <a:rPr lang="en-US" dirty="0"/>
              <a:t>Treatment Episode Data Set Admissions (TEDS)</a:t>
            </a:r>
          </a:p>
          <a:p>
            <a:r>
              <a:rPr lang="en-US" dirty="0"/>
              <a:t>Year: 2000~2018</a:t>
            </a:r>
          </a:p>
          <a:p>
            <a:r>
              <a:rPr lang="en-US" dirty="0"/>
              <a:t>Data size: 5.5G</a:t>
            </a:r>
          </a:p>
          <a:p>
            <a:r>
              <a:rPr lang="en-US" altLang="zh-CN" dirty="0"/>
              <a:t>Description: Contains records on admissions aged 12 or older, and includes information on admission (age, sex, race/ethnicity, employment status, etc.) and substance abuse characteristics (substances used, age at first use, route of use, frequency of use, number of prior admissions, etc.). </a:t>
            </a:r>
          </a:p>
          <a:p>
            <a:r>
              <a:rPr lang="en-US" altLang="zh-CN" dirty="0"/>
              <a:t>62 columns represents 62 personal info</a:t>
            </a:r>
          </a:p>
          <a:p>
            <a:endParaRPr lang="en-US" altLang="zh-CN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5971" y="243205"/>
            <a:ext cx="7888783" cy="805419"/>
          </a:xfrm>
        </p:spPr>
        <p:txBody>
          <a:bodyPr/>
          <a:lstStyle/>
          <a:p>
            <a:r>
              <a:rPr lang="en-US" dirty="0"/>
              <a:t>Data Sample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" y="1198897"/>
            <a:ext cx="11882079" cy="47572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</a:t>
            </a:r>
            <a:r>
              <a:rPr lang="zh-TW" altLang="en-US" dirty="0"/>
              <a:t> </a:t>
            </a:r>
            <a:r>
              <a:rPr lang="en-US" altLang="zh-TW" dirty="0"/>
              <a:t>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519475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sz="2400" dirty="0">
                <a:latin typeface="+mj-lt"/>
                <a:ea typeface="等线" panose="02010600030101010101" pitchFamily="2" charset="-122"/>
              </a:rPr>
              <a:t>E</a:t>
            </a:r>
            <a:r>
              <a:rPr lang="en-US" sz="2400" dirty="0">
                <a:effectLst/>
                <a:latin typeface="+mj-lt"/>
                <a:ea typeface="等线" panose="02010600030101010101" pitchFamily="2" charset="-122"/>
              </a:rPr>
              <a:t>ducational attainment dataset - U.S. census bureau</a:t>
            </a:r>
          </a:p>
          <a:p>
            <a:endParaRPr lang="en-US" sz="2200" dirty="0">
              <a:effectLst/>
              <a:latin typeface="+mj-lt"/>
              <a:ea typeface="等线" panose="02010600030101010101" pitchFamily="2" charset="-122"/>
            </a:endParaRPr>
          </a:p>
          <a:p>
            <a:r>
              <a:rPr lang="en-US" sz="2400" dirty="0">
                <a:effectLst/>
                <a:latin typeface="+mj-lt"/>
                <a:ea typeface="等线" panose="02010600030101010101" pitchFamily="2" charset="-122"/>
              </a:rPr>
              <a:t>Annual Homeless Assessment Report - hudexchange.info</a:t>
            </a:r>
          </a:p>
          <a:p>
            <a:endParaRPr lang="en-US" sz="2400" dirty="0">
              <a:latin typeface="+mj-lt"/>
              <a:ea typeface="等线" panose="02010600030101010101" pitchFamily="2" charset="-122"/>
            </a:endParaRPr>
          </a:p>
          <a:p>
            <a:r>
              <a:rPr lang="en-US" sz="2400" dirty="0">
                <a:latin typeface="+mj-lt"/>
                <a:ea typeface="等线" panose="02010600030101010101" pitchFamily="2" charset="-122"/>
              </a:rPr>
              <a:t>U</a:t>
            </a:r>
            <a:r>
              <a:rPr lang="en-US" sz="2400" dirty="0">
                <a:effectLst/>
                <a:latin typeface="+mj-lt"/>
                <a:ea typeface="等线" panose="02010600030101010101" pitchFamily="2" charset="-122"/>
              </a:rPr>
              <a:t>nemployment dataset - U.S. Bureau of Labor Statistics </a:t>
            </a:r>
          </a:p>
          <a:p>
            <a:endParaRPr lang="en-US" sz="2400" dirty="0">
              <a:effectLst/>
              <a:latin typeface="+mj-lt"/>
              <a:ea typeface="等线" panose="02010600030101010101" pitchFamily="2" charset="-122"/>
            </a:endParaRPr>
          </a:p>
          <a:p>
            <a:r>
              <a:rPr lang="en-US" sz="2400" dirty="0">
                <a:effectLst/>
                <a:latin typeface="+mj-lt"/>
                <a:ea typeface="等线" panose="02010600030101010101" pitchFamily="2" charset="-122"/>
              </a:rPr>
              <a:t>Crime dataset - FEDERAL BUREAU OF INVESTIGATION</a:t>
            </a:r>
          </a:p>
          <a:p>
            <a:endParaRPr lang="en-US" sz="2400" dirty="0">
              <a:latin typeface="+mj-lt"/>
              <a:ea typeface="等线" panose="02010600030101010101" pitchFamily="2" charset="-122"/>
            </a:endParaRPr>
          </a:p>
          <a:p>
            <a:r>
              <a:rPr lang="en-US" sz="2400" dirty="0">
                <a:latin typeface="+mj-lt"/>
              </a:rPr>
              <a:t>Mental health dataset - SAMHDA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Average Wage dataset - </a:t>
            </a:r>
            <a:r>
              <a:rPr lang="en-US" sz="2400" dirty="0"/>
              <a:t>Governor.NY.gov</a:t>
            </a:r>
            <a:endParaRPr lang="en-US" sz="2400" dirty="0">
              <a:latin typeface="+mj-lt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altLang="zh-CN" dirty="0"/>
              <a:t>JAVA MapReduce – Clean and Profile</a:t>
            </a:r>
          </a:p>
          <a:p>
            <a:r>
              <a:rPr lang="en-US" dirty="0"/>
              <a:t>Hive - Store</a:t>
            </a:r>
          </a:p>
          <a:p>
            <a:r>
              <a:rPr lang="en-US" dirty="0"/>
              <a:t>SPARK - Analysis</a:t>
            </a:r>
          </a:p>
          <a:p>
            <a:r>
              <a:rPr lang="en-US" altLang="zh-TW" dirty="0"/>
              <a:t>Tableau – Visualization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75832" y="464031"/>
            <a:ext cx="5562238" cy="349702"/>
          </a:xfrm>
        </p:spPr>
        <p:txBody>
          <a:bodyPr>
            <a:noAutofit/>
          </a:bodyPr>
          <a:lstStyle/>
          <a:p>
            <a:r>
              <a:rPr lang="en-US" altLang="zh-CN" sz="1800" dirty="0"/>
              <a:t>Code Challenge </a:t>
            </a:r>
            <a:endParaRPr lang="zh-CN" altLang="en-US" sz="1800" dirty="0"/>
          </a:p>
        </p:txBody>
      </p:sp>
      <p:sp>
        <p:nvSpPr>
          <p:cNvPr id="10" name="文本框 9"/>
          <p:cNvSpPr txBox="1"/>
          <p:nvPr/>
        </p:nvSpPr>
        <p:spPr>
          <a:xfrm>
            <a:off x="310393" y="1147821"/>
            <a:ext cx="4664279" cy="671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Data is collected and audited by human. Human error makes some data unusable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10393" y="1907265"/>
            <a:ext cx="4269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Automation cannot solve all issues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805" y="523262"/>
            <a:ext cx="4495506" cy="289870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4672" y="3882290"/>
            <a:ext cx="6956211" cy="20064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02629"/>
            <a:ext cx="7729728" cy="1188720"/>
          </a:xfrm>
        </p:spPr>
        <p:txBody>
          <a:bodyPr/>
          <a:lstStyle/>
          <a:p>
            <a:r>
              <a:rPr lang="en-US" dirty="0"/>
              <a:t>Alcohol abuser in New York state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95942" y="1785137"/>
          <a:ext cx="4745052" cy="4836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6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6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1848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1" marR="7151" marT="71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Total admissions in NY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1" marR="7151" marT="71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alcohol abuse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1" marR="7151" marT="71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Percent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1" marR="7151" marT="7151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8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1" marR="7151" marT="71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300536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1" marR="7151" marT="71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229956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1" marR="7151" marT="71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77%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1" marR="7151" marT="7151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8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1" marR="7151" marT="71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301194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1" marR="7151" marT="71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228207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1" marR="7151" marT="71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76%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1" marR="7151" marT="7151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8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1" marR="7151" marT="71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312621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1" marR="7151" marT="71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236196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1" marR="7151" marT="71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76%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1" marR="7151" marT="7151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88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1" marR="7151" marT="71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308939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1" marR="7151" marT="71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227665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1" marR="7151" marT="71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74%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1" marR="7151" marT="7151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88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2004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1" marR="7151" marT="71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285231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1" marR="7151" marT="71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202827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1" marR="7151" marT="71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71%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1" marR="7151" marT="7151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88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1" marR="7151" marT="71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314242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1" marR="7151" marT="71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222516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1" marR="7151" marT="71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71%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1" marR="7151" marT="7151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88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1" marR="7151" marT="71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308266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1" marR="7151" marT="71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215094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1" marR="7151" marT="71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1" marR="7151" marT="7151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88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1" marR="7151" marT="71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308607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1" marR="7151" marT="71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214935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1" marR="7151" marT="71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70%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1" marR="7151" marT="7151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88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1" marR="7151" marT="71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314589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1" marR="7151" marT="71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214405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1" marR="7151" marT="71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68%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1" marR="7151" marT="7151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88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2009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1" marR="7151" marT="71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313639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1" marR="7151" marT="71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210676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1" marR="7151" marT="71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67%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1" marR="7151" marT="7151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88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1" marR="7151" marT="71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311436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1" marR="7151" marT="71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206393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1" marR="7151" marT="71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66%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1" marR="7151" marT="7151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88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1" marR="7151" marT="71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304862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1" marR="7151" marT="71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197900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1" marR="7151" marT="71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65%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1" marR="7151" marT="7151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88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1" marR="7151" marT="71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294600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1" marR="7151" marT="71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186320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1" marR="7151" marT="71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63%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1" marR="7151" marT="7151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88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1" marR="7151" marT="71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285754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1" marR="7151" marT="71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173064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1" marR="7151" marT="71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61%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1" marR="7151" marT="7151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88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1" marR="7151" marT="71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283882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1" marR="7151" marT="71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167463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1" marR="7151" marT="71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59%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1" marR="7151" marT="7151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88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1" marR="7151" marT="71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281830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1" marR="7151" marT="71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160595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1" marR="7151" marT="71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57%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1" marR="7151" marT="7151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88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1" marR="7151" marT="71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279879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1" marR="7151" marT="71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154517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1" marR="7151" marT="71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1" marR="7151" marT="7151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88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1" marR="7151" marT="71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278705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1" marR="7151" marT="71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153776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1" marR="7151" marT="71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1" marR="7151" marT="7151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88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1" marR="7151" marT="71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277249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1" marR="7151" marT="71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156363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1" marR="7151" marT="71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56%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51" marR="7151" marT="7151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aphicFrame>
        <p:nvGraphicFramePr>
          <p:cNvPr id="5" name="图表 4"/>
          <p:cNvGraphicFramePr/>
          <p:nvPr/>
        </p:nvGraphicFramePr>
        <p:xfrm>
          <a:off x="5075937" y="2064853"/>
          <a:ext cx="6780161" cy="42775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180920"/>
            <a:ext cx="8480406" cy="836117"/>
          </a:xfrm>
        </p:spPr>
        <p:txBody>
          <a:bodyPr/>
          <a:lstStyle/>
          <a:p>
            <a:r>
              <a:rPr lang="en-US" dirty="0"/>
              <a:t>Analyze secondary substance abuse</a:t>
            </a:r>
          </a:p>
        </p:txBody>
      </p:sp>
      <p:graphicFrame>
        <p:nvGraphicFramePr>
          <p:cNvPr id="5" name="Chart 4"/>
          <p:cNvGraphicFramePr/>
          <p:nvPr/>
        </p:nvGraphicFramePr>
        <p:xfrm>
          <a:off x="3884023" y="1166327"/>
          <a:ext cx="7585873" cy="55107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8320" y="1631512"/>
            <a:ext cx="2726758" cy="3594976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Alcohol abuse patients are likely to have some other substance abuse problems (53%).</a:t>
            </a:r>
          </a:p>
          <a:p>
            <a:r>
              <a:rPr lang="en-US" altLang="zh-CN" dirty="0"/>
              <a:t>Main secondary abuse problems of the alcohol abusers are cocaine /crack, marijuana and heroin.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c53c106a-726b-4057-b7cb-07a3ca147434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ceb327b-5551-490b-bec7-ac4fe03a9ee3}"/>
  <p:tag name="TABLE_ENDDRAG_ORIGIN_RECT" val="775*317"/>
  <p:tag name="TABLE_ENDDRAG_RECT" val="116*110*775*3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9ec790f-e771-4b51-8b90-3578fd2f6381}"/>
  <p:tag name="TABLE_ENDDRAG_ORIGIN_RECT" val="766*145"/>
  <p:tag name="TABLE_ENDDRAG_RECT" val="85*350*766*145"/>
</p:tagLst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914</Words>
  <Application>Microsoft Office PowerPoint</Application>
  <PresentationFormat>Widescreen</PresentationFormat>
  <Paragraphs>264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Helvetica Light</vt:lpstr>
      <vt:lpstr>HelveticaNeue</vt:lpstr>
      <vt:lpstr>宋体</vt:lpstr>
      <vt:lpstr>Arial</vt:lpstr>
      <vt:lpstr>Calibri</vt:lpstr>
      <vt:lpstr>Gill Sans MT</vt:lpstr>
      <vt:lpstr>Parcel</vt:lpstr>
      <vt:lpstr>alcohol abuse in New York state</vt:lpstr>
      <vt:lpstr>Motivation</vt:lpstr>
      <vt:lpstr>Data source</vt:lpstr>
      <vt:lpstr>Data Sample</vt:lpstr>
      <vt:lpstr>DATA source</vt:lpstr>
      <vt:lpstr>Tool</vt:lpstr>
      <vt:lpstr>Code Challenge </vt:lpstr>
      <vt:lpstr>Alcohol abuser in New York state</vt:lpstr>
      <vt:lpstr>Analyze secondary substance abuse</vt:lpstr>
      <vt:lpstr>Analyze frequency</vt:lpstr>
      <vt:lpstr>Average wage &amp; Alcohol Abuser</vt:lpstr>
      <vt:lpstr>Crime &amp; alcohol abuser</vt:lpstr>
      <vt:lpstr>unemployment &amp; alcohol abuser</vt:lpstr>
      <vt:lpstr>Prediction Model</vt:lpstr>
      <vt:lpstr>Prediction-service</vt:lpstr>
      <vt:lpstr>How to Choose features for prediction</vt:lpstr>
      <vt:lpstr>Prediction-frequency</vt:lpstr>
      <vt:lpstr>Prediction-age</vt:lpstr>
      <vt:lpstr>Prediction-employment</vt:lpstr>
      <vt:lpstr>Prediction IN NY</vt:lpstr>
      <vt:lpstr>Prediction IN Northeastern</vt:lpstr>
      <vt:lpstr>Future work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alcohol abuse in New York state</dc:title>
  <dc:creator>MengTing Chien</dc:creator>
  <cp:lastModifiedBy>MengTing Chien</cp:lastModifiedBy>
  <cp:revision>51</cp:revision>
  <dcterms:created xsi:type="dcterms:W3CDTF">2020-12-17T04:57:00Z</dcterms:created>
  <dcterms:modified xsi:type="dcterms:W3CDTF">2020-12-22T03:08:13Z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