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9441B1-92C3-445F-87C6-7E2BF4B07724}">
  <a:tblStyle styleId="{839441B1-92C3-445F-87C6-7E2BF4B07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acc3e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acc3e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acc3e9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acc3e9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acc3e9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acc3e9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acc3e9d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acc3e9d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acc3e9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acc3e9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acc3e9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acc3e9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ESPM 174A: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El </a:t>
            </a:r>
            <a:r>
              <a:rPr lang="en" sz="3200"/>
              <a:t>Niño Effects on Soil Moisture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Marino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70825" y="562325"/>
            <a:ext cx="7419600" cy="3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How does the </a:t>
            </a:r>
            <a:r>
              <a:rPr b="1" lang="en" sz="1700">
                <a:solidFill>
                  <a:schemeClr val="dk1"/>
                </a:solidFill>
              </a:rPr>
              <a:t>effect</a:t>
            </a:r>
            <a:r>
              <a:rPr b="1" lang="en" sz="1700">
                <a:solidFill>
                  <a:schemeClr val="dk1"/>
                </a:solidFill>
              </a:rPr>
              <a:t> of snowpack on soil moisture content </a:t>
            </a:r>
            <a:r>
              <a:rPr b="1" lang="en" sz="1700">
                <a:solidFill>
                  <a:schemeClr val="dk1"/>
                </a:solidFill>
              </a:rPr>
              <a:t>change as a results of high precipitation and snow runoff in years classified as El Niño?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::: </a:t>
            </a:r>
            <a:r>
              <a:rPr lang="en" sz="1500">
                <a:solidFill>
                  <a:schemeClr val="dk1"/>
                </a:solidFill>
              </a:rPr>
              <a:t>Climate change’s relationship to weather patterns exhibited by El Niño events.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::: </a:t>
            </a:r>
            <a:r>
              <a:rPr lang="en" sz="1500">
                <a:solidFill>
                  <a:schemeClr val="dk1"/>
                </a:solidFill>
              </a:rPr>
              <a:t>Soil moisture content affects likelihood of major natural disasters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::: </a:t>
            </a:r>
            <a:r>
              <a:rPr lang="en" sz="1500">
                <a:solidFill>
                  <a:schemeClr val="dk1"/>
                </a:solidFill>
              </a:rPr>
              <a:t>Understanding the penetration of water in soil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Hypothesis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An </a:t>
            </a:r>
            <a:r>
              <a:rPr b="1" lang="en" sz="1500">
                <a:solidFill>
                  <a:schemeClr val="dk1"/>
                </a:solidFill>
              </a:rPr>
              <a:t>increased </a:t>
            </a:r>
            <a:r>
              <a:rPr lang="en" sz="1500">
                <a:solidFill>
                  <a:schemeClr val="dk1"/>
                </a:solidFill>
              </a:rPr>
              <a:t>snowpack yields longer periods of melting, however higher temps and rain on snow events make through ice </a:t>
            </a:r>
            <a:r>
              <a:rPr b="1" lang="en" sz="1500">
                <a:solidFill>
                  <a:schemeClr val="dk1"/>
                </a:solidFill>
              </a:rPr>
              <a:t>penetration difficult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900" y="2351773"/>
            <a:ext cx="4581201" cy="2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ctrTitle"/>
          </p:nvPr>
        </p:nvSpPr>
        <p:spPr>
          <a:xfrm>
            <a:off x="2834450" y="0"/>
            <a:ext cx="30123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</a:t>
            </a:r>
            <a:endParaRPr u="sng"/>
          </a:p>
        </p:txBody>
      </p:sp>
      <p:sp>
        <p:nvSpPr>
          <p:cNvPr id="72" name="Google Shape;72;p15"/>
          <p:cNvSpPr txBox="1"/>
          <p:nvPr/>
        </p:nvSpPr>
        <p:spPr>
          <a:xfrm>
            <a:off x="-29425" y="0"/>
            <a:ext cx="42501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Central Sierra Snow </a:t>
            </a:r>
            <a:r>
              <a:rPr lang="en" sz="1800" u="sng">
                <a:solidFill>
                  <a:schemeClr val="dk2"/>
                </a:solidFill>
              </a:rPr>
              <a:t>Laboratories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(UC Berkeley)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TimeFrame</a:t>
            </a:r>
            <a:r>
              <a:rPr lang="en" sz="1800">
                <a:solidFill>
                  <a:schemeClr val="dk2"/>
                </a:solidFill>
              </a:rPr>
              <a:t>: 1971-2019.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Location</a:t>
            </a:r>
            <a:r>
              <a:rPr lang="en" sz="1800">
                <a:solidFill>
                  <a:schemeClr val="dk2"/>
                </a:solidFill>
              </a:rPr>
              <a:t>: Donner Pass, Truckee CA.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Frequency</a:t>
            </a:r>
            <a:r>
              <a:rPr lang="en" sz="1800">
                <a:solidFill>
                  <a:schemeClr val="dk2"/>
                </a:solidFill>
              </a:rPr>
              <a:t>: Daily.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Collecting</a:t>
            </a:r>
            <a:r>
              <a:rPr lang="en" sz="1800">
                <a:solidFill>
                  <a:schemeClr val="dk2"/>
                </a:solidFill>
              </a:rPr>
              <a:t>: SnowPack depth, Maximum Airtemp.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lang="en" sz="1800">
                <a:solidFill>
                  <a:schemeClr val="dk2"/>
                </a:solidFill>
              </a:rPr>
              <a:t>Selected Time </a:t>
            </a:r>
            <a:r>
              <a:rPr b="1" lang="en" sz="1800">
                <a:solidFill>
                  <a:schemeClr val="dk1"/>
                </a:solidFill>
              </a:rPr>
              <a:t>!= </a:t>
            </a:r>
            <a:r>
              <a:rPr lang="en" sz="1800">
                <a:solidFill>
                  <a:schemeClr val="dk2"/>
                </a:solidFill>
              </a:rPr>
              <a:t>TimeFrame.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893900" y="0"/>
            <a:ext cx="42501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Dr. Roger Bales SSCZO Soil Moisture</a:t>
            </a:r>
            <a:endParaRPr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(UC Merced)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TimeFrame</a:t>
            </a:r>
            <a:r>
              <a:rPr lang="en" sz="1800">
                <a:solidFill>
                  <a:schemeClr val="dk2"/>
                </a:solidFill>
              </a:rPr>
              <a:t>: 10/01/2008-10/01/2018.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Location</a:t>
            </a:r>
            <a:r>
              <a:rPr lang="en" sz="1800">
                <a:solidFill>
                  <a:schemeClr val="dk2"/>
                </a:solidFill>
              </a:rPr>
              <a:t>: Providence.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Frequency</a:t>
            </a:r>
            <a:r>
              <a:rPr lang="en" sz="1800">
                <a:solidFill>
                  <a:schemeClr val="dk2"/>
                </a:solidFill>
              </a:rPr>
              <a:t>: Hourly and Daily.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b="1" lang="en" sz="1800">
                <a:solidFill>
                  <a:schemeClr val="dk1"/>
                </a:solidFill>
              </a:rPr>
              <a:t>Collecting</a:t>
            </a:r>
            <a:r>
              <a:rPr lang="en" sz="1800">
                <a:solidFill>
                  <a:schemeClr val="dk2"/>
                </a:solidFill>
              </a:rPr>
              <a:t>: Soil Moisture level at depths 10 and 60 cm.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:::</a:t>
            </a:r>
            <a:r>
              <a:rPr lang="en" sz="1800">
                <a:solidFill>
                  <a:schemeClr val="dk2"/>
                </a:solidFill>
              </a:rPr>
              <a:t>Selected Time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!= </a:t>
            </a:r>
            <a:r>
              <a:rPr lang="en" sz="1800">
                <a:solidFill>
                  <a:schemeClr val="dk2"/>
                </a:solidFill>
              </a:rPr>
              <a:t>TimeFrame.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34650" y="1175125"/>
            <a:ext cx="699300" cy="31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284250" y="2796625"/>
            <a:ext cx="5700" cy="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flipH="1">
            <a:off x="6138175" y="2685875"/>
            <a:ext cx="664800" cy="453000"/>
          </a:xfrm>
          <a:prstGeom prst="ellipse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flipH="1">
            <a:off x="8284400" y="2796625"/>
            <a:ext cx="552900" cy="453000"/>
          </a:xfrm>
          <a:prstGeom prst="ellipse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flipH="1" rot="-4405772">
            <a:off x="6138164" y="4043824"/>
            <a:ext cx="664810" cy="368754"/>
          </a:xfrm>
          <a:prstGeom prst="ellipse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1299548">
            <a:off x="8336507" y="4330926"/>
            <a:ext cx="448678" cy="368849"/>
          </a:xfrm>
          <a:prstGeom prst="ellipse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56354"/>
            <a:ext cx="4581199" cy="268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0" y="0"/>
            <a:ext cx="53556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MARSS&gt;&gt; Mar Model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57550" y="1078800"/>
            <a:ext cx="8628900" cy="3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Preparatory</a:t>
            </a:r>
            <a:r>
              <a:rPr b="1" lang="en" sz="1800">
                <a:solidFill>
                  <a:schemeClr val="dk2"/>
                </a:solidFill>
              </a:rPr>
              <a:t> Work: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Airtemp and snowpack depth as </a:t>
            </a:r>
            <a:r>
              <a:rPr b="1" lang="en" sz="1800">
                <a:solidFill>
                  <a:schemeClr val="dk1"/>
                </a:solidFill>
              </a:rPr>
              <a:t>covariates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2 states</a:t>
            </a:r>
            <a:r>
              <a:rPr lang="en" sz="1800">
                <a:solidFill>
                  <a:schemeClr val="dk2"/>
                </a:solidFill>
              </a:rPr>
              <a:t> are soil moisture at 10 and 60 cm depth.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Removal of the </a:t>
            </a:r>
            <a:r>
              <a:rPr b="1" lang="en" sz="1800">
                <a:solidFill>
                  <a:schemeClr val="dk1"/>
                </a:solidFill>
              </a:rPr>
              <a:t>observational </a:t>
            </a:r>
            <a:r>
              <a:rPr lang="en" sz="1800">
                <a:solidFill>
                  <a:schemeClr val="dk2"/>
                </a:solidFill>
              </a:rPr>
              <a:t>component.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b="1" lang="en" sz="1800">
                <a:solidFill>
                  <a:schemeClr val="dk1"/>
                </a:solidFill>
              </a:rPr>
              <a:t>Z transform</a:t>
            </a:r>
            <a:r>
              <a:rPr lang="en" sz="1800">
                <a:solidFill>
                  <a:schemeClr val="dk2"/>
                </a:solidFill>
              </a:rPr>
              <a:t> all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Model: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Xₜ = Bxₜ₋₁  + U +  Cc + Wₜ</a:t>
            </a:r>
            <a:r>
              <a:rPr b="1" lang="en" sz="2200">
                <a:solidFill>
                  <a:schemeClr val="dk2"/>
                </a:solidFill>
              </a:rPr>
              <a:t>           ~ {wᵢ = N(0, q)}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::: </a:t>
            </a:r>
            <a:r>
              <a:rPr b="1" lang="en" sz="1800">
                <a:solidFill>
                  <a:schemeClr val="dk1"/>
                </a:solidFill>
              </a:rPr>
              <a:t>4 </a:t>
            </a:r>
            <a:r>
              <a:rPr b="1" lang="en" sz="1800">
                <a:solidFill>
                  <a:schemeClr val="dk1"/>
                </a:solidFill>
              </a:rPr>
              <a:t>model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structures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to fit over 4 seasons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Comparison of </a:t>
            </a:r>
            <a:r>
              <a:rPr b="1" lang="en" sz="1800">
                <a:solidFill>
                  <a:schemeClr val="dk1"/>
                </a:solidFill>
              </a:rPr>
              <a:t>AICc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Interpretation of parameters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7"/>
          <p:cNvGraphicFramePr/>
          <p:nvPr/>
        </p:nvGraphicFramePr>
        <p:xfrm>
          <a:off x="150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{839441B1-92C3-445F-87C6-7E2BF4B07724}</a:tableStyleId>
              </a:tblPr>
              <a:tblGrid>
                <a:gridCol w="1023950"/>
                <a:gridCol w="1023950"/>
                <a:gridCol w="1023950"/>
                <a:gridCol w="1023950"/>
                <a:gridCol w="1023950"/>
                <a:gridCol w="1023950"/>
                <a:gridCol w="1023950"/>
                <a:gridCol w="1023950"/>
              </a:tblGrid>
              <a:tr h="49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Season</a:t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Z Matrix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B Matrix</a:t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(2x2)</a:t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Drift(U)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Q:Error Var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C Matrix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(R:Obs Var, A)</a:t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chemeClr val="dk1"/>
                          </a:highlight>
                        </a:rPr>
                        <a:t>AICc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C9DAF8"/>
                          </a:highlight>
                        </a:rPr>
                        <a:t>Diagonal/Unequal</a:t>
                      </a:r>
                      <a:endParaRPr sz="800"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-1022.36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-948.75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D9EAD3"/>
                          </a:highlight>
                        </a:rPr>
                        <a:t>unequal</a:t>
                      </a:r>
                      <a:endParaRPr sz="800"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>
                        <a:highlight>
                          <a:srgbClr val="D9D2E9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-1029.59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-1029.55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C9DAF8"/>
                          </a:highlight>
                        </a:rPr>
                        <a:t>Diagonal/Unequal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-425.11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-422.65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D9EAD3"/>
                          </a:highlight>
                        </a:rPr>
                        <a:t>unequal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-418.81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-427.85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C9DAF8"/>
                          </a:highlight>
                        </a:rPr>
                        <a:t>Diagonal</a:t>
                      </a:r>
                      <a:r>
                        <a:rPr lang="en" sz="800">
                          <a:highlight>
                            <a:srgbClr val="C9DAF8"/>
                          </a:highlight>
                        </a:rPr>
                        <a:t>/Unequal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-415.17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-400.98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D9EAD3"/>
                          </a:highlight>
                        </a:rPr>
                        <a:t>unequal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FF2CC"/>
                          </a:highlight>
                        </a:rPr>
                        <a:t>Unconstrained</a:t>
                      </a:r>
                      <a:endParaRPr sz="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-398.99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Identity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Unconstrained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Diagonal/Equal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highlight>
                            <a:srgbClr val="F4CCCC"/>
                          </a:highlight>
                        </a:rPr>
                        <a:t>Diagonal/Unequal</a:t>
                      </a:r>
                      <a:endParaRPr sz="800">
                        <a:highlight>
                          <a:srgbClr val="F4CCC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(0,0)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-394.31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0" y="0"/>
            <a:ext cx="4231800" cy="10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450" y="1915200"/>
            <a:ext cx="5114549" cy="3228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96150" y="1380650"/>
            <a:ext cx="37572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::: </a:t>
            </a:r>
            <a:r>
              <a:rPr b="1" lang="en" sz="1500">
                <a:solidFill>
                  <a:schemeClr val="dk1"/>
                </a:solidFill>
              </a:rPr>
              <a:t>Near positive</a:t>
            </a:r>
            <a:r>
              <a:rPr lang="en" sz="1500">
                <a:solidFill>
                  <a:schemeClr val="dk2"/>
                </a:solidFill>
              </a:rPr>
              <a:t> trend in interactions between soil moisture at both depths for 2011.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::: </a:t>
            </a:r>
            <a:r>
              <a:rPr lang="en" sz="1500">
                <a:solidFill>
                  <a:schemeClr val="dk2"/>
                </a:solidFill>
              </a:rPr>
              <a:t>2010 exhibits </a:t>
            </a:r>
            <a:r>
              <a:rPr b="1" lang="en" sz="1500">
                <a:solidFill>
                  <a:schemeClr val="dk1"/>
                </a:solidFill>
              </a:rPr>
              <a:t>positive </a:t>
            </a:r>
            <a:r>
              <a:rPr lang="en" sz="1500">
                <a:solidFill>
                  <a:schemeClr val="dk2"/>
                </a:solidFill>
              </a:rPr>
              <a:t>relationship</a:t>
            </a:r>
            <a:r>
              <a:rPr lang="en" sz="1500">
                <a:solidFill>
                  <a:schemeClr val="dk2"/>
                </a:solidFill>
              </a:rPr>
              <a:t> between covariates and the data.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::: </a:t>
            </a:r>
            <a:r>
              <a:rPr lang="en" sz="1500">
                <a:solidFill>
                  <a:schemeClr val="dk2"/>
                </a:solidFill>
              </a:rPr>
              <a:t>2011 had </a:t>
            </a:r>
            <a:r>
              <a:rPr b="1" lang="en" sz="1500">
                <a:solidFill>
                  <a:schemeClr val="dk1"/>
                </a:solidFill>
              </a:rPr>
              <a:t>negative </a:t>
            </a:r>
            <a:r>
              <a:rPr lang="en" sz="1500">
                <a:solidFill>
                  <a:schemeClr val="dk2"/>
                </a:solidFill>
              </a:rPr>
              <a:t>trends for covariates with depth 10cm  data.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::: </a:t>
            </a:r>
            <a:r>
              <a:rPr b="1" lang="en" sz="1500">
                <a:solidFill>
                  <a:schemeClr val="dk1"/>
                </a:solidFill>
              </a:rPr>
              <a:t>Inconclusive </a:t>
            </a:r>
            <a:r>
              <a:rPr lang="en" sz="1500">
                <a:solidFill>
                  <a:schemeClr val="dk2"/>
                </a:solidFill>
              </a:rPr>
              <a:t>how the increased snowpack affected depth 60cm soil moisture.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0"/>
            <a:ext cx="8520600" cy="9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Research: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85750" y="1081775"/>
            <a:ext cx="74160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Effects</a:t>
            </a:r>
            <a:r>
              <a:rPr lang="en" sz="1800">
                <a:solidFill>
                  <a:schemeClr val="dk2"/>
                </a:solidFill>
              </a:rPr>
              <a:t> of rain on snow events for water penetration.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Using </a:t>
            </a:r>
            <a:r>
              <a:rPr b="1" lang="en" sz="1800">
                <a:solidFill>
                  <a:schemeClr val="dk1"/>
                </a:solidFill>
              </a:rPr>
              <a:t>differencing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of state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Gathering a </a:t>
            </a:r>
            <a:r>
              <a:rPr b="1" lang="en" sz="1800">
                <a:solidFill>
                  <a:schemeClr val="dk1"/>
                </a:solidFill>
              </a:rPr>
              <a:t>longer time</a:t>
            </a:r>
            <a:r>
              <a:rPr lang="en" sz="1800">
                <a:solidFill>
                  <a:schemeClr val="dk2"/>
                </a:solidFill>
              </a:rPr>
              <a:t> series for analysis.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::: </a:t>
            </a:r>
            <a:r>
              <a:rPr lang="en" sz="1800">
                <a:solidFill>
                  <a:schemeClr val="dk2"/>
                </a:solidFill>
              </a:rPr>
              <a:t>Fitting </a:t>
            </a:r>
            <a:r>
              <a:rPr b="1" lang="en" sz="1800">
                <a:solidFill>
                  <a:schemeClr val="dk1"/>
                </a:solidFill>
              </a:rPr>
              <a:t>predictive modeling</a:t>
            </a:r>
            <a:r>
              <a:rPr lang="en" sz="1800">
                <a:solidFill>
                  <a:schemeClr val="dk2"/>
                </a:solidFill>
              </a:rPr>
              <a:t> for soil moisture.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850" y="2669275"/>
            <a:ext cx="4187149" cy="247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8322775" y="3149675"/>
            <a:ext cx="2400" cy="43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 flipH="1">
            <a:off x="8323800" y="4483550"/>
            <a:ext cx="1500" cy="26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