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56" r:id="rId3"/>
    <p:sldId id="370" r:id="rId4"/>
    <p:sldId id="372" r:id="rId5"/>
    <p:sldId id="371" r:id="rId6"/>
    <p:sldId id="357" r:id="rId7"/>
    <p:sldId id="373" r:id="rId8"/>
    <p:sldId id="374" r:id="rId9"/>
    <p:sldId id="375" r:id="rId10"/>
    <p:sldId id="376" r:id="rId11"/>
    <p:sldId id="377" r:id="rId12"/>
    <p:sldId id="379" r:id="rId13"/>
    <p:sldId id="378" r:id="rId14"/>
    <p:sldId id="380" r:id="rId15"/>
    <p:sldId id="38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5704" autoAdjust="0"/>
  </p:normalViewPr>
  <p:slideViewPr>
    <p:cSldViewPr snapToGrid="0">
      <p:cViewPr varScale="1">
        <p:scale>
          <a:sx n="78" d="100"/>
          <a:sy n="78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bc-comics.com/comic/2011-08-02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FA63-A1BF-284E-B23D-5980334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AB5F-33E4-1D44-A96F-1037BA74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just implemented addition as the recursive (iterated) application of the successor function. Now you are to implement multiplication as iterated addition.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:= zero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n') m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 m)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Implement exponentiation as iterated multiplication.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:= zero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n') m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 m)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Take this pattern one step further. What function did you implement? How would you write it in regular math notation?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:= zero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n') m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 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0E47C-03F7-A947-BB49-DF0EA003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79E7-33F4-8844-94E8-2154467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identity for adding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2EAF-6815-F447-96EE-D2C004D7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our naturals, we can prove 0 + m = 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zero_left_id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= 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intro 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CA5EA-9C48-F348-ACAD-1B3CC3EF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33C6-24CE-3A4A-ABE9-20C0536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E1ED-611B-B24D-9986-65065274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prove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m:P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dirty="0"/>
              <a:t> is true?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Prove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P(m)</a:t>
            </a:r>
            <a:r>
              <a:rPr lang="en-US" dirty="0"/>
              <a:t> is true for the </a:t>
            </a:r>
            <a:r>
              <a:rPr lang="en-US" i="1" dirty="0"/>
              <a:t>base case</a:t>
            </a:r>
            <a:r>
              <a:rPr lang="en-US" dirty="0"/>
              <a:t> (e.g.,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P(0)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Prove that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P(m)</a:t>
            </a:r>
            <a:r>
              <a:rPr lang="en-US" dirty="0"/>
              <a:t> is true,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(m))</a:t>
            </a:r>
            <a:r>
              <a:rPr lang="en-US" dirty="0"/>
              <a:t> is true — </a:t>
            </a:r>
            <a:br>
              <a:rPr lang="en-US" dirty="0"/>
            </a:br>
            <a:r>
              <a:rPr lang="en-US" dirty="0"/>
              <a:t>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P(m)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P(m+1)</a:t>
            </a:r>
          </a:p>
          <a:p>
            <a:r>
              <a:rPr lang="en-US" dirty="0">
                <a:sym typeface="Wingdings" pitchFamily="2" charset="2"/>
              </a:rPr>
              <a:t>Why is this proof valid?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CE64A-8803-C64B-976F-9E8C1180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F8D-DEC1-7344-9F97-4CEDD34C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 for adding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2A9E-6C1C-1041-8969-A46152FA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We can also prove that m + 0 = m, but we need to use induction and </a:t>
            </a:r>
            <a:r>
              <a:rPr lang="en-US" sz="2900" dirty="0" err="1"/>
              <a:t>simp</a:t>
            </a:r>
            <a:r>
              <a:rPr lang="en-US" sz="2900" dirty="0"/>
              <a:t> (or some other similar tactic)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zero_right_id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∀ m :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intro m,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induction m with m’ h,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-- base case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-- inductive case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assumption,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AD00F-251E-8E4F-A703-93A638BF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C84F-1066-EE45-B2E1-2687FA3E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induction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C29-E100-7048-8005-EC939840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Prove n + (m + 1) = (n + m) + 1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add_n_succ_m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n m 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m) 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 m)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intros n m,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induction n with n' h,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 -- base case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], -- inductive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assumption,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52299-6AE1-944E-A2A2-48E8AE90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2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2F24-EC78-EF46-8195-7F7DAB1C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induction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1E9E-53BD-6343-A34A-0B628CD8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∀ m n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 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m :=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egin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intros m n,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 by induction on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induction m with m’ h,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--base case: m = zero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zero_right_id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 inductive case: if true for m then true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add_n_succ_m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 rewrite using induction hypothesis!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D283E-5BBE-1C43-B6D8-EF16545B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9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order to understand recursion, you first need to understand recursion</a:t>
                </a:r>
              </a:p>
              <a:p>
                <a:pPr lvl="1"/>
                <a:r>
                  <a:rPr lang="en-US" sz="2000" dirty="0">
                    <a:cs typeface="Courier New" panose="02070309020205020404" pitchFamily="49" charset="0"/>
                  </a:rPr>
                  <a:t>Whoops, need a base case!</a:t>
                </a: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From the Google dictionary: </a:t>
                </a:r>
                <a:br>
                  <a:rPr lang="en-US" sz="2400" dirty="0">
                    <a:cs typeface="Courier New" panose="02070309020205020404" pitchFamily="49" charset="0"/>
                  </a:rPr>
                </a:br>
                <a:r>
                  <a:rPr lang="en-US" sz="2400" dirty="0">
                    <a:cs typeface="Courier New" panose="02070309020205020404" pitchFamily="49" charset="0"/>
                  </a:rPr>
                  <a:t>“</a:t>
                </a:r>
                <a:r>
                  <a:rPr lang="en-US" sz="2400" dirty="0"/>
                  <a:t>the repeated application of a recursive procedure or definition.”</a:t>
                </a:r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An example from Linux — what does GNU stand for?</a:t>
                </a:r>
              </a:p>
              <a:p>
                <a:pPr lvl="1"/>
                <a:r>
                  <a:rPr lang="en-US" sz="2000" dirty="0">
                    <a:cs typeface="Courier New" panose="02070309020205020404" pitchFamily="49" charset="0"/>
                  </a:rPr>
                  <a:t>GNU’s Not Unix</a:t>
                </a: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In math and computer science, recursion is the use of a function in defining the values the function returns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𝐹𝑎𝑐𝑡𝑜𝑟𝑖𝑎𝑙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𝐹𝑎𝑐𝑡𝑜𝑟𝑖𝑎𝑙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65" t="-2528" b="-55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26B13-BA7F-B14F-8EBF-AF9C43F57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495" y="573436"/>
            <a:ext cx="5306197" cy="5343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4D1CD-4B5D-D44D-AA0D-FFCE957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3226F-7495-7D40-9E88-9CC7589B8DCE}"/>
              </a:ext>
            </a:extLst>
          </p:cNvPr>
          <p:cNvSpPr/>
          <p:nvPr/>
        </p:nvSpPr>
        <p:spPr>
          <a:xfrm>
            <a:off x="5618019" y="2884899"/>
            <a:ext cx="765875" cy="15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8D657-7812-0F4D-A411-98F94F578D6F}"/>
              </a:ext>
            </a:extLst>
          </p:cNvPr>
          <p:cNvSpPr/>
          <p:nvPr/>
        </p:nvSpPr>
        <p:spPr>
          <a:xfrm>
            <a:off x="3075016" y="5976787"/>
            <a:ext cx="3861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www.smbc-comics.com</a:t>
            </a:r>
            <a:r>
              <a:rPr lang="en-US" sz="1400" dirty="0">
                <a:hlinkClick r:id="rId3"/>
              </a:rPr>
              <a:t>/comic/2011-08-02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04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AE5E-023A-EC49-BA56-BA856968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F8429-73EF-2E4F-AEAE-09486DC1C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an inductive definition for the Fibonacci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Write an inductive definition for multiplication over the naturals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Write an inductive definition for addition over the naturals using the successor function (</a:t>
                </a:r>
                <a:r>
                  <a:rPr lang="en-US" i="1" dirty="0" err="1"/>
                  <a:t>succ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𝑢𝑐𝑐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𝐴𝑑𝑑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F8429-73EF-2E4F-AEAE-09486DC1C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3626" b="-6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2339-3497-9546-979D-73FE039F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B8F09-E241-5F4D-8AE1-439D2BE56F1E}"/>
              </a:ext>
            </a:extLst>
          </p:cNvPr>
          <p:cNvSpPr txBox="1"/>
          <p:nvPr/>
        </p:nvSpPr>
        <p:spPr>
          <a:xfrm>
            <a:off x="-401386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216A-3F19-E746-9FD7-A052BDD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2D1D-CF0F-6343-BC9A-690AC57F9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the booleans — see Lean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714E-B642-C248-9262-32A5A122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36FB-D7A8-8642-99C5-CEB11048C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inductive definition of the natural numbers — see Lean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631-C6B4-FD47-A9CF-25C0B91F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0F01-E5DC-4246-8395-6172B304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Type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zero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endParaRPr lang="en-US" dirty="0"/>
          </a:p>
          <a:p>
            <a:r>
              <a:rPr lang="en-US" dirty="0"/>
              <a:t>Base case: </a:t>
            </a:r>
            <a:r>
              <a:rPr lang="en-US" dirty="0" err="1"/>
              <a:t>mynat.zero</a:t>
            </a:r>
            <a:endParaRPr lang="en-US" dirty="0"/>
          </a:p>
          <a:p>
            <a:r>
              <a:rPr lang="en-US" dirty="0"/>
              <a:t>Inductive case: </a:t>
            </a:r>
            <a:r>
              <a:rPr lang="en-US" dirty="0" err="1"/>
              <a:t>mynat.succ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zero :=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one :=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zero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two :=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one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atinLnBrk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two --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093C-AA27-BF4E-B58D-AC34B9CD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9EDF-63A6-A94B-9447-01575F45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B141-B62E-9B43-8BDD-1738310E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pred (n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match n with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-- define pred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be zero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zero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-- define pred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n’) to be n’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n' := n'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pred three --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Compare with definition of </a:t>
            </a:r>
            <a:r>
              <a:rPr lang="en-US" dirty="0" err="1"/>
              <a:t>mynat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Type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zero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100" dirty="0">
                <a:cs typeface="Courier New" panose="02070309020205020404" pitchFamily="49" charset="0"/>
              </a:rPr>
              <a:t>Two cases in definition of </a:t>
            </a:r>
            <a:r>
              <a:rPr lang="en-US" sz="3100" dirty="0" err="1">
                <a:cs typeface="Courier New" panose="02070309020205020404" pitchFamily="49" charset="0"/>
              </a:rPr>
              <a:t>mynat</a:t>
            </a:r>
            <a:r>
              <a:rPr lang="en-US" sz="3100" dirty="0">
                <a:cs typeface="Courier New" panose="02070309020205020404" pitchFamily="49" charset="0"/>
              </a:rPr>
              <a:t> </a:t>
            </a:r>
            <a:r>
              <a:rPr lang="en-US" sz="3100" dirty="0">
                <a:cs typeface="Courier New" panose="02070309020205020404" pitchFamily="49" charset="0"/>
                <a:sym typeface="Wingdings" pitchFamily="2" charset="2"/>
              </a:rPr>
              <a:t> two cases in definition of pred (typically)</a:t>
            </a:r>
            <a:endParaRPr lang="en-US" sz="31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BE82E-73EC-0B41-9AFD-540F57A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0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FA52-DB02-2647-B3FD-7843E54A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B4A8-32D7-9E42-81E2-7902671E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base case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mynat.zero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:= 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recursive case: invokes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n') m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mynat.succ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n’ m)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(n' + 1) + m = (n' + m) + 1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or, n + m = (n – 1 + m) + 1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stops when n gets to base case (zero)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add_mynat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three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8DD45-FB63-DD4B-AF39-90085659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81997</TotalTime>
  <Words>724</Words>
  <Application>Microsoft Macintosh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Recursion</vt:lpstr>
      <vt:lpstr>What is recursion?</vt:lpstr>
      <vt:lpstr>PowerPoint Presentation</vt:lpstr>
      <vt:lpstr>Exercise</vt:lpstr>
      <vt:lpstr>Booleans</vt:lpstr>
      <vt:lpstr>Naturals</vt:lpstr>
      <vt:lpstr>Definition</vt:lpstr>
      <vt:lpstr>Predecessor function</vt:lpstr>
      <vt:lpstr>Addition function</vt:lpstr>
      <vt:lpstr>Exercises</vt:lpstr>
      <vt:lpstr>Left identity for adding zero</vt:lpstr>
      <vt:lpstr>Proof by induction</vt:lpstr>
      <vt:lpstr>Right identity for adding zero</vt:lpstr>
      <vt:lpstr>Another induction example</vt:lpstr>
      <vt:lpstr>Yet another induction example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809</cp:revision>
  <dcterms:created xsi:type="dcterms:W3CDTF">2018-09-03T20:17:44Z</dcterms:created>
  <dcterms:modified xsi:type="dcterms:W3CDTF">2018-12-04T14:06:08Z</dcterms:modified>
</cp:coreProperties>
</file>