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355" r:id="rId3"/>
    <p:sldId id="356" r:id="rId4"/>
    <p:sldId id="357" r:id="rId5"/>
    <p:sldId id="354" r:id="rId6"/>
    <p:sldId id="315" r:id="rId7"/>
    <p:sldId id="352" r:id="rId8"/>
    <p:sldId id="353" r:id="rId9"/>
    <p:sldId id="358" r:id="rId10"/>
    <p:sldId id="359" r:id="rId11"/>
    <p:sldId id="361" r:id="rId12"/>
    <p:sldId id="360" r:id="rId13"/>
    <p:sldId id="362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43" autoAdjust="0"/>
    <p:restoredTop sz="85704" autoAdjust="0"/>
  </p:normalViewPr>
  <p:slideViewPr>
    <p:cSldViewPr snapToGrid="0">
      <p:cViewPr varScale="1">
        <p:scale>
          <a:sx n="91" d="100"/>
          <a:sy n="91" d="100"/>
        </p:scale>
        <p:origin x="22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9/24/18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60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A396-ADAF-C049-ABC6-C32D7D1CCAD8}" type="datetime1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30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75737-3B4B-C743-819D-3D7767301481}" type="datetime1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79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0EA0-28A6-2A4C-A0DF-F463B4716CF4}" type="datetime1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6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DCAF-FE79-6D4A-8F0C-FF6B2DC49B87}" type="datetime1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0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70EC-B8E8-F84E-B40B-4CA40E87F0F1}" type="datetime1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1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9A180-BBB6-AB44-9EC6-613957D9BC21}" type="datetime1">
              <a:rPr lang="en-US" smtClean="0"/>
              <a:t>9/24/18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13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69B0-2692-6042-A028-87F920E9CE7A}" type="datetime1">
              <a:rPr lang="en-US" smtClean="0"/>
              <a:t>9/24/18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280F-B487-C54A-8A7A-C35A806AF023}" type="datetime1">
              <a:rPr lang="en-US" smtClean="0"/>
              <a:t>9/24/18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2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E216B-9CF3-A14B-9A92-B9DABF79BFCE}" type="datetime1">
              <a:rPr lang="en-US" smtClean="0"/>
              <a:t>9/24/18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9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13A5-7B70-2548-B20A-4534B630AB6C}" type="datetime1">
              <a:rPr lang="en-US" smtClean="0"/>
              <a:t>9/24/18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8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8226-EDE2-0A4C-81FC-AFBDD145D237}" type="datetime1">
              <a:rPr lang="en-US" smtClean="0"/>
              <a:t>9/24/18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41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EA1F3-586E-4B46-9B9A-D49AC241EEC9}" type="datetime1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4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6432" y="1741337"/>
            <a:ext cx="6739136" cy="2387918"/>
          </a:xfrm>
        </p:spPr>
        <p:txBody>
          <a:bodyPr anchor="b">
            <a:normAutofit fontScale="90000"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Mapping &amp; 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 err="1">
                <a:solidFill>
                  <a:schemeClr val="bg1"/>
                </a:solidFill>
              </a:rPr>
              <a:t>Univers</a:t>
            </a:r>
            <a:r>
              <a:rPr lang="en-US" sz="4800" b="1" dirty="0" err="1">
                <a:solidFill>
                  <a:schemeClr val="bg1"/>
                </a:solidFill>
              </a:rPr>
              <a:t>∀</a:t>
            </a:r>
            <a:r>
              <a:rPr lang="en-US" sz="6600" dirty="0" err="1">
                <a:solidFill>
                  <a:schemeClr val="bg1"/>
                </a:solidFill>
              </a:rPr>
              <a:t>l</a:t>
            </a:r>
            <a:r>
              <a:rPr lang="en-US" sz="6600" dirty="0">
                <a:solidFill>
                  <a:schemeClr val="bg1"/>
                </a:solidFill>
              </a:rPr>
              <a:t> </a:t>
            </a:r>
            <a:r>
              <a:rPr lang="en-US" sz="6600" dirty="0" err="1">
                <a:solidFill>
                  <a:schemeClr val="bg1"/>
                </a:solidFill>
              </a:rPr>
              <a:t>Qu</a:t>
            </a:r>
            <a:r>
              <a:rPr lang="en-US" sz="4800" b="1" dirty="0" err="1">
                <a:solidFill>
                  <a:schemeClr val="bg1"/>
                </a:solidFill>
              </a:rPr>
              <a:t>∀</a:t>
            </a:r>
            <a:r>
              <a:rPr lang="en-US" sz="6600" dirty="0" err="1">
                <a:solidFill>
                  <a:schemeClr val="bg1"/>
                </a:solidFill>
              </a:rPr>
              <a:t>ntification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99980-CEA1-B743-A030-0DA049C22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83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801E4-0060-ED47-A0C9-1EF936B54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Forall</a:t>
            </a:r>
            <a:r>
              <a:rPr lang="en-US" dirty="0"/>
              <a:t> as implication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917D2-2E65-DE4A-992A-CF65936D6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∀(p : P), Q</a:t>
            </a:r>
            <a:r>
              <a:rPr lang="en-US" dirty="0"/>
              <a:t> mean?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variables P Q : Prop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#check (∀ (p : P), Q)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latinLnBrk="1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[Lean] P → Q : Prop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How is this the same as an implication?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theorem same : (∀ (p : P), Q) = (P → Q) :=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rfl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F979E7-34ED-864B-B095-B2AB58C04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084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199AA-C95E-C343-8E36-B3CB06043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Forall</a:t>
            </a:r>
            <a:r>
              <a:rPr lang="en-US" dirty="0"/>
              <a:t> as implication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0AA82-BF56-6544-9BB3-DF4581E9D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variable ap2q : (∀(p : P), Q)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Assume a proof of P.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variable p : P</a:t>
            </a:r>
          </a:p>
          <a:p>
            <a:r>
              <a:rPr lang="en-US" dirty="0">
                <a:cs typeface="Courier New" panose="02070309020205020404" pitchFamily="49" charset="0"/>
              </a:rPr>
              <a:t>What is the type of (ap2q p)?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#check ap2q p</a:t>
            </a:r>
          </a:p>
          <a:p>
            <a:r>
              <a:rPr lang="en-US" dirty="0">
                <a:cs typeface="Courier New" panose="02070309020205020404" pitchFamily="49" charset="0"/>
              </a:rPr>
              <a:t>Q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∀(p : P), Q</a:t>
            </a:r>
            <a:r>
              <a:rPr lang="en-US" dirty="0">
                <a:cs typeface="Courier New" panose="02070309020205020404" pitchFamily="49" charset="0"/>
              </a:rPr>
              <a:t> is thus a mapping of total functions from P to Q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What are total functions? It must be defined over its entire domain.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What is an example of a partial function?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886818-6650-4D48-9A90-A37F10202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82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5F2FB-72E7-5843-9BFB-552CD6C39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why not use implication?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C2D8B-BF46-FC45-90FB-9F1ABCFC2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Forall</a:t>
            </a:r>
            <a:r>
              <a:rPr lang="en-US" dirty="0"/>
              <a:t> lets us name our assumed value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#check ∀(n 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), n = 0 ∨ n ≠ 0.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For some cases, implications make more sense, in other cases we will use </a:t>
            </a:r>
            <a:r>
              <a:rPr lang="en-US" dirty="0" err="1">
                <a:cs typeface="Courier New" panose="02070309020205020404" pitchFamily="49" charset="0"/>
              </a:rPr>
              <a:t>forall</a:t>
            </a:r>
            <a:r>
              <a:rPr lang="en-US" dirty="0"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If both work, there’s not necessarily a “better” way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913FBC-683B-EB45-9CC1-9927E9CC7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588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215B7-7724-6448-B390-CE502942C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bindings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4DAC5-31B7-3747-AAC2-6509E53C5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#check ∀ (p : P), (∀ q : Q, R)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#check ∀(n: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), (∀(m: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), m + n &gt;= 0)</a:t>
            </a:r>
          </a:p>
          <a:p>
            <a:endParaRPr lang="en-US" dirty="0"/>
          </a:p>
          <a:p>
            <a:r>
              <a:rPr lang="en-US" dirty="0"/>
              <a:t>Nesting bindings will become more useful when we introduce existential quantifiers!</a:t>
            </a:r>
          </a:p>
          <a:p>
            <a:pPr lvl="1"/>
            <a:r>
              <a:rPr lang="en-US"/>
              <a:t>Fun question: what </a:t>
            </a:r>
            <a:r>
              <a:rPr lang="en-US" dirty="0"/>
              <a:t>does the phrase “you can fool all of the people some of the time and some of the people all of the time” mean?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C636E-7311-714B-B61A-8B4C870BD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77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CF5CC1-6533-6043-9D5F-346506703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79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6432" y="1741337"/>
            <a:ext cx="6739136" cy="2387918"/>
          </a:xfrm>
        </p:spPr>
        <p:txBody>
          <a:bodyPr anchor="b"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Mapping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99980-CEA1-B743-A030-0DA049C22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37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19016-63A1-804E-A64E-506D76FDB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mean by “mapping”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49A817-3AC3-E444-8ACB-8FC21F690A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What do we mean when we say an implication maps from a </a:t>
                </a:r>
                <a:r>
                  <a:rPr lang="en-US" i="1" dirty="0"/>
                  <a:t>proof of P</a:t>
                </a:r>
                <a:r>
                  <a:rPr lang="en-US" dirty="0"/>
                  <a:t> to a </a:t>
                </a:r>
                <a:r>
                  <a:rPr lang="en-US" i="1" dirty="0"/>
                  <a:t>proof of Q</a:t>
                </a:r>
                <a:r>
                  <a:rPr lang="en-US" dirty="0"/>
                  <a:t>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Imagine the implication as directions telling you how to get from </a:t>
                </a:r>
                <a:r>
                  <a:rPr lang="en-US" i="1" dirty="0"/>
                  <a:t>P</a:t>
                </a:r>
                <a:r>
                  <a:rPr lang="en-US" dirty="0"/>
                  <a:t> to </a:t>
                </a:r>
                <a:r>
                  <a:rPr lang="en-US" i="1" dirty="0"/>
                  <a:t>Q</a:t>
                </a:r>
                <a:r>
                  <a:rPr lang="en-US" dirty="0"/>
                  <a:t> (e.g., from the bookstore to Rice Hall)</a:t>
                </a:r>
              </a:p>
              <a:p>
                <a:pPr lvl="1"/>
                <a:r>
                  <a:rPr lang="en-US" dirty="0"/>
                  <a:t>In this case, the directions are only useful if you are at the bookstore, or know how to get to the bookstore</a:t>
                </a:r>
              </a:p>
              <a:p>
                <a:r>
                  <a:rPr lang="en-US" dirty="0"/>
                  <a:t>What do we mean when we say a function maps from </a:t>
                </a:r>
                <a:r>
                  <a:rPr lang="en-US" i="1" dirty="0"/>
                  <a:t>A</a:t>
                </a:r>
                <a:r>
                  <a:rPr lang="en-US" dirty="0"/>
                  <a:t> to </a:t>
                </a:r>
                <a:r>
                  <a:rPr lang="en-US" i="1" dirty="0"/>
                  <a:t>B</a:t>
                </a:r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This is more general — a function mapping from the natural numbers to the booleans means the function takes a natural number as an input (the </a:t>
                </a:r>
                <a:r>
                  <a:rPr lang="en-US" i="1" dirty="0"/>
                  <a:t>domain</a:t>
                </a:r>
                <a:r>
                  <a:rPr lang="en-US" dirty="0"/>
                  <a:t>) and returns a boolean (the </a:t>
                </a:r>
                <a:r>
                  <a:rPr lang="en-US" i="1" dirty="0"/>
                  <a:t>range</a:t>
                </a:r>
                <a:r>
                  <a:rPr lang="en-US" dirty="0"/>
                  <a:t>)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49A817-3AC3-E444-8ACB-8FC21F690A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 r="-1327" b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A586D8-2005-074F-AA33-A27B1604B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95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BFEAA-6C04-AF4F-B5F5-06449FDFD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Caution about use of the word “mapping”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87E33-ABBB-A944-AD82-310421B48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Lean (and other languages) have </a:t>
            </a:r>
            <a:r>
              <a:rPr lang="en-US" i="1" dirty="0"/>
              <a:t>maps</a:t>
            </a:r>
            <a:r>
              <a:rPr lang="en-US" dirty="0"/>
              <a:t> that take specific sets of inputs and return specific sets of outputs</a:t>
            </a:r>
          </a:p>
          <a:p>
            <a:pPr lvl="1"/>
            <a:r>
              <a:rPr lang="en-US" dirty="0"/>
              <a:t>For example, a phone book could be a (rather large) map — it maps names to phone numbers</a:t>
            </a:r>
          </a:p>
          <a:p>
            <a:pPr lvl="1"/>
            <a:r>
              <a:rPr lang="en-US" dirty="0"/>
              <a:t>A dictionary is another example</a:t>
            </a:r>
          </a:p>
          <a:p>
            <a:r>
              <a:rPr lang="en-US" dirty="0"/>
              <a:t>We will not be discussing these types of maps in more detail yet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D5F9C-2C41-5B4D-872A-FC28A1B00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950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6432" y="1741337"/>
            <a:ext cx="6739136" cy="2387918"/>
          </a:xfrm>
        </p:spPr>
        <p:txBody>
          <a:bodyPr anchor="b">
            <a:normAutofit/>
          </a:bodyPr>
          <a:lstStyle/>
          <a:p>
            <a:r>
              <a:rPr lang="en-US" sz="6600" dirty="0" err="1">
                <a:solidFill>
                  <a:schemeClr val="bg1"/>
                </a:solidFill>
              </a:rPr>
              <a:t>Univers</a:t>
            </a:r>
            <a:r>
              <a:rPr lang="en-US" sz="4800" b="1" dirty="0" err="1">
                <a:solidFill>
                  <a:schemeClr val="bg1"/>
                </a:solidFill>
              </a:rPr>
              <a:t>∀</a:t>
            </a:r>
            <a:r>
              <a:rPr lang="en-US" sz="6600" dirty="0" err="1">
                <a:solidFill>
                  <a:schemeClr val="bg1"/>
                </a:solidFill>
              </a:rPr>
              <a:t>l</a:t>
            </a:r>
            <a:r>
              <a:rPr lang="en-US" sz="6600" dirty="0">
                <a:solidFill>
                  <a:schemeClr val="bg1"/>
                </a:solidFill>
              </a:rPr>
              <a:t> </a:t>
            </a:r>
            <a:r>
              <a:rPr lang="en-US" sz="6600" dirty="0" err="1">
                <a:solidFill>
                  <a:schemeClr val="bg1"/>
                </a:solidFill>
              </a:rPr>
              <a:t>Qu</a:t>
            </a:r>
            <a:r>
              <a:rPr lang="en-US" sz="4800" b="1" dirty="0" err="1">
                <a:solidFill>
                  <a:schemeClr val="bg1"/>
                </a:solidFill>
              </a:rPr>
              <a:t>∀</a:t>
            </a:r>
            <a:r>
              <a:rPr lang="en-US" sz="6600" dirty="0" err="1">
                <a:solidFill>
                  <a:schemeClr val="bg1"/>
                </a:solidFill>
              </a:rPr>
              <a:t>ntification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99980-CEA1-B743-A030-0DA049C22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74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05642-6355-F74B-A27A-37EE2B5DD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2188A-81FB-2B4A-9125-D1B1460AD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general mathematics:</a:t>
            </a:r>
          </a:p>
          <a:p>
            <a:pPr lvl="1"/>
            <a:r>
              <a:rPr lang="en-US" dirty="0"/>
              <a:t>∀ n ∈</a:t>
            </a:r>
            <a:r>
              <a:rPr lang="en-US" b="1" dirty="0"/>
              <a:t> </a:t>
            </a:r>
            <a:r>
              <a:rPr lang="en-US" dirty="0" err="1"/>
              <a:t>ℕ</a:t>
            </a:r>
            <a:r>
              <a:rPr lang="en-US" dirty="0"/>
              <a:t>: n + 1 ≠ 0</a:t>
            </a:r>
          </a:p>
          <a:p>
            <a:r>
              <a:rPr lang="en-US" dirty="0"/>
              <a:t>In Lean:</a:t>
            </a:r>
          </a:p>
          <a:p>
            <a:pPr lvl="1"/>
            <a:r>
              <a:rPr lang="en-US" dirty="0"/>
              <a:t>∀ (n : </a:t>
            </a:r>
            <a:r>
              <a:rPr lang="en-US" dirty="0" err="1"/>
              <a:t>nat</a:t>
            </a:r>
            <a:r>
              <a:rPr lang="en-US" dirty="0"/>
              <a:t>), n + 1 ≠ 0</a:t>
            </a:r>
          </a:p>
          <a:p>
            <a:pPr lvl="2"/>
            <a:r>
              <a:rPr lang="en-US" dirty="0"/>
              <a:t>Parentheses around (n : </a:t>
            </a:r>
            <a:r>
              <a:rPr lang="en-US" dirty="0" err="1"/>
              <a:t>nat</a:t>
            </a:r>
            <a:r>
              <a:rPr lang="en-US" dirty="0"/>
              <a:t>) are optional</a:t>
            </a:r>
          </a:p>
          <a:p>
            <a:r>
              <a:rPr lang="en-US" dirty="0"/>
              <a:t>Read this as:</a:t>
            </a:r>
          </a:p>
          <a:p>
            <a:pPr lvl="1"/>
            <a:r>
              <a:rPr lang="en-US" dirty="0"/>
              <a:t>“For all n that are members of </a:t>
            </a:r>
            <a:r>
              <a:rPr lang="en-US" dirty="0" err="1"/>
              <a:t>ℕ</a:t>
            </a:r>
            <a:r>
              <a:rPr lang="en-US" dirty="0"/>
              <a:t>, n + 1 is not equal to zero”</a:t>
            </a:r>
          </a:p>
          <a:p>
            <a:r>
              <a:rPr lang="en-US" dirty="0"/>
              <a:t>This is just another proposition</a:t>
            </a:r>
          </a:p>
          <a:p>
            <a:pPr lvl="1"/>
            <a:r>
              <a:rPr lang="en-US" dirty="0"/>
              <a:t>#check ∀ n : </a:t>
            </a:r>
            <a:r>
              <a:rPr lang="en-US" dirty="0" err="1"/>
              <a:t>nat</a:t>
            </a:r>
            <a:r>
              <a:rPr lang="en-US" dirty="0"/>
              <a:t>, n + 1 ≠ 0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757DA2-0AC1-E647-8258-F3D50FD7D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92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29907-40B4-CC41-98AD-3023DC43B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6A483-AD99-3B43-A507-9CA403DFC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example : ∀ (n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 n + 1 ≠ 0 :=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-- assume an arbitrary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λ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-- assume proof of n + 1 = 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λ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 : (n + 1 = 0),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-- derive a contradiction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nat.no_confusion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h : false)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-- therefore n + 1 ≠ 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2CE557-CDCB-D543-A91A-6FF61EEF0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11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A8F33-3AB2-5946-835B-F86A561F2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D91D7-44B5-9842-9CE6-C21D358AC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example : ∀ (P : Prop), ¬ (P ∧ ¬ P) :=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-- assume an arbitrary proposition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λ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: Prop,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-- assume it's both true and false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λ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 : (P ∧ ¬ P),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-- derive a contradiction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h.right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h.left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false)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-- thereby proving ¬ 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8F5F0C-D58D-164C-B104-641F11CF6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258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B12C5-5412-6D42-A7ED-0FE3B51ED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73267-945A-CB4E-BD1F-5C12AF5F3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example : ∀ (n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 ∀ (m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m = n ∨ m ≠ n :=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assume n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-- the context now includes 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assume m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-- the context now also has m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sorry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5E436-E212-1D44-942F-9610E577B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272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20797</TotalTime>
  <Words>725</Words>
  <Application>Microsoft Macintosh PowerPoint</Application>
  <PresentationFormat>Widescreen</PresentationFormat>
  <Paragraphs>101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Courier New</vt:lpstr>
      <vt:lpstr>Office Theme</vt:lpstr>
      <vt:lpstr>Mapping &amp;  Univers∀l Qu∀ntification</vt:lpstr>
      <vt:lpstr>Mapping</vt:lpstr>
      <vt:lpstr>What do we mean by “mapping”</vt:lpstr>
      <vt:lpstr>Caution about use of the word “mapping”</vt:lpstr>
      <vt:lpstr>Univers∀l Qu∀ntification</vt:lpstr>
      <vt:lpstr>Notation</vt:lpstr>
      <vt:lpstr>Proof</vt:lpstr>
      <vt:lpstr>Proof 2</vt:lpstr>
      <vt:lpstr>Another example</vt:lpstr>
      <vt:lpstr>Forall as implication</vt:lpstr>
      <vt:lpstr>Forall as implication (2)</vt:lpstr>
      <vt:lpstr>So, why not use implication?</vt:lpstr>
      <vt:lpstr>Nested bindings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Equality</dc:title>
  <dc:creator>Ben Hocking</dc:creator>
  <cp:lastModifiedBy>Ben Hocking</cp:lastModifiedBy>
  <cp:revision>438</cp:revision>
  <dcterms:created xsi:type="dcterms:W3CDTF">2018-09-03T20:17:44Z</dcterms:created>
  <dcterms:modified xsi:type="dcterms:W3CDTF">2018-09-25T00:48:00Z</dcterms:modified>
</cp:coreProperties>
</file>