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315" r:id="rId3"/>
    <p:sldId id="326" r:id="rId4"/>
    <p:sldId id="334" r:id="rId5"/>
    <p:sldId id="335" r:id="rId6"/>
    <p:sldId id="336" r:id="rId7"/>
    <p:sldId id="337" r:id="rId8"/>
    <p:sldId id="338" r:id="rId9"/>
    <p:sldId id="339" r:id="rId10"/>
    <p:sldId id="327" r:id="rId11"/>
    <p:sldId id="340" r:id="rId12"/>
    <p:sldId id="329" r:id="rId13"/>
    <p:sldId id="328" r:id="rId14"/>
    <p:sldId id="341" r:id="rId15"/>
    <p:sldId id="330" r:id="rId16"/>
    <p:sldId id="331" r:id="rId17"/>
    <p:sldId id="342" r:id="rId18"/>
    <p:sldId id="343" r:id="rId19"/>
    <p:sldId id="344" r:id="rId20"/>
    <p:sldId id="345" r:id="rId21"/>
    <p:sldId id="346" r:id="rId22"/>
    <p:sldId id="347" r:id="rId23"/>
    <p:sldId id="332" r:id="rId24"/>
    <p:sldId id="348" r:id="rId25"/>
    <p:sldId id="333" r:id="rId26"/>
    <p:sldId id="349" r:id="rId27"/>
    <p:sldId id="350" r:id="rId28"/>
    <p:sldId id="351" r:id="rId29"/>
    <p:sldId id="2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7" autoAdjust="0"/>
    <p:restoredTop sz="85706" autoAdjust="0"/>
  </p:normalViewPr>
  <p:slideViewPr>
    <p:cSldViewPr snapToGrid="0">
      <p:cViewPr>
        <p:scale>
          <a:sx n="105" d="100"/>
          <a:sy n="105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Negation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D44A-C615-D744-AB1F-46D97EE2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5F1C-C682-5042-B7A0-C01D3188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9152"/>
          </a:xfrm>
        </p:spPr>
        <p:txBody>
          <a:bodyPr>
            <a:normAutofit/>
          </a:bodyPr>
          <a:lstStyle/>
          <a:p>
            <a:r>
              <a:rPr lang="en-US" dirty="0"/>
              <a:t>To derive ¬P:</a:t>
            </a:r>
          </a:p>
          <a:p>
            <a:pPr lvl="1"/>
            <a:r>
              <a:rPr lang="en-US" dirty="0"/>
              <a:t>show that from an assumption of (a proof of P) some kind of contradiction that cannot occur would follow, and</a:t>
            </a:r>
          </a:p>
          <a:p>
            <a:pPr lvl="1"/>
            <a:r>
              <a:rPr lang="en-US" dirty="0"/>
              <a:t>thus a proof of false would follow, leading to</a:t>
            </a:r>
          </a:p>
          <a:p>
            <a:pPr lvl="1"/>
            <a:r>
              <a:rPr lang="en-US" dirty="0"/>
              <a:t>the conclusion that there must be no proof of P, that it isn’t true, and that ¬P therefore is true.</a:t>
            </a:r>
          </a:p>
          <a:p>
            <a:pPr lvl="1"/>
            <a:r>
              <a:rPr lang="en-US" dirty="0"/>
              <a:t>This is called "proof by negation.”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proof_by_negation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∀ P : Prop,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(P → false) → ¬P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p, 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B18EF-C397-3246-8AD2-1AF8B209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627E-7E6B-9A4E-A384-B1924267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proof that 0 ≠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C1F2-6051-7C43-8E01-3C6D82A15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zneqo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''': ¬ (0 = 1)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proof_by_negation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h: (0 = 1),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show false,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Compare to: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proof_by_negation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: ∀ P : Prop,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(P → false) → ¬P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l-G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 p, 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9B9DF-6763-044C-96CD-B032AEB7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4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39C-6EDC-A84B-8029-DA26275B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 (update!)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447E1-6E81-1D43-AB21-323A5E837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true and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not</a:t>
                </a:r>
                <a:r>
                  <a:rPr lang="en-US" dirty="0"/>
                  <a:t> true, then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cannot be true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 P Q : Prop },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¬Q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----------------------------------------- (modus-tollens)</a:t>
                </a:r>
              </a:p>
              <a:p>
                <a:pPr marL="457200" lvl="1" indent="0"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¬P</a:t>
                </a:r>
              </a:p>
              <a:p>
                <a:r>
                  <a:rPr lang="en-US" dirty="0"/>
                  <a:t>If we know that “if it’s raining, then the streets are wet”, and we know that “the streets are not wet”, then we know “it's not raining”</a:t>
                </a:r>
              </a:p>
              <a:p>
                <a:r>
                  <a:rPr lang="en-US" dirty="0"/>
                  <a:t>This relies on proof by contradiction…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modus_tollens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 P Q : Prop 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 → Q)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Q → false) : ¬ P :=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l-GR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λ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P),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pfnQ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pfPtoQ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447E1-6E81-1D43-AB21-323A5E837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0B53-3D40-2949-995E-AA991D6A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0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DA44-C27A-1A40-B13E-E76AFAFC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modus tollens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3D35-2FBA-364A-BF6A-516C57A10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modus_tollens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 Q : Prop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pfPtoQ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 → Q)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Q → false) : ¬ P :=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pfPtoQ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Given a proof of P implies Q and a proof that Q is false, we can prove that P is false</a:t>
            </a:r>
          </a:p>
          <a:p>
            <a:r>
              <a:rPr lang="en-US" dirty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Provide a function that takes a proof of P,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apply that to our implication that P implies Q to get a proof of Q,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apply that to our implication that Q implies false to get a proof that P implies false, hence</a:t>
            </a:r>
          </a:p>
          <a:p>
            <a:r>
              <a:rPr lang="en-US" dirty="0"/>
              <a:t>Recall that ¬P is actually synonymous with P implies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5ED4A-0E06-9541-9F12-1853DA0C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EE26-EDC5-5B49-859E-9AB4961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81D1-E175-D048-9D08-F94DE2EE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modus_tollens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{ P Q : Prop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pfPtoQ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 → Q)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¬ Q) : ¬ P:=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pfPtoQ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EXERCISE: present this same construction using a lambda expression. This presentation style makes the proposition, modus tollens, explicit:  for all P and Q : Prop, (P → Q) → (¬ Q → ¬ P). Fill in the blank.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modus_tollens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∀ { P Q: Prop }, (P → Q) → ¬ Q → ¬ 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Q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F9BC8-FA2E-3D4A-B517-07C1087FDF97}"/>
              </a:ext>
            </a:extLst>
          </p:cNvPr>
          <p:cNvSpPr txBox="1"/>
          <p:nvPr/>
        </p:nvSpPr>
        <p:spPr>
          <a:xfrm>
            <a:off x="2755392" y="5616131"/>
            <a:ext cx="10342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sorry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C6645-609B-8745-9AA7-4D81C17CDF5A}"/>
              </a:ext>
            </a:extLst>
          </p:cNvPr>
          <p:cNvSpPr txBox="1"/>
          <p:nvPr/>
        </p:nvSpPr>
        <p:spPr>
          <a:xfrm>
            <a:off x="2755392" y="5619989"/>
            <a:ext cx="2733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924D-AAB6-FD46-B960-3FE9F04F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9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D596-7F0C-4B4E-96F9-45827600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Q and not Q is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15B6-B3E9-D648-A885-C08176D9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Something cannot be both true and not true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qAndNotQfalse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 Q: Prop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(pf: Q ∧ ¬Q) :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pf.2 pf.1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pf.1</a:t>
            </a:r>
            <a:r>
              <a:rPr lang="en-US" dirty="0"/>
              <a:t> takes the left side of the conjunction,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pf.2</a:t>
            </a:r>
            <a:r>
              <a:rPr lang="en-US" dirty="0"/>
              <a:t> takes the right</a:t>
            </a:r>
          </a:p>
          <a:p>
            <a:r>
              <a:rPr lang="en-US" sz="3500" dirty="0"/>
              <a:t>Exercise: explain how this theorem works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¬Q</a:t>
            </a:r>
            <a:r>
              <a:rPr lang="en-US" dirty="0">
                <a:cs typeface="Courier New" panose="02070309020205020404" pitchFamily="49" charset="0"/>
              </a:rPr>
              <a:t> is an implication that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→ false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What do we get when we apply that implication to Q?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948AA-6A62-E14B-8F6B-4AEBC186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CD65-AEDD-BD43-8381-7D75B4E8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E32A-820D-4E4B-AF4A-32FC559E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principle of non-contradiction says that a proof of any proposition, Q, and also of its negation, ¬ Q, gives rise to a contradiction. </a:t>
            </a:r>
          </a:p>
          <a:p>
            <a:pPr lvl="1"/>
            <a:r>
              <a:rPr lang="en-US" dirty="0"/>
              <a:t>Therefore such a contradiction cannot arise.</a:t>
            </a:r>
          </a:p>
          <a:p>
            <a:r>
              <a:rPr lang="en-US" dirty="0"/>
              <a:t>Now consider the proof of the negation: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no_contra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∀ Q: Prop, ¬ (Q ∧ ¬ Q)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λ (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: Prop) (pf : Q ∧ ¬ Q),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and.elim_right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pf)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and.elim_left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pf)</a:t>
            </a:r>
          </a:p>
          <a:p>
            <a:r>
              <a:rPr lang="en-US" dirty="0"/>
              <a:t>Exercise: discuss how this proof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C6D09-1B35-1243-8A31-96643D53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4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5CE2-AB02-A34C-9B90-E20102ED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Non-contradiction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2260-8B2B-8642-92EC-E8013EF6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we’ve created our </a:t>
            </a:r>
            <a:r>
              <a:rPr lang="en-US" dirty="0" err="1"/>
              <a:t>no_contra</a:t>
            </a:r>
            <a:r>
              <a:rPr lang="en-US" dirty="0"/>
              <a:t> theorem, we can use it: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a b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¬ ((a = b) ∧ (a ≠ b))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no_contra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dirty="0"/>
          </a:p>
          <a:p>
            <a:r>
              <a:rPr lang="en-US" dirty="0"/>
              <a:t>See what happens if you add a third variable, </a:t>
            </a:r>
            <a:r>
              <a:rPr lang="en-US" i="1" dirty="0"/>
              <a:t>c</a:t>
            </a:r>
            <a:r>
              <a:rPr lang="en-US" dirty="0"/>
              <a:t>, and replace one </a:t>
            </a:r>
            <a:r>
              <a:rPr lang="en-US" i="1" dirty="0"/>
              <a:t>b</a:t>
            </a:r>
            <a:r>
              <a:rPr lang="en-US" dirty="0"/>
              <a:t> in the theorem with a </a:t>
            </a:r>
            <a:r>
              <a:rPr lang="en-US" i="1" dirty="0"/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CB0BD-0B40-F643-99BD-1776B3F4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1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C637-E038-4B42-9C21-0542AB1E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non-contradiction proof by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6C4E4-8925-4542-99F0-49A3759F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¬ ((a = b) ∧ (a ≠ b))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c : ((a = b) ∧ (a ≠ b)),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have l := c.1, -- short for left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have r := c.2, -- same for right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have f := r l, -- now a proof of false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assumption -- and that proves it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642C3-6121-594C-B9BD-7BB6E920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71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0090-4092-4448-9319-27F12AA5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3C4D-AE66-414A-9D68-86F75E04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¬¬P equal P?</a:t>
            </a:r>
          </a:p>
          <a:p>
            <a:r>
              <a:rPr lang="en-US" dirty="0"/>
              <a:t>Classically, yes</a:t>
            </a:r>
          </a:p>
          <a:p>
            <a:r>
              <a:rPr lang="en-US" dirty="0"/>
              <a:t>Not in constructive logic, though</a:t>
            </a:r>
          </a:p>
          <a:p>
            <a:pPr lvl="1"/>
            <a:r>
              <a:rPr lang="en-US" dirty="0"/>
              <a:t>Why not?!?</a:t>
            </a:r>
          </a:p>
          <a:p>
            <a:pPr lvl="1"/>
            <a:r>
              <a:rPr lang="en-US" dirty="0"/>
              <a:t>Consider the proposition, “the word heterological is homological”</a:t>
            </a:r>
          </a:p>
          <a:p>
            <a:pPr lvl="2"/>
            <a:r>
              <a:rPr lang="en-US" dirty="0"/>
              <a:t>We can show that this proposition cannot be proven</a:t>
            </a:r>
          </a:p>
          <a:p>
            <a:pPr lvl="2"/>
            <a:r>
              <a:rPr lang="en-US" dirty="0"/>
              <a:t>This does not mean we can prove its opposite</a:t>
            </a:r>
          </a:p>
          <a:p>
            <a:pPr lvl="2"/>
            <a:r>
              <a:rPr lang="en-US" dirty="0"/>
              <a:t>In fact, we can show that we cannot prove its opposite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B3246-0041-D246-B5A5-1003328E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0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5642-6355-F74B-A27A-37EE2B5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typical logical symbol for negation is ¬</a:t>
                </a:r>
              </a:p>
              <a:p>
                <a:pPr lvl="1"/>
                <a:r>
                  <a:rPr lang="en-US" dirty="0"/>
                  <a:t>This can be pronounced as “not”</a:t>
                </a:r>
              </a:p>
              <a:p>
                <a:r>
                  <a:rPr lang="en-US" dirty="0"/>
                  <a:t>Other symbols can be used</a:t>
                </a:r>
              </a:p>
              <a:p>
                <a:r>
                  <a:rPr lang="en-US" dirty="0"/>
                  <a:t>For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can be represented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will just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Lean, you can use \not or \neg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2188A-81FB-2B4A-9125-D1B1460A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57DA2-0AC1-E647-8258-F3D50FD7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92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B51C-9634-8943-B1C0-95828EB5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 of the Excluded Middle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F030-1BA6-2F47-84FF-DF2C7067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axiom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excluded_middle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∀ P, P ∨ ¬ 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axiom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excluded_middle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(P : Prop) : P ∨ ¬ P</a:t>
            </a:r>
          </a:p>
          <a:p>
            <a:r>
              <a:rPr lang="en-US" dirty="0"/>
              <a:t>What does this mean? In short, it means that ¬¬P now equals P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3C670-1E62-B848-A91B-9B966B54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3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373F-C4F1-B448-B3CA-F10E19EE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A75E-9B77-C84A-A7A5-AC40D6CF9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double_neg_elim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∀ { P }, ¬ ¬ P → P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P : Prop,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pfNotNotP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¬ ¬ 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cases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excluded_middle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show P, from h,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have f: false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pfNotNotP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780AD-5DA3-BD4F-B6A0-4CA109B8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0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8117-4F05-0B47-BD83-1A6042A6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5373-DB30-3240-9C6D-8847D8DE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 P by double negation elimination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notNotP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¬ ¬ P -- assume ¬ ¬ 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double_neg_elim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notNotP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0809D-682B-AF49-AC84-361571F5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79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1CB2-CA0E-BD4B-B840-92D48EBB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0A3A-AE22-9646-A962-372A2B01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by contradiction has us assume the opposite of what we want to prove and show that it is false</a:t>
            </a:r>
          </a:p>
          <a:p>
            <a:r>
              <a:rPr lang="en-US" dirty="0"/>
              <a:t>I.e., assume “not P” and show it has a false truth judgment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proof_by_contradiction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∀ P : Prop,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(¬ P → false) → P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double_neg_elim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/>
              <a:t> here turns off type inferencing for this one reference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double_neg_elim</a:t>
            </a:r>
            <a:r>
              <a:rPr lang="en-US" dirty="0"/>
              <a:t>. It is a detail here. We'll discuss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/>
              <a:t>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F6C5-0941-C84F-A4C4-F4A77F8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62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02D4-FFA1-8543-9226-CBAC2FD6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FD25-DEC3-C849-AEDE-F78E4931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0 = 0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proof_by_contradiction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pf: 0 = 0 → false,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show false,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from pf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C835B-B6BC-A042-AB4A-1187C639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1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46FA-A6F2-0647-A29F-A710A561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proof by 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CE55-B5B0-5F41-BD41-3D6631CD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classical -- requires classical logic!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{ P Q : Prop }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(pf: ¬ P → (Q ∧ ¬ Q))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: P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proof_by_contradiction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 ¬ P,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have contra := (pf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show false,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no_contra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Q contra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97D81-0FBB-374B-9FA9-B1EDBAA5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0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2526-B42F-7A41-8188-5EE69362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contrapositive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F4B3-BB04-744D-9A9A-5A193457A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768"/>
            <a:ext cx="10515600" cy="49377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(¬Q → ¬P) → (P → Q)</a:t>
            </a:r>
          </a:p>
          <a:p>
            <a:r>
              <a:rPr lang="en-US" i="1" dirty="0"/>
              <a:t>Very</a:t>
            </a:r>
            <a:r>
              <a:rPr lang="en-US" dirty="0"/>
              <a:t> similar to modus tollens (see slide 12)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proof_by_contrapositive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Q : Prop, (¬Q → ¬P) → (P → Q) :=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P Q: Prop,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nqnp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: (¬Q → ¬P),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p : P,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have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nqf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: ¬Q → false :=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l-G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nq : ¬Q, 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no_contra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P 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p 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nqnp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nq)),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have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nnq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: ¬¬Q :=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nqf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show Q,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double_neg_elim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nnq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AC9AC-6FA7-DD41-A7C8-090F8EA7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49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1274-7338-9F42-BAF5-A2C447DA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D9D3-A668-DE4D-823A-611F812F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0 = 0 → true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proof_by_contrapositive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¬true,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have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show ¬ 0 = 0,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B2691-B78F-7C48-AB79-B1E1FE93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09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A088-1AB2-FB43-87B2-DE12F1D4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5DC97-7C3D-D94E-80EA-3D099D360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Does it appear that one needs to use proof by contradiction (and thus classical, non-constructive, reasoning) to prove that the square root of two is irrational?</a:t>
                </a:r>
              </a:p>
              <a:p>
                <a:r>
                  <a:rPr lang="en-US" dirty="0"/>
                  <a:t>One general proof structure:</a:t>
                </a:r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is rational</a:t>
                </a:r>
              </a:p>
              <a:p>
                <a:pPr lvl="1"/>
                <a:r>
                  <a:rPr lang="en-US" dirty="0"/>
                  <a:t>Thus it can be represented as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/>
                  <a:t>, 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relatively prime</a:t>
                </a:r>
              </a:p>
              <a:p>
                <a:pPr lvl="1"/>
                <a:r>
                  <a:rPr lang="en-US" dirty="0"/>
                  <a:t>Multiply both sides by b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 both side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violates our assumption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relatively prime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5DC97-7C3D-D94E-80EA-3D099D360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3A3D2-DF3A-BA47-AA1C-9100AF9D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51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746E-7D2F-D640-A694-B5290630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Stating a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360B-86A9-744C-BC60-273554E7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Propositions can be true </a:t>
            </a:r>
            <a:r>
              <a:rPr lang="en-US" i="1" dirty="0"/>
              <a:t>or</a:t>
            </a:r>
            <a:r>
              <a:rPr lang="en-US" dirty="0"/>
              <a:t> false</a:t>
            </a:r>
          </a:p>
          <a:p>
            <a:r>
              <a:rPr lang="en-US" dirty="0"/>
              <a:t>So far, we have been interested in proving that propositions are </a:t>
            </a:r>
            <a:r>
              <a:rPr lang="en-US" i="1" dirty="0"/>
              <a:t>true</a:t>
            </a:r>
          </a:p>
          <a:p>
            <a:r>
              <a:rPr lang="en-US" dirty="0"/>
              <a:t>One way to prove a proposition is </a:t>
            </a:r>
            <a:r>
              <a:rPr lang="en-US" i="1" dirty="0"/>
              <a:t>false</a:t>
            </a:r>
            <a:r>
              <a:rPr lang="en-US" dirty="0"/>
              <a:t>, is to prove its negation is true</a:t>
            </a:r>
          </a:p>
          <a:p>
            <a:r>
              <a:rPr lang="en-US" dirty="0"/>
              <a:t>¬P is thus shorthand for P → false </a:t>
            </a:r>
            <a:r>
              <a:rPr lang="en-US" sz="3200" b="1" dirty="0"/>
              <a:t>— remember this!!</a:t>
            </a:r>
            <a:endParaRPr lang="en-US" b="1" dirty="0"/>
          </a:p>
          <a:p>
            <a:r>
              <a:rPr lang="en-US" dirty="0"/>
              <a:t>Remember our implication truth table: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DB3740D-72F3-0549-A566-22CE732759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476439"/>
                  </p:ext>
                </p:extLst>
              </p:nvPr>
            </p:nvGraphicFramePr>
            <p:xfrm>
              <a:off x="2032000" y="4359339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true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true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false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No valid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 true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true.intro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72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false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false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4614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DB3740D-72F3-0549-A566-22CE732759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476439"/>
                  </p:ext>
                </p:extLst>
              </p:nvPr>
            </p:nvGraphicFramePr>
            <p:xfrm>
              <a:off x="2032000" y="4359339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100851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9777398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313254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Implication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999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9" t="-103333" r="-201408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9" t="-210345" r="-201408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No valid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887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9" t="-300000" r="-201408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true.intro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72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9" t="-413793" r="-201408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Return passed-in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4614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8DF26-91BF-0044-A4F0-B0F3E593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7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5D60-7544-A245-8127-E45C175B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negation in constructive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177F-9184-C34C-B392-51BECBEE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we’ve already said, ¬P is shorthand for P → false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 : Prop -- assume P is some Prop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same : (¬ P) = (P → false)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A proof that P → false necessarily means that there can be no (valid) proof for P.</a:t>
            </a:r>
          </a:p>
          <a:p>
            <a:r>
              <a:rPr lang="en-US" dirty="0"/>
              <a:t>So negation of P means that we can prove that there is no proof of P.</a:t>
            </a:r>
          </a:p>
          <a:p>
            <a:r>
              <a:rPr lang="en-US" dirty="0"/>
              <a:t>More on this later…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D2C67-D53F-2D4A-B2FD-BAF61AA6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F359-E00D-0447-8F1F-79ACB45A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Inequality (not equals)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B545-B5A6-0743-8C17-793ACA99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≠ 1 is just different notation for ¬ 0 = 1</a:t>
            </a:r>
          </a:p>
          <a:p>
            <a:pPr lvl="1"/>
            <a:r>
              <a:rPr lang="en-US" dirty="0"/>
              <a:t>≠ can be written with \ne or \</a:t>
            </a:r>
            <a:r>
              <a:rPr lang="en-US" dirty="0" err="1"/>
              <a:t>neq</a:t>
            </a:r>
            <a:endParaRPr lang="en-US" dirty="0"/>
          </a:p>
          <a:p>
            <a:pPr lvl="2"/>
            <a:r>
              <a:rPr lang="en-US" dirty="0"/>
              <a:t>On a Mac, ≠ can also be written with [option]+=, and ¬ can be written with [option]+l (that’s a lower-case L)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zneqo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0 ≠ 1.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zneqo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Woah, a period? This means that Lean just </a:t>
            </a:r>
            <a:r>
              <a:rPr lang="en-US" i="1" dirty="0"/>
              <a:t>knows</a:t>
            </a:r>
            <a:r>
              <a:rPr lang="en-US" dirty="0"/>
              <a:t> it is true.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zneqoeqzneqo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(0 ≠ 1) = ¬(0 = 1)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82C4-DD96-334C-AE40-86FD5BC8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3C45-9779-9445-B06D-BEC5F5E9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Disjointness of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0960-0852-C549-912F-04457CC9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Zero is created by the “base” constructor for naturals</a:t>
            </a:r>
          </a:p>
          <a:p>
            <a:pPr lvl="1"/>
            <a:r>
              <a:rPr lang="en-US" dirty="0"/>
              <a:t>#reduce </a:t>
            </a:r>
            <a:r>
              <a:rPr lang="en-US" dirty="0" err="1"/>
              <a:t>nat.zero</a:t>
            </a:r>
            <a:endParaRPr lang="en-US" dirty="0"/>
          </a:p>
          <a:p>
            <a:r>
              <a:rPr lang="en-US" dirty="0"/>
              <a:t>One is created by using the successor of zero</a:t>
            </a:r>
          </a:p>
          <a:p>
            <a:pPr lvl="1"/>
            <a:r>
              <a:rPr lang="en-US" dirty="0"/>
              <a:t>#reduce </a:t>
            </a:r>
            <a:r>
              <a:rPr lang="en-US" dirty="0" err="1"/>
              <a:t>nat.succ</a:t>
            </a:r>
            <a:r>
              <a:rPr lang="en-US" dirty="0"/>
              <a:t>(0)</a:t>
            </a:r>
          </a:p>
          <a:p>
            <a:r>
              <a:rPr lang="en-US" dirty="0"/>
              <a:t>Two is the successor of 1</a:t>
            </a:r>
          </a:p>
          <a:p>
            <a:pPr lvl="1"/>
            <a:r>
              <a:rPr lang="en-US" dirty="0"/>
              <a:t>#reduce </a:t>
            </a:r>
            <a:r>
              <a:rPr lang="en-US" dirty="0" err="1"/>
              <a:t>nat.succ</a:t>
            </a:r>
            <a:r>
              <a:rPr lang="en-US" dirty="0"/>
              <a:t>(</a:t>
            </a:r>
            <a:r>
              <a:rPr lang="en-US" dirty="0" err="1"/>
              <a:t>nat.succ</a:t>
            </a:r>
            <a:r>
              <a:rPr lang="en-US" dirty="0"/>
              <a:t>(0))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zneqo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0 = 1 →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 : (0 = 1),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B3C3A-3FEF-874D-9B04-6467FBC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A303-E292-5A44-912F-08E657B9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Assume-show-from proof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D2D5A-B2DF-464E-8678-801AB601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399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Assume</a:t>
            </a:r>
            <a:r>
              <a:rPr lang="en-US" dirty="0"/>
              <a:t> works on an implication, either explicit or implicit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Assume</a:t>
            </a:r>
            <a:r>
              <a:rPr lang="en-US" dirty="0"/>
              <a:t> assumes the antecedent (the left-hand side of the implication)</a:t>
            </a:r>
          </a:p>
          <a:p>
            <a:pPr lvl="1"/>
            <a:r>
              <a:rPr lang="en-US" dirty="0"/>
              <a:t>New goal is now the consequent (the right-hand side)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 finds the first goal matching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. This goal now becomes the main goal, after unification (a topic we will discuss later)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/>
              <a:t> is synonymous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exact</a:t>
            </a:r>
            <a:r>
              <a:rPr lang="en-US" dirty="0"/>
              <a:t>, but is useful for demonstrating an assume/show/from pattern.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zneqo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'' : ¬ 0 = 1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h : (0 = 1),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show false,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1E13D-7275-3E42-B03B-3B13D04D2A81}"/>
              </a:ext>
            </a:extLst>
          </p:cNvPr>
          <p:cNvSpPr txBox="1"/>
          <p:nvPr/>
        </p:nvSpPr>
        <p:spPr>
          <a:xfrm>
            <a:off x="6193536" y="4001293"/>
            <a:ext cx="4937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prove that 0 ≠ 1 by assuming 0 = 1 and by showing that this assumption leads to a contradiction. As that is impossible, there must be no such proof of 0 = 1. That proves ¬ 0 = 1, i.e., 0 ≠ 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E3B81-C3F8-7D43-AC77-5D0EA272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CECA-C1EE-2746-A30F-B85CA78B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Disjointedness with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9CDD-7BC7-874D-BFE1-BAFAE155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ttneqff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¬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h 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show false,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bool.no_confusion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/>
              <a:t>How does this work?</a:t>
            </a:r>
          </a:p>
          <a:p>
            <a:pPr marL="0" indent="0">
              <a:buNone/>
            </a:pPr>
            <a:r>
              <a:rPr lang="en-US" dirty="0"/>
              <a:t>How else could we have proved it?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ttneqff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≠ ff.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62A06-AC93-7A4E-AFE4-83E55C0A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2B66-4CA1-6C43-9892-0B4B5B6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5854-CEF4-0B42-8BE7-E1A4640F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EXERCISE: Is it true that "Hello, Lean!" ≠ "Hello Lean!"? Can you prove it? If so, how? If not, why not?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ex1 : "Hello, Lean!" ≠ "Hello Lean!"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h : ("Hello, Lean!" = "Hello Lean!"),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show false,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.no_confusion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EXERCISE: What about 2 ≠ 1?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ex2 : 2 ≠ 1.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7FB9A-0F64-FF4E-96B6-10E4BE82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20469</TotalTime>
  <Words>2180</Words>
  <Application>Microsoft Macintosh PowerPoint</Application>
  <PresentationFormat>Widescreen</PresentationFormat>
  <Paragraphs>304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Office Theme</vt:lpstr>
      <vt:lpstr>Negation</vt:lpstr>
      <vt:lpstr>Terminology</vt:lpstr>
      <vt:lpstr>Stating a negation</vt:lpstr>
      <vt:lpstr>What is a negation in constructive logic?</vt:lpstr>
      <vt:lpstr>Inequality (not equals)</vt:lpstr>
      <vt:lpstr>Disjointness of constructors</vt:lpstr>
      <vt:lpstr>Assume-show-from proof pattern</vt:lpstr>
      <vt:lpstr>Disjointedness with booleans</vt:lpstr>
      <vt:lpstr>Exercises</vt:lpstr>
      <vt:lpstr>Proof of negation</vt:lpstr>
      <vt:lpstr>Another proof that 0 ≠ 1</vt:lpstr>
      <vt:lpstr>Modus Tollens (update!)</vt:lpstr>
      <vt:lpstr>Unpacking modus tollens</vt:lpstr>
      <vt:lpstr>Exercise</vt:lpstr>
      <vt:lpstr>Proving Q and not Q is false</vt:lpstr>
      <vt:lpstr>Non-contradiction</vt:lpstr>
      <vt:lpstr>Non-contradiction application</vt:lpstr>
      <vt:lpstr>Manual non-contradiction proof by steps</vt:lpstr>
      <vt:lpstr>Negation elimination</vt:lpstr>
      <vt:lpstr>Axiom of the Excluded Middle</vt:lpstr>
      <vt:lpstr>Double negative elimination</vt:lpstr>
      <vt:lpstr>Application</vt:lpstr>
      <vt:lpstr>Proof by contradiction</vt:lpstr>
      <vt:lpstr>Application</vt:lpstr>
      <vt:lpstr>Classical proof by contradiction</vt:lpstr>
      <vt:lpstr>Proof by contrapositive</vt:lpstr>
      <vt:lpstr>Application</vt:lpstr>
      <vt:lpstr>Exercise</vt:lpstr>
      <vt:lpstr>Fin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399</cp:revision>
  <dcterms:created xsi:type="dcterms:W3CDTF">2018-09-03T20:17:44Z</dcterms:created>
  <dcterms:modified xsi:type="dcterms:W3CDTF">2018-09-18T01:28:50Z</dcterms:modified>
</cp:coreProperties>
</file>