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8" r:id="rId2"/>
    <p:sldId id="256" r:id="rId3"/>
    <p:sldId id="259" r:id="rId4"/>
    <p:sldId id="260" r:id="rId5"/>
    <p:sldId id="261" r:id="rId6"/>
    <p:sldId id="262" r:id="rId7"/>
    <p:sldId id="275" r:id="rId8"/>
    <p:sldId id="263" r:id="rId9"/>
    <p:sldId id="276" r:id="rId10"/>
    <p:sldId id="264" r:id="rId11"/>
    <p:sldId id="277" r:id="rId12"/>
    <p:sldId id="265" r:id="rId13"/>
    <p:sldId id="278" r:id="rId14"/>
    <p:sldId id="266" r:id="rId15"/>
    <p:sldId id="279" r:id="rId16"/>
    <p:sldId id="267" r:id="rId17"/>
    <p:sldId id="280" r:id="rId18"/>
    <p:sldId id="268" r:id="rId19"/>
    <p:sldId id="281" r:id="rId20"/>
    <p:sldId id="269" r:id="rId21"/>
    <p:sldId id="282" r:id="rId22"/>
    <p:sldId id="270" r:id="rId23"/>
    <p:sldId id="284" r:id="rId24"/>
    <p:sldId id="272" r:id="rId25"/>
    <p:sldId id="285" r:id="rId26"/>
    <p:sldId id="273" r:id="rId27"/>
    <p:sldId id="286" r:id="rId28"/>
    <p:sldId id="274" r:id="rId29"/>
    <p:sldId id="287" r:id="rId30"/>
    <p:sldId id="288" r:id="rId31"/>
    <p:sldId id="291" r:id="rId32"/>
    <p:sldId id="292" r:id="rId33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0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1801" autoAdjust="0"/>
  </p:normalViewPr>
  <p:slideViewPr>
    <p:cSldViewPr snapToGrid="0">
      <p:cViewPr varScale="1">
        <p:scale>
          <a:sx n="80" d="100"/>
          <a:sy n="80" d="100"/>
        </p:scale>
        <p:origin x="-1686" y="-84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EC8D6D-FC1D-47D2-B3F6-9F55AF8AE28D}" type="datetimeFigureOut">
              <a:rPr lang="en-AU" smtClean="0"/>
              <a:t>20/08/2015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26964A-9ED8-44EE-A91C-C61B15829CF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36478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Tasks:</a:t>
            </a:r>
          </a:p>
          <a:p>
            <a:pPr marL="171450" indent="-171450">
              <a:buFontTx/>
              <a:buChar char="-"/>
            </a:pPr>
            <a:r>
              <a:rPr lang="en-AU" baseline="0" dirty="0" smtClean="0"/>
              <a:t>Implement bootstrap requirements: .5hrs</a:t>
            </a:r>
          </a:p>
          <a:p>
            <a:pPr marL="171450" indent="-171450">
              <a:buFontTx/>
              <a:buChar char="-"/>
            </a:pPr>
            <a:r>
              <a:rPr lang="en-AU" baseline="0" dirty="0" smtClean="0"/>
              <a:t>Create site structure: .5hrs</a:t>
            </a:r>
          </a:p>
          <a:p>
            <a:pPr marL="171450" indent="-171450">
              <a:buFontTx/>
              <a:buChar char="-"/>
            </a:pPr>
            <a:r>
              <a:rPr lang="en-AU" baseline="0" dirty="0" smtClean="0"/>
              <a:t>Build static site content: 4hrs</a:t>
            </a:r>
          </a:p>
          <a:p>
            <a:pPr marL="171450" indent="-171450">
              <a:buFontTx/>
              <a:buChar char="-"/>
            </a:pPr>
            <a:r>
              <a:rPr lang="en-AU" dirty="0" smtClean="0"/>
              <a:t>Write CSS for site:</a:t>
            </a:r>
            <a:r>
              <a:rPr lang="en-AU" baseline="0" dirty="0" smtClean="0"/>
              <a:t> 5hrs</a:t>
            </a:r>
          </a:p>
          <a:p>
            <a:pPr marL="171450" indent="-171450">
              <a:buFontTx/>
              <a:buChar char="-"/>
            </a:pPr>
            <a:endParaRPr lang="en-AU" baseline="0" dirty="0" smtClean="0"/>
          </a:p>
          <a:p>
            <a:pPr marL="0" indent="0">
              <a:buFontTx/>
              <a:buNone/>
            </a:pPr>
            <a:r>
              <a:rPr lang="en-AU" baseline="0" dirty="0" smtClean="0"/>
              <a:t>Total Time: 10hrs</a:t>
            </a:r>
            <a:endParaRPr lang="en-A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26964A-9ED8-44EE-A91C-C61B15829CFB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377678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Tasks:</a:t>
            </a:r>
          </a:p>
          <a:p>
            <a:pPr marL="171450" indent="-171450">
              <a:buFontTx/>
              <a:buChar char="-"/>
            </a:pPr>
            <a:r>
              <a:rPr lang="en-AU" baseline="0" dirty="0" smtClean="0"/>
              <a:t>Create admin login page to filter and delete users: 2hrs</a:t>
            </a:r>
          </a:p>
          <a:p>
            <a:pPr marL="171450" indent="-171450">
              <a:buFontTx/>
              <a:buChar char="-"/>
            </a:pPr>
            <a:endParaRPr lang="en-AU" baseline="0" dirty="0" smtClean="0"/>
          </a:p>
          <a:p>
            <a:pPr marL="0" indent="0">
              <a:buFontTx/>
              <a:buNone/>
            </a:pPr>
            <a:r>
              <a:rPr lang="en-AU" baseline="0" dirty="0" smtClean="0"/>
              <a:t>Total Time: 2hrs</a:t>
            </a:r>
            <a:endParaRPr lang="en-A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26964A-9ED8-44EE-A91C-C61B15829CFB}" type="slidenum">
              <a:rPr lang="en-AU" smtClean="0"/>
              <a:t>20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208501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Tasks:</a:t>
            </a:r>
          </a:p>
          <a:p>
            <a:pPr marL="171450" indent="-171450">
              <a:buFontTx/>
              <a:buChar char="-"/>
            </a:pPr>
            <a:r>
              <a:rPr lang="en-AU" baseline="0" dirty="0" smtClean="0"/>
              <a:t>Create a user information page to view details on vault content: 2hrs</a:t>
            </a:r>
          </a:p>
          <a:p>
            <a:pPr marL="171450" indent="-171450">
              <a:buFontTx/>
              <a:buChar char="-"/>
            </a:pPr>
            <a:r>
              <a:rPr lang="en-AU" baseline="0" dirty="0" smtClean="0"/>
              <a:t>Create sorting method on page: 1hr</a:t>
            </a:r>
          </a:p>
          <a:p>
            <a:pPr marL="171450" indent="-171450">
              <a:buFontTx/>
              <a:buChar char="-"/>
            </a:pPr>
            <a:r>
              <a:rPr lang="en-AU" baseline="0" dirty="0" smtClean="0"/>
              <a:t>Allow user to delete their media from this page: 1hr</a:t>
            </a:r>
          </a:p>
          <a:p>
            <a:pPr marL="171450" indent="-171450">
              <a:buFontTx/>
              <a:buChar char="-"/>
            </a:pPr>
            <a:endParaRPr lang="en-AU" baseline="0" dirty="0" smtClean="0"/>
          </a:p>
          <a:p>
            <a:pPr marL="0" indent="0">
              <a:buFontTx/>
              <a:buNone/>
            </a:pPr>
            <a:r>
              <a:rPr lang="en-AU" baseline="0" dirty="0" smtClean="0"/>
              <a:t>Total Time: 4hrs</a:t>
            </a:r>
            <a:endParaRPr lang="en-AU" dirty="0" smtClean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26964A-9ED8-44EE-A91C-C61B15829CFB}" type="slidenum">
              <a:rPr lang="en-AU" smtClean="0"/>
              <a:t>22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478372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Tasks:</a:t>
            </a:r>
          </a:p>
          <a:p>
            <a:pPr marL="171450" indent="-171450">
              <a:buFontTx/>
              <a:buChar char="-"/>
            </a:pPr>
            <a:r>
              <a:rPr lang="en-AU" baseline="0" dirty="0" smtClean="0"/>
              <a:t>Implement method to display one page at a time for streamed books: 1hr</a:t>
            </a:r>
          </a:p>
          <a:p>
            <a:pPr marL="171450" indent="-171450">
              <a:buFontTx/>
              <a:buChar char="-"/>
            </a:pPr>
            <a:r>
              <a:rPr lang="en-AU" baseline="0" dirty="0" smtClean="0"/>
              <a:t>Allow user to turn one page at a time: 1hr</a:t>
            </a:r>
          </a:p>
          <a:p>
            <a:pPr marL="171450" indent="-171450">
              <a:buFontTx/>
              <a:buChar char="-"/>
            </a:pPr>
            <a:r>
              <a:rPr lang="en-AU" baseline="0" dirty="0" smtClean="0"/>
              <a:t>Allow user to jump to a page: 1hr</a:t>
            </a:r>
          </a:p>
          <a:p>
            <a:pPr marL="171450" indent="-171450">
              <a:buFontTx/>
              <a:buChar char="-"/>
            </a:pPr>
            <a:endParaRPr lang="en-AU" baseline="0" dirty="0" smtClean="0"/>
          </a:p>
          <a:p>
            <a:pPr marL="0" indent="0">
              <a:buFontTx/>
              <a:buNone/>
            </a:pPr>
            <a:r>
              <a:rPr lang="en-AU" baseline="0" dirty="0" smtClean="0"/>
              <a:t>Total Time: 3hrs</a:t>
            </a:r>
            <a:endParaRPr lang="en-A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26964A-9ED8-44EE-A91C-C61B15829CFB}" type="slidenum">
              <a:rPr lang="en-AU" smtClean="0"/>
              <a:t>24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146553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Tasks:</a:t>
            </a:r>
          </a:p>
          <a:p>
            <a:pPr marL="171450" indent="-171450">
              <a:buFontTx/>
              <a:buChar char="-"/>
            </a:pPr>
            <a:r>
              <a:rPr lang="en-AU" baseline="0" dirty="0" smtClean="0"/>
              <a:t>Leave space on content pages to display ads of appropriate size: .5hrs</a:t>
            </a:r>
          </a:p>
          <a:p>
            <a:pPr marL="171450" indent="-171450">
              <a:buFontTx/>
              <a:buChar char="-"/>
            </a:pPr>
            <a:endParaRPr lang="en-AU" baseline="0" dirty="0" smtClean="0"/>
          </a:p>
          <a:p>
            <a:pPr marL="0" indent="0">
              <a:buFontTx/>
              <a:buNone/>
            </a:pPr>
            <a:r>
              <a:rPr lang="en-AU" baseline="0" dirty="0" smtClean="0"/>
              <a:t>Total Time: .5hrs</a:t>
            </a:r>
            <a:endParaRPr lang="en-A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26964A-9ED8-44EE-A91C-C61B15829CFB}" type="slidenum">
              <a:rPr lang="en-AU" smtClean="0"/>
              <a:t>26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585837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Tasks:</a:t>
            </a:r>
          </a:p>
          <a:p>
            <a:pPr marL="171450" indent="-171450">
              <a:buFontTx/>
              <a:buChar char="-"/>
            </a:pPr>
            <a:r>
              <a:rPr lang="en-AU" baseline="0" dirty="0" smtClean="0"/>
              <a:t>Implement method to change certain colours in page’s </a:t>
            </a:r>
            <a:r>
              <a:rPr lang="en-AU" baseline="0" dirty="0" err="1" smtClean="0"/>
              <a:t>css</a:t>
            </a:r>
            <a:r>
              <a:rPr lang="en-AU" baseline="0" dirty="0" smtClean="0"/>
              <a:t>: 2hrs</a:t>
            </a:r>
          </a:p>
          <a:p>
            <a:pPr marL="171450" indent="-171450">
              <a:buFontTx/>
              <a:buChar char="-"/>
            </a:pPr>
            <a:r>
              <a:rPr lang="en-AU" baseline="0" dirty="0" smtClean="0"/>
              <a:t>Add a preference menu to implement minor changes to how their vault operates: 4hrs</a:t>
            </a:r>
          </a:p>
          <a:p>
            <a:pPr marL="171450" indent="-171450">
              <a:buFontTx/>
              <a:buChar char="-"/>
            </a:pPr>
            <a:endParaRPr lang="en-AU" baseline="0" dirty="0" smtClean="0"/>
          </a:p>
          <a:p>
            <a:pPr marL="0" indent="0">
              <a:buFontTx/>
              <a:buNone/>
            </a:pPr>
            <a:r>
              <a:rPr lang="en-AU" baseline="0" dirty="0" smtClean="0"/>
              <a:t>Total Time: 6hrs</a:t>
            </a:r>
            <a:endParaRPr lang="en-A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26964A-9ED8-44EE-A91C-C61B15829CFB}" type="slidenum">
              <a:rPr lang="en-AU" smtClean="0"/>
              <a:t>28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188058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Tasks:</a:t>
            </a:r>
          </a:p>
          <a:p>
            <a:pPr marL="171450" indent="-171450">
              <a:buFontTx/>
              <a:buChar char="-"/>
            </a:pPr>
            <a:r>
              <a:rPr lang="en-AU" baseline="0" dirty="0" smtClean="0"/>
              <a:t>Create user table in database: .5hrs</a:t>
            </a:r>
          </a:p>
          <a:p>
            <a:pPr marL="171450" indent="-171450">
              <a:buFontTx/>
              <a:buChar char="-"/>
            </a:pPr>
            <a:r>
              <a:rPr lang="en-AU" baseline="0" dirty="0" smtClean="0"/>
              <a:t>Allow for hashed passwords: .5hrs</a:t>
            </a:r>
          </a:p>
          <a:p>
            <a:pPr marL="171450" indent="-171450">
              <a:buFontTx/>
              <a:buChar char="-"/>
            </a:pPr>
            <a:r>
              <a:rPr lang="en-AU" baseline="0" dirty="0" smtClean="0"/>
              <a:t>Create login and registration pages: 1.5hrs</a:t>
            </a:r>
          </a:p>
          <a:p>
            <a:pPr marL="171450" indent="-171450">
              <a:buFontTx/>
              <a:buChar char="-"/>
            </a:pPr>
            <a:r>
              <a:rPr lang="en-AU" baseline="0" dirty="0" smtClean="0"/>
              <a:t>Ensure users can’t double up with usernames and passwords are at least 8 characters: .5hrs</a:t>
            </a:r>
          </a:p>
          <a:p>
            <a:pPr marL="171450" indent="-171450">
              <a:buFontTx/>
              <a:buChar char="-"/>
            </a:pPr>
            <a:r>
              <a:rPr lang="en-AU" baseline="0" dirty="0" smtClean="0"/>
              <a:t>Only allow access to content pages if user is signed in: 1hr</a:t>
            </a:r>
          </a:p>
          <a:p>
            <a:pPr marL="171450" indent="-171450">
              <a:buFontTx/>
              <a:buChar char="-"/>
            </a:pPr>
            <a:endParaRPr lang="en-AU" baseline="0" dirty="0" smtClean="0"/>
          </a:p>
          <a:p>
            <a:pPr marL="0" indent="0">
              <a:buFontTx/>
              <a:buNone/>
            </a:pPr>
            <a:r>
              <a:rPr lang="en-AU" baseline="0" dirty="0" smtClean="0"/>
              <a:t>Total Time: 4hrs</a:t>
            </a:r>
            <a:endParaRPr lang="en-AU" dirty="0" smtClean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26964A-9ED8-44EE-A91C-C61B15829CFB}" type="slidenum">
              <a:rPr lang="en-AU" smtClean="0"/>
              <a:t>30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013558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Tasks:</a:t>
            </a:r>
          </a:p>
          <a:p>
            <a:pPr marL="171450" indent="-171450">
              <a:buFontTx/>
              <a:buChar char="-"/>
            </a:pPr>
            <a:r>
              <a:rPr lang="en-AU" baseline="0" dirty="0" smtClean="0"/>
              <a:t>Research other sites’ </a:t>
            </a:r>
            <a:r>
              <a:rPr lang="en-AU" baseline="0" dirty="0" err="1" smtClean="0"/>
              <a:t>Ts&amp;Cs</a:t>
            </a:r>
            <a:r>
              <a:rPr lang="en-AU" baseline="0" dirty="0" smtClean="0"/>
              <a:t> and privacy policies and find what applies: 3hrs</a:t>
            </a:r>
          </a:p>
          <a:p>
            <a:pPr marL="171450" indent="-171450">
              <a:buFontTx/>
              <a:buChar char="-"/>
            </a:pPr>
            <a:r>
              <a:rPr lang="en-AU" baseline="0" dirty="0" smtClean="0"/>
              <a:t>Create the content for these pages: 5hrs</a:t>
            </a:r>
          </a:p>
          <a:p>
            <a:pPr marL="171450" indent="-171450">
              <a:buFontTx/>
              <a:buChar char="-"/>
            </a:pPr>
            <a:r>
              <a:rPr lang="en-AU" baseline="0" dirty="0" smtClean="0"/>
              <a:t>Create pages to house the content: 1hr</a:t>
            </a:r>
          </a:p>
          <a:p>
            <a:pPr marL="171450" indent="-171450">
              <a:buFontTx/>
              <a:buChar char="-"/>
            </a:pPr>
            <a:endParaRPr lang="en-AU" baseline="0" dirty="0" smtClean="0"/>
          </a:p>
          <a:p>
            <a:pPr marL="0" indent="0">
              <a:buFontTx/>
              <a:buNone/>
            </a:pPr>
            <a:r>
              <a:rPr lang="en-AU" baseline="0" dirty="0" smtClean="0"/>
              <a:t>Total Time: 9hrs</a:t>
            </a:r>
            <a:endParaRPr lang="en-AU" dirty="0" smtClean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26964A-9ED8-44EE-A91C-C61B15829CFB}" type="slidenum">
              <a:rPr lang="en-AU" smtClean="0"/>
              <a:t>32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013558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Tasks:</a:t>
            </a:r>
          </a:p>
          <a:p>
            <a:pPr marL="171450" indent="-171450">
              <a:buFontTx/>
              <a:buChar char="-"/>
            </a:pPr>
            <a:r>
              <a:rPr lang="en-AU" baseline="0" dirty="0" smtClean="0"/>
              <a:t>Research other sites’ FAQs: 1hr</a:t>
            </a:r>
          </a:p>
          <a:p>
            <a:pPr marL="171450" indent="-171450">
              <a:buFontTx/>
              <a:buChar char="-"/>
            </a:pPr>
            <a:r>
              <a:rPr lang="en-AU" baseline="0" dirty="0" smtClean="0"/>
              <a:t>Write a list of assumed FAQs for our site: .5hrs</a:t>
            </a:r>
          </a:p>
          <a:p>
            <a:pPr marL="171450" indent="-171450">
              <a:buFontTx/>
              <a:buChar char="-"/>
            </a:pPr>
            <a:r>
              <a:rPr lang="en-AU" baseline="0" dirty="0" smtClean="0"/>
              <a:t>Write answers for those Qs: 1.5hrs</a:t>
            </a:r>
          </a:p>
          <a:p>
            <a:pPr marL="171450" indent="-171450">
              <a:buFontTx/>
              <a:buChar char="-"/>
            </a:pPr>
            <a:endParaRPr lang="en-AU" baseline="0" dirty="0" smtClean="0"/>
          </a:p>
          <a:p>
            <a:pPr marL="0" indent="0">
              <a:buFontTx/>
              <a:buNone/>
            </a:pPr>
            <a:r>
              <a:rPr lang="en-AU" baseline="0" dirty="0" smtClean="0"/>
              <a:t>Total Time: 3hrs</a:t>
            </a:r>
            <a:endParaRPr lang="en-AU" dirty="0" smtClean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26964A-9ED8-44EE-A91C-C61B15829CFB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590835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Tasks:</a:t>
            </a:r>
          </a:p>
          <a:p>
            <a:pPr marL="171450" indent="-171450">
              <a:buFontTx/>
              <a:buChar char="-"/>
            </a:pPr>
            <a:r>
              <a:rPr lang="en-AU" baseline="0" dirty="0" smtClean="0"/>
              <a:t>Research existing algorithms that can perform this task: 1hr</a:t>
            </a:r>
          </a:p>
          <a:p>
            <a:pPr marL="171450" indent="-171450">
              <a:buFontTx/>
              <a:buChar char="-"/>
            </a:pPr>
            <a:r>
              <a:rPr lang="en-AU" baseline="0" dirty="0" smtClean="0"/>
              <a:t>If algorithm exists, find a way to implement it with system: 5hrs</a:t>
            </a:r>
          </a:p>
          <a:p>
            <a:pPr marL="171450" indent="-171450">
              <a:buFontTx/>
              <a:buChar char="-"/>
            </a:pPr>
            <a:r>
              <a:rPr lang="en-AU" baseline="0" dirty="0" smtClean="0"/>
              <a:t>If it doesn’t exist, write one: 20hrs</a:t>
            </a:r>
          </a:p>
          <a:p>
            <a:pPr marL="171450" indent="-171450">
              <a:buFontTx/>
              <a:buChar char="-"/>
            </a:pPr>
            <a:endParaRPr lang="en-AU" baseline="0" dirty="0" smtClean="0"/>
          </a:p>
          <a:p>
            <a:pPr marL="0" indent="0">
              <a:buFontTx/>
              <a:buNone/>
            </a:pPr>
            <a:r>
              <a:rPr lang="en-AU" baseline="0" dirty="0" smtClean="0"/>
              <a:t>Total Time: 6-20hrs</a:t>
            </a:r>
            <a:endParaRPr lang="en-A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26964A-9ED8-44EE-A91C-C61B15829CFB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504030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Tasks:</a:t>
            </a:r>
          </a:p>
          <a:p>
            <a:pPr marL="171450" indent="-171450">
              <a:buFontTx/>
              <a:buChar char="-"/>
            </a:pPr>
            <a:r>
              <a:rPr lang="en-AU" baseline="0" dirty="0" smtClean="0"/>
              <a:t>Create a table to store playlist information and link to other tables: .5hrs</a:t>
            </a:r>
          </a:p>
          <a:p>
            <a:pPr marL="171450" indent="-171450">
              <a:buFontTx/>
              <a:buChar char="-"/>
            </a:pPr>
            <a:r>
              <a:rPr lang="en-AU" baseline="0" dirty="0" smtClean="0"/>
              <a:t>Create a filter for genres/playlists on display page for content: 1.5hrs</a:t>
            </a:r>
          </a:p>
          <a:p>
            <a:pPr marL="171450" indent="-171450">
              <a:buFontTx/>
              <a:buChar char="-"/>
            </a:pPr>
            <a:r>
              <a:rPr lang="en-AU" baseline="0" dirty="0" smtClean="0"/>
              <a:t>Allow for items to play one after another: 2hrs</a:t>
            </a:r>
          </a:p>
          <a:p>
            <a:pPr marL="171450" indent="-171450">
              <a:buFontTx/>
              <a:buChar char="-"/>
            </a:pPr>
            <a:endParaRPr lang="en-AU" baseline="0" dirty="0" smtClean="0"/>
          </a:p>
          <a:p>
            <a:pPr marL="0" indent="0">
              <a:buFontTx/>
              <a:buNone/>
            </a:pPr>
            <a:r>
              <a:rPr lang="en-AU" baseline="0" dirty="0" smtClean="0"/>
              <a:t>Total Time: 4hrs</a:t>
            </a:r>
            <a:endParaRPr lang="en-AU" dirty="0" smtClean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26964A-9ED8-44EE-A91C-C61B15829CFB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834809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Tasks:</a:t>
            </a:r>
          </a:p>
          <a:p>
            <a:pPr marL="171450" indent="-171450">
              <a:buFontTx/>
              <a:buChar char="-"/>
            </a:pPr>
            <a:r>
              <a:rPr lang="en-AU" baseline="0" dirty="0" smtClean="0"/>
              <a:t>Create table for bookmarking information and link to other tables: .5hrs</a:t>
            </a:r>
          </a:p>
          <a:p>
            <a:pPr marL="171450" indent="-171450">
              <a:buFontTx/>
              <a:buChar char="-"/>
            </a:pPr>
            <a:r>
              <a:rPr lang="en-AU" baseline="0" dirty="0" smtClean="0"/>
              <a:t>Create solution for keeping bookmarks on streamed </a:t>
            </a:r>
            <a:r>
              <a:rPr lang="en-AU" baseline="0" dirty="0" err="1" smtClean="0"/>
              <a:t>ebooks</a:t>
            </a:r>
            <a:r>
              <a:rPr lang="en-AU" baseline="0" dirty="0" smtClean="0"/>
              <a:t>: 2hrs</a:t>
            </a:r>
          </a:p>
          <a:p>
            <a:pPr marL="171450" indent="-171450">
              <a:buFontTx/>
              <a:buChar char="-"/>
            </a:pPr>
            <a:r>
              <a:rPr lang="en-AU" baseline="0" dirty="0" smtClean="0"/>
              <a:t>Create solution for bookmarking other media on timecodes: 4hrs</a:t>
            </a:r>
          </a:p>
          <a:p>
            <a:pPr marL="171450" indent="-171450">
              <a:buFontTx/>
              <a:buChar char="-"/>
            </a:pPr>
            <a:endParaRPr lang="en-AU" baseline="0" dirty="0" smtClean="0"/>
          </a:p>
          <a:p>
            <a:pPr marL="0" indent="0">
              <a:buFontTx/>
              <a:buNone/>
            </a:pPr>
            <a:r>
              <a:rPr lang="en-AU" baseline="0" dirty="0" smtClean="0"/>
              <a:t>Total Time: 6.5hrs</a:t>
            </a:r>
            <a:endParaRPr lang="en-AU" dirty="0" smtClean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26964A-9ED8-44EE-A91C-C61B15829CFB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385512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Tasks:</a:t>
            </a:r>
          </a:p>
          <a:p>
            <a:pPr marL="171450" indent="-171450">
              <a:buFontTx/>
              <a:buChar char="-"/>
            </a:pPr>
            <a:r>
              <a:rPr lang="en-AU" baseline="0" dirty="0" smtClean="0"/>
              <a:t>Create and implement search algorithm: 4hrs</a:t>
            </a:r>
          </a:p>
          <a:p>
            <a:pPr marL="171450" indent="-171450">
              <a:buFontTx/>
              <a:buChar char="-"/>
            </a:pPr>
            <a:r>
              <a:rPr lang="en-AU" baseline="0" dirty="0" smtClean="0"/>
              <a:t>Create search result page for viewing said content: 1hr</a:t>
            </a:r>
          </a:p>
          <a:p>
            <a:pPr marL="171450" indent="-171450">
              <a:buFontTx/>
              <a:buChar char="-"/>
            </a:pPr>
            <a:endParaRPr lang="en-AU" baseline="0" dirty="0" smtClean="0"/>
          </a:p>
          <a:p>
            <a:pPr marL="0" indent="0">
              <a:buFontTx/>
              <a:buNone/>
            </a:pPr>
            <a:r>
              <a:rPr lang="en-AU" baseline="0" dirty="0" smtClean="0"/>
              <a:t>Total Time: 5hrs</a:t>
            </a:r>
            <a:endParaRPr lang="en-AU" dirty="0" smtClean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26964A-9ED8-44EE-A91C-C61B15829CFB}" type="slidenum">
              <a:rPr lang="en-AU" smtClean="0"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963355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Tasks:</a:t>
            </a:r>
          </a:p>
          <a:p>
            <a:pPr marL="171450" indent="-171450">
              <a:buFontTx/>
              <a:buChar char="-"/>
            </a:pPr>
            <a:r>
              <a:rPr lang="en-AU" baseline="0" dirty="0" smtClean="0"/>
              <a:t>Find a cloud storage server we can use for our needs: 2hrs</a:t>
            </a:r>
          </a:p>
          <a:p>
            <a:pPr marL="171450" indent="-171450">
              <a:buFontTx/>
              <a:buChar char="-"/>
            </a:pPr>
            <a:r>
              <a:rPr lang="en-AU" baseline="0" dirty="0" smtClean="0"/>
              <a:t>Create table in database to store media’s information and location: 1hr</a:t>
            </a:r>
          </a:p>
          <a:p>
            <a:pPr marL="171450" indent="-171450">
              <a:buFontTx/>
              <a:buChar char="-"/>
            </a:pPr>
            <a:r>
              <a:rPr lang="en-AU" baseline="0" dirty="0" smtClean="0"/>
              <a:t>Allow user to manually enter meta information when uploading: 1hr</a:t>
            </a:r>
          </a:p>
          <a:p>
            <a:pPr marL="171450" indent="-171450">
              <a:buFontTx/>
              <a:buChar char="-"/>
            </a:pPr>
            <a:r>
              <a:rPr lang="en-AU" baseline="0" dirty="0" smtClean="0"/>
              <a:t>Implement solution to store uploaded media directly to cloud: 3hrs</a:t>
            </a:r>
          </a:p>
          <a:p>
            <a:pPr marL="171450" indent="-171450">
              <a:buFontTx/>
              <a:buChar char="-"/>
            </a:pPr>
            <a:endParaRPr lang="en-AU" baseline="0" dirty="0" smtClean="0"/>
          </a:p>
          <a:p>
            <a:pPr marL="0" indent="0">
              <a:buFontTx/>
              <a:buNone/>
            </a:pPr>
            <a:r>
              <a:rPr lang="en-AU" baseline="0" dirty="0" smtClean="0"/>
              <a:t>Total Time</a:t>
            </a:r>
            <a:r>
              <a:rPr lang="en-AU" baseline="0" smtClean="0"/>
              <a:t>: 7hrs</a:t>
            </a:r>
            <a:endParaRPr lang="en-AU" dirty="0" smtClean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26964A-9ED8-44EE-A91C-C61B15829CFB}" type="slidenum">
              <a:rPr lang="en-AU" smtClean="0"/>
              <a:t>14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947315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Tasks:</a:t>
            </a:r>
          </a:p>
          <a:p>
            <a:pPr marL="171450" indent="-171450">
              <a:buFontTx/>
              <a:buChar char="-"/>
            </a:pPr>
            <a:r>
              <a:rPr lang="en-AU" baseline="0" dirty="0" smtClean="0"/>
              <a:t>Create method to find information in database as to media’s information and location: .5hrs</a:t>
            </a:r>
          </a:p>
          <a:p>
            <a:pPr marL="171450" indent="-171450">
              <a:buFontTx/>
              <a:buChar char="-"/>
            </a:pPr>
            <a:r>
              <a:rPr lang="en-AU" baseline="0" dirty="0" smtClean="0"/>
              <a:t>Find a way to start download from link to device: 1hr</a:t>
            </a:r>
          </a:p>
          <a:p>
            <a:pPr marL="171450" indent="-171450">
              <a:buFontTx/>
              <a:buChar char="-"/>
            </a:pPr>
            <a:endParaRPr lang="en-AU" baseline="0" dirty="0" smtClean="0"/>
          </a:p>
          <a:p>
            <a:pPr marL="0" indent="0">
              <a:buFontTx/>
              <a:buNone/>
            </a:pPr>
            <a:r>
              <a:rPr lang="en-AU" baseline="0" dirty="0" smtClean="0"/>
              <a:t>Total Time: 1.5hrs</a:t>
            </a:r>
            <a:endParaRPr lang="en-AU" dirty="0" smtClean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26964A-9ED8-44EE-A91C-C61B15829CFB}" type="slidenum">
              <a:rPr lang="en-AU" smtClean="0"/>
              <a:t>16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232700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Tasks:</a:t>
            </a:r>
          </a:p>
          <a:p>
            <a:pPr marL="171450" indent="-171450">
              <a:buFontTx/>
              <a:buChar char="-"/>
            </a:pPr>
            <a:r>
              <a:rPr lang="en-AU" baseline="0" dirty="0" smtClean="0"/>
              <a:t>Find and display content on cloud from stored information in database: 1.5hrs</a:t>
            </a:r>
          </a:p>
          <a:p>
            <a:pPr marL="171450" indent="-171450">
              <a:buFontTx/>
              <a:buChar char="-"/>
            </a:pPr>
            <a:r>
              <a:rPr lang="en-AU" baseline="0" dirty="0" smtClean="0"/>
              <a:t>Implement a method to stream to whatever device the user is on for</a:t>
            </a:r>
          </a:p>
          <a:p>
            <a:pPr marL="628650" lvl="1" indent="-171450">
              <a:buFontTx/>
              <a:buChar char="-"/>
            </a:pPr>
            <a:r>
              <a:rPr lang="en-AU" baseline="0" dirty="0" smtClean="0"/>
              <a:t>Books: 2hrs</a:t>
            </a:r>
          </a:p>
          <a:p>
            <a:pPr marL="628650" lvl="1" indent="-171450">
              <a:buFontTx/>
              <a:buChar char="-"/>
            </a:pPr>
            <a:r>
              <a:rPr lang="en-AU" baseline="0" dirty="0" smtClean="0"/>
              <a:t>Video: 5hrs</a:t>
            </a:r>
          </a:p>
          <a:p>
            <a:pPr marL="628650" lvl="1" indent="-171450">
              <a:buFontTx/>
              <a:buChar char="-"/>
            </a:pPr>
            <a:r>
              <a:rPr lang="en-AU" baseline="0" dirty="0" smtClean="0"/>
              <a:t>Audio: 4hrs</a:t>
            </a:r>
          </a:p>
          <a:p>
            <a:pPr marL="628650" lvl="1" indent="-171450">
              <a:buFontTx/>
              <a:buChar char="-"/>
            </a:pPr>
            <a:r>
              <a:rPr lang="en-AU" baseline="0" dirty="0" smtClean="0"/>
              <a:t>Images: 1hr </a:t>
            </a:r>
          </a:p>
          <a:p>
            <a:pPr marL="171450" indent="-171450">
              <a:buFontTx/>
              <a:buChar char="-"/>
            </a:pPr>
            <a:endParaRPr lang="en-AU" baseline="0" dirty="0" smtClean="0"/>
          </a:p>
          <a:p>
            <a:pPr marL="0" indent="0">
              <a:buFontTx/>
              <a:buNone/>
            </a:pPr>
            <a:r>
              <a:rPr lang="en-AU" baseline="0" dirty="0" smtClean="0"/>
              <a:t>Total Time: 13.5hrs</a:t>
            </a:r>
            <a:endParaRPr lang="en-AU" dirty="0" smtClean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26964A-9ED8-44EE-A91C-C61B15829CFB}" type="slidenum">
              <a:rPr lang="en-AU" smtClean="0"/>
              <a:t>18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70891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20/08/2015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20/08/2015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20/08/2015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20/08/2015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20/08/2015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20/08/2015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20/08/2015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20/08/2015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20/08/2015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20/08/2015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20/08/2015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5DAA5-6BE2-467A-90B2-00E985D86198}" type="datetimeFigureOut">
              <a:rPr lang="en-AU" smtClean="0"/>
              <a:pPr/>
              <a:t>20/08/2015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215" y="867509"/>
            <a:ext cx="9585570" cy="5258656"/>
          </a:xfrm>
        </p:spPr>
        <p:txBody>
          <a:bodyPr>
            <a:normAutofit/>
          </a:bodyPr>
          <a:lstStyle/>
          <a:p>
            <a:pPr marL="0" indent="0">
              <a:spcBef>
                <a:spcPts val="900"/>
              </a:spcBef>
              <a:buNone/>
            </a:pPr>
            <a:r>
              <a:rPr lang="en-AU" sz="2000" u="sng" dirty="0" smtClean="0"/>
              <a:t>PC user </a:t>
            </a:r>
            <a:r>
              <a:rPr lang="en-AU" sz="2000" dirty="0" smtClean="0"/>
              <a:t>– Easily navigate through a user friendly interface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en-AU" sz="2000" u="sng" dirty="0" smtClean="0"/>
              <a:t>Mobile user –</a:t>
            </a:r>
            <a:r>
              <a:rPr lang="en-AU" sz="2000" dirty="0" smtClean="0"/>
              <a:t> Easily use and navigate through a similar interface as desktop user</a:t>
            </a:r>
            <a:endParaRPr lang="en-AU" sz="2000" dirty="0"/>
          </a:p>
        </p:txBody>
      </p:sp>
      <p:sp>
        <p:nvSpPr>
          <p:cNvPr id="4" name="Rectangle 3"/>
          <p:cNvSpPr/>
          <p:nvPr/>
        </p:nvSpPr>
        <p:spPr>
          <a:xfrm>
            <a:off x="101505" y="109410"/>
            <a:ext cx="9691171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System Roles</a:t>
            </a:r>
            <a:endParaRPr lang="en-AU" sz="2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Content bookmarks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dirty="0" smtClean="0">
                <a:solidFill>
                  <a:schemeClr val="tx1"/>
                </a:solidFill>
              </a:rPr>
              <a:t>As a </a:t>
            </a:r>
            <a:r>
              <a:rPr lang="en-US" sz="2400" dirty="0">
                <a:solidFill>
                  <a:schemeClr val="tx1"/>
                </a:solidFill>
              </a:rPr>
              <a:t>consumer I’d like to bookmark parts of </a:t>
            </a:r>
            <a:r>
              <a:rPr lang="en-US" sz="2400" dirty="0" smtClean="0">
                <a:solidFill>
                  <a:schemeClr val="tx1"/>
                </a:solidFill>
              </a:rPr>
              <a:t>my content </a:t>
            </a:r>
            <a:r>
              <a:rPr lang="en-US" sz="2400" dirty="0">
                <a:solidFill>
                  <a:schemeClr val="tx1"/>
                </a:solidFill>
              </a:rPr>
              <a:t>so I can easily come back to it </a:t>
            </a:r>
            <a:r>
              <a:rPr lang="en-US" sz="2400" dirty="0" smtClean="0">
                <a:solidFill>
                  <a:schemeClr val="tx1"/>
                </a:solidFill>
              </a:rPr>
              <a:t>later.</a:t>
            </a:r>
            <a:endParaRPr lang="en-AU" sz="24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Bookmark </a:t>
            </a:r>
            <a:r>
              <a:rPr lang="en-US" sz="2000" dirty="0" err="1">
                <a:solidFill>
                  <a:schemeClr val="tx1"/>
                </a:solidFill>
              </a:rPr>
              <a:t>ebooks</a:t>
            </a:r>
            <a:r>
              <a:rPr lang="en-US" sz="2000" dirty="0">
                <a:solidFill>
                  <a:schemeClr val="tx1"/>
                </a:solidFill>
              </a:rPr>
              <a:t>/PDFs at a </a:t>
            </a:r>
            <a:r>
              <a:rPr lang="en-US" sz="2000" dirty="0" smtClean="0">
                <a:solidFill>
                  <a:schemeClr val="tx1"/>
                </a:solidFill>
              </a:rPr>
              <a:t>page, allowing </a:t>
            </a:r>
            <a:r>
              <a:rPr lang="en-US" sz="2000" dirty="0">
                <a:solidFill>
                  <a:schemeClr val="tx1"/>
                </a:solidFill>
              </a:rPr>
              <a:t>them to return to it at anytime</a:t>
            </a:r>
            <a:r>
              <a:rPr lang="en-US" sz="2000" dirty="0" smtClean="0">
                <a:solidFill>
                  <a:schemeClr val="tx1"/>
                </a:solidFill>
              </a:rPr>
              <a:t>.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Pause music and videos at a time </a:t>
            </a:r>
            <a:r>
              <a:rPr lang="en-US" sz="2000" dirty="0" smtClean="0">
                <a:solidFill>
                  <a:schemeClr val="tx1"/>
                </a:solidFill>
              </a:rPr>
              <a:t>desired by </a:t>
            </a:r>
            <a:r>
              <a:rPr lang="en-US" sz="2000" dirty="0">
                <a:solidFill>
                  <a:schemeClr val="tx1"/>
                </a:solidFill>
              </a:rPr>
              <a:t>the user, allowing them return to it at </a:t>
            </a:r>
            <a:r>
              <a:rPr lang="en-US" sz="2000" dirty="0" smtClean="0">
                <a:solidFill>
                  <a:schemeClr val="tx1"/>
                </a:solidFill>
              </a:rPr>
              <a:t>anytime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8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Should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Books is a must.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Other media will be more difficult, require more tables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1388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215" y="867509"/>
            <a:ext cx="9585570" cy="5258656"/>
          </a:xfrm>
        </p:spPr>
        <p:txBody>
          <a:bodyPr>
            <a:normAutofit/>
          </a:bodyPr>
          <a:lstStyle/>
          <a:p>
            <a:pPr marL="0" indent="0">
              <a:spcBef>
                <a:spcPts val="900"/>
              </a:spcBef>
              <a:buNone/>
            </a:pPr>
            <a:r>
              <a:rPr lang="en-AU" sz="2000" u="sng" dirty="0" smtClean="0"/>
              <a:t>Sorter</a:t>
            </a:r>
            <a:r>
              <a:rPr lang="en-AU" sz="2000" dirty="0" smtClean="0"/>
              <a:t>– Can choose how to sort any particular media (length, size, by name, etc..)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en-AU" sz="2000" u="sng" dirty="0" smtClean="0"/>
              <a:t>Searcher </a:t>
            </a:r>
            <a:r>
              <a:rPr lang="en-AU" sz="2000" dirty="0" smtClean="0"/>
              <a:t>– Can search for media based on keywords</a:t>
            </a:r>
            <a:endParaRPr lang="en-AU" sz="2000" dirty="0"/>
          </a:p>
        </p:txBody>
      </p:sp>
      <p:sp>
        <p:nvSpPr>
          <p:cNvPr id="4" name="Rectangle 3"/>
          <p:cNvSpPr/>
          <p:nvPr/>
        </p:nvSpPr>
        <p:spPr>
          <a:xfrm>
            <a:off x="101505" y="109410"/>
            <a:ext cx="9691171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System Roles</a:t>
            </a:r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42935737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Search content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dirty="0" smtClean="0">
                <a:solidFill>
                  <a:schemeClr val="tx1"/>
                </a:solidFill>
              </a:rPr>
              <a:t>As a searcher </a:t>
            </a:r>
            <a:r>
              <a:rPr lang="en-US" sz="2400" dirty="0">
                <a:solidFill>
                  <a:schemeClr val="tx1"/>
                </a:solidFill>
              </a:rPr>
              <a:t>I want to be able to sort each file, </a:t>
            </a:r>
            <a:r>
              <a:rPr lang="en-US" sz="2400" dirty="0" smtClean="0">
                <a:solidFill>
                  <a:schemeClr val="tx1"/>
                </a:solidFill>
              </a:rPr>
              <a:t>that way </a:t>
            </a:r>
            <a:r>
              <a:rPr lang="en-US" sz="2400" dirty="0">
                <a:solidFill>
                  <a:schemeClr val="tx1"/>
                </a:solidFill>
              </a:rPr>
              <a:t>I can find or manipulate the content that I want </a:t>
            </a:r>
            <a:r>
              <a:rPr lang="en-US" sz="2400" dirty="0" smtClean="0">
                <a:solidFill>
                  <a:schemeClr val="tx1"/>
                </a:solidFill>
              </a:rPr>
              <a:t>easily.</a:t>
            </a:r>
            <a:endParaRPr lang="en-AU" sz="24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Able to search and sort by different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View only the sorted </a:t>
            </a:r>
            <a:r>
              <a:rPr lang="en-AU" sz="2000" dirty="0" smtClean="0">
                <a:solidFill>
                  <a:schemeClr val="tx1"/>
                </a:solidFill>
              </a:rPr>
              <a:t>content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4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Should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1388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215" y="867509"/>
            <a:ext cx="9585570" cy="5258656"/>
          </a:xfrm>
        </p:spPr>
        <p:txBody>
          <a:bodyPr>
            <a:normAutofit/>
          </a:bodyPr>
          <a:lstStyle/>
          <a:p>
            <a:pPr marL="0" indent="0">
              <a:spcBef>
                <a:spcPts val="900"/>
              </a:spcBef>
              <a:buNone/>
            </a:pPr>
            <a:r>
              <a:rPr lang="en-AU" sz="2000" u="sng" dirty="0" smtClean="0"/>
              <a:t>Uploader </a:t>
            </a:r>
            <a:r>
              <a:rPr lang="en-AU" sz="2000" dirty="0" smtClean="0"/>
              <a:t>– Can upload files to my media vault</a:t>
            </a:r>
            <a:endParaRPr lang="en-AU" sz="2000" dirty="0"/>
          </a:p>
        </p:txBody>
      </p:sp>
      <p:sp>
        <p:nvSpPr>
          <p:cNvPr id="4" name="Rectangle 3"/>
          <p:cNvSpPr/>
          <p:nvPr/>
        </p:nvSpPr>
        <p:spPr>
          <a:xfrm>
            <a:off x="101505" y="109410"/>
            <a:ext cx="9691171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System Roles</a:t>
            </a:r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42935737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Upload Content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dirty="0" smtClean="0">
                <a:solidFill>
                  <a:schemeClr val="tx1"/>
                </a:solidFill>
              </a:rPr>
              <a:t>As an </a:t>
            </a:r>
            <a:r>
              <a:rPr lang="en-US" sz="2400" dirty="0">
                <a:solidFill>
                  <a:schemeClr val="tx1"/>
                </a:solidFill>
              </a:rPr>
              <a:t>individual I want to </a:t>
            </a:r>
            <a:r>
              <a:rPr lang="en-US" sz="2400" dirty="0" smtClean="0">
                <a:solidFill>
                  <a:schemeClr val="tx1"/>
                </a:solidFill>
              </a:rPr>
              <a:t>be able to upload content to my vault so that I can access later.</a:t>
            </a:r>
            <a:endParaRPr lang="en-AU" sz="24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Ability to upload all media to cloud storage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8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Must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Use existing cloud provider.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1388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215" y="867509"/>
            <a:ext cx="9585570" cy="5258656"/>
          </a:xfrm>
        </p:spPr>
        <p:txBody>
          <a:bodyPr>
            <a:normAutofit/>
          </a:bodyPr>
          <a:lstStyle/>
          <a:p>
            <a:pPr marL="0" indent="0">
              <a:spcBef>
                <a:spcPts val="900"/>
              </a:spcBef>
              <a:buNone/>
            </a:pPr>
            <a:r>
              <a:rPr lang="en-AU" sz="2000" u="sng" dirty="0" smtClean="0"/>
              <a:t>Downloader</a:t>
            </a:r>
            <a:r>
              <a:rPr lang="en-AU" sz="2000" dirty="0" smtClean="0"/>
              <a:t> – Ability to download any file from my media vault to my current device</a:t>
            </a:r>
            <a:endParaRPr lang="en-AU" sz="2000" dirty="0"/>
          </a:p>
        </p:txBody>
      </p:sp>
      <p:sp>
        <p:nvSpPr>
          <p:cNvPr id="4" name="Rectangle 3"/>
          <p:cNvSpPr/>
          <p:nvPr/>
        </p:nvSpPr>
        <p:spPr>
          <a:xfrm>
            <a:off x="101505" y="109410"/>
            <a:ext cx="9691171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System Roles</a:t>
            </a:r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42935737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8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Download Content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dirty="0" smtClean="0">
                <a:solidFill>
                  <a:schemeClr val="tx1"/>
                </a:solidFill>
              </a:rPr>
              <a:t>As an </a:t>
            </a:r>
            <a:r>
              <a:rPr lang="en-US" sz="2400" dirty="0">
                <a:solidFill>
                  <a:schemeClr val="tx1"/>
                </a:solidFill>
              </a:rPr>
              <a:t>individual I want to </a:t>
            </a:r>
            <a:r>
              <a:rPr lang="en-US" sz="2400" dirty="0" smtClean="0">
                <a:solidFill>
                  <a:schemeClr val="tx1"/>
                </a:solidFill>
              </a:rPr>
              <a:t>download my previously uploaded content on whatever device I’m on so that I can use it offline </a:t>
            </a:r>
            <a:endParaRPr lang="en-AU" sz="24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Ability to download to (at minimum) the device’s default download folder.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4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Must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1388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215" y="867509"/>
            <a:ext cx="9585570" cy="5258656"/>
          </a:xfrm>
        </p:spPr>
        <p:txBody>
          <a:bodyPr>
            <a:normAutofit/>
          </a:bodyPr>
          <a:lstStyle/>
          <a:p>
            <a:pPr marL="0" indent="0">
              <a:spcBef>
                <a:spcPts val="900"/>
              </a:spcBef>
              <a:buNone/>
            </a:pPr>
            <a:r>
              <a:rPr lang="en-AU" sz="2000" u="sng" dirty="0" smtClean="0"/>
              <a:t>Streamer </a:t>
            </a:r>
            <a:r>
              <a:rPr lang="en-AU" sz="2000" dirty="0" smtClean="0"/>
              <a:t>– Able to stream certain file types from my vault to my device without downloading</a:t>
            </a:r>
            <a:endParaRPr lang="en-AU" sz="2000" dirty="0"/>
          </a:p>
        </p:txBody>
      </p:sp>
      <p:sp>
        <p:nvSpPr>
          <p:cNvPr id="4" name="Rectangle 3"/>
          <p:cNvSpPr/>
          <p:nvPr/>
        </p:nvSpPr>
        <p:spPr>
          <a:xfrm>
            <a:off x="101505" y="109410"/>
            <a:ext cx="9691171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System Roles</a:t>
            </a:r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42935737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9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Stream Content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dirty="0" smtClean="0">
                <a:solidFill>
                  <a:schemeClr val="tx1"/>
                </a:solidFill>
              </a:rPr>
              <a:t>As an </a:t>
            </a:r>
            <a:r>
              <a:rPr lang="en-US" sz="2400" dirty="0">
                <a:solidFill>
                  <a:schemeClr val="tx1"/>
                </a:solidFill>
              </a:rPr>
              <a:t>individual I want to </a:t>
            </a:r>
            <a:r>
              <a:rPr lang="en-US" sz="2400" dirty="0" smtClean="0">
                <a:solidFill>
                  <a:schemeClr val="tx1"/>
                </a:solidFill>
              </a:rPr>
              <a:t>be able to stream content from my vault so that I don’t have to download it.</a:t>
            </a:r>
            <a:endParaRPr lang="en-AU" sz="24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Able to stream at least a few file types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4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Must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1388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215" y="867509"/>
            <a:ext cx="9585570" cy="5258656"/>
          </a:xfrm>
        </p:spPr>
        <p:txBody>
          <a:bodyPr>
            <a:normAutofit/>
          </a:bodyPr>
          <a:lstStyle/>
          <a:p>
            <a:pPr marL="0" indent="0">
              <a:spcBef>
                <a:spcPts val="900"/>
              </a:spcBef>
              <a:buNone/>
            </a:pPr>
            <a:r>
              <a:rPr lang="en-AU" sz="2000" u="sng" dirty="0" smtClean="0"/>
              <a:t>Admin</a:t>
            </a:r>
            <a:r>
              <a:rPr lang="en-AU" sz="2000" dirty="0" smtClean="0"/>
              <a:t> – Able to view user details and delete users at will</a:t>
            </a:r>
            <a:endParaRPr lang="en-AU" sz="2000" dirty="0"/>
          </a:p>
        </p:txBody>
      </p:sp>
      <p:sp>
        <p:nvSpPr>
          <p:cNvPr id="4" name="Rectangle 3"/>
          <p:cNvSpPr/>
          <p:nvPr/>
        </p:nvSpPr>
        <p:spPr>
          <a:xfrm>
            <a:off x="101505" y="109410"/>
            <a:ext cx="9691171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System Roles</a:t>
            </a:r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4293573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1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Responsive web interface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dirty="0" smtClean="0">
                <a:solidFill>
                  <a:schemeClr val="tx1"/>
                </a:solidFill>
              </a:rPr>
              <a:t>As </a:t>
            </a:r>
            <a:r>
              <a:rPr lang="en-US" sz="2400" dirty="0">
                <a:solidFill>
                  <a:schemeClr val="tx1"/>
                </a:solidFill>
              </a:rPr>
              <a:t>an owner of multiple devices I want to be able </a:t>
            </a:r>
            <a:r>
              <a:rPr lang="en-US" sz="2400" dirty="0" smtClean="0">
                <a:solidFill>
                  <a:schemeClr val="tx1"/>
                </a:solidFill>
              </a:rPr>
              <a:t>to seamlessly </a:t>
            </a:r>
            <a:r>
              <a:rPr lang="en-US" sz="2400" dirty="0">
                <a:solidFill>
                  <a:schemeClr val="tx1"/>
                </a:solidFill>
              </a:rPr>
              <a:t>access my content on PC or mobile </a:t>
            </a:r>
            <a:r>
              <a:rPr lang="en-US" sz="2400" dirty="0" smtClean="0">
                <a:solidFill>
                  <a:schemeClr val="tx1"/>
                </a:solidFill>
              </a:rPr>
              <a:t>devices</a:t>
            </a:r>
            <a:r>
              <a:rPr lang="en-US" sz="2400" dirty="0">
                <a:solidFill>
                  <a:schemeClr val="tx1"/>
                </a:solidFill>
              </a:rPr>
              <a:t>, that </a:t>
            </a:r>
            <a:r>
              <a:rPr lang="en-US" sz="2400" dirty="0" smtClean="0">
                <a:solidFill>
                  <a:schemeClr val="tx1"/>
                </a:solidFill>
              </a:rPr>
              <a:t>way I’m </a:t>
            </a:r>
            <a:r>
              <a:rPr lang="en-US" sz="2400" dirty="0">
                <a:solidFill>
                  <a:schemeClr val="tx1"/>
                </a:solidFill>
              </a:rPr>
              <a:t>not confused by the different </a:t>
            </a:r>
            <a:r>
              <a:rPr lang="en-US" sz="2400" dirty="0" smtClean="0">
                <a:solidFill>
                  <a:schemeClr val="tx1"/>
                </a:solidFill>
              </a:rPr>
              <a:t> device’s </a:t>
            </a:r>
            <a:r>
              <a:rPr lang="en-US" sz="2400" dirty="0">
                <a:solidFill>
                  <a:schemeClr val="tx1"/>
                </a:solidFill>
              </a:rPr>
              <a:t>interface.</a:t>
            </a:r>
            <a:endParaRPr lang="en-AU" sz="24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Responsive website which is usable across majority of OS’/devices</a:t>
            </a:r>
          </a:p>
          <a:p>
            <a:pPr marL="179388" indent="-179388">
              <a:buFont typeface="Arial" pitchFamily="34" charset="0"/>
              <a:buChar char="•"/>
            </a:pPr>
            <a:endParaRPr lang="en-AU" sz="2000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4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Must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HTML 5, Bootstrap, PHP and SQL database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10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Admin Privileges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dirty="0" smtClean="0">
                <a:solidFill>
                  <a:schemeClr val="tx1"/>
                </a:solidFill>
              </a:rPr>
              <a:t>As </a:t>
            </a:r>
            <a:r>
              <a:rPr lang="en-US" sz="2400" dirty="0">
                <a:solidFill>
                  <a:schemeClr val="tx1"/>
                </a:solidFill>
              </a:rPr>
              <a:t>an </a:t>
            </a:r>
            <a:r>
              <a:rPr lang="en-US" sz="2400" dirty="0" smtClean="0">
                <a:solidFill>
                  <a:schemeClr val="tx1"/>
                </a:solidFill>
              </a:rPr>
              <a:t>administrator, </a:t>
            </a:r>
            <a:r>
              <a:rPr lang="en-US" sz="2400" dirty="0">
                <a:solidFill>
                  <a:schemeClr val="tx1"/>
                </a:solidFill>
              </a:rPr>
              <a:t>I want to be able to ban </a:t>
            </a:r>
            <a:r>
              <a:rPr lang="en-US" sz="2400" dirty="0" smtClean="0">
                <a:solidFill>
                  <a:schemeClr val="tx1"/>
                </a:solidFill>
              </a:rPr>
              <a:t>and unban </a:t>
            </a:r>
            <a:r>
              <a:rPr lang="en-US" sz="2400" dirty="0">
                <a:solidFill>
                  <a:schemeClr val="tx1"/>
                </a:solidFill>
              </a:rPr>
              <a:t>users from using the vault so that I can only let </a:t>
            </a:r>
            <a:r>
              <a:rPr lang="en-US" sz="2400" dirty="0" smtClean="0">
                <a:solidFill>
                  <a:schemeClr val="tx1"/>
                </a:solidFill>
              </a:rPr>
              <a:t>certain </a:t>
            </a:r>
            <a:r>
              <a:rPr lang="en-US" sz="2400" dirty="0">
                <a:solidFill>
                  <a:schemeClr val="tx1"/>
                </a:solidFill>
              </a:rPr>
              <a:t>people access and modify the content.</a:t>
            </a:r>
            <a:endParaRPr lang="en-AU" sz="24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Enable a system to ban </a:t>
            </a:r>
            <a:r>
              <a:rPr lang="en-US" sz="2000" dirty="0" smtClean="0">
                <a:solidFill>
                  <a:schemeClr val="tx1"/>
                </a:solidFill>
              </a:rPr>
              <a:t>users from the </a:t>
            </a:r>
            <a:r>
              <a:rPr lang="en-US" sz="2000" dirty="0">
                <a:solidFill>
                  <a:schemeClr val="tx1"/>
                </a:solidFill>
              </a:rPr>
              <a:t>vault.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2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Should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31121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215" y="867509"/>
            <a:ext cx="9585570" cy="5258656"/>
          </a:xfrm>
        </p:spPr>
        <p:txBody>
          <a:bodyPr>
            <a:normAutofit/>
          </a:bodyPr>
          <a:lstStyle/>
          <a:p>
            <a:pPr marL="0" indent="0">
              <a:spcBef>
                <a:spcPts val="900"/>
              </a:spcBef>
              <a:buNone/>
            </a:pPr>
            <a:r>
              <a:rPr lang="en-AU" sz="2000" u="sng" dirty="0" smtClean="0"/>
              <a:t>User </a:t>
            </a:r>
            <a:r>
              <a:rPr lang="en-AU" sz="2000" dirty="0" smtClean="0"/>
              <a:t>– Able to view a full breakdown of all files in my vault, sort the information easily and delete files when needed.</a:t>
            </a:r>
            <a:endParaRPr lang="en-AU" sz="2000" dirty="0"/>
          </a:p>
        </p:txBody>
      </p:sp>
      <p:sp>
        <p:nvSpPr>
          <p:cNvPr id="4" name="Rectangle 3"/>
          <p:cNvSpPr/>
          <p:nvPr/>
        </p:nvSpPr>
        <p:spPr>
          <a:xfrm>
            <a:off x="101505" y="109410"/>
            <a:ext cx="9691171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System Roles</a:t>
            </a:r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42935737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11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Content Information Page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dirty="0">
                <a:solidFill>
                  <a:schemeClr val="tx1"/>
                </a:solidFill>
              </a:rPr>
              <a:t>As a viewer I want to see the space </a:t>
            </a:r>
            <a:r>
              <a:rPr lang="en-US" sz="2400" dirty="0" smtClean="0">
                <a:solidFill>
                  <a:schemeClr val="tx1"/>
                </a:solidFill>
              </a:rPr>
              <a:t>each file </a:t>
            </a:r>
            <a:r>
              <a:rPr lang="en-US" sz="2400" dirty="0">
                <a:solidFill>
                  <a:schemeClr val="tx1"/>
                </a:solidFill>
              </a:rPr>
              <a:t>occupies, that way I can find what to </a:t>
            </a:r>
            <a:r>
              <a:rPr lang="en-US" sz="2400" dirty="0" smtClean="0">
                <a:solidFill>
                  <a:schemeClr val="tx1"/>
                </a:solidFill>
              </a:rPr>
              <a:t>delete </a:t>
            </a:r>
            <a:r>
              <a:rPr lang="en-US" sz="2400" dirty="0">
                <a:solidFill>
                  <a:schemeClr val="tx1"/>
                </a:solidFill>
              </a:rPr>
              <a:t>if I’m looking for more space.</a:t>
            </a:r>
            <a:endParaRPr lang="en-AU" sz="24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List content by media type or size.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Delete content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2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Should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smtClean="0">
                <a:solidFill>
                  <a:schemeClr val="tx1"/>
                </a:solidFill>
              </a:rPr>
              <a:t>Notes</a:t>
            </a:r>
          </a:p>
          <a:p>
            <a:endParaRPr lang="en-AU" sz="2000" dirty="0" smtClean="0">
              <a:solidFill>
                <a:schemeClr val="tx1"/>
              </a:solidFill>
            </a:endParaRPr>
          </a:p>
          <a:p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73282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215" y="867509"/>
            <a:ext cx="9585570" cy="5258656"/>
          </a:xfrm>
        </p:spPr>
        <p:txBody>
          <a:bodyPr>
            <a:normAutofit/>
          </a:bodyPr>
          <a:lstStyle/>
          <a:p>
            <a:pPr marL="0" indent="0">
              <a:spcBef>
                <a:spcPts val="900"/>
              </a:spcBef>
              <a:buNone/>
            </a:pPr>
            <a:r>
              <a:rPr lang="en-AU" sz="2000" u="sng" dirty="0" smtClean="0"/>
              <a:t>Reader </a:t>
            </a:r>
            <a:r>
              <a:rPr lang="en-AU" sz="2000" dirty="0" smtClean="0"/>
              <a:t>– Can turn pages of book, rather than having all the text as a continuous scroll</a:t>
            </a:r>
            <a:endParaRPr lang="en-AU" sz="2000" dirty="0"/>
          </a:p>
        </p:txBody>
      </p:sp>
      <p:sp>
        <p:nvSpPr>
          <p:cNvPr id="4" name="Rectangle 3"/>
          <p:cNvSpPr/>
          <p:nvPr/>
        </p:nvSpPr>
        <p:spPr>
          <a:xfrm>
            <a:off x="101505" y="109410"/>
            <a:ext cx="9691171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System Roles</a:t>
            </a:r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42935737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13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Turning pages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dirty="0">
                <a:solidFill>
                  <a:schemeClr val="tx1"/>
                </a:solidFill>
              </a:rPr>
              <a:t>As a </a:t>
            </a:r>
            <a:r>
              <a:rPr lang="en-US" sz="2400" dirty="0" smtClean="0">
                <a:solidFill>
                  <a:schemeClr val="tx1"/>
                </a:solidFill>
              </a:rPr>
              <a:t>reader </a:t>
            </a:r>
            <a:r>
              <a:rPr lang="en-AU" sz="2400" dirty="0" smtClean="0">
                <a:solidFill>
                  <a:schemeClr val="tx1"/>
                </a:solidFill>
              </a:rPr>
              <a:t>I want to be able </a:t>
            </a:r>
            <a:r>
              <a:rPr lang="en-AU" sz="2400" dirty="0">
                <a:solidFill>
                  <a:schemeClr val="tx1"/>
                </a:solidFill>
              </a:rPr>
              <a:t>to turn the </a:t>
            </a:r>
            <a:r>
              <a:rPr lang="en-AU" sz="2400" dirty="0" smtClean="0">
                <a:solidFill>
                  <a:schemeClr val="tx1"/>
                </a:solidFill>
              </a:rPr>
              <a:t>pages of the book </a:t>
            </a:r>
            <a:r>
              <a:rPr lang="en-AU" sz="2400" dirty="0">
                <a:solidFill>
                  <a:schemeClr val="tx1"/>
                </a:solidFill>
              </a:rPr>
              <a:t>like on my </a:t>
            </a:r>
            <a:r>
              <a:rPr lang="en-AU" sz="2400" dirty="0" smtClean="0">
                <a:solidFill>
                  <a:schemeClr val="tx1"/>
                </a:solidFill>
              </a:rPr>
              <a:t>kindle, so I don’t need to continuously scroll.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Turn pages one at a time or go to a page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2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Should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- Animation would be a plus, but unnecessary</a:t>
            </a:r>
          </a:p>
          <a:p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18673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215" y="867509"/>
            <a:ext cx="9585570" cy="5258656"/>
          </a:xfrm>
        </p:spPr>
        <p:txBody>
          <a:bodyPr>
            <a:normAutofit/>
          </a:bodyPr>
          <a:lstStyle/>
          <a:p>
            <a:pPr marL="0" indent="0">
              <a:spcBef>
                <a:spcPts val="900"/>
              </a:spcBef>
              <a:buNone/>
            </a:pPr>
            <a:r>
              <a:rPr lang="en-AU" sz="2000" u="sng" dirty="0" smtClean="0"/>
              <a:t>Stakeholder </a:t>
            </a:r>
            <a:r>
              <a:rPr lang="en-AU" sz="2000" dirty="0" smtClean="0"/>
              <a:t>– Have a place on the website to display ads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en-AU" sz="2000" u="sng" dirty="0" smtClean="0"/>
              <a:t>User </a:t>
            </a:r>
            <a:r>
              <a:rPr lang="en-AU" sz="2000" dirty="0" smtClean="0"/>
              <a:t>– Not be disrupted or disturbed by ads</a:t>
            </a:r>
          </a:p>
        </p:txBody>
      </p:sp>
      <p:sp>
        <p:nvSpPr>
          <p:cNvPr id="4" name="Rectangle 3"/>
          <p:cNvSpPr/>
          <p:nvPr/>
        </p:nvSpPr>
        <p:spPr>
          <a:xfrm>
            <a:off x="101505" y="109410"/>
            <a:ext cx="9691171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System Roles</a:t>
            </a:r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42935737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14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Advertising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dirty="0">
                <a:solidFill>
                  <a:schemeClr val="tx1"/>
                </a:solidFill>
              </a:rPr>
              <a:t>As a </a:t>
            </a:r>
            <a:r>
              <a:rPr lang="en-US" sz="2400" dirty="0" smtClean="0">
                <a:solidFill>
                  <a:schemeClr val="tx1"/>
                </a:solidFill>
              </a:rPr>
              <a:t>stakeholder I want to display </a:t>
            </a:r>
            <a:r>
              <a:rPr lang="en-AU" sz="2400" dirty="0">
                <a:solidFill>
                  <a:schemeClr val="tx1"/>
                </a:solidFill>
              </a:rPr>
              <a:t>ads, reasonably unobtrusive, </a:t>
            </a:r>
            <a:r>
              <a:rPr lang="en-AU" sz="2400" dirty="0" smtClean="0">
                <a:solidFill>
                  <a:schemeClr val="tx1"/>
                </a:solidFill>
              </a:rPr>
              <a:t>before content </a:t>
            </a:r>
            <a:r>
              <a:rPr lang="en-AU" sz="2400" dirty="0">
                <a:solidFill>
                  <a:schemeClr val="tx1"/>
                </a:solidFill>
              </a:rPr>
              <a:t>not </a:t>
            </a:r>
            <a:r>
              <a:rPr lang="en-AU" sz="2400" dirty="0" smtClean="0">
                <a:solidFill>
                  <a:schemeClr val="tx1"/>
                </a:solidFill>
              </a:rPr>
              <a:t>during, so that I get more ROI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Areas on pages where ads can be displayed.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1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Could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smtClean="0">
                <a:solidFill>
                  <a:schemeClr val="tx1"/>
                </a:solidFill>
              </a:rPr>
              <a:t>Notes</a:t>
            </a:r>
          </a:p>
          <a:p>
            <a:endParaRPr lang="en-AU" sz="2000" dirty="0" smtClean="0">
              <a:solidFill>
                <a:schemeClr val="tx1"/>
              </a:solidFill>
            </a:endParaRPr>
          </a:p>
          <a:p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18673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215" y="867509"/>
            <a:ext cx="9585570" cy="5258656"/>
          </a:xfrm>
        </p:spPr>
        <p:txBody>
          <a:bodyPr>
            <a:normAutofit/>
          </a:bodyPr>
          <a:lstStyle/>
          <a:p>
            <a:pPr marL="0" indent="0">
              <a:spcBef>
                <a:spcPts val="900"/>
              </a:spcBef>
              <a:buNone/>
            </a:pPr>
            <a:r>
              <a:rPr lang="en-AU" sz="2000" u="sng" dirty="0" smtClean="0"/>
              <a:t>User</a:t>
            </a:r>
            <a:r>
              <a:rPr lang="en-AU" sz="2000" dirty="0" smtClean="0"/>
              <a:t>– Ability to customise visuals of app to </a:t>
            </a:r>
            <a:r>
              <a:rPr lang="en-AU" sz="2000" smtClean="0"/>
              <a:t>my likings</a:t>
            </a:r>
            <a:endParaRPr lang="en-AU" sz="2000" dirty="0"/>
          </a:p>
        </p:txBody>
      </p:sp>
      <p:sp>
        <p:nvSpPr>
          <p:cNvPr id="4" name="Rectangle 3"/>
          <p:cNvSpPr/>
          <p:nvPr/>
        </p:nvSpPr>
        <p:spPr>
          <a:xfrm>
            <a:off x="101505" y="109410"/>
            <a:ext cx="9691171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System Roles</a:t>
            </a:r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42935737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15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Customisation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dirty="0">
                <a:solidFill>
                  <a:schemeClr val="tx1"/>
                </a:solidFill>
              </a:rPr>
              <a:t>As a </a:t>
            </a:r>
            <a:r>
              <a:rPr lang="en-US" sz="2400" dirty="0" smtClean="0">
                <a:solidFill>
                  <a:schemeClr val="tx1"/>
                </a:solidFill>
              </a:rPr>
              <a:t>user I want </a:t>
            </a:r>
            <a:r>
              <a:rPr lang="en-AU" sz="2400" dirty="0">
                <a:solidFill>
                  <a:schemeClr val="tx1"/>
                </a:solidFill>
              </a:rPr>
              <a:t>to be able to customise the site to my liking change the </a:t>
            </a:r>
            <a:r>
              <a:rPr lang="en-AU" sz="2400" dirty="0" smtClean="0">
                <a:solidFill>
                  <a:schemeClr val="tx1"/>
                </a:solidFill>
              </a:rPr>
              <a:t>colour </a:t>
            </a:r>
            <a:r>
              <a:rPr lang="en-AU" sz="2400" dirty="0">
                <a:solidFill>
                  <a:schemeClr val="tx1"/>
                </a:solidFill>
              </a:rPr>
              <a:t>and set </a:t>
            </a:r>
            <a:r>
              <a:rPr lang="en-AU" sz="2400" dirty="0" smtClean="0">
                <a:solidFill>
                  <a:schemeClr val="tx1"/>
                </a:solidFill>
              </a:rPr>
              <a:t>preferences, so that I feel like my vault is more personalised.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User is able to make minor changes to their GUIs appearance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2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Could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smtClean="0">
                <a:solidFill>
                  <a:schemeClr val="tx1"/>
                </a:solidFill>
              </a:rPr>
              <a:t>Notes</a:t>
            </a:r>
          </a:p>
          <a:p>
            <a:endParaRPr lang="en-AU" sz="2000" dirty="0" smtClean="0">
              <a:solidFill>
                <a:schemeClr val="tx1"/>
              </a:solidFill>
            </a:endParaRPr>
          </a:p>
          <a:p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18673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215" y="867509"/>
            <a:ext cx="9585570" cy="5258656"/>
          </a:xfrm>
        </p:spPr>
        <p:txBody>
          <a:bodyPr>
            <a:normAutofit/>
          </a:bodyPr>
          <a:lstStyle/>
          <a:p>
            <a:pPr marL="0" indent="0">
              <a:spcBef>
                <a:spcPts val="900"/>
              </a:spcBef>
              <a:buNone/>
            </a:pPr>
            <a:r>
              <a:rPr lang="en-AU" sz="2000" u="sng" dirty="0" smtClean="0"/>
              <a:t>Current User</a:t>
            </a:r>
            <a:r>
              <a:rPr lang="en-AU" sz="2000" dirty="0" smtClean="0"/>
              <a:t>– Ability to </a:t>
            </a:r>
            <a:r>
              <a:rPr lang="en-AU" sz="2000" dirty="0" smtClean="0"/>
              <a:t>sign in easily with details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en-AU" sz="2000" u="sng" dirty="0" smtClean="0"/>
              <a:t>New </a:t>
            </a:r>
            <a:r>
              <a:rPr lang="en-AU" sz="2000" u="sng" dirty="0"/>
              <a:t>User</a:t>
            </a:r>
            <a:r>
              <a:rPr lang="en-AU" sz="2000" dirty="0"/>
              <a:t>– Ability to sign </a:t>
            </a:r>
            <a:r>
              <a:rPr lang="en-AU" sz="2000" dirty="0" smtClean="0"/>
              <a:t>up </a:t>
            </a:r>
            <a:r>
              <a:rPr lang="en-AU" sz="2000" dirty="0"/>
              <a:t>easily with details</a:t>
            </a:r>
          </a:p>
          <a:p>
            <a:pPr marL="0" indent="0">
              <a:spcBef>
                <a:spcPts val="900"/>
              </a:spcBef>
              <a:buNone/>
            </a:pPr>
            <a:endParaRPr lang="en-AU" sz="2000" dirty="0" smtClean="0"/>
          </a:p>
          <a:p>
            <a:pPr marL="0" indent="0">
              <a:spcBef>
                <a:spcPts val="900"/>
              </a:spcBef>
              <a:buNone/>
            </a:pPr>
            <a:endParaRPr lang="en-AU" sz="2000" dirty="0"/>
          </a:p>
        </p:txBody>
      </p:sp>
      <p:sp>
        <p:nvSpPr>
          <p:cNvPr id="4" name="Rectangle 3"/>
          <p:cNvSpPr/>
          <p:nvPr/>
        </p:nvSpPr>
        <p:spPr>
          <a:xfrm>
            <a:off x="101505" y="109410"/>
            <a:ext cx="9691171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System Roles</a:t>
            </a:r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4250731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215" y="867509"/>
            <a:ext cx="9585570" cy="5258656"/>
          </a:xfrm>
        </p:spPr>
        <p:txBody>
          <a:bodyPr>
            <a:normAutofit/>
          </a:bodyPr>
          <a:lstStyle/>
          <a:p>
            <a:pPr marL="0" indent="0">
              <a:spcBef>
                <a:spcPts val="900"/>
              </a:spcBef>
              <a:buNone/>
            </a:pPr>
            <a:r>
              <a:rPr lang="en-AU" sz="2000" u="sng" dirty="0" smtClean="0"/>
              <a:t>User </a:t>
            </a:r>
            <a:r>
              <a:rPr lang="en-AU" sz="2000" dirty="0" smtClean="0"/>
              <a:t>– Easily locate and get answers to most queries asked from a central source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en-AU" sz="2000" u="sng" dirty="0" smtClean="0"/>
              <a:t>Admin </a:t>
            </a:r>
            <a:r>
              <a:rPr lang="en-AU" sz="2000" dirty="0" smtClean="0"/>
              <a:t>– Keep FAQ page up to date with new developments/frequently received questions</a:t>
            </a:r>
            <a:endParaRPr lang="en-AU" sz="2000" dirty="0"/>
          </a:p>
        </p:txBody>
      </p:sp>
      <p:sp>
        <p:nvSpPr>
          <p:cNvPr id="4" name="Rectangle 3"/>
          <p:cNvSpPr/>
          <p:nvPr/>
        </p:nvSpPr>
        <p:spPr>
          <a:xfrm>
            <a:off x="101505" y="109410"/>
            <a:ext cx="9691171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System Roles</a:t>
            </a:r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15770861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16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Sign up and in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dirty="0">
                <a:solidFill>
                  <a:schemeClr val="tx1"/>
                </a:solidFill>
              </a:rPr>
              <a:t>As a </a:t>
            </a:r>
            <a:r>
              <a:rPr lang="en-AU" sz="2400" dirty="0" smtClean="0">
                <a:solidFill>
                  <a:schemeClr val="tx1"/>
                </a:solidFill>
              </a:rPr>
              <a:t>new user I want to be able to register for my own media vault so that I can start using it.</a:t>
            </a:r>
            <a:endParaRPr lang="en-AU" sz="24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New users can sign up easily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Returning users can sign in using existing credentials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Must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smtClean="0">
                <a:solidFill>
                  <a:schemeClr val="tx1"/>
                </a:solidFill>
              </a:rPr>
              <a:t>Notes</a:t>
            </a:r>
          </a:p>
          <a:p>
            <a:endParaRPr lang="en-AU" sz="2000" dirty="0" smtClean="0">
              <a:solidFill>
                <a:schemeClr val="tx1"/>
              </a:solidFill>
            </a:endParaRPr>
          </a:p>
          <a:p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66950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215" y="867509"/>
            <a:ext cx="9585570" cy="5258656"/>
          </a:xfrm>
        </p:spPr>
        <p:txBody>
          <a:bodyPr>
            <a:normAutofit/>
          </a:bodyPr>
          <a:lstStyle/>
          <a:p>
            <a:pPr marL="0" indent="0">
              <a:spcBef>
                <a:spcPts val="900"/>
              </a:spcBef>
              <a:buNone/>
            </a:pPr>
            <a:r>
              <a:rPr lang="en-AU" sz="2000" u="sng" dirty="0" smtClean="0"/>
              <a:t>Current User</a:t>
            </a:r>
            <a:r>
              <a:rPr lang="en-AU" sz="2000" dirty="0" smtClean="0"/>
              <a:t>– </a:t>
            </a:r>
            <a:r>
              <a:rPr lang="en-AU" sz="2000" dirty="0" smtClean="0"/>
              <a:t>Ability to easily access terms and conditions and privacy policy of site</a:t>
            </a:r>
            <a:endParaRPr lang="en-AU" sz="2000" dirty="0"/>
          </a:p>
          <a:p>
            <a:pPr marL="0" indent="0">
              <a:spcBef>
                <a:spcPts val="900"/>
              </a:spcBef>
              <a:buNone/>
            </a:pPr>
            <a:endParaRPr lang="en-AU" sz="2000" dirty="0" smtClean="0"/>
          </a:p>
          <a:p>
            <a:pPr marL="0" indent="0">
              <a:spcBef>
                <a:spcPts val="900"/>
              </a:spcBef>
              <a:buNone/>
            </a:pPr>
            <a:endParaRPr lang="en-AU" sz="2000" dirty="0"/>
          </a:p>
        </p:txBody>
      </p:sp>
      <p:sp>
        <p:nvSpPr>
          <p:cNvPr id="4" name="Rectangle 3"/>
          <p:cNvSpPr/>
          <p:nvPr/>
        </p:nvSpPr>
        <p:spPr>
          <a:xfrm>
            <a:off x="101505" y="109410"/>
            <a:ext cx="9691171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System Roles</a:t>
            </a:r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7996845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17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Terms &amp; Conditions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dirty="0">
                <a:solidFill>
                  <a:schemeClr val="tx1"/>
                </a:solidFill>
              </a:rPr>
              <a:t>As a </a:t>
            </a:r>
            <a:r>
              <a:rPr lang="en-AU" sz="2400" dirty="0" smtClean="0">
                <a:solidFill>
                  <a:schemeClr val="tx1"/>
                </a:solidFill>
              </a:rPr>
              <a:t>user I want access to clearly stated terms and conditions and a privacy policy so </a:t>
            </a:r>
            <a:r>
              <a:rPr lang="en-AU" sz="2400" dirty="0" smtClean="0">
                <a:solidFill>
                  <a:schemeClr val="tx1"/>
                </a:solidFill>
              </a:rPr>
              <a:t>I know all the pertinent details about how the site operates.</a:t>
            </a:r>
            <a:endParaRPr lang="en-AU" sz="24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Easy to access and read T&amp;Cs page and Privacy policy page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4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Must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smtClean="0">
                <a:solidFill>
                  <a:schemeClr val="tx1"/>
                </a:solidFill>
              </a:rPr>
              <a:t>Notes</a:t>
            </a:r>
          </a:p>
          <a:p>
            <a:endParaRPr lang="en-AU" sz="2000" dirty="0" smtClean="0">
              <a:solidFill>
                <a:schemeClr val="tx1"/>
              </a:solidFill>
            </a:endParaRPr>
          </a:p>
          <a:p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6677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Create Customer FAQ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dirty="0" smtClean="0">
                <a:solidFill>
                  <a:schemeClr val="tx1"/>
                </a:solidFill>
              </a:rPr>
              <a:t>As </a:t>
            </a:r>
            <a:r>
              <a:rPr lang="en-US" sz="2400" dirty="0">
                <a:solidFill>
                  <a:schemeClr val="tx1"/>
                </a:solidFill>
              </a:rPr>
              <a:t>a consumer I’d like to know that I can get </a:t>
            </a:r>
            <a:r>
              <a:rPr lang="en-US" sz="2400" dirty="0" smtClean="0">
                <a:solidFill>
                  <a:schemeClr val="tx1"/>
                </a:solidFill>
              </a:rPr>
              <a:t>help quickly </a:t>
            </a:r>
            <a:r>
              <a:rPr lang="en-US" sz="2400" dirty="0">
                <a:solidFill>
                  <a:schemeClr val="tx1"/>
                </a:solidFill>
              </a:rPr>
              <a:t>and not read lengthy documentation, that way </a:t>
            </a:r>
            <a:r>
              <a:rPr lang="en-US" sz="2400" dirty="0" smtClean="0">
                <a:solidFill>
                  <a:schemeClr val="tx1"/>
                </a:solidFill>
              </a:rPr>
              <a:t>I </a:t>
            </a:r>
            <a:r>
              <a:rPr lang="en-US" sz="2400" dirty="0">
                <a:solidFill>
                  <a:schemeClr val="tx1"/>
                </a:solidFill>
              </a:rPr>
              <a:t>can focus on using the vault.</a:t>
            </a:r>
            <a:endParaRPr lang="en-AU" sz="24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Have a </a:t>
            </a:r>
            <a:r>
              <a:rPr lang="en-US" sz="2000" dirty="0">
                <a:solidFill>
                  <a:schemeClr val="tx1"/>
                </a:solidFill>
              </a:rPr>
              <a:t>concise FAQ page for users </a:t>
            </a:r>
            <a:r>
              <a:rPr lang="en-US" sz="2000" dirty="0" smtClean="0">
                <a:solidFill>
                  <a:schemeClr val="tx1"/>
                </a:solidFill>
              </a:rPr>
              <a:t>to quickly </a:t>
            </a:r>
            <a:r>
              <a:rPr lang="en-US" sz="2000" dirty="0">
                <a:solidFill>
                  <a:schemeClr val="tx1"/>
                </a:solidFill>
              </a:rPr>
              <a:t>access help documentation.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2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Must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Research best FAQ practices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4657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215" y="867509"/>
            <a:ext cx="9585570" cy="5258656"/>
          </a:xfrm>
        </p:spPr>
        <p:txBody>
          <a:bodyPr>
            <a:normAutofit/>
          </a:bodyPr>
          <a:lstStyle/>
          <a:p>
            <a:pPr marL="0" indent="0">
              <a:spcBef>
                <a:spcPts val="900"/>
              </a:spcBef>
              <a:buNone/>
            </a:pPr>
            <a:r>
              <a:rPr lang="en-AU" sz="2000" u="sng" dirty="0" smtClean="0"/>
              <a:t>User </a:t>
            </a:r>
            <a:r>
              <a:rPr lang="en-AU" sz="2000" dirty="0" smtClean="0"/>
              <a:t>– Can get help on making decisions on what media is similar to something they like</a:t>
            </a:r>
          </a:p>
        </p:txBody>
      </p:sp>
      <p:sp>
        <p:nvSpPr>
          <p:cNvPr id="4" name="Rectangle 3"/>
          <p:cNvSpPr/>
          <p:nvPr/>
        </p:nvSpPr>
        <p:spPr>
          <a:xfrm>
            <a:off x="101505" y="109410"/>
            <a:ext cx="9691171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System Roles</a:t>
            </a:r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1577086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3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Content suggestions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dirty="0" smtClean="0">
                <a:solidFill>
                  <a:schemeClr val="tx1"/>
                </a:solidFill>
              </a:rPr>
              <a:t>As an </a:t>
            </a:r>
            <a:r>
              <a:rPr lang="en-US" sz="2400" dirty="0">
                <a:solidFill>
                  <a:schemeClr val="tx1"/>
                </a:solidFill>
              </a:rPr>
              <a:t>individual I want to have suggestions </a:t>
            </a:r>
            <a:r>
              <a:rPr lang="en-US" sz="2400" dirty="0" smtClean="0">
                <a:solidFill>
                  <a:schemeClr val="tx1"/>
                </a:solidFill>
              </a:rPr>
              <a:t>about what </a:t>
            </a:r>
            <a:r>
              <a:rPr lang="en-US" sz="2400" dirty="0">
                <a:solidFill>
                  <a:schemeClr val="tx1"/>
                </a:solidFill>
              </a:rPr>
              <a:t>I might like to consume, that way I’m not </a:t>
            </a:r>
            <a:r>
              <a:rPr lang="en-US" sz="2400" dirty="0" smtClean="0">
                <a:solidFill>
                  <a:schemeClr val="tx1"/>
                </a:solidFill>
              </a:rPr>
              <a:t>struggling </a:t>
            </a:r>
            <a:r>
              <a:rPr lang="en-US" sz="2400" dirty="0">
                <a:solidFill>
                  <a:schemeClr val="tx1"/>
                </a:solidFill>
              </a:rPr>
              <a:t>to make a decision about what content I </a:t>
            </a:r>
            <a:r>
              <a:rPr lang="en-US" sz="2400" dirty="0" smtClean="0">
                <a:solidFill>
                  <a:schemeClr val="tx1"/>
                </a:solidFill>
              </a:rPr>
              <a:t>want </a:t>
            </a:r>
            <a:r>
              <a:rPr lang="en-US" sz="2400" dirty="0">
                <a:solidFill>
                  <a:schemeClr val="tx1"/>
                </a:solidFill>
              </a:rPr>
              <a:t>to use.</a:t>
            </a:r>
            <a:endParaRPr lang="en-AU" sz="24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personal suggestions for </a:t>
            </a:r>
            <a:r>
              <a:rPr lang="en-US" sz="2000" dirty="0" smtClean="0">
                <a:solidFill>
                  <a:schemeClr val="tx1"/>
                </a:solidFill>
              </a:rPr>
              <a:t>content based </a:t>
            </a:r>
            <a:r>
              <a:rPr lang="en-US" sz="2000" dirty="0">
                <a:solidFill>
                  <a:schemeClr val="tx1"/>
                </a:solidFill>
              </a:rPr>
              <a:t>on previous vault, then allow users </a:t>
            </a:r>
            <a:r>
              <a:rPr lang="en-US" sz="2000" dirty="0" smtClean="0">
                <a:solidFill>
                  <a:schemeClr val="tx1"/>
                </a:solidFill>
              </a:rPr>
              <a:t>to </a:t>
            </a:r>
            <a:r>
              <a:rPr lang="en-US" sz="2000" dirty="0">
                <a:solidFill>
                  <a:schemeClr val="tx1"/>
                </a:solidFill>
              </a:rPr>
              <a:t>consume.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16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Could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Complex algorithm, perhaps use an existing one.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4657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215" y="867509"/>
            <a:ext cx="9585570" cy="5258656"/>
          </a:xfrm>
        </p:spPr>
        <p:txBody>
          <a:bodyPr>
            <a:normAutofit/>
          </a:bodyPr>
          <a:lstStyle/>
          <a:p>
            <a:pPr marL="0" indent="0">
              <a:spcBef>
                <a:spcPts val="900"/>
              </a:spcBef>
              <a:buNone/>
            </a:pPr>
            <a:r>
              <a:rPr lang="en-AU" sz="2000" u="sng" dirty="0" smtClean="0"/>
              <a:t>Playlist creator </a:t>
            </a:r>
            <a:r>
              <a:rPr lang="en-AU" sz="2000" dirty="0" smtClean="0"/>
              <a:t>– Ability to name and fill playlists with various media of their choosing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en-AU" sz="2000" u="sng" dirty="0" smtClean="0"/>
              <a:t>Playlist generator </a:t>
            </a:r>
            <a:r>
              <a:rPr lang="en-AU" sz="2000" dirty="0" smtClean="0"/>
              <a:t>– Ability to create a playlist based off of the genre in the media’s metadata</a:t>
            </a:r>
            <a:endParaRPr lang="en-AU" sz="2000" dirty="0"/>
          </a:p>
        </p:txBody>
      </p:sp>
      <p:sp>
        <p:nvSpPr>
          <p:cNvPr id="4" name="Rectangle 3"/>
          <p:cNvSpPr/>
          <p:nvPr/>
        </p:nvSpPr>
        <p:spPr>
          <a:xfrm>
            <a:off x="101505" y="109410"/>
            <a:ext cx="9691171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System Roles</a:t>
            </a:r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4293573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User Playlists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dirty="0" smtClean="0">
                <a:solidFill>
                  <a:schemeClr val="tx1"/>
                </a:solidFill>
              </a:rPr>
              <a:t>As an </a:t>
            </a:r>
            <a:r>
              <a:rPr lang="en-US" sz="2400" dirty="0">
                <a:solidFill>
                  <a:schemeClr val="tx1"/>
                </a:solidFill>
              </a:rPr>
              <a:t>individual I want to </a:t>
            </a:r>
            <a:r>
              <a:rPr lang="en-US" sz="2400" dirty="0" smtClean="0">
                <a:solidFill>
                  <a:schemeClr val="tx1"/>
                </a:solidFill>
              </a:rPr>
              <a:t>create my own playlists so that I can consume what I want when I want</a:t>
            </a:r>
            <a:endParaRPr lang="en-AU" sz="24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Develop personal </a:t>
            </a:r>
            <a:r>
              <a:rPr lang="en-US" sz="2000" dirty="0" smtClean="0">
                <a:solidFill>
                  <a:schemeClr val="tx1"/>
                </a:solidFill>
              </a:rPr>
              <a:t>playlists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Filter media based on genre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4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Could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May need another table in database.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1388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215" y="867509"/>
            <a:ext cx="9585570" cy="5258656"/>
          </a:xfrm>
        </p:spPr>
        <p:txBody>
          <a:bodyPr>
            <a:normAutofit/>
          </a:bodyPr>
          <a:lstStyle/>
          <a:p>
            <a:pPr marL="0" indent="0">
              <a:spcBef>
                <a:spcPts val="900"/>
              </a:spcBef>
              <a:buNone/>
            </a:pPr>
            <a:r>
              <a:rPr lang="en-AU" sz="2000" u="sng" dirty="0" smtClean="0"/>
              <a:t>Reader </a:t>
            </a:r>
            <a:r>
              <a:rPr lang="en-AU" sz="2000" dirty="0" smtClean="0"/>
              <a:t>– Bookmark a page to return to when I next stream or automatically hold most recent page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en-AU" sz="2000" u="sng" dirty="0" smtClean="0"/>
              <a:t>Listener/watcher </a:t>
            </a:r>
            <a:r>
              <a:rPr lang="en-AU" sz="2000" dirty="0" smtClean="0"/>
              <a:t>– bookmark a time signature in the current media to return to when next streaming</a:t>
            </a:r>
            <a:endParaRPr lang="en-AU" sz="2000" dirty="0"/>
          </a:p>
        </p:txBody>
      </p:sp>
      <p:sp>
        <p:nvSpPr>
          <p:cNvPr id="4" name="Rectangle 3"/>
          <p:cNvSpPr/>
          <p:nvPr/>
        </p:nvSpPr>
        <p:spPr>
          <a:xfrm>
            <a:off x="101505" y="109410"/>
            <a:ext cx="9691171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System Roles</a:t>
            </a:r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42935737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1776</Words>
  <Application>Microsoft Office PowerPoint</Application>
  <PresentationFormat>A4 Paper (210x297 mm)</PresentationFormat>
  <Paragraphs>292</Paragraphs>
  <Slides>32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Thomaco Consultancies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Richard Thomas</dc:creator>
  <cp:lastModifiedBy>David Heckenberg</cp:lastModifiedBy>
  <cp:revision>23</cp:revision>
  <dcterms:created xsi:type="dcterms:W3CDTF">2011-08-10T11:51:47Z</dcterms:created>
  <dcterms:modified xsi:type="dcterms:W3CDTF">2015-08-19T22:15:34Z</dcterms:modified>
</cp:coreProperties>
</file>