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72" r:id="rId3"/>
    <p:sldId id="275" r:id="rId4"/>
    <p:sldId id="276" r:id="rId5"/>
    <p:sldId id="274" r:id="rId6"/>
    <p:sldId id="273" r:id="rId7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33"/>
    <a:srgbClr val="DDDDDD"/>
    <a:srgbClr val="FFFF66"/>
    <a:srgbClr val="FFFF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5" autoAdjust="0"/>
    <p:restoredTop sz="86410" autoAdjust="0"/>
  </p:normalViewPr>
  <p:slideViewPr>
    <p:cSldViewPr>
      <p:cViewPr>
        <p:scale>
          <a:sx n="140" d="100"/>
          <a:sy n="140" d="100"/>
        </p:scale>
        <p:origin x="-560" y="-32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8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514" y="-90"/>
      </p:cViewPr>
      <p:guideLst>
        <p:guide orient="horz" pos="2920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9F2F818-B6C5-4ACB-BE1D-3DCD05FED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"/>
          </p:nvPr>
        </p:nvSpPr>
        <p:spPr>
          <a:xfrm>
            <a:off x="0" y="8805550"/>
            <a:ext cx="3032337" cy="4638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27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4359"/>
            <a:ext cx="5598160" cy="417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05550"/>
            <a:ext cx="3032337" cy="46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324FEDAF-C4F0-4F9B-9E87-E277B6417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110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89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2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34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37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35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ENI-logo-final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493713" y="6580188"/>
            <a:ext cx="3308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ea typeface="ＭＳ Ｐゴシック" charset="0"/>
              </a:rPr>
              <a:t>Sponsored by the National Science Foundation</a:t>
            </a:r>
          </a:p>
        </p:txBody>
      </p:sp>
      <p:pic>
        <p:nvPicPr>
          <p:cNvPr id="2053" name="Picture 15" descr="nsf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GENI Racks</a:t>
            </a:r>
            <a:endParaRPr lang="en-US" dirty="0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8458200" y="65801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fld id="{811BB2CA-63C2-44F9-9D36-A15FE04E0096}" type="slidenum">
              <a:rPr lang="en-US" sz="1000">
                <a:solidFill>
                  <a:schemeClr val="bg2"/>
                </a:solidFill>
                <a:latin typeface="Arial" pitchFamily="34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 userDrawn="1"/>
        </p:nvSpPr>
        <p:spPr bwMode="auto">
          <a:xfrm>
            <a:off x="3771900" y="6580188"/>
            <a:ext cx="205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baseline="0" dirty="0" smtClean="0">
                <a:solidFill>
                  <a:schemeClr val="bg2"/>
                </a:solidFill>
                <a:latin typeface="Arial" pitchFamily="34" charset="0"/>
              </a:rPr>
              <a:t>June 23, </a:t>
            </a:r>
            <a:r>
              <a:rPr lang="en-US" sz="1000" dirty="0" smtClean="0">
                <a:solidFill>
                  <a:schemeClr val="bg2"/>
                </a:solidFill>
                <a:latin typeface="Arial" pitchFamily="34" charset="0"/>
              </a:rPr>
              <a:t>2014</a:t>
            </a:r>
            <a:endParaRPr lang="en-US" sz="1000" dirty="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80808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8080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moc-db.grnoc.iu.edu/info/interface/ion.internet2.edu/xe-0/2/2" TargetMode="External"/><Relationship Id="rId3" Type="http://schemas.openxmlformats.org/officeDocument/2006/relationships/hyperlink" Target="http://www.gpolab.bbn.com/monitoring/schema/20140828/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gpolab.bbn.com/monitoring/schema/20140828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GENI </a:t>
            </a:r>
            <a:r>
              <a:rPr lang="en-US" sz="4000" baseline="0" dirty="0" smtClean="0"/>
              <a:t>Monitoring Meeting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408" y="3886199"/>
            <a:ext cx="7841314" cy="1939887"/>
          </a:xfrm>
        </p:spPr>
        <p:txBody>
          <a:bodyPr/>
          <a:lstStyle/>
          <a:p>
            <a:pPr algn="r"/>
            <a:endParaRPr lang="en-US" sz="1200" dirty="0" smtClean="0"/>
          </a:p>
          <a:p>
            <a:pPr algn="r"/>
            <a:endParaRPr lang="en-US" sz="1200" dirty="0"/>
          </a:p>
          <a:p>
            <a:pPr algn="r"/>
            <a:endParaRPr lang="en-US" sz="1200" dirty="0" smtClean="0"/>
          </a:p>
          <a:p>
            <a:pPr algn="r"/>
            <a:r>
              <a:rPr lang="en-US" dirty="0" err="1" smtClean="0"/>
              <a:t>St</a:t>
            </a:r>
            <a:r>
              <a:rPr lang="en-US" dirty="0" err="1" smtClean="0"/>
              <a:t>éphane</a:t>
            </a:r>
            <a:r>
              <a:rPr lang="en-US" dirty="0" smtClean="0"/>
              <a:t> </a:t>
            </a:r>
            <a:r>
              <a:rPr lang="en-US" dirty="0" err="1" smtClean="0"/>
              <a:t>Blais</a:t>
            </a:r>
            <a:r>
              <a:rPr lang="en-US" dirty="0" smtClean="0"/>
              <a:t> and </a:t>
            </a:r>
            <a:r>
              <a:rPr lang="en-US" dirty="0" smtClean="0"/>
              <a:t>David </a:t>
            </a:r>
            <a:r>
              <a:rPr lang="en-US" dirty="0" smtClean="0"/>
              <a:t>P. Wiggins, GPO</a:t>
            </a:r>
          </a:p>
          <a:p>
            <a:pPr algn="r"/>
            <a:r>
              <a:rPr lang="en-US" dirty="0" smtClean="0"/>
              <a:t>GEC21: October 22, </a:t>
            </a:r>
            <a:r>
              <a:rPr lang="en-US" dirty="0" smtClean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10359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SQL Schema Changes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31911"/>
              </p:ext>
            </p:extLst>
          </p:nvPr>
        </p:nvGraphicFramePr>
        <p:xfrm>
          <a:off x="1143000" y="1752600"/>
          <a:ext cx="716280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  <a:gridCol w="5562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Field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Change?</a:t>
                      </a:r>
                      <a:endParaRPr lang="en-US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$schema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should control this.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Remove?  urn is good enough?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selfRef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can fill this in.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Leave as-is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interface_urn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Leave as-is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interface_href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Remove.  </a:t>
                      </a:r>
                      <a:r>
                        <a:rPr lang="en-US" dirty="0" err="1" smtClean="0"/>
                        <a:t>rest_call_handler</a:t>
                      </a:r>
                      <a:r>
                        <a:rPr lang="en-US" dirty="0" smtClean="0"/>
                        <a:t> can fill this in.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1143000"/>
            <a:ext cx="567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ops_interfacevlan</a:t>
            </a:r>
            <a:r>
              <a:rPr lang="en-US" dirty="0" smtClean="0"/>
              <a:t> as a representative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6386" y="5562600"/>
            <a:ext cx="468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table would shrink from 8 columns to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1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JSON response to data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6647" y="1219200"/>
            <a:ext cx="8558753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 </a:t>
            </a:r>
            <a:r>
              <a:rPr lang="en-US" dirty="0" smtClean="0">
                <a:solidFill>
                  <a:srgbClr val="FF0000"/>
                </a:solidFill>
              </a:rPr>
              <a:t>does not match data schema (does not start with a list)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{"</a:t>
            </a:r>
            <a:r>
              <a:rPr lang="en-US" dirty="0" err="1"/>
              <a:t>tsdata</a:t>
            </a:r>
            <a:r>
              <a:rPr lang="en-US" dirty="0"/>
              <a:t>":[</a:t>
            </a:r>
          </a:p>
          <a:p>
            <a:r>
              <a:rPr lang="en-US" dirty="0"/>
              <a:t>        {"ts":1412124480000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/>
              <a:t>,"v":7917}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microseconds? 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eally?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{"ts":1412124600000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/>
              <a:t>,"v":7026},</a:t>
            </a:r>
          </a:p>
          <a:p>
            <a:r>
              <a:rPr lang="en-US" dirty="0"/>
              <a:t>        {"ts":1412125320000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/>
              <a:t>,"v":8731}],</a:t>
            </a:r>
          </a:p>
          <a:p>
            <a:r>
              <a:rPr lang="en-US" dirty="0"/>
              <a:t>    "</a:t>
            </a:r>
            <a:r>
              <a:rPr lang="en-US" dirty="0" err="1"/>
              <a:t>eventType</a:t>
            </a:r>
            <a:r>
              <a:rPr lang="en-US" dirty="0"/>
              <a:t>":"</a:t>
            </a:r>
            <a:r>
              <a:rPr lang="en-US" dirty="0" err="1">
                <a:solidFill>
                  <a:srgbClr val="FF0000"/>
                </a:solidFill>
              </a:rPr>
              <a:t>ops_monitoring:</a:t>
            </a:r>
            <a:r>
              <a:rPr lang="en-US" dirty="0" err="1"/>
              <a:t>rx_bps</a:t>
            </a:r>
            <a:r>
              <a:rPr lang="en-US" dirty="0"/>
              <a:t>"</a:t>
            </a:r>
            <a:r>
              <a:rPr lang="en-US" dirty="0" smtClean="0"/>
              <a:t>,  </a:t>
            </a:r>
            <a:r>
              <a:rPr lang="en-US" dirty="0" smtClean="0">
                <a:solidFill>
                  <a:srgbClr val="FF0000"/>
                </a:solidFill>
              </a:rPr>
              <a:t>what else would it be?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"</a:t>
            </a:r>
            <a:r>
              <a:rPr lang="en-US" dirty="0" err="1">
                <a:solidFill>
                  <a:srgbClr val="FF0000"/>
                </a:solidFill>
              </a:rPr>
              <a:t>subject</a:t>
            </a:r>
            <a:r>
              <a:rPr lang="en-US" dirty="0" err="1"/>
              <a:t>"</a:t>
            </a:r>
            <a:r>
              <a:rPr lang="en-US" dirty="0" err="1" smtClean="0"/>
              <a:t>:</a:t>
            </a:r>
            <a:r>
              <a:rPr lang="en-US" dirty="0" err="1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://gmoc-</a:t>
            </a:r>
            <a:r>
              <a:rPr lang="en-US" dirty="0" smtClean="0">
                <a:hlinkClick r:id="rId2"/>
              </a:rPr>
              <a:t>db.grnoc.iu.edu/</a:t>
            </a:r>
            <a:r>
              <a:rPr lang="en-US" dirty="0">
                <a:hlinkClick r:id="rId2"/>
              </a:rPr>
              <a:t>info/interface</a:t>
            </a:r>
            <a:r>
              <a:rPr lang="en-US" dirty="0" smtClean="0">
                <a:hlinkClick r:id="rId2"/>
              </a:rPr>
              <a:t>/ion.internet2</a:t>
            </a:r>
            <a:r>
              <a:rPr lang="en-US" dirty="0">
                <a:hlinkClick r:id="rId2"/>
              </a:rPr>
              <a:t>.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edu/xe-0/2/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2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subject_href</a:t>
            </a:r>
            <a:r>
              <a:rPr lang="en-US" dirty="0" smtClean="0">
                <a:solidFill>
                  <a:srgbClr val="FF0000"/>
                </a:solidFill>
              </a:rPr>
              <a:t> would be more consistent with the rest of the schema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"id":"</a:t>
            </a:r>
            <a:r>
              <a:rPr lang="en-US" dirty="0">
                <a:solidFill>
                  <a:srgbClr val="FF0000"/>
                </a:solidFill>
              </a:rPr>
              <a:t>rx_bps</a:t>
            </a:r>
            <a:r>
              <a:rPr lang="en-US" dirty="0"/>
              <a:t>:ion.internet2.edu+interface+rtr.wash.ion.internet2.edu:xe-0/2/2"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rgbClr val="FF0000"/>
                </a:solidFill>
              </a:rPr>
              <a:t>redundant with </a:t>
            </a:r>
            <a:r>
              <a:rPr lang="en-US" dirty="0" err="1" smtClean="0">
                <a:solidFill>
                  <a:srgbClr val="FF0000"/>
                </a:solidFill>
              </a:rPr>
              <a:t>eventType</a:t>
            </a:r>
            <a:r>
              <a:rPr lang="en-US" dirty="0" smtClean="0">
                <a:solidFill>
                  <a:srgbClr val="FF0000"/>
                </a:solidFill>
              </a:rPr>
              <a:t>; makes id different than the object 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"</a:t>
            </a:r>
            <a:r>
              <a:rPr lang="en-US" dirty="0" err="1"/>
              <a:t>description":"bits</a:t>
            </a:r>
            <a:r>
              <a:rPr lang="en-US" dirty="0"/>
              <a:t> per second received on this interface",</a:t>
            </a:r>
          </a:p>
          <a:p>
            <a:r>
              <a:rPr lang="en-US" dirty="0"/>
              <a:t>    "</a:t>
            </a:r>
            <a:r>
              <a:rPr lang="en-US" dirty="0" err="1"/>
              <a:t>units":"float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schema</a:t>
            </a:r>
            <a:r>
              <a:rPr lang="en-US" dirty="0" err="1"/>
              <a:t>"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0000"/>
                </a:solidFill>
                <a:hlinkClick r:id="rId3"/>
              </a:rPr>
              <a:t>”http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: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//www.gpolab.bbn.com/monitoring/schema/20140828/data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#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redundant to specify $schema with each chunk of </a:t>
            </a:r>
            <a:r>
              <a:rPr lang="en-US" dirty="0" err="1" smtClean="0">
                <a:solidFill>
                  <a:srgbClr val="FF0000"/>
                </a:solidFill>
              </a:rPr>
              <a:t>tsdata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</a:t>
            </a:r>
            <a:r>
              <a:rPr lang="en-US" dirty="0"/>
              <a:t>}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{“</a:t>
            </a:r>
            <a:r>
              <a:rPr lang="en-US" dirty="0" err="1" smtClean="0"/>
              <a:t>tsdata</a:t>
            </a:r>
            <a:r>
              <a:rPr lang="en-US" dirty="0" smtClean="0"/>
              <a:t>”:[….] }</a:t>
            </a:r>
            <a:endParaRPr lang="en-US" dirty="0"/>
          </a:p>
          <a:p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JSON response to data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480" y="1599485"/>
            <a:ext cx="80073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$</a:t>
            </a:r>
            <a:r>
              <a:rPr lang="en-US" dirty="0" err="1"/>
              <a:t>schema"</a:t>
            </a:r>
            <a:r>
              <a:rPr lang="en-US" dirty="0" err="1" smtClean="0"/>
              <a:t>:</a:t>
            </a:r>
            <a:r>
              <a:rPr lang="en-US" dirty="0" err="1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://www.gpolab.bbn.com/monitoring/schema/20140828/data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r>
              <a:rPr lang="en-US" dirty="0" smtClean="0"/>
              <a:t>  “measurements”: [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</a:t>
            </a:r>
            <a:r>
              <a:rPr lang="en-US" dirty="0" err="1"/>
              <a:t>tsdata</a:t>
            </a:r>
            <a:r>
              <a:rPr lang="en-US" dirty="0"/>
              <a:t>":[</a:t>
            </a: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1412124480000,</a:t>
            </a:r>
            <a:r>
              <a:rPr lang="en-US" dirty="0"/>
              <a:t>"v":7917}</a:t>
            </a:r>
            <a:r>
              <a:rPr lang="en-US" dirty="0" smtClean="0"/>
              <a:t>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1412124600000,</a:t>
            </a:r>
            <a:r>
              <a:rPr lang="en-US" dirty="0"/>
              <a:t>"v":7026},</a:t>
            </a:r>
          </a:p>
          <a:p>
            <a:r>
              <a:rPr lang="en-US" dirty="0"/>
              <a:t>  </a:t>
            </a:r>
            <a:r>
              <a:rPr lang="en-US" dirty="0" smtClean="0"/>
              <a:t>            </a:t>
            </a:r>
            <a:r>
              <a:rPr lang="en-US" dirty="0"/>
              <a:t>{"ts":</a:t>
            </a:r>
            <a:r>
              <a:rPr lang="en-US" dirty="0" smtClean="0"/>
              <a:t>1412125320000,</a:t>
            </a:r>
            <a:r>
              <a:rPr lang="en-US" dirty="0"/>
              <a:t>"v":8731}],</a:t>
            </a: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err="1"/>
              <a:t>eventType</a:t>
            </a:r>
            <a:r>
              <a:rPr lang="en-US" dirty="0"/>
              <a:t>"</a:t>
            </a:r>
            <a:r>
              <a:rPr lang="en-US" dirty="0" smtClean="0"/>
              <a:t>:”</a:t>
            </a:r>
            <a:r>
              <a:rPr lang="en-US" dirty="0" err="1" smtClean="0"/>
              <a:t>rx_bps</a:t>
            </a:r>
            <a:r>
              <a:rPr lang="en-US" dirty="0" smtClean="0"/>
              <a:t>”,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smtClean="0">
                <a:solidFill>
                  <a:srgbClr val="000000"/>
                </a:solidFill>
              </a:rPr>
              <a:t>subject_</a:t>
            </a:r>
            <a:r>
              <a:rPr lang="en-US" dirty="0" err="1" smtClean="0">
                <a:solidFill>
                  <a:srgbClr val="000000"/>
                </a:solidFill>
              </a:rPr>
              <a:t>href</a:t>
            </a:r>
            <a:r>
              <a:rPr lang="en-US" dirty="0" smtClean="0"/>
              <a:t>":https</a:t>
            </a:r>
            <a:r>
              <a:rPr lang="en-US" dirty="0"/>
              <a:t>://gmoc-</a:t>
            </a:r>
            <a:r>
              <a:rPr lang="en-US" dirty="0" smtClean="0"/>
              <a:t>db.grnoc.iu.edu/</a:t>
            </a:r>
            <a:r>
              <a:rPr lang="en-US" dirty="0"/>
              <a:t>info/interface</a:t>
            </a:r>
            <a:r>
              <a:rPr lang="en-US" dirty="0" smtClean="0"/>
              <a:t>/…”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"</a:t>
            </a:r>
            <a:r>
              <a:rPr lang="en-US" dirty="0"/>
              <a:t>id"</a:t>
            </a:r>
            <a:r>
              <a:rPr lang="en-US" dirty="0" smtClean="0"/>
              <a:t>:”ion.internet2</a:t>
            </a:r>
            <a:r>
              <a:rPr lang="en-US" dirty="0"/>
              <a:t>.edu+interface+rtr.wash.ion.internet2.edu:xe-0/2/2"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"</a:t>
            </a:r>
            <a:r>
              <a:rPr lang="en-US" dirty="0" err="1"/>
              <a:t>description":"bits</a:t>
            </a:r>
            <a:r>
              <a:rPr lang="en-US" dirty="0"/>
              <a:t> per second received on this interface",</a:t>
            </a:r>
          </a:p>
          <a:p>
            <a:r>
              <a:rPr lang="en-US" dirty="0" smtClean="0"/>
              <a:t>          </a:t>
            </a:r>
            <a:r>
              <a:rPr lang="en-US" dirty="0"/>
              <a:t>"</a:t>
            </a:r>
            <a:r>
              <a:rPr lang="en-US" dirty="0" err="1"/>
              <a:t>units":"float</a:t>
            </a:r>
            <a:r>
              <a:rPr lang="en-US" dirty="0"/>
              <a:t>",</a:t>
            </a:r>
          </a:p>
          <a:p>
            <a:r>
              <a:rPr lang="en-US" dirty="0" smtClean="0"/>
              <a:t>    },</a:t>
            </a:r>
          </a:p>
          <a:p>
            <a:r>
              <a:rPr lang="en-US" dirty="0" smtClean="0"/>
              <a:t>    {“</a:t>
            </a:r>
            <a:r>
              <a:rPr lang="en-US" dirty="0" err="1" smtClean="0"/>
              <a:t>tsdata</a:t>
            </a:r>
            <a:r>
              <a:rPr lang="en-US" dirty="0" smtClean="0"/>
              <a:t>”:[….] }</a:t>
            </a:r>
            <a:endParaRPr lang="en-US" dirty="0"/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624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Combining all of these changes, we get something like this: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0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Other Possible JSON Schema Enhancements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8187" y="1447800"/>
            <a:ext cx="8032413" cy="381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Bidirectional navigation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Nodes list their interfaces, but interfaces don’t specify their node.  Fix all such instances of this.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Allows lightweight navigation of the monitoring data without needing to collect and store all of the data first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Wildcard for event types in data queries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Objects can already be </a:t>
            </a:r>
            <a:r>
              <a:rPr lang="en-US" dirty="0" err="1" smtClean="0"/>
              <a:t>wildcarded</a:t>
            </a:r>
            <a:r>
              <a:rPr lang="en-US" dirty="0" smtClean="0"/>
              <a:t>, so this completes the feature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Gotchas with </a:t>
            </a:r>
            <a:r>
              <a:rPr lang="en-US" dirty="0" err="1" smtClean="0"/>
              <a:t>datastores</a:t>
            </a:r>
            <a:r>
              <a:rPr lang="en-US" dirty="0" smtClean="0"/>
              <a:t> supporting multiple aggregates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Objects could specify what measurements they support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Node schema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Associate VMs with the physical machines they’re running 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Add a </a:t>
            </a:r>
            <a:r>
              <a:rPr lang="en-US" dirty="0" err="1" smtClean="0"/>
              <a:t>baremetal</a:t>
            </a:r>
            <a:r>
              <a:rPr lang="en-US" dirty="0" smtClean="0"/>
              <a:t> node type</a:t>
            </a:r>
          </a:p>
        </p:txBody>
      </p:sp>
    </p:spTree>
    <p:extLst>
      <p:ext uri="{BB962C8B-B14F-4D97-AF65-F5344CB8AC3E}">
        <p14:creationId xmlns:p14="http://schemas.microsoft.com/office/powerpoint/2010/main" val="305206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600200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New </a:t>
            </a:r>
            <a:r>
              <a:rPr lang="en-US" dirty="0" err="1"/>
              <a:t>f</a:t>
            </a:r>
            <a:r>
              <a:rPr lang="en-US" dirty="0" err="1" smtClean="0"/>
              <a:t>lowspace</a:t>
            </a:r>
            <a:r>
              <a:rPr lang="en-US" dirty="0" smtClean="0"/>
              <a:t> resource type?  What’s in a </a:t>
            </a:r>
            <a:r>
              <a:rPr lang="en-US" dirty="0" err="1" smtClean="0"/>
              <a:t>flowspace</a:t>
            </a:r>
            <a:r>
              <a:rPr lang="en-US" dirty="0" smtClean="0"/>
              <a:t> resource?</a:t>
            </a:r>
          </a:p>
        </p:txBody>
      </p:sp>
    </p:spTree>
    <p:extLst>
      <p:ext uri="{BB962C8B-B14F-4D97-AF65-F5344CB8AC3E}">
        <p14:creationId xmlns:p14="http://schemas.microsoft.com/office/powerpoint/2010/main" val="1247472464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ＭＳ Ｐゴシック"/>
        <a:cs typeface=""/>
      </a:majorFont>
      <a:minorFont>
        <a:latin typeface="Arial"/>
        <a:ea typeface="Kozuka Gothic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29190</TotalTime>
  <Words>631</Words>
  <Application>Microsoft Macintosh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2_Default Design</vt:lpstr>
      <vt:lpstr>GENI Monitoring Meeting</vt:lpstr>
      <vt:lpstr>Possible SQL Schema Changes</vt:lpstr>
      <vt:lpstr>Sample JSON response to data query</vt:lpstr>
      <vt:lpstr>Revised JSON response to data query</vt:lpstr>
      <vt:lpstr>Other Possible JSON Schema Enhancements</vt:lpstr>
      <vt:lpstr>OpenFlow support</vt:lpstr>
    </vt:vector>
  </TitlesOfParts>
  <Company>BBNT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RSpecs Engineering Meeting</dc:title>
  <dc:creator>Aaron Helsinger</dc:creator>
  <cp:lastModifiedBy>David Wiggins</cp:lastModifiedBy>
  <cp:revision>405</cp:revision>
  <cp:lastPrinted>2014-03-13T21:39:26Z</cp:lastPrinted>
  <dcterms:created xsi:type="dcterms:W3CDTF">2012-07-09T17:57:11Z</dcterms:created>
  <dcterms:modified xsi:type="dcterms:W3CDTF">2014-10-13T19:54:41Z</dcterms:modified>
</cp:coreProperties>
</file>