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5"/>
  </p:notesMasterIdLst>
  <p:sldIdLst>
    <p:sldId id="292" r:id="rId2"/>
    <p:sldId id="293" r:id="rId3"/>
    <p:sldId id="29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61C"/>
    <a:srgbClr val="14FF13"/>
    <a:srgbClr val="FF6EB4"/>
    <a:srgbClr val="EE82EE"/>
    <a:srgbClr val="FFF68F"/>
    <a:srgbClr val="A4D3EE"/>
    <a:srgbClr val="98FB98"/>
    <a:srgbClr val="EE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3" autoAdjust="0"/>
    <p:restoredTop sz="99522" autoAdjust="0"/>
  </p:normalViewPr>
  <p:slideViewPr>
    <p:cSldViewPr snapToGrid="0" snapToObjects="1">
      <p:cViewPr>
        <p:scale>
          <a:sx n="200" d="100"/>
          <a:sy n="200" d="100"/>
        </p:scale>
        <p:origin x="-416" y="1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CD9B-A781-7942-B3B0-79F8D1CF1F33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8530-E59B-B540-AD1B-7055B228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1905000" cy="228600"/>
          </a:xfrm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6/6/14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6/6/14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638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6/6/14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70103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733C54-4DC1-0F4D-A243-4912445E65CC}" type="datetimeFigureOut">
              <a:rPr lang="en-US" smtClean="0"/>
              <a:t>6/6/14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410" y="838200"/>
            <a:ext cx="825879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fld id="{42579DC7-1BE8-2446-AE27-BFA6E35B99FD}" type="datetimeFigureOut">
              <a:rPr lang="en-US" smtClean="0"/>
              <a:pPr/>
              <a:t>6/6/14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399" y="6553200"/>
            <a:ext cx="696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Times New Roman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1" y="76200"/>
            <a:ext cx="7113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E31E3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12" name="Picture 10" descr="RTN_BBN_Transparent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9788" y="76200"/>
            <a:ext cx="19542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49043" y="6370904"/>
            <a:ext cx="468312" cy="4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4400C3-AFB2-224F-824A-F4CCBD9021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17475" indent="-117475" algn="l" rtl="0" eaLnBrk="1" fontAlgn="base" hangingPunct="1">
        <a:spcBef>
          <a:spcPct val="0"/>
        </a:spcBef>
        <a:spcAft>
          <a:spcPct val="0"/>
        </a:spcAft>
        <a:buChar char="•"/>
        <a:defRPr sz="2400" b="0">
          <a:solidFill>
            <a:srgbClr val="000000"/>
          </a:solidFill>
          <a:latin typeface="Calibri"/>
          <a:ea typeface="+mn-ea"/>
          <a:cs typeface="Calibri"/>
        </a:defRPr>
      </a:lvl1pPr>
      <a:lvl2pPr marL="341313" indent="-109538" algn="l" rtl="0" eaLnBrk="1" fontAlgn="base" hangingPunct="1">
        <a:spcBef>
          <a:spcPct val="0"/>
        </a:spcBef>
        <a:spcAft>
          <a:spcPct val="0"/>
        </a:spcAft>
        <a:buChar char="–"/>
        <a:defRPr sz="2000" b="0">
          <a:solidFill>
            <a:srgbClr val="000000"/>
          </a:solidFill>
          <a:latin typeface="Calibri"/>
          <a:ea typeface="+mn-ea"/>
          <a:cs typeface="Calibri"/>
        </a:defRPr>
      </a:lvl2pPr>
      <a:lvl3pPr marL="573088" indent="-117475" algn="l" rtl="0" eaLnBrk="1" fontAlgn="base" hangingPunct="1">
        <a:spcBef>
          <a:spcPct val="0"/>
        </a:spcBef>
        <a:spcAft>
          <a:spcPct val="0"/>
        </a:spcAft>
        <a:buChar char="•"/>
        <a:defRPr sz="1800" b="0">
          <a:solidFill>
            <a:srgbClr val="000000"/>
          </a:solidFill>
          <a:latin typeface="Calibri"/>
          <a:ea typeface="+mn-ea"/>
          <a:cs typeface="Calibri"/>
        </a:defRPr>
      </a:lvl3pPr>
      <a:lvl4pPr marL="800100" indent="-112713" algn="l" rtl="0" eaLnBrk="1" fontAlgn="base" hangingPunct="1">
        <a:spcBef>
          <a:spcPct val="0"/>
        </a:spcBef>
        <a:spcAft>
          <a:spcPct val="0"/>
        </a:spcAft>
        <a:buChar char="–"/>
        <a:defRPr sz="1800" b="0">
          <a:solidFill>
            <a:srgbClr val="000000"/>
          </a:solidFill>
          <a:latin typeface="Calibri"/>
          <a:ea typeface="+mn-ea"/>
          <a:cs typeface="Calibri"/>
        </a:defRPr>
      </a:lvl4pPr>
      <a:lvl5pPr marL="1022350" indent="-104775" algn="l" rtl="0" eaLnBrk="1" fontAlgn="base" hangingPunct="1">
        <a:spcBef>
          <a:spcPct val="0"/>
        </a:spcBef>
        <a:spcAft>
          <a:spcPct val="0"/>
        </a:spcAft>
        <a:buChar char="»"/>
        <a:defRPr sz="1800" b="0">
          <a:solidFill>
            <a:srgbClr val="000000"/>
          </a:solidFill>
          <a:latin typeface="Calibri"/>
          <a:ea typeface="+mn-ea"/>
          <a:cs typeface="Calibri"/>
        </a:defRPr>
      </a:lvl5pPr>
      <a:lvl6pPr marL="14795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6pPr>
      <a:lvl7pPr marL="19367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7pPr>
      <a:lvl8pPr marL="23939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8pPr>
      <a:lvl9pPr marL="2851150" indent="-104775" algn="l" rtl="0" eaLnBrk="1" fontAlgn="base" hangingPunct="1">
        <a:spcBef>
          <a:spcPct val="0"/>
        </a:spcBef>
        <a:spcAft>
          <a:spcPct val="0"/>
        </a:spcAft>
        <a:buChar char="»"/>
        <a:defRPr sz="1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ular Callout 68"/>
          <p:cNvSpPr/>
          <p:nvPr/>
        </p:nvSpPr>
        <p:spPr bwMode="auto">
          <a:xfrm>
            <a:off x="91739" y="3902352"/>
            <a:ext cx="2253926" cy="540460"/>
          </a:xfrm>
          <a:prstGeom prst="wedgeRoundRectCallout">
            <a:avLst>
              <a:gd name="adj1" fmla="val 60321"/>
              <a:gd name="adj2" fmla="val -37976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Compute Aggregate 1 </a:t>
            </a:r>
            <a:r>
              <a:rPr lang="en-US" sz="1000" dirty="0" smtClean="0"/>
              <a:t>must </a:t>
            </a:r>
            <a:r>
              <a:rPr lang="en-US" sz="1000" dirty="0" smtClean="0"/>
              <a:t>advertise </a:t>
            </a:r>
            <a:r>
              <a:rPr lang="en-US" sz="1000" dirty="0" smtClean="0"/>
              <a:t>this </a:t>
            </a:r>
            <a:r>
              <a:rPr lang="en-US" sz="1000" dirty="0" smtClean="0"/>
              <a:t>link. </a:t>
            </a:r>
            <a:r>
              <a:rPr lang="en-US" sz="1000" dirty="0"/>
              <a:t>We omit the physical port on the switch to which the node is directly connected.</a:t>
            </a:r>
          </a:p>
          <a:p>
            <a:pPr algn="ctr" defTabSz="914400" eaLnBrk="0" hangingPunct="0"/>
            <a:endParaRPr lang="en-US" sz="1000" dirty="0"/>
          </a:p>
        </p:txBody>
      </p:sp>
      <p:sp>
        <p:nvSpPr>
          <p:cNvPr id="36" name="Cloud 35"/>
          <p:cNvSpPr/>
          <p:nvPr/>
        </p:nvSpPr>
        <p:spPr bwMode="auto">
          <a:xfrm>
            <a:off x="5201920" y="1764731"/>
            <a:ext cx="2865120" cy="1295409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Network Aggregate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Between Aggregates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023777" y="1889417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1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55898" y="1854195"/>
            <a:ext cx="487382" cy="5366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600" dirty="0" smtClean="0"/>
              <a:t> AM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23777" y="2477927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2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75987" y="1262799"/>
            <a:ext cx="2778879" cy="241541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  <a:p>
            <a:pPr algn="ctr" defTabSz="914400" eaLnBrk="0" hangingPunct="0"/>
            <a:endParaRPr lang="en-US" sz="1000" dirty="0" smtClean="0"/>
          </a:p>
          <a:p>
            <a:pPr defTabSz="914400" eaLnBrk="0" hangingPunct="0"/>
            <a:endParaRPr lang="en-US" sz="1000" dirty="0" smtClean="0"/>
          </a:p>
          <a:p>
            <a:pPr defTabSz="914400" eaLnBrk="0" hangingPunct="0"/>
            <a:r>
              <a:rPr lang="en-US" sz="1000" dirty="0" smtClean="0"/>
              <a:t>  </a:t>
            </a:r>
            <a:r>
              <a:rPr lang="en-US" sz="1600" dirty="0"/>
              <a:t>Compute Aggregate 1</a:t>
            </a:r>
          </a:p>
          <a:p>
            <a:pPr defTabSz="914400" eaLnBrk="0" hangingPunct="0"/>
            <a:endParaRPr lang="en-US" sz="16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694150" y="2240477"/>
            <a:ext cx="528320" cy="43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Switch</a:t>
            </a:r>
            <a:endParaRPr lang="en-US" sz="1000" dirty="0"/>
          </a:p>
        </p:txBody>
      </p:sp>
      <p:sp>
        <p:nvSpPr>
          <p:cNvPr id="23" name="Can 22"/>
          <p:cNvSpPr/>
          <p:nvPr/>
        </p:nvSpPr>
        <p:spPr bwMode="auto">
          <a:xfrm>
            <a:off x="414000" y="1311693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23777" y="3046887"/>
            <a:ext cx="873680" cy="27741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Node 3</a:t>
            </a:r>
            <a:endParaRPr lang="en-US" sz="1000" dirty="0"/>
          </a:p>
        </p:txBody>
      </p:sp>
      <p:cxnSp>
        <p:nvCxnSpPr>
          <p:cNvPr id="25" name="Straight Connector 24"/>
          <p:cNvCxnSpPr>
            <a:stCxn id="34" idx="1"/>
            <a:endCxn id="32" idx="0"/>
          </p:cNvCxnSpPr>
          <p:nvPr/>
        </p:nvCxnSpPr>
        <p:spPr bwMode="auto">
          <a:xfrm>
            <a:off x="1966092" y="1848844"/>
            <a:ext cx="1187743" cy="51832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Multiply 31"/>
          <p:cNvSpPr/>
          <p:nvPr/>
        </p:nvSpPr>
        <p:spPr bwMode="auto">
          <a:xfrm>
            <a:off x="3090390" y="230372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4" name="Multiply 33"/>
          <p:cNvSpPr/>
          <p:nvPr/>
        </p:nvSpPr>
        <p:spPr bwMode="auto">
          <a:xfrm>
            <a:off x="1765377" y="1785399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38" name="Straight Connector 37"/>
          <p:cNvCxnSpPr>
            <a:stCxn id="75" idx="2"/>
          </p:cNvCxnSpPr>
          <p:nvPr/>
        </p:nvCxnSpPr>
        <p:spPr bwMode="auto">
          <a:xfrm>
            <a:off x="5270555" y="2491992"/>
            <a:ext cx="1252165" cy="5681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Multiply 40"/>
          <p:cNvSpPr/>
          <p:nvPr/>
        </p:nvSpPr>
        <p:spPr bwMode="auto">
          <a:xfrm>
            <a:off x="6390640" y="292806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42" name="Can 41"/>
          <p:cNvSpPr/>
          <p:nvPr/>
        </p:nvSpPr>
        <p:spPr bwMode="auto">
          <a:xfrm>
            <a:off x="6654800" y="2259210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cxnSp>
        <p:nvCxnSpPr>
          <p:cNvPr id="57" name="Straight Connector 56"/>
          <p:cNvCxnSpPr>
            <a:stCxn id="55" idx="0"/>
            <a:endCxn id="41" idx="1"/>
          </p:cNvCxnSpPr>
          <p:nvPr/>
        </p:nvCxnSpPr>
        <p:spPr bwMode="auto">
          <a:xfrm flipH="1">
            <a:off x="6591355" y="2991505"/>
            <a:ext cx="105740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779866" y="5839472"/>
            <a:ext cx="4279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Only </a:t>
            </a:r>
            <a:r>
              <a:rPr lang="en-US" sz="1400" dirty="0" err="1" smtClean="0"/>
              <a:t>dataplane</a:t>
            </a:r>
            <a:r>
              <a:rPr lang="en-US" sz="1400" dirty="0" smtClean="0"/>
              <a:t> links are reported, i.e., links that are part of an experiment </a:t>
            </a:r>
            <a:r>
              <a:rPr lang="en-US" sz="1400" dirty="0" smtClean="0"/>
              <a:t>and thus </a:t>
            </a:r>
            <a:r>
              <a:rPr lang="en-US" sz="1400" dirty="0" smtClean="0"/>
              <a:t>can </a:t>
            </a:r>
            <a:r>
              <a:rPr lang="en-US" sz="1400" dirty="0" smtClean="0"/>
              <a:t>carry </a:t>
            </a:r>
            <a:r>
              <a:rPr lang="en-US" sz="1400" dirty="0" smtClean="0"/>
              <a:t>experiment traffic.  Endpoints of such links are not usually reachable from the arbitrary places on the Internet, in contrast to the control plane.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01201" y="3192220"/>
            <a:ext cx="1821733" cy="5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600" dirty="0" smtClean="0"/>
              <a:t>Compute Aggregate 2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721600" y="2911983"/>
            <a:ext cx="528320" cy="43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Switch</a:t>
            </a:r>
            <a:endParaRPr lang="en-US" sz="1000" dirty="0"/>
          </a:p>
        </p:txBody>
      </p:sp>
      <p:sp>
        <p:nvSpPr>
          <p:cNvPr id="55" name="Multiply 54"/>
          <p:cNvSpPr/>
          <p:nvPr/>
        </p:nvSpPr>
        <p:spPr bwMode="auto">
          <a:xfrm>
            <a:off x="7585319" y="292806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074203" y="1061624"/>
            <a:ext cx="3863297" cy="500137"/>
          </a:xfrm>
          <a:prstGeom prst="wedgeRoundRectCallout">
            <a:avLst>
              <a:gd name="adj1" fmla="val -40056"/>
              <a:gd name="adj2" fmla="val 20743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Both the compute AM and the network AM advertise this link.  Each side must know the exact URN of the interface and interface-</a:t>
            </a:r>
            <a:r>
              <a:rPr lang="en-US" sz="1000" dirty="0" err="1" smtClean="0"/>
              <a:t>vlan</a:t>
            </a:r>
            <a:r>
              <a:rPr lang="en-US" sz="1000" dirty="0" smtClean="0"/>
              <a:t> of the other side.</a:t>
            </a:r>
            <a:endParaRPr lang="en-US" sz="1000" dirty="0"/>
          </a:p>
        </p:txBody>
      </p:sp>
      <p:sp>
        <p:nvSpPr>
          <p:cNvPr id="61" name="Multiply 60"/>
          <p:cNvSpPr/>
          <p:nvPr/>
        </p:nvSpPr>
        <p:spPr bwMode="auto">
          <a:xfrm>
            <a:off x="91738" y="529281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741" y="5257562"/>
            <a:ext cx="43607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= endpoint of a link represented by an </a:t>
            </a:r>
            <a:r>
              <a:rPr lang="en-US" sz="1400" dirty="0" err="1" smtClean="0"/>
              <a:t>interfacevlan</a:t>
            </a:r>
            <a:r>
              <a:rPr lang="en-US" sz="1400" dirty="0" smtClean="0"/>
              <a:t>, which must then reference a valid interface.  The </a:t>
            </a:r>
            <a:r>
              <a:rPr lang="en-US" sz="1400" dirty="0" err="1" smtClean="0"/>
              <a:t>vlan</a:t>
            </a:r>
            <a:r>
              <a:rPr lang="en-US" sz="1400" dirty="0" smtClean="0"/>
              <a:t> must be the same on both sides of a link.  Both interface and </a:t>
            </a:r>
            <a:r>
              <a:rPr lang="en-US" sz="1400" dirty="0" err="1" smtClean="0"/>
              <a:t>interfacevlan</a:t>
            </a:r>
            <a:r>
              <a:rPr lang="en-US" sz="1400" dirty="0" smtClean="0"/>
              <a:t> are needed because most switches can supply more statistics for interfaces than for </a:t>
            </a:r>
            <a:r>
              <a:rPr lang="en-US" sz="1400" dirty="0" err="1" smtClean="0"/>
              <a:t>interfacevlans</a:t>
            </a:r>
            <a:r>
              <a:rPr lang="en-US" sz="1400" dirty="0" smtClean="0"/>
              <a:t>, but a link is really the combination of an interface and a </a:t>
            </a:r>
            <a:r>
              <a:rPr lang="en-US" sz="1400" dirty="0" err="1" smtClean="0"/>
              <a:t>vlan</a:t>
            </a:r>
            <a:r>
              <a:rPr lang="en-US" sz="1400" dirty="0" smtClean="0"/>
              <a:t>.  Without the </a:t>
            </a:r>
            <a:r>
              <a:rPr lang="en-US" sz="1400" dirty="0" err="1" smtClean="0"/>
              <a:t>vlan</a:t>
            </a:r>
            <a:r>
              <a:rPr lang="en-US" sz="1400" dirty="0" smtClean="0"/>
              <a:t>, you would not be able to trace where the link goes.</a:t>
            </a:r>
          </a:p>
        </p:txBody>
      </p:sp>
      <p:sp>
        <p:nvSpPr>
          <p:cNvPr id="70" name="Rounded Rectangular Callout 69"/>
          <p:cNvSpPr/>
          <p:nvPr/>
        </p:nvSpPr>
        <p:spPr bwMode="auto">
          <a:xfrm>
            <a:off x="1491025" y="1311693"/>
            <a:ext cx="2054847" cy="292764"/>
          </a:xfrm>
          <a:prstGeom prst="wedgeRoundRectCallout">
            <a:avLst>
              <a:gd name="adj1" fmla="val -30014"/>
              <a:gd name="adj2" fmla="val 14431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Interface on the node (may be a VM)</a:t>
            </a:r>
            <a:endParaRPr lang="en-US" sz="1000" dirty="0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4379839" y="3847840"/>
            <a:ext cx="1798335" cy="1187709"/>
          </a:xfrm>
          <a:prstGeom prst="wedgeRoundRectCallout">
            <a:avLst>
              <a:gd name="adj1" fmla="val -51242"/>
              <a:gd name="adj2" fmla="val -17521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000" dirty="0" smtClean="0"/>
              <a:t>If there are transit networks on this path that do not run GENI monitoring, they </a:t>
            </a:r>
            <a:r>
              <a:rPr lang="en-US" sz="1000" dirty="0" smtClean="0"/>
              <a:t>are either </a:t>
            </a:r>
            <a:r>
              <a:rPr lang="en-US" sz="1000" dirty="0" smtClean="0"/>
              <a:t>omitted or expressed as an L2 (layer 2) path</a:t>
            </a:r>
            <a:r>
              <a:rPr lang="en-US" sz="1000" dirty="0"/>
              <a:t>.</a:t>
            </a:r>
            <a:r>
              <a:rPr lang="en-US" sz="1000" dirty="0" smtClean="0"/>
              <a:t> Transit networks that </a:t>
            </a:r>
            <a:r>
              <a:rPr lang="en-US" sz="1000" b="1" dirty="0" smtClean="0"/>
              <a:t>do</a:t>
            </a:r>
            <a:r>
              <a:rPr lang="en-US" sz="1000" dirty="0" smtClean="0"/>
              <a:t> run GENI monitoring will appear as link endpoints.</a:t>
            </a:r>
            <a:endParaRPr lang="en-US" sz="1000" b="1" dirty="0"/>
          </a:p>
        </p:txBody>
      </p:sp>
      <p:sp>
        <p:nvSpPr>
          <p:cNvPr id="63" name="Rounded Rectangular Callout 62"/>
          <p:cNvSpPr/>
          <p:nvPr/>
        </p:nvSpPr>
        <p:spPr bwMode="auto">
          <a:xfrm>
            <a:off x="3039533" y="2876501"/>
            <a:ext cx="1340306" cy="1171947"/>
          </a:xfrm>
          <a:prstGeom prst="wedgeRoundRectCallout">
            <a:avLst>
              <a:gd name="adj1" fmla="val -31275"/>
              <a:gd name="adj2" fmla="val -8227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000" dirty="0" smtClean="0"/>
              <a:t>egress interface from rack to the outside world.  Ingress/egress are from the point of view of traffic going from Compute Aggregate 1 to 2.</a:t>
            </a:r>
          </a:p>
          <a:p>
            <a:pPr defTabSz="914400" eaLnBrk="0" hangingPunct="0"/>
            <a:endParaRPr lang="en-US" sz="1000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6883833" y="4048448"/>
            <a:ext cx="1402971" cy="394364"/>
          </a:xfrm>
          <a:prstGeom prst="wedgeRoundRectCallout">
            <a:avLst>
              <a:gd name="adj1" fmla="val -73836"/>
              <a:gd name="adj2" fmla="val -28987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/>
              <a:t>e</a:t>
            </a:r>
            <a:r>
              <a:rPr lang="en-US" sz="1000" dirty="0" smtClean="0"/>
              <a:t>gress interface from the network aggregate</a:t>
            </a:r>
            <a:endParaRPr lang="en-US" sz="1000" dirty="0"/>
          </a:p>
        </p:txBody>
      </p:sp>
      <p:sp>
        <p:nvSpPr>
          <p:cNvPr id="73" name="Rounded Rectangular Callout 72"/>
          <p:cNvSpPr/>
          <p:nvPr/>
        </p:nvSpPr>
        <p:spPr bwMode="auto">
          <a:xfrm>
            <a:off x="6211462" y="4769495"/>
            <a:ext cx="2208638" cy="801572"/>
          </a:xfrm>
          <a:prstGeom prst="wedgeRoundRectCallout">
            <a:avLst>
              <a:gd name="adj1" fmla="val -59346"/>
              <a:gd name="adj2" fmla="val -29369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000" dirty="0" smtClean="0"/>
              <a:t>The network AM advertises this link.  It is strongly encouraged to include an L2path giving the details of the path between the ingress and egress interfaces.</a:t>
            </a:r>
            <a:endParaRPr lang="en-US" sz="1000" dirty="0"/>
          </a:p>
        </p:txBody>
      </p:sp>
      <p:sp>
        <p:nvSpPr>
          <p:cNvPr id="74" name="Rounded Rectangular Callout 73"/>
          <p:cNvSpPr/>
          <p:nvPr/>
        </p:nvSpPr>
        <p:spPr bwMode="auto">
          <a:xfrm>
            <a:off x="422140" y="4563729"/>
            <a:ext cx="3229110" cy="531185"/>
          </a:xfrm>
          <a:prstGeom prst="wedgeRoundRectCallout">
            <a:avLst>
              <a:gd name="adj1" fmla="val 24846"/>
              <a:gd name="adj2" fmla="val -41937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This switch connects the rack to the outside world.  </a:t>
            </a:r>
            <a:r>
              <a:rPr lang="en-US" sz="1000" dirty="0" smtClean="0"/>
              <a:t>Rack AMs such as this </a:t>
            </a:r>
            <a:r>
              <a:rPr lang="en-US" sz="1000" dirty="0" smtClean="0"/>
              <a:t>compute AM must advertise this switch as a node so that we have a place to put its interfaces and interface-</a:t>
            </a:r>
            <a:r>
              <a:rPr lang="en-US" sz="1000" dirty="0" err="1" smtClean="0"/>
              <a:t>vlans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5" name="Multiply 74"/>
          <p:cNvSpPr/>
          <p:nvPr/>
        </p:nvSpPr>
        <p:spPr bwMode="auto">
          <a:xfrm>
            <a:off x="5069840" y="2291277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988" y="94236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8" name="Rounded Rectangular Callout 67"/>
          <p:cNvSpPr/>
          <p:nvPr/>
        </p:nvSpPr>
        <p:spPr bwMode="auto">
          <a:xfrm>
            <a:off x="4775203" y="3077074"/>
            <a:ext cx="1402971" cy="394364"/>
          </a:xfrm>
          <a:prstGeom prst="wedgeRoundRectCallout">
            <a:avLst>
              <a:gd name="adj1" fmla="val -23445"/>
              <a:gd name="adj2" fmla="val -19755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ingress interface into the network aggregate</a:t>
            </a:r>
            <a:endParaRPr lang="en-US" sz="1000" dirty="0"/>
          </a:p>
        </p:txBody>
      </p:sp>
      <p:cxnSp>
        <p:nvCxnSpPr>
          <p:cNvPr id="44" name="Straight Connector 43"/>
          <p:cNvCxnSpPr>
            <a:stCxn id="75" idx="0"/>
            <a:endCxn id="32" idx="1"/>
          </p:cNvCxnSpPr>
          <p:nvPr/>
        </p:nvCxnSpPr>
        <p:spPr bwMode="auto">
          <a:xfrm flipH="1">
            <a:off x="3291105" y="2354722"/>
            <a:ext cx="1842180" cy="1244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9798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ular Callout 62"/>
          <p:cNvSpPr/>
          <p:nvPr/>
        </p:nvSpPr>
        <p:spPr bwMode="auto">
          <a:xfrm>
            <a:off x="4671794" y="2149774"/>
            <a:ext cx="673456" cy="358924"/>
          </a:xfrm>
          <a:prstGeom prst="wedgeRoundRectCallout">
            <a:avLst>
              <a:gd name="adj1" fmla="val -67820"/>
              <a:gd name="adj2" fmla="val 46287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Links to the Compute Aggregate </a:t>
            </a:r>
            <a:endParaRPr lang="en-US" dirty="0"/>
          </a:p>
        </p:txBody>
      </p:sp>
      <p:cxnSp>
        <p:nvCxnSpPr>
          <p:cNvPr id="28" name="Straight Connector 27"/>
          <p:cNvCxnSpPr>
            <a:stCxn id="75" idx="3"/>
            <a:endCxn id="32" idx="1"/>
          </p:cNvCxnSpPr>
          <p:nvPr/>
        </p:nvCxnSpPr>
        <p:spPr bwMode="auto">
          <a:xfrm flipH="1">
            <a:off x="5545965" y="3339613"/>
            <a:ext cx="798271" cy="42794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Cloud 35"/>
          <p:cNvSpPr/>
          <p:nvPr/>
        </p:nvSpPr>
        <p:spPr bwMode="auto">
          <a:xfrm>
            <a:off x="5782159" y="2107649"/>
            <a:ext cx="2865120" cy="1295409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400" dirty="0" smtClean="0"/>
              <a:t>Network Aggregate 1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cxnSp>
        <p:nvCxnSpPr>
          <p:cNvPr id="38" name="Straight Connector 37"/>
          <p:cNvCxnSpPr>
            <a:stCxn id="75" idx="1"/>
            <a:endCxn id="41" idx="2"/>
          </p:cNvCxnSpPr>
          <p:nvPr/>
        </p:nvCxnSpPr>
        <p:spPr bwMode="auto">
          <a:xfrm flipH="1" flipV="1">
            <a:off x="6349426" y="2329236"/>
            <a:ext cx="132080" cy="87310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Multiply 40"/>
          <p:cNvSpPr/>
          <p:nvPr/>
        </p:nvSpPr>
        <p:spPr bwMode="auto">
          <a:xfrm>
            <a:off x="6148711" y="2128521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42" name="Can 41"/>
          <p:cNvSpPr/>
          <p:nvPr/>
        </p:nvSpPr>
        <p:spPr bwMode="auto">
          <a:xfrm>
            <a:off x="7235039" y="2602128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cxnSp>
        <p:nvCxnSpPr>
          <p:cNvPr id="57" name="Straight Connector 56"/>
          <p:cNvCxnSpPr>
            <a:stCxn id="55" idx="3"/>
            <a:endCxn id="41" idx="1"/>
          </p:cNvCxnSpPr>
          <p:nvPr/>
        </p:nvCxnSpPr>
        <p:spPr bwMode="auto">
          <a:xfrm flipH="1">
            <a:off x="6349426" y="1996849"/>
            <a:ext cx="280574" cy="19511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89009" y="1445988"/>
            <a:ext cx="1926391" cy="5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600" dirty="0" smtClean="0"/>
              <a:t>  Compute Aggregate 2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6630000" y="1480796"/>
            <a:ext cx="528320" cy="43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Switch</a:t>
            </a:r>
            <a:endParaRPr lang="en-US" sz="1000" dirty="0"/>
          </a:p>
        </p:txBody>
      </p:sp>
      <p:sp>
        <p:nvSpPr>
          <p:cNvPr id="55" name="Multiply 54"/>
          <p:cNvSpPr/>
          <p:nvPr/>
        </p:nvSpPr>
        <p:spPr bwMode="auto">
          <a:xfrm>
            <a:off x="6566555" y="1796134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75" name="Multiply 74"/>
          <p:cNvSpPr/>
          <p:nvPr/>
        </p:nvSpPr>
        <p:spPr bwMode="auto">
          <a:xfrm>
            <a:off x="6280791" y="3138898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5988" y="94236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77" name="Straight Connector 76"/>
          <p:cNvCxnSpPr>
            <a:stCxn id="33" idx="0"/>
            <a:endCxn id="64" idx="2"/>
          </p:cNvCxnSpPr>
          <p:nvPr/>
        </p:nvCxnSpPr>
        <p:spPr bwMode="auto">
          <a:xfrm flipH="1">
            <a:off x="5543214" y="4050146"/>
            <a:ext cx="753991" cy="679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65783" y="1137711"/>
            <a:ext cx="572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</a:t>
            </a:r>
            <a:r>
              <a:rPr lang="en-US" dirty="0" smtClean="0"/>
              <a:t> links to destinations outside of the rack should be represented.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 bwMode="auto">
          <a:xfrm>
            <a:off x="6101680" y="4020567"/>
            <a:ext cx="2682240" cy="995403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r>
              <a:rPr lang="en-US" sz="1400" dirty="0" smtClean="0"/>
              <a:t>Network Aggregate 2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sp>
        <p:nvSpPr>
          <p:cNvPr id="33" name="Multiply 32"/>
          <p:cNvSpPr/>
          <p:nvPr/>
        </p:nvSpPr>
        <p:spPr bwMode="auto">
          <a:xfrm>
            <a:off x="6233760" y="3986701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61" name="Multiply 60"/>
          <p:cNvSpPr/>
          <p:nvPr/>
        </p:nvSpPr>
        <p:spPr bwMode="auto">
          <a:xfrm>
            <a:off x="7353053" y="488389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80" name="Straight Connector 79"/>
          <p:cNvCxnSpPr>
            <a:stCxn id="61" idx="0"/>
            <a:endCxn id="33" idx="2"/>
          </p:cNvCxnSpPr>
          <p:nvPr/>
        </p:nvCxnSpPr>
        <p:spPr bwMode="auto">
          <a:xfrm flipH="1" flipV="1">
            <a:off x="6434475" y="4187416"/>
            <a:ext cx="982023" cy="7599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Can 82"/>
          <p:cNvSpPr/>
          <p:nvPr/>
        </p:nvSpPr>
        <p:spPr bwMode="auto">
          <a:xfrm>
            <a:off x="7403853" y="4403213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271105" y="5880433"/>
            <a:ext cx="1821733" cy="780374"/>
            <a:chOff x="7897854" y="5006953"/>
            <a:chExt cx="1821733" cy="780374"/>
          </a:xfrm>
        </p:grpSpPr>
        <p:sp>
          <p:nvSpPr>
            <p:cNvPr id="88" name="TextBox 87"/>
            <p:cNvSpPr txBox="1"/>
            <p:nvPr/>
          </p:nvSpPr>
          <p:spPr>
            <a:xfrm>
              <a:off x="7897854" y="5287190"/>
              <a:ext cx="1821733" cy="500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 </a:t>
              </a:r>
              <a:endParaRPr lang="en-US" sz="1050" dirty="0" smtClean="0"/>
            </a:p>
            <a:p>
              <a:r>
                <a:rPr lang="en-US" sz="1600" dirty="0" smtClean="0"/>
                <a:t>Compute Aggregate 3</a:t>
              </a:r>
              <a:endParaRPr lang="en-US" sz="1600" dirty="0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8318253" y="5006953"/>
              <a:ext cx="52832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Switch</a:t>
              </a:r>
              <a:endParaRPr lang="en-US" sz="1000" dirty="0"/>
            </a:p>
          </p:txBody>
        </p:sp>
        <p:sp>
          <p:nvSpPr>
            <p:cNvPr id="89" name="Multiply 88"/>
            <p:cNvSpPr/>
            <p:nvPr/>
          </p:nvSpPr>
          <p:spPr bwMode="auto">
            <a:xfrm>
              <a:off x="8181972" y="5023030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</p:grpSp>
      <p:sp>
        <p:nvSpPr>
          <p:cNvPr id="97" name="Rounded Rectangular Callout 96"/>
          <p:cNvSpPr/>
          <p:nvPr/>
        </p:nvSpPr>
        <p:spPr bwMode="auto">
          <a:xfrm>
            <a:off x="55450" y="2549780"/>
            <a:ext cx="2311990" cy="1114622"/>
          </a:xfrm>
          <a:prstGeom prst="wedgeRoundRectCallout">
            <a:avLst>
              <a:gd name="adj1" fmla="val 24938"/>
              <a:gd name="adj2" fmla="val 14528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defTabSz="914400" eaLnBrk="0" hangingPunct="0"/>
            <a:r>
              <a:rPr lang="en-US" sz="1000" dirty="0" smtClean="0"/>
              <a:t>CA1 is still expected to advertise this link, even though there is no reciprocal advertisement from the campus side.  CA1 must create a URN representing the interface and </a:t>
            </a:r>
            <a:r>
              <a:rPr lang="en-US" sz="1000" dirty="0" err="1" smtClean="0"/>
              <a:t>interfacevlan</a:t>
            </a:r>
            <a:r>
              <a:rPr lang="en-US" sz="1000" dirty="0" smtClean="0"/>
              <a:t> for the campus endpoint, since these are required to represent the link.</a:t>
            </a:r>
            <a:endParaRPr lang="en-US" sz="1000" dirty="0"/>
          </a:p>
        </p:txBody>
      </p:sp>
      <p:sp>
        <p:nvSpPr>
          <p:cNvPr id="78" name="Cloud 77"/>
          <p:cNvSpPr/>
          <p:nvPr/>
        </p:nvSpPr>
        <p:spPr bwMode="auto">
          <a:xfrm>
            <a:off x="72359" y="5153609"/>
            <a:ext cx="2120158" cy="1021767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r>
              <a:rPr lang="en-US" sz="1400" dirty="0" smtClean="0"/>
              <a:t>Campus Network</a:t>
            </a:r>
          </a:p>
          <a:p>
            <a:pPr algn="ctr" defTabSz="914400" eaLnBrk="0" hangingPunct="0"/>
            <a:r>
              <a:rPr lang="en-US" sz="1400" b="1" dirty="0"/>
              <a:t>n</a:t>
            </a:r>
            <a:r>
              <a:rPr lang="en-US" sz="1400" b="1" dirty="0" smtClean="0"/>
              <a:t>ot</a:t>
            </a:r>
            <a:r>
              <a:rPr lang="en-US" sz="1400" dirty="0" smtClean="0"/>
              <a:t> running GENI monitoring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sp>
        <p:nvSpPr>
          <p:cNvPr id="46" name="Multiply 45"/>
          <p:cNvSpPr/>
          <p:nvPr/>
        </p:nvSpPr>
        <p:spPr bwMode="auto">
          <a:xfrm>
            <a:off x="1179171" y="5021529"/>
            <a:ext cx="195476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46087" y="2658901"/>
            <a:ext cx="2914345" cy="2533932"/>
            <a:chOff x="623028" y="3757084"/>
            <a:chExt cx="3766092" cy="241541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70817" y="438370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1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02938" y="4348480"/>
              <a:ext cx="487382" cy="5366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defTabSz="914400" eaLnBrk="0" hangingPunct="0"/>
              <a:r>
                <a:rPr lang="en-US" sz="1600" dirty="0" smtClean="0"/>
                <a:t> AM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470817" y="497221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2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3028" y="3757084"/>
              <a:ext cx="3613692" cy="2415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defTabSz="914400" eaLnBrk="0" hangingPunct="0"/>
              <a:endParaRPr lang="en-US" sz="1000" dirty="0" smtClean="0"/>
            </a:p>
            <a:p>
              <a:pPr defTabSz="914400" eaLnBrk="0" hangingPunct="0"/>
              <a:r>
                <a:rPr lang="en-US" sz="1000" dirty="0" smtClean="0"/>
                <a:t>   </a:t>
              </a:r>
              <a:r>
                <a:rPr lang="en-US" sz="1600" dirty="0" smtClean="0"/>
                <a:t>Compute Aggregate 1 (CA1)</a:t>
              </a:r>
            </a:p>
            <a:p>
              <a:pPr defTabSz="914400" eaLnBrk="0" hangingPunct="0"/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86041" y="4734762"/>
              <a:ext cx="803079" cy="5943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Switch</a:t>
              </a:r>
              <a:endParaRPr lang="en-US" sz="1000" dirty="0"/>
            </a:p>
          </p:txBody>
        </p:sp>
        <p:sp>
          <p:nvSpPr>
            <p:cNvPr id="23" name="Can 22"/>
            <p:cNvSpPr/>
            <p:nvPr/>
          </p:nvSpPr>
          <p:spPr bwMode="auto">
            <a:xfrm>
              <a:off x="861039" y="3805977"/>
              <a:ext cx="1312775" cy="429562"/>
            </a:xfrm>
            <a:prstGeom prst="can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600" dirty="0" smtClean="0"/>
                <a:t>Local DS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70817" y="554117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3</a:t>
              </a:r>
              <a:endParaRPr lang="en-US" sz="1000" dirty="0"/>
            </a:p>
          </p:txBody>
        </p:sp>
      </p:grpSp>
      <p:cxnSp>
        <p:nvCxnSpPr>
          <p:cNvPr id="25" name="Straight Connector 24"/>
          <p:cNvCxnSpPr>
            <a:stCxn id="34" idx="0"/>
            <a:endCxn id="32" idx="0"/>
          </p:cNvCxnSpPr>
          <p:nvPr/>
        </p:nvCxnSpPr>
        <p:spPr bwMode="auto">
          <a:xfrm>
            <a:off x="3809590" y="3381038"/>
            <a:ext cx="1599105" cy="38652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Multiply 31"/>
          <p:cNvSpPr/>
          <p:nvPr/>
        </p:nvSpPr>
        <p:spPr bwMode="auto">
          <a:xfrm>
            <a:off x="5345250" y="3704113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4" name="Multiply 33"/>
          <p:cNvSpPr/>
          <p:nvPr/>
        </p:nvSpPr>
        <p:spPr bwMode="auto">
          <a:xfrm>
            <a:off x="3746145" y="3317593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sp>
        <p:nvSpPr>
          <p:cNvPr id="44" name="Multiply 43"/>
          <p:cNvSpPr/>
          <p:nvPr/>
        </p:nvSpPr>
        <p:spPr bwMode="auto">
          <a:xfrm>
            <a:off x="3062463" y="4557395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sp>
        <p:nvSpPr>
          <p:cNvPr id="45" name="Multiply 44"/>
          <p:cNvSpPr/>
          <p:nvPr/>
        </p:nvSpPr>
        <p:spPr bwMode="auto">
          <a:xfrm>
            <a:off x="3746145" y="3960518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sp>
        <p:nvSpPr>
          <p:cNvPr id="64" name="Multiply 63"/>
          <p:cNvSpPr/>
          <p:nvPr/>
        </p:nvSpPr>
        <p:spPr bwMode="auto">
          <a:xfrm>
            <a:off x="5342499" y="3917428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cxnSp>
        <p:nvCxnSpPr>
          <p:cNvPr id="66" name="Straight Connector 65"/>
          <p:cNvCxnSpPr>
            <a:stCxn id="45" idx="1"/>
            <a:endCxn id="64" idx="0"/>
          </p:cNvCxnSpPr>
          <p:nvPr/>
        </p:nvCxnSpPr>
        <p:spPr bwMode="auto">
          <a:xfrm flipV="1">
            <a:off x="3946860" y="3980873"/>
            <a:ext cx="1459084" cy="4309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663950" y="1946126"/>
            <a:ext cx="2108870" cy="656002"/>
          </a:xfrm>
          <a:prstGeom prst="wedgeRoundRectCallout">
            <a:avLst>
              <a:gd name="adj1" fmla="val -14075"/>
              <a:gd name="adj2" fmla="val 19395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CA1 must advertise </a:t>
            </a:r>
            <a:r>
              <a:rPr lang="en-US" sz="1000" dirty="0" smtClean="0"/>
              <a:t>these </a:t>
            </a:r>
            <a:r>
              <a:rPr lang="en-US" sz="1000" dirty="0" smtClean="0"/>
              <a:t>links.  We omit the physical ports on the switch to which the nodes are directly connected.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235360" y="4193688"/>
            <a:ext cx="621453" cy="39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Switch</a:t>
            </a:r>
            <a:endParaRPr lang="en-US" sz="1000" dirty="0"/>
          </a:p>
        </p:txBody>
      </p:sp>
      <p:sp>
        <p:nvSpPr>
          <p:cNvPr id="65" name="Multiply 64"/>
          <p:cNvSpPr/>
          <p:nvPr/>
        </p:nvSpPr>
        <p:spPr bwMode="auto">
          <a:xfrm>
            <a:off x="2103280" y="4282642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 smtClean="0"/>
          </a:p>
          <a:p>
            <a:pPr algn="ctr" defTabSz="914400" eaLnBrk="0" hangingPunct="0"/>
            <a:endParaRPr lang="en-US" sz="1000" dirty="0"/>
          </a:p>
        </p:txBody>
      </p:sp>
      <p:cxnSp>
        <p:nvCxnSpPr>
          <p:cNvPr id="76" name="Straight Connector 75"/>
          <p:cNvCxnSpPr>
            <a:stCxn id="44" idx="0"/>
            <a:endCxn id="65" idx="2"/>
          </p:cNvCxnSpPr>
          <p:nvPr/>
        </p:nvCxnSpPr>
        <p:spPr bwMode="auto">
          <a:xfrm flipH="1" flipV="1">
            <a:off x="2303995" y="4483357"/>
            <a:ext cx="821913" cy="13748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6" idx="1"/>
            <a:endCxn id="65" idx="3"/>
          </p:cNvCxnSpPr>
          <p:nvPr/>
        </p:nvCxnSpPr>
        <p:spPr bwMode="auto">
          <a:xfrm flipV="1">
            <a:off x="1327699" y="4483357"/>
            <a:ext cx="839026" cy="60161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Cloud 83"/>
          <p:cNvSpPr/>
          <p:nvPr/>
        </p:nvSpPr>
        <p:spPr bwMode="auto">
          <a:xfrm>
            <a:off x="4523914" y="5317514"/>
            <a:ext cx="2682240" cy="995403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r>
              <a:rPr lang="en-US" sz="1400" dirty="0" smtClean="0"/>
              <a:t>Network Aggregate 3</a:t>
            </a:r>
          </a:p>
          <a:p>
            <a:pPr algn="ctr" defTabSz="914400" eaLnBrk="0" hangingPunct="0"/>
            <a:endParaRPr lang="en-US" sz="1400" dirty="0"/>
          </a:p>
          <a:p>
            <a:pPr algn="ctr" defTabSz="914400" eaLnBrk="0" hangingPunct="0"/>
            <a:endParaRPr lang="en-US" sz="1400" dirty="0" smtClean="0"/>
          </a:p>
          <a:p>
            <a:pPr algn="ctr" defTabSz="914400" eaLnBrk="0" hangingPunct="0"/>
            <a:endParaRPr lang="en-US" sz="1400" dirty="0" smtClean="0"/>
          </a:p>
        </p:txBody>
      </p:sp>
      <p:sp>
        <p:nvSpPr>
          <p:cNvPr id="85" name="Multiply 84"/>
          <p:cNvSpPr/>
          <p:nvPr/>
        </p:nvSpPr>
        <p:spPr bwMode="auto">
          <a:xfrm>
            <a:off x="6365840" y="5246541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86" name="Multiply 85"/>
          <p:cNvSpPr/>
          <p:nvPr/>
        </p:nvSpPr>
        <p:spPr bwMode="auto">
          <a:xfrm>
            <a:off x="6989009" y="5827875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90" name="Straight Connector 89"/>
          <p:cNvCxnSpPr>
            <a:stCxn id="86" idx="0"/>
            <a:endCxn id="85" idx="2"/>
          </p:cNvCxnSpPr>
          <p:nvPr/>
        </p:nvCxnSpPr>
        <p:spPr bwMode="auto">
          <a:xfrm flipH="1" flipV="1">
            <a:off x="6566555" y="5447256"/>
            <a:ext cx="485899" cy="44406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89" idx="0"/>
            <a:endCxn id="86" idx="1"/>
          </p:cNvCxnSpPr>
          <p:nvPr/>
        </p:nvCxnSpPr>
        <p:spPr bwMode="auto">
          <a:xfrm flipH="1" flipV="1">
            <a:off x="7189724" y="5891320"/>
            <a:ext cx="428944" cy="686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Can 91"/>
          <p:cNvSpPr/>
          <p:nvPr/>
        </p:nvSpPr>
        <p:spPr bwMode="auto">
          <a:xfrm>
            <a:off x="5342499" y="5763058"/>
            <a:ext cx="858559" cy="412317"/>
          </a:xfrm>
          <a:prstGeom prst="can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600" dirty="0" smtClean="0"/>
              <a:t>Local DS</a:t>
            </a:r>
            <a:endParaRPr lang="en-US" sz="1600" dirty="0"/>
          </a:p>
        </p:txBody>
      </p:sp>
      <p:cxnSp>
        <p:nvCxnSpPr>
          <p:cNvPr id="81" name="Straight Connector 80"/>
          <p:cNvCxnSpPr>
            <a:stCxn id="85" idx="1"/>
            <a:endCxn id="61" idx="3"/>
          </p:cNvCxnSpPr>
          <p:nvPr/>
        </p:nvCxnSpPr>
        <p:spPr bwMode="auto">
          <a:xfrm flipV="1">
            <a:off x="6566555" y="5084605"/>
            <a:ext cx="849943" cy="22538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Group 105"/>
          <p:cNvGrpSpPr/>
          <p:nvPr/>
        </p:nvGrpSpPr>
        <p:grpSpPr>
          <a:xfrm>
            <a:off x="265783" y="1596629"/>
            <a:ext cx="1302965" cy="531892"/>
            <a:chOff x="4693920" y="2443049"/>
            <a:chExt cx="1302965" cy="531892"/>
          </a:xfrm>
        </p:grpSpPr>
        <p:sp>
          <p:nvSpPr>
            <p:cNvPr id="107" name="Multiply 106"/>
            <p:cNvSpPr/>
            <p:nvPr/>
          </p:nvSpPr>
          <p:spPr bwMode="auto">
            <a:xfrm>
              <a:off x="4693920" y="2443049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cxnSp>
          <p:nvCxnSpPr>
            <p:cNvPr id="108" name="Straight Connector 107"/>
            <p:cNvCxnSpPr>
              <a:stCxn id="107" idx="2"/>
              <a:endCxn id="109" idx="3"/>
            </p:cNvCxnSpPr>
            <p:nvPr/>
          </p:nvCxnSpPr>
          <p:spPr bwMode="auto">
            <a:xfrm>
              <a:off x="4894635" y="2643764"/>
              <a:ext cx="90153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Multiply 108"/>
            <p:cNvSpPr/>
            <p:nvPr/>
          </p:nvSpPr>
          <p:spPr bwMode="auto">
            <a:xfrm>
              <a:off x="5732725" y="2443049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39360" y="260560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123773" y="1558882"/>
            <a:ext cx="1759092" cy="369332"/>
            <a:chOff x="4723443" y="3621938"/>
            <a:chExt cx="1759092" cy="369332"/>
          </a:xfrm>
        </p:grpSpPr>
        <p:sp>
          <p:nvSpPr>
            <p:cNvPr id="112" name="Multiply 111"/>
            <p:cNvSpPr/>
            <p:nvPr/>
          </p:nvSpPr>
          <p:spPr bwMode="auto">
            <a:xfrm>
              <a:off x="4723443" y="3665447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03832" y="3621938"/>
              <a:ext cx="147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Interface-VLAN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589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ular Callout 30"/>
          <p:cNvSpPr/>
          <p:nvPr/>
        </p:nvSpPr>
        <p:spPr bwMode="auto">
          <a:xfrm>
            <a:off x="4164499" y="1311693"/>
            <a:ext cx="457770" cy="426441"/>
          </a:xfrm>
          <a:prstGeom prst="wedgeRoundRectCallout">
            <a:avLst>
              <a:gd name="adj1" fmla="val -322813"/>
              <a:gd name="adj2" fmla="val 15919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Internal to a Rack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988" y="1148278"/>
            <a:ext cx="3745772" cy="2415414"/>
            <a:chOff x="623028" y="3757084"/>
            <a:chExt cx="3745772" cy="241541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854960" y="4661116"/>
              <a:ext cx="1513840" cy="67288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470817" y="438370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1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02938" y="4348480"/>
              <a:ext cx="487382" cy="5366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defTabSz="914400" eaLnBrk="0" hangingPunct="0"/>
              <a:r>
                <a:rPr lang="en-US" sz="1600" dirty="0" smtClean="0"/>
                <a:t> AM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470817" y="497221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2</a:t>
              </a:r>
              <a:endParaRPr lang="en-US" sz="10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3028" y="3757084"/>
              <a:ext cx="3613692" cy="2415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algn="ctr" defTabSz="914400" eaLnBrk="0" hangingPunct="0"/>
              <a:endParaRPr lang="en-US" sz="1000" dirty="0"/>
            </a:p>
            <a:p>
              <a:pPr algn="ctr" defTabSz="914400" eaLnBrk="0" hangingPunct="0"/>
              <a:endParaRPr lang="en-US" sz="1000" dirty="0" smtClean="0"/>
            </a:p>
            <a:p>
              <a:pPr defTabSz="914400" eaLnBrk="0" hangingPunct="0"/>
              <a:r>
                <a:rPr lang="en-US" sz="1000" dirty="0"/>
                <a:t> </a:t>
              </a:r>
              <a:r>
                <a:rPr lang="en-US" sz="1000" dirty="0" smtClean="0"/>
                <a:t>  </a:t>
              </a:r>
              <a:r>
                <a:rPr lang="en-US" sz="1600" dirty="0" smtClean="0"/>
                <a:t>Compute Aggregate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54960" y="4734560"/>
              <a:ext cx="59944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Virtual Switch</a:t>
              </a:r>
              <a:endParaRPr lang="en-US" sz="10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840480" y="4734762"/>
              <a:ext cx="528320" cy="4335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Switch</a:t>
              </a:r>
              <a:endParaRPr lang="en-US" sz="1000" dirty="0"/>
            </a:p>
          </p:txBody>
        </p:sp>
        <p:sp>
          <p:nvSpPr>
            <p:cNvPr id="23" name="Can 22"/>
            <p:cNvSpPr/>
            <p:nvPr/>
          </p:nvSpPr>
          <p:spPr bwMode="auto">
            <a:xfrm>
              <a:off x="861040" y="3800946"/>
              <a:ext cx="858559" cy="412317"/>
            </a:xfrm>
            <a:prstGeom prst="can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600" dirty="0" smtClean="0"/>
                <a:t>Local DS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70817" y="5541172"/>
              <a:ext cx="873680" cy="2774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/>
            </a:ln>
          </p:spPr>
          <p:txBody>
            <a:bodyPr lIns="0" rIns="0"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r>
                <a:rPr lang="en-US" sz="1000" dirty="0" smtClean="0"/>
                <a:t>Node 3</a:t>
              </a:r>
              <a:endParaRPr lang="en-US" sz="1000" dirty="0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1897457" y="1937799"/>
            <a:ext cx="571423" cy="26416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897458" y="2494946"/>
            <a:ext cx="57142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Multiply 33"/>
          <p:cNvSpPr/>
          <p:nvPr/>
        </p:nvSpPr>
        <p:spPr bwMode="auto">
          <a:xfrm>
            <a:off x="1765378" y="1774896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sp>
        <p:nvSpPr>
          <p:cNvPr id="35" name="Multiply 34"/>
          <p:cNvSpPr/>
          <p:nvPr/>
        </p:nvSpPr>
        <p:spPr bwMode="auto">
          <a:xfrm>
            <a:off x="1765378" y="2376660"/>
            <a:ext cx="264160" cy="264160"/>
          </a:xfrm>
          <a:prstGeom prst="mathMultiply">
            <a:avLst/>
          </a:prstGeom>
          <a:solidFill>
            <a:srgbClr val="14FF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endParaRPr lang="en-US" sz="10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2458720" y="2201959"/>
            <a:ext cx="0" cy="2929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4693920" y="3241248"/>
            <a:ext cx="1759092" cy="369332"/>
            <a:chOff x="4723443" y="3621938"/>
            <a:chExt cx="1759092" cy="369332"/>
          </a:xfrm>
        </p:grpSpPr>
        <p:sp>
          <p:nvSpPr>
            <p:cNvPr id="55" name="Multiply 54"/>
            <p:cNvSpPr/>
            <p:nvPr/>
          </p:nvSpPr>
          <p:spPr bwMode="auto">
            <a:xfrm>
              <a:off x="4723443" y="3665447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3832" y="3621938"/>
              <a:ext cx="147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Interface-VLAN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93920" y="2443049"/>
            <a:ext cx="1302965" cy="531892"/>
            <a:chOff x="4693920" y="2443049"/>
            <a:chExt cx="1302965" cy="531892"/>
          </a:xfrm>
        </p:grpSpPr>
        <p:sp>
          <p:nvSpPr>
            <p:cNvPr id="33" name="Multiply 32"/>
            <p:cNvSpPr/>
            <p:nvPr/>
          </p:nvSpPr>
          <p:spPr bwMode="auto">
            <a:xfrm>
              <a:off x="4693920" y="2443049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cxnSp>
          <p:nvCxnSpPr>
            <p:cNvPr id="50" name="Straight Connector 49"/>
            <p:cNvCxnSpPr>
              <a:stCxn id="33" idx="2"/>
              <a:endCxn id="52" idx="3"/>
            </p:cNvCxnSpPr>
            <p:nvPr/>
          </p:nvCxnSpPr>
          <p:spPr bwMode="auto">
            <a:xfrm>
              <a:off x="4894635" y="2643764"/>
              <a:ext cx="90153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Multiply 51"/>
            <p:cNvSpPr/>
            <p:nvPr/>
          </p:nvSpPr>
          <p:spPr bwMode="auto">
            <a:xfrm>
              <a:off x="5732725" y="2443049"/>
              <a:ext cx="264160" cy="264160"/>
            </a:xfrm>
            <a:prstGeom prst="mathMultiply">
              <a:avLst/>
            </a:prstGeom>
            <a:solidFill>
              <a:srgbClr val="14FF1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defTabSz="914400" eaLnBrk="0" hangingPunct="0"/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39360" y="260560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sp>
        <p:nvSpPr>
          <p:cNvPr id="29" name="Rounded Rectangular Callout 28"/>
          <p:cNvSpPr/>
          <p:nvPr/>
        </p:nvSpPr>
        <p:spPr bwMode="auto">
          <a:xfrm>
            <a:off x="1694225" y="1311693"/>
            <a:ext cx="1211323" cy="292764"/>
          </a:xfrm>
          <a:prstGeom prst="wedgeRoundRectCallout">
            <a:avLst>
              <a:gd name="adj1" fmla="val -30014"/>
              <a:gd name="adj2" fmla="val 14431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Interface on this node</a:t>
            </a:r>
            <a:endParaRPr lang="en-US" sz="1000" dirty="0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245326" y="3907345"/>
            <a:ext cx="1304264" cy="292764"/>
          </a:xfrm>
          <a:prstGeom prst="wedgeRoundRectCallout">
            <a:avLst>
              <a:gd name="adj1" fmla="val 6641"/>
              <a:gd name="adj2" fmla="val -5107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Interface on this node</a:t>
            </a:r>
            <a:endParaRPr lang="en-US" sz="1000" dirty="0"/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164499" y="1206949"/>
            <a:ext cx="3233251" cy="531185"/>
          </a:xfrm>
          <a:prstGeom prst="wedgeRoundRectCallout">
            <a:avLst>
              <a:gd name="adj1" fmla="val -60641"/>
              <a:gd name="adj2" fmla="val 14686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There is no need for a dummy node to represent these switches because they do not terminate one of the link endpoints.</a:t>
            </a:r>
            <a:endParaRPr lang="en-US" sz="1000" dirty="0"/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2702348" y="3636843"/>
            <a:ext cx="1589388" cy="292764"/>
          </a:xfrm>
          <a:prstGeom prst="wedgeRoundRectCallout">
            <a:avLst>
              <a:gd name="adj1" fmla="val -83815"/>
              <a:gd name="adj2" fmla="val -43986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 defTabSz="914400" eaLnBrk="0" hangingPunct="0"/>
            <a:r>
              <a:rPr lang="en-US" sz="1000" dirty="0" smtClean="0"/>
              <a:t>Compute AM optionally advertises this link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14001" y="4394200"/>
            <a:ext cx="743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Representing these rack-internal links is optional.  GENI network operators will probably not delve into the innards of a rack to diagnose a problem.  Rack admins, however, may find these links </a:t>
            </a:r>
            <a:r>
              <a:rPr lang="en-US" dirty="0" smtClean="0"/>
              <a:t>useful.</a:t>
            </a:r>
          </a:p>
          <a:p>
            <a:endParaRPr lang="en-US" dirty="0"/>
          </a:p>
          <a:p>
            <a:r>
              <a:rPr lang="en-US" dirty="0" smtClean="0"/>
              <a:t>Nodes and their associated slivers must be advertised, though.  This also applies to the previous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9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aytheon_template_nor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 Narrow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>
          <a:solidFill>
            <a:schemeClr val="tx1"/>
          </a:solidFill>
          <a:round/>
          <a:headEnd/>
          <a:tailEnd/>
        </a:ln>
      </a:spPr>
      <a:bodyPr>
        <a:prstTxWarp prst="textNoShape">
          <a:avLst/>
        </a:prstTxWarp>
      </a:bodyPr>
      <a:lstStyle>
        <a:defPPr defTabSz="914400" eaLnBrk="0" hangingPunct="0">
          <a:defRPr sz="10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raytheon_template_normal.potx</Template>
  <TotalTime>22847</TotalTime>
  <Words>629</Words>
  <Application>Microsoft Macintosh PowerPoint</Application>
  <PresentationFormat>On-screen Show (4:3)</PresentationFormat>
  <Paragraphs>126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raytheon_template_normal</vt:lpstr>
      <vt:lpstr>Links Between Aggregates</vt:lpstr>
      <vt:lpstr>Multiple Links to the Compute Aggregate </vt:lpstr>
      <vt:lpstr>Links Internal to a Rack</vt:lpstr>
    </vt:vector>
  </TitlesOfParts>
  <Company>Raytheon 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HVAC Model</dc:title>
  <dc:creator>Jeffrey Berliner</dc:creator>
  <cp:lastModifiedBy>David Wiggins</cp:lastModifiedBy>
  <cp:revision>134</cp:revision>
  <dcterms:created xsi:type="dcterms:W3CDTF">2012-07-02T01:12:08Z</dcterms:created>
  <dcterms:modified xsi:type="dcterms:W3CDTF">2014-06-06T20:28:43Z</dcterms:modified>
</cp:coreProperties>
</file>