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3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  <p:sldMasterId id="2147483685" r:id="rId3"/>
    <p:sldMasterId id="2147483697" r:id="rId4"/>
    <p:sldMasterId id="2147483709" r:id="rId5"/>
    <p:sldMasterId id="2147483721" r:id="rId6"/>
    <p:sldMasterId id="2147483733" r:id="rId7"/>
    <p:sldMasterId id="2147483745" r:id="rId8"/>
    <p:sldMasterId id="2147483757" r:id="rId9"/>
    <p:sldMasterId id="2147483769" r:id="rId10"/>
    <p:sldMasterId id="2147483781" r:id="rId11"/>
    <p:sldMasterId id="2147483793" r:id="rId12"/>
    <p:sldMasterId id="2147483805" r:id="rId13"/>
    <p:sldMasterId id="2147483817" r:id="rId14"/>
  </p:sldMasterIdLst>
  <p:notesMasterIdLst>
    <p:notesMasterId r:id="rId32"/>
  </p:notesMasterIdLst>
  <p:sldIdLst>
    <p:sldId id="256" r:id="rId15"/>
    <p:sldId id="288" r:id="rId16"/>
    <p:sldId id="289" r:id="rId17"/>
    <p:sldId id="272" r:id="rId18"/>
    <p:sldId id="279" r:id="rId19"/>
    <p:sldId id="277" r:id="rId20"/>
    <p:sldId id="275" r:id="rId21"/>
    <p:sldId id="276" r:id="rId22"/>
    <p:sldId id="285" r:id="rId23"/>
    <p:sldId id="280" r:id="rId24"/>
    <p:sldId id="278" r:id="rId25"/>
    <p:sldId id="290" r:id="rId26"/>
    <p:sldId id="287" r:id="rId27"/>
    <p:sldId id="282" r:id="rId28"/>
    <p:sldId id="286" r:id="rId29"/>
    <p:sldId id="274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02031"/>
    <a:srgbClr val="3EFC23"/>
    <a:srgbClr val="9DB861"/>
    <a:srgbClr val="FF8D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4" autoAdjust="0"/>
    <p:restoredTop sz="60904" autoAdjust="0"/>
  </p:normalViewPr>
  <p:slideViewPr>
    <p:cSldViewPr snapToGrid="0" snapToObjects="1">
      <p:cViewPr varScale="1">
        <p:scale>
          <a:sx n="60" d="100"/>
          <a:sy n="60" d="100"/>
        </p:scale>
        <p:origin x="-18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F0E34-3504-8B46-9AC7-33885CE3FB74}" type="datetimeFigureOut">
              <a:rPr lang="en-US" smtClean="0"/>
              <a:t>3/14/14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20A23-FD53-214F-A53C-1B69041A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0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Lowest common denominator in terms of software development, ease of future maintainability, and ease</a:t>
            </a:r>
            <a:r>
              <a:rPr lang="en-US" baseline="0" dirty="0" smtClean="0"/>
              <a:t> of using different tools</a:t>
            </a:r>
          </a:p>
          <a:p>
            <a:endParaRPr lang="en-US" baseline="0" dirty="0" smtClean="0"/>
          </a:p>
          <a:p>
            <a:r>
              <a:rPr lang="en-US" dirty="0" smtClean="0"/>
              <a:t>We want to transition to others.  Can we transition this to others?</a:t>
            </a:r>
          </a:p>
          <a:p>
            <a:endParaRPr lang="en-US" dirty="0" smtClean="0"/>
          </a:p>
          <a:p>
            <a:r>
              <a:rPr lang="en-US" dirty="0" smtClean="0"/>
              <a:t>Main requirement of design,</a:t>
            </a:r>
            <a:r>
              <a:rPr lang="en-US" baseline="0" dirty="0" smtClean="0"/>
              <a:t> multiple types of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Design we had didn’t allow for that because specific tools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20A23-FD53-214F-A53C-1B69041AF6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38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Atach</a:t>
            </a:r>
            <a:r>
              <a:rPr lang="en-US" dirty="0" smtClean="0"/>
              <a:t> </a:t>
            </a:r>
            <a:r>
              <a:rPr lang="en-US" dirty="0" err="1" smtClean="0"/>
              <a:t>ppt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20A23-FD53-214F-A53C-1B69041AF6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1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Started</a:t>
            </a:r>
            <a:r>
              <a:rPr lang="en-US" baseline="0" dirty="0" smtClean="0"/>
              <a:t> with polling mechanism with REST, simple to define, simple to implement, getting something working to monitor diverse set of aggregates was a priority.  This provides an essential set of building blocks for getting a standard access/retrieval method of 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Many others already have polling infrastructure (Internet2), so this avoids having those who are already collecting 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Pub-sub or a push-based model requires more requires more work and requirements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Did not want to specify pushing every event to avoid notifications for every measurement event or the proper queuing or bulk transactions needed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we have now provides a lot of bang for buck.  The design is simple.  The reference implementation uses standard tools in standard ways (thus easy to implement)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20A23-FD53-214F-A53C-1B69041AF6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51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not a full set of </a:t>
            </a:r>
            <a:r>
              <a:rPr lang="en-US" baseline="0" dirty="0" smtClean="0"/>
              <a:t>arrows</a:t>
            </a:r>
          </a:p>
          <a:p>
            <a:r>
              <a:rPr lang="en-US" baseline="0" dirty="0" smtClean="0"/>
              <a:t>Configuration may not be a local DS, configuration for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20A23-FD53-214F-A53C-1B69041AF6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91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an extra</a:t>
            </a:r>
            <a:r>
              <a:rPr lang="en-US" baseline="0" dirty="0" smtClean="0"/>
              <a:t> slide on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20A23-FD53-214F-A53C-1B69041AF6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70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20A23-FD53-214F-A53C-1B69041AF6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86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 minutes ok, 1 hour</a:t>
            </a:r>
          </a:p>
          <a:p>
            <a:r>
              <a:rPr lang="en-US" dirty="0" smtClean="0"/>
              <a:t>Tradeoff</a:t>
            </a:r>
            <a:r>
              <a:rPr lang="en-US" baseline="0" dirty="0" smtClean="0"/>
              <a:t> in frequency of check</a:t>
            </a:r>
          </a:p>
          <a:p>
            <a:r>
              <a:rPr lang="en-US" baseline="0" dirty="0" smtClean="0"/>
              <a:t>GENI operations as a consumer needs a minimum to set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20A23-FD53-214F-A53C-1B69041AF6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94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distinction for what pieces are required and which pieces are not.  Which tools</a:t>
            </a:r>
          </a:p>
          <a:p>
            <a:endParaRPr lang="en-US" dirty="0" smtClean="0"/>
          </a:p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20A23-FD53-214F-A53C-1B69041AF6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98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of these are enabled by the simple new</a:t>
            </a:r>
            <a:r>
              <a:rPr lang="en-US" baseline="0" dirty="0" smtClean="0"/>
              <a:t> architecture.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20A23-FD53-214F-A53C-1B69041AF6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2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ION </a:t>
            </a:r>
            <a:r>
              <a:rPr lang="en-US" dirty="0" err="1" smtClean="0"/>
              <a:t>openflow</a:t>
            </a:r>
            <a:r>
              <a:rPr lang="en-US" dirty="0" smtClean="0"/>
              <a:t> </a:t>
            </a:r>
            <a:r>
              <a:rPr lang="en-US" dirty="0" err="1" smtClean="0"/>
              <a:t>mesoscale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Emphasize different use case under common simple architecture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20A23-FD53-214F-A53C-1B69041AF6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5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84578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994560"/>
            <a:ext cx="84578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4710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585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9694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417880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8987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4671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9127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353122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245879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589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41270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790880" y="1447920"/>
            <a:ext cx="41270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790880" y="3994560"/>
            <a:ext cx="41270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994560"/>
            <a:ext cx="41270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0313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81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585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9694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417880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8987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4671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9127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353122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2458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41270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90880" y="1447920"/>
            <a:ext cx="41270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589150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0313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81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585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9694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417880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8987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4671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9127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3531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4083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245879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589150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0313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81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585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9694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417880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8987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4671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91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0720"/>
            <a:ext cx="84582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8893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353122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245879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589150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0313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81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585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96946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417880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8987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46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441382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91276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353122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245879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589150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0313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64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0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290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68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447920"/>
            <a:ext cx="8457840" cy="4876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489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4948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257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8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975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55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32201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196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838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1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8457840" cy="487656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7363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76447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5955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487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09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697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729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90063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360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4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4127040" cy="487656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790880" y="1447920"/>
            <a:ext cx="4127040" cy="487656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604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25922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54610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45725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716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65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245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447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95731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2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06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527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1010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98350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95725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797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172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443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1946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396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85800" y="0"/>
            <a:ext cx="8229240" cy="63244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643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034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753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24007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44062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391312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2643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796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443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1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41270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994560"/>
            <a:ext cx="41270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790880" y="1447920"/>
            <a:ext cx="4127040" cy="487656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396911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6438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0340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753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24007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44062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391312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2643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7965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4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4127040" cy="487656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790880" y="1447920"/>
            <a:ext cx="41270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790880" y="3994560"/>
            <a:ext cx="41270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0625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672421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0890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1406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714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00679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635597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16178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311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41270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790880" y="1447920"/>
            <a:ext cx="41270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994560"/>
            <a:ext cx="845712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0818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432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076603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5032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6701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9989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7425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607106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731615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5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1.xml"/><Relationship Id="rId12" Type="http://schemas.openxmlformats.org/officeDocument/2006/relationships/theme" Target="../theme/theme10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07.xml"/><Relationship Id="rId8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0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2.xml"/><Relationship Id="rId12" Type="http://schemas.openxmlformats.org/officeDocument/2006/relationships/theme" Target="../theme/theme1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3.xml"/><Relationship Id="rId12" Type="http://schemas.openxmlformats.org/officeDocument/2006/relationships/theme" Target="../theme/theme12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29.xml"/><Relationship Id="rId8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2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4.xml"/><Relationship Id="rId12" Type="http://schemas.openxmlformats.org/officeDocument/2006/relationships/theme" Target="../theme/theme13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0.xml"/><Relationship Id="rId8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43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5.xml"/><Relationship Id="rId12" Type="http://schemas.openxmlformats.org/officeDocument/2006/relationships/theme" Target="../theme/theme14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1.xml"/><Relationship Id="rId8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4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8.xml"/><Relationship Id="rId12" Type="http://schemas.openxmlformats.org/officeDocument/2006/relationships/theme" Target="../theme/theme7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Relationship Id="rId9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9.xml"/><Relationship Id="rId12" Type="http://schemas.openxmlformats.org/officeDocument/2006/relationships/theme" Target="../theme/theme8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79.xml"/><Relationship Id="rId2" Type="http://schemas.openxmlformats.org/officeDocument/2006/relationships/slideLayout" Target="../slideLayouts/slideLayout80.xml"/><Relationship Id="rId3" Type="http://schemas.openxmlformats.org/officeDocument/2006/relationships/slideLayout" Target="../slideLayouts/slideLayout81.xml"/><Relationship Id="rId4" Type="http://schemas.openxmlformats.org/officeDocument/2006/relationships/slideLayout" Target="../slideLayouts/slideLayout82.xml"/><Relationship Id="rId5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5.xml"/><Relationship Id="rId8" Type="http://schemas.openxmlformats.org/officeDocument/2006/relationships/slideLayout" Target="../slideLayouts/slideLayout86.xml"/><Relationship Id="rId9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0.xml"/><Relationship Id="rId12" Type="http://schemas.openxmlformats.org/officeDocument/2006/relationships/theme" Target="../theme/theme9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90.xml"/><Relationship Id="rId2" Type="http://schemas.openxmlformats.org/officeDocument/2006/relationships/slideLayout" Target="../slideLayouts/slideLayout91.xml"/><Relationship Id="rId3" Type="http://schemas.openxmlformats.org/officeDocument/2006/relationships/slideLayout" Target="../slideLayouts/slideLayout92.xml"/><Relationship Id="rId4" Type="http://schemas.openxmlformats.org/officeDocument/2006/relationships/slideLayout" Target="../slideLayouts/slideLayout93.xml"/><Relationship Id="rId5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6.xml"/><Relationship Id="rId8" Type="http://schemas.openxmlformats.org/officeDocument/2006/relationships/slideLayout" Target="../slideLayouts/slideLayout97.xml"/><Relationship Id="rId9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3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  <p:pic>
        <p:nvPicPr>
          <p:cNvPr id="9" name="Picture 3"/>
          <p:cNvPicPr/>
          <p:nvPr/>
        </p:nvPicPr>
        <p:blipFill>
          <a:blip r:embed="rId15"/>
          <a:stretch>
            <a:fillRect/>
          </a:stretch>
        </p:blipFill>
        <p:spPr>
          <a:xfrm>
            <a:off x="533520" y="76320"/>
            <a:ext cx="1066320" cy="899640"/>
          </a:xfrm>
          <a:prstGeom prst="rect">
            <a:avLst/>
          </a:prstGeom>
        </p:spPr>
      </p:pic>
      <p:sp>
        <p:nvSpPr>
          <p:cNvPr id="2" name="CustomShape 1"/>
          <p:cNvSpPr/>
          <p:nvPr/>
        </p:nvSpPr>
        <p:spPr>
          <a:xfrm>
            <a:off x="493560" y="6580080"/>
            <a:ext cx="3308040" cy="2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"/>
                <a:ea typeface="Kozuka Gothic Pro L"/>
              </a:rPr>
              <a:t>Sponsored by the National Science Foundation</a:t>
            </a:r>
            <a:endParaRPr/>
          </a:p>
        </p:txBody>
      </p:sp>
      <p:pic>
        <p:nvPicPr>
          <p:cNvPr id="3" name="Picture 15"/>
          <p:cNvPicPr/>
          <p:nvPr/>
        </p:nvPicPr>
        <p:blipFill>
          <a:blip r:embed="rId16"/>
          <a:stretch>
            <a:fillRect/>
          </a:stretch>
        </p:blipFill>
        <p:spPr>
          <a:xfrm>
            <a:off x="268200" y="6573960"/>
            <a:ext cx="280800" cy="259920"/>
          </a:xfrm>
          <a:prstGeom prst="rect">
            <a:avLst/>
          </a:prstGeom>
        </p:spPr>
      </p:pic>
      <p:sp>
        <p:nvSpPr>
          <p:cNvPr id="4" name="CustomShape 2"/>
          <p:cNvSpPr/>
          <p:nvPr/>
        </p:nvSpPr>
        <p:spPr>
          <a:xfrm>
            <a:off x="8458200" y="6580080"/>
            <a:ext cx="533160" cy="2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E1217131-0001-4151-B101-0121F1F1D1B1}" type="slidenum">
              <a:rPr lang="en-US" sz="1000">
                <a:solidFill>
                  <a:srgbClr val="808080"/>
                </a:solidFill>
                <a:latin typeface="Arial"/>
                <a:ea typeface="Kozuka Gothic Pro L"/>
              </a:rPr>
              <a:t>‹#›</a:t>
            </a:fld>
            <a:endParaRPr/>
          </a:p>
        </p:txBody>
      </p:sp>
      <p:sp>
        <p:nvSpPr>
          <p:cNvPr id="5" name="CustomShape 3"/>
          <p:cNvSpPr/>
          <p:nvPr/>
        </p:nvSpPr>
        <p:spPr>
          <a:xfrm>
            <a:off x="3772080" y="6580080"/>
            <a:ext cx="2057040" cy="2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00" dirty="0">
                <a:solidFill>
                  <a:srgbClr val="808080"/>
                </a:solidFill>
                <a:latin typeface="Arial"/>
                <a:ea typeface="Kozuka Gothic Pro L"/>
              </a:rPr>
              <a:t>GEC19: March </a:t>
            </a:r>
            <a:r>
              <a:rPr lang="en-US" sz="1000" dirty="0" smtClean="0">
                <a:solidFill>
                  <a:srgbClr val="808080"/>
                </a:solidFill>
                <a:latin typeface="Arial"/>
                <a:ea typeface="Kozuka Gothic Pro L"/>
              </a:rPr>
              <a:t>18, </a:t>
            </a:r>
            <a:r>
              <a:rPr lang="en-US" sz="1000" dirty="0">
                <a:solidFill>
                  <a:srgbClr val="808080"/>
                </a:solidFill>
                <a:latin typeface="Arial"/>
                <a:ea typeface="Kozuka Gothic Pro L"/>
              </a:rPr>
              <a:t>2014</a:t>
            </a:r>
            <a:endParaRPr dirty="0"/>
          </a:p>
        </p:txBody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3200">
                <a:solidFill>
                  <a:srgbClr val="333333"/>
                </a:solidFill>
                <a:latin typeface="Arial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3" descr="P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GENI-logo-fina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93713" y="6580188"/>
            <a:ext cx="3308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808080"/>
                </a:solidFill>
                <a:latin typeface="Arial" charset="0"/>
                <a:ea typeface="ＭＳ Ｐゴシック" charset="0"/>
                <a:cs typeface="Kozuka Gothic Pro L"/>
              </a:rPr>
              <a:t>Sponsored by the National Science Foundation</a:t>
            </a:r>
          </a:p>
        </p:txBody>
      </p:sp>
      <p:pic>
        <p:nvPicPr>
          <p:cNvPr id="13317" name="Picture 15" descr="nsf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8458200" y="65801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1D5FEF0-207E-ED44-BBF6-3E92D58CC8DD}" type="slidenum">
              <a:rPr lang="en-US" sz="1000">
                <a:solidFill>
                  <a:srgbClr val="808080"/>
                </a:solidFill>
                <a:latin typeface="Arial" charset="0"/>
                <a:ea typeface="Kozuka Gothic Pro L" charset="0"/>
                <a:cs typeface="Kozuka Gothic Pro L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>
              <a:solidFill>
                <a:srgbClr val="808080"/>
              </a:solidFill>
              <a:latin typeface="Arial" charset="0"/>
              <a:ea typeface="Kozuka Gothic Pro L" charset="0"/>
              <a:cs typeface="Kozuka Gothic Pro L" charset="0"/>
            </a:endParaRP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3771900" y="6580188"/>
            <a:ext cx="2057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808080"/>
                </a:solidFill>
                <a:latin typeface="Arial" charset="0"/>
                <a:ea typeface="Kozuka Gothic Pro L" charset="0"/>
                <a:cs typeface="Kozuka Gothic Pro L" charset="0"/>
              </a:rPr>
              <a:t>GEC17: July 22, 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80808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3" descr="P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GENI-logo-fina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93713" y="6580188"/>
            <a:ext cx="3308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808080"/>
                </a:solidFill>
                <a:latin typeface="Arial" charset="0"/>
                <a:ea typeface="ＭＳ Ｐゴシック" charset="0"/>
                <a:cs typeface="Kozuka Gothic Pro L"/>
              </a:rPr>
              <a:t>Sponsored by the National Science Foundation</a:t>
            </a:r>
          </a:p>
        </p:txBody>
      </p:sp>
      <p:pic>
        <p:nvPicPr>
          <p:cNvPr id="13317" name="Picture 15" descr="nsf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8458200" y="65801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1D5FEF0-207E-ED44-BBF6-3E92D58CC8DD}" type="slidenum">
              <a:rPr lang="en-US" sz="1000">
                <a:solidFill>
                  <a:srgbClr val="808080"/>
                </a:solidFill>
                <a:latin typeface="Arial" charset="0"/>
                <a:ea typeface="Kozuka Gothic Pro L" charset="0"/>
                <a:cs typeface="Kozuka Gothic Pro L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>
              <a:solidFill>
                <a:srgbClr val="808080"/>
              </a:solidFill>
              <a:latin typeface="Arial" charset="0"/>
              <a:ea typeface="Kozuka Gothic Pro L" charset="0"/>
              <a:cs typeface="Kozuka Gothic Pro L" charset="0"/>
            </a:endParaRP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3771900" y="6580188"/>
            <a:ext cx="2057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808080"/>
                </a:solidFill>
                <a:latin typeface="Arial" charset="0"/>
                <a:ea typeface="Kozuka Gothic Pro L" charset="0"/>
                <a:cs typeface="Kozuka Gothic Pro L" charset="0"/>
              </a:rPr>
              <a:t>GEC17: July 22, 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80808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3" descr="P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GENI-logo-fina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93713" y="6580188"/>
            <a:ext cx="3308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808080"/>
                </a:solidFill>
                <a:latin typeface="Arial" charset="0"/>
                <a:ea typeface="ＭＳ Ｐゴシック" charset="0"/>
                <a:cs typeface="Kozuka Gothic Pro L"/>
              </a:rPr>
              <a:t>Sponsored by the National Science Foundation</a:t>
            </a:r>
          </a:p>
        </p:txBody>
      </p:sp>
      <p:pic>
        <p:nvPicPr>
          <p:cNvPr id="13317" name="Picture 15" descr="nsf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8458200" y="65801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1D5FEF0-207E-ED44-BBF6-3E92D58CC8DD}" type="slidenum">
              <a:rPr lang="en-US" sz="1000">
                <a:solidFill>
                  <a:srgbClr val="808080"/>
                </a:solidFill>
                <a:latin typeface="Arial" charset="0"/>
                <a:ea typeface="Kozuka Gothic Pro L" charset="0"/>
                <a:cs typeface="Kozuka Gothic Pro L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>
              <a:solidFill>
                <a:srgbClr val="808080"/>
              </a:solidFill>
              <a:latin typeface="Arial" charset="0"/>
              <a:ea typeface="Kozuka Gothic Pro L" charset="0"/>
              <a:cs typeface="Kozuka Gothic Pro L" charset="0"/>
            </a:endParaRP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3771900" y="6580188"/>
            <a:ext cx="2057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808080"/>
                </a:solidFill>
                <a:latin typeface="Arial" charset="0"/>
                <a:ea typeface="Kozuka Gothic Pro L" charset="0"/>
                <a:cs typeface="Kozuka Gothic Pro L" charset="0"/>
              </a:rPr>
              <a:t>GEC17: July 22, 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80808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3" descr="P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GENI-logo-fina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93713" y="6580188"/>
            <a:ext cx="3308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808080"/>
                </a:solidFill>
                <a:latin typeface="Arial" charset="0"/>
                <a:ea typeface="ＭＳ Ｐゴシック" charset="0"/>
                <a:cs typeface="Kozuka Gothic Pro L"/>
              </a:rPr>
              <a:t>Sponsored by the National Science Foundation</a:t>
            </a:r>
          </a:p>
        </p:txBody>
      </p:sp>
      <p:pic>
        <p:nvPicPr>
          <p:cNvPr id="13317" name="Picture 15" descr="nsf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8458200" y="65801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1D5FEF0-207E-ED44-BBF6-3E92D58CC8DD}" type="slidenum">
              <a:rPr lang="en-US" sz="1000">
                <a:solidFill>
                  <a:srgbClr val="808080"/>
                </a:solidFill>
                <a:latin typeface="Arial" charset="0"/>
                <a:ea typeface="Kozuka Gothic Pro L" charset="0"/>
                <a:cs typeface="Kozuka Gothic Pro L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>
              <a:solidFill>
                <a:srgbClr val="808080"/>
              </a:solidFill>
              <a:latin typeface="Arial" charset="0"/>
              <a:ea typeface="Kozuka Gothic Pro L" charset="0"/>
              <a:cs typeface="Kozuka Gothic Pro L" charset="0"/>
            </a:endParaRP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3771900" y="6580188"/>
            <a:ext cx="2057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808080"/>
                </a:solidFill>
                <a:latin typeface="Arial" charset="0"/>
                <a:ea typeface="Kozuka Gothic Pro L" charset="0"/>
                <a:cs typeface="Kozuka Gothic Pro L" charset="0"/>
              </a:rPr>
              <a:t>GEC17: July 22, 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80808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3" descr="P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GENI-logo-fina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93713" y="6580188"/>
            <a:ext cx="3308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808080"/>
                </a:solidFill>
                <a:latin typeface="Arial" charset="0"/>
                <a:ea typeface="ＭＳ Ｐゴシック" charset="0"/>
                <a:cs typeface="Kozuka Gothic Pro L"/>
              </a:rPr>
              <a:t>Sponsored by the National Science Foundation</a:t>
            </a:r>
          </a:p>
        </p:txBody>
      </p:sp>
      <p:pic>
        <p:nvPicPr>
          <p:cNvPr id="13317" name="Picture 15" descr="nsf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8458200" y="65801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1D5FEF0-207E-ED44-BBF6-3E92D58CC8DD}" type="slidenum">
              <a:rPr lang="en-US" sz="1000">
                <a:solidFill>
                  <a:srgbClr val="808080"/>
                </a:solidFill>
                <a:latin typeface="Arial" charset="0"/>
                <a:ea typeface="Kozuka Gothic Pro L" charset="0"/>
                <a:cs typeface="Kozuka Gothic Pro L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>
              <a:solidFill>
                <a:srgbClr val="808080"/>
              </a:solidFill>
              <a:latin typeface="Arial" charset="0"/>
              <a:ea typeface="Kozuka Gothic Pro L" charset="0"/>
              <a:cs typeface="Kozuka Gothic Pro L" charset="0"/>
            </a:endParaRP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3771900" y="6580188"/>
            <a:ext cx="2057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808080"/>
                </a:solidFill>
                <a:latin typeface="Arial" charset="0"/>
                <a:ea typeface="Kozuka Gothic Pro L" charset="0"/>
                <a:cs typeface="Kozuka Gothic Pro L" charset="0"/>
              </a:rPr>
              <a:t>GEC17: July 22, 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80808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3" descr="P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GENI-logo-fina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93713" y="6580188"/>
            <a:ext cx="3308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808080"/>
                </a:solidFill>
                <a:latin typeface="Arial" charset="0"/>
                <a:ea typeface="ＭＳ Ｐゴシック" charset="0"/>
                <a:cs typeface="Kozuka Gothic Pro L"/>
              </a:rPr>
              <a:t>Sponsored by the National Science Foundation</a:t>
            </a:r>
          </a:p>
        </p:txBody>
      </p:sp>
      <p:pic>
        <p:nvPicPr>
          <p:cNvPr id="13317" name="Picture 15" descr="nsf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8458200" y="65801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EB225EE-B73E-0343-AC08-18AED701EF31}" type="slidenum">
              <a:rPr lang="en-US" sz="1000">
                <a:solidFill>
                  <a:srgbClr val="808080"/>
                </a:solidFill>
                <a:latin typeface="Arial" charset="0"/>
                <a:ea typeface="Kozuka Gothic Pro L" charset="0"/>
                <a:cs typeface="Kozuka Gothic Pro L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>
              <a:solidFill>
                <a:srgbClr val="808080"/>
              </a:solidFill>
              <a:latin typeface="Arial" charset="0"/>
              <a:ea typeface="Kozuka Gothic Pro L" charset="0"/>
              <a:cs typeface="Kozuka Gothic Pro L" charset="0"/>
            </a:endParaRP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3771900" y="6580188"/>
            <a:ext cx="2057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808080"/>
                </a:solidFill>
                <a:latin typeface="Arial" charset="0"/>
                <a:ea typeface="Kozuka Gothic Pro L" charset="0"/>
                <a:cs typeface="Kozuka Gothic Pro L" charset="0"/>
              </a:rPr>
              <a:t>GEC19: March 18, 2014</a:t>
            </a:r>
            <a:endParaRPr lang="en-US" sz="1000" dirty="0">
              <a:solidFill>
                <a:srgbClr val="808080"/>
              </a:solidFill>
              <a:latin typeface="Arial" charset="0"/>
              <a:ea typeface="Kozuka Gothic Pro L" charset="0"/>
              <a:cs typeface="Kozuka Gothic Pro 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80808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3" descr="P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GENI-logo-fina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93713" y="6580188"/>
            <a:ext cx="3308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808080"/>
                </a:solidFill>
                <a:latin typeface="Arial" charset="0"/>
                <a:ea typeface="ＭＳ Ｐゴシック" charset="0"/>
                <a:cs typeface="Kozuka Gothic Pro L"/>
              </a:rPr>
              <a:t>Sponsored by the National Science Foundation</a:t>
            </a:r>
          </a:p>
        </p:txBody>
      </p:sp>
      <p:pic>
        <p:nvPicPr>
          <p:cNvPr id="13317" name="Picture 15" descr="nsf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8458200" y="65801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412EFCB7-78F0-784D-9015-7C588EC7ED34}" type="slidenum">
              <a:rPr lang="en-US" sz="1000">
                <a:solidFill>
                  <a:srgbClr val="808080"/>
                </a:solidFill>
                <a:latin typeface="Arial" charset="0"/>
                <a:ea typeface="Kozuka Gothic Pro L" charset="0"/>
                <a:cs typeface="Kozuka Gothic Pro L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>
              <a:solidFill>
                <a:srgbClr val="808080"/>
              </a:solidFill>
              <a:latin typeface="Arial" charset="0"/>
              <a:ea typeface="Kozuka Gothic Pro L" charset="0"/>
              <a:cs typeface="Kozuka Gothic Pro L" charset="0"/>
            </a:endParaRP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3771900" y="6580188"/>
            <a:ext cx="2057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808080"/>
                </a:solidFill>
                <a:latin typeface="Arial" charset="0"/>
                <a:ea typeface="Kozuka Gothic Pro L" charset="0"/>
                <a:cs typeface="Kozuka Gothic Pro L" charset="0"/>
              </a:rPr>
              <a:t>GEC19: March 19, 2014</a:t>
            </a:r>
            <a:endParaRPr lang="en-US" sz="1000" dirty="0">
              <a:solidFill>
                <a:srgbClr val="808080"/>
              </a:solidFill>
              <a:latin typeface="Arial" charset="0"/>
              <a:ea typeface="Kozuka Gothic Pro L" charset="0"/>
              <a:cs typeface="Kozuka Gothic Pro 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80808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3" descr="P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GENI-logo-fina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93713" y="6580188"/>
            <a:ext cx="3308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808080"/>
                </a:solidFill>
                <a:latin typeface="Arial" charset="0"/>
                <a:ea typeface="ＭＳ Ｐゴシック" charset="0"/>
                <a:cs typeface="Kozuka Gothic Pro L"/>
              </a:rPr>
              <a:t>Sponsored by the National Science Foundation</a:t>
            </a:r>
          </a:p>
        </p:txBody>
      </p:sp>
      <p:pic>
        <p:nvPicPr>
          <p:cNvPr id="13317" name="Picture 15" descr="nsf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8458200" y="65801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5D621D22-632E-984A-A747-DFA910965C03}" type="slidenum">
              <a:rPr lang="en-US" sz="1000">
                <a:solidFill>
                  <a:srgbClr val="808080"/>
                </a:solidFill>
                <a:latin typeface="Arial" charset="0"/>
                <a:ea typeface="Kozuka Gothic Pro L" charset="0"/>
                <a:cs typeface="Kozuka Gothic Pro L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>
              <a:solidFill>
                <a:srgbClr val="808080"/>
              </a:solidFill>
              <a:latin typeface="Arial" charset="0"/>
              <a:ea typeface="Kozuka Gothic Pro L" charset="0"/>
              <a:cs typeface="Kozuka Gothic Pro L" charset="0"/>
            </a:endParaRP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3771900" y="6580188"/>
            <a:ext cx="2057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808080"/>
                </a:solidFill>
                <a:latin typeface="Arial" charset="0"/>
                <a:ea typeface="Kozuka Gothic Pro L" charset="0"/>
                <a:cs typeface="Kozuka Gothic Pro L" charset="0"/>
              </a:rPr>
              <a:t>GEC19: March 19, 2014</a:t>
            </a:r>
            <a:endParaRPr lang="en-US" sz="1000" dirty="0">
              <a:solidFill>
                <a:srgbClr val="808080"/>
              </a:solidFill>
              <a:latin typeface="Arial" charset="0"/>
              <a:ea typeface="Kozuka Gothic Pro L" charset="0"/>
              <a:cs typeface="Kozuka Gothic Pro 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80808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3" descr="P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GENI-logo-fina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93713" y="6580188"/>
            <a:ext cx="3308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808080"/>
                </a:solidFill>
                <a:latin typeface="Arial" charset="0"/>
                <a:ea typeface="ＭＳ Ｐゴシック" charset="0"/>
                <a:cs typeface="Kozuka Gothic Pro L"/>
              </a:rPr>
              <a:t>Sponsored by the National Science Foundation</a:t>
            </a:r>
          </a:p>
        </p:txBody>
      </p:sp>
      <p:pic>
        <p:nvPicPr>
          <p:cNvPr id="13317" name="Picture 15" descr="nsf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8458200" y="65801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80F84449-7B2D-0F43-88A3-23B1BBF58CFB}" type="slidenum">
              <a:rPr lang="en-US" sz="1000">
                <a:solidFill>
                  <a:srgbClr val="808080"/>
                </a:solidFill>
                <a:latin typeface="Arial" charset="0"/>
                <a:ea typeface="Kozuka Gothic Pro L" charset="0"/>
                <a:cs typeface="Kozuka Gothic Pro L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>
              <a:solidFill>
                <a:srgbClr val="808080"/>
              </a:solidFill>
              <a:latin typeface="Arial" charset="0"/>
              <a:ea typeface="Kozuka Gothic Pro L" charset="0"/>
              <a:cs typeface="Kozuka Gothic Pro L" charset="0"/>
            </a:endParaRP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3771900" y="6580188"/>
            <a:ext cx="2057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808080"/>
                </a:solidFill>
                <a:latin typeface="Arial" charset="0"/>
                <a:ea typeface="Kozuka Gothic Pro L" charset="0"/>
                <a:cs typeface="Kozuka Gothic Pro L" charset="0"/>
              </a:rPr>
              <a:t>GEC19: March 19, 2014</a:t>
            </a:r>
            <a:endParaRPr lang="en-US" sz="1000" dirty="0">
              <a:solidFill>
                <a:srgbClr val="808080"/>
              </a:solidFill>
              <a:latin typeface="Arial" charset="0"/>
              <a:ea typeface="Kozuka Gothic Pro L" charset="0"/>
              <a:cs typeface="Kozuka Gothic Pro 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80808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3" descr="P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GENI-logo-fina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93713" y="6580188"/>
            <a:ext cx="3308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808080"/>
                </a:solidFill>
                <a:latin typeface="Arial" charset="0"/>
                <a:ea typeface="ＭＳ Ｐゴシック" charset="0"/>
                <a:cs typeface="Kozuka Gothic Pro L"/>
              </a:rPr>
              <a:t>Sponsored by the National Science Foundation</a:t>
            </a:r>
          </a:p>
        </p:txBody>
      </p:sp>
      <p:pic>
        <p:nvPicPr>
          <p:cNvPr id="13317" name="Picture 15" descr="nsf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8458200" y="65801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DB2F9B74-5A6F-DD48-90AF-F66DFE516EB7}" type="slidenum">
              <a:rPr lang="en-US" sz="1000">
                <a:solidFill>
                  <a:srgbClr val="808080"/>
                </a:solidFill>
                <a:latin typeface="Arial" charset="0"/>
                <a:ea typeface="Kozuka Gothic Pro L" charset="0"/>
                <a:cs typeface="Kozuka Gothic Pro L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>
              <a:solidFill>
                <a:srgbClr val="808080"/>
              </a:solidFill>
              <a:latin typeface="Arial" charset="0"/>
              <a:ea typeface="Kozuka Gothic Pro L" charset="0"/>
              <a:cs typeface="Kozuka Gothic Pro L" charset="0"/>
            </a:endParaRP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3771900" y="6580188"/>
            <a:ext cx="2057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808080"/>
                </a:solidFill>
                <a:latin typeface="Arial" charset="0"/>
                <a:ea typeface="Kozuka Gothic Pro L" charset="0"/>
                <a:cs typeface="Kozuka Gothic Pro L" charset="0"/>
              </a:rPr>
              <a:t>GEC19: March 19, 2014</a:t>
            </a:r>
            <a:endParaRPr lang="en-US" sz="1000" dirty="0">
              <a:solidFill>
                <a:srgbClr val="808080"/>
              </a:solidFill>
              <a:latin typeface="Arial" charset="0"/>
              <a:ea typeface="Kozuka Gothic Pro L" charset="0"/>
              <a:cs typeface="Kozuka Gothic Pro 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80808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3" descr="P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GENI-logo-fina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93713" y="6580188"/>
            <a:ext cx="3308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808080"/>
                </a:solidFill>
                <a:latin typeface="Arial" charset="0"/>
                <a:ea typeface="ＭＳ Ｐゴシック" charset="0"/>
                <a:cs typeface="Kozuka Gothic Pro L"/>
              </a:rPr>
              <a:t>Sponsored by the National Science Foundation</a:t>
            </a:r>
          </a:p>
        </p:txBody>
      </p:sp>
      <p:pic>
        <p:nvPicPr>
          <p:cNvPr id="13317" name="Picture 15" descr="nsf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8458200" y="65801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DB2F9B74-5A6F-DD48-90AF-F66DFE516EB7}" type="slidenum">
              <a:rPr lang="en-US" sz="1000">
                <a:solidFill>
                  <a:srgbClr val="808080"/>
                </a:solidFill>
                <a:latin typeface="Arial" charset="0"/>
                <a:ea typeface="Kozuka Gothic Pro L" charset="0"/>
                <a:cs typeface="Kozuka Gothic Pro L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>
              <a:solidFill>
                <a:srgbClr val="808080"/>
              </a:solidFill>
              <a:latin typeface="Arial" charset="0"/>
              <a:ea typeface="Kozuka Gothic Pro L" charset="0"/>
              <a:cs typeface="Kozuka Gothic Pro L" charset="0"/>
            </a:endParaRP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3771900" y="6580188"/>
            <a:ext cx="2057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808080"/>
                </a:solidFill>
                <a:latin typeface="Arial" charset="0"/>
                <a:ea typeface="Kozuka Gothic Pro L" charset="0"/>
                <a:cs typeface="Kozuka Gothic Pro L" charset="0"/>
              </a:rPr>
              <a:t>GEC19: March 19, 2014</a:t>
            </a:r>
            <a:endParaRPr lang="en-US" sz="1000" dirty="0">
              <a:solidFill>
                <a:srgbClr val="808080"/>
              </a:solidFill>
              <a:latin typeface="Arial" charset="0"/>
              <a:ea typeface="Kozuka Gothic Pro L" charset="0"/>
              <a:cs typeface="Kozuka Gothic Pro 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80808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3" descr="P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GENI-logo-fina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93713" y="6580188"/>
            <a:ext cx="3308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808080"/>
                </a:solidFill>
                <a:latin typeface="Arial" charset="0"/>
                <a:ea typeface="ＭＳ Ｐゴシック" charset="0"/>
                <a:cs typeface="Kozuka Gothic Pro L"/>
              </a:rPr>
              <a:t>Sponsored by the National Science Foundation</a:t>
            </a:r>
          </a:p>
        </p:txBody>
      </p:sp>
      <p:pic>
        <p:nvPicPr>
          <p:cNvPr id="13317" name="Picture 15" descr="nsf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8458200" y="65801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CB2D7D92-62C4-6545-ADA7-C7E3B7F2EC1D}" type="slidenum">
              <a:rPr lang="en-US" sz="1000">
                <a:solidFill>
                  <a:srgbClr val="808080"/>
                </a:solidFill>
                <a:latin typeface="Arial" charset="0"/>
                <a:ea typeface="Kozuka Gothic Pro L" charset="0"/>
                <a:cs typeface="Kozuka Gothic Pro L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>
              <a:solidFill>
                <a:srgbClr val="808080"/>
              </a:solidFill>
              <a:latin typeface="Arial" charset="0"/>
              <a:ea typeface="Kozuka Gothic Pro L" charset="0"/>
              <a:cs typeface="Kozuka Gothic Pro L" charset="0"/>
            </a:endParaRP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3771900" y="6580188"/>
            <a:ext cx="2057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808080"/>
                </a:solidFill>
                <a:latin typeface="Arial" charset="0"/>
                <a:ea typeface="Kozuka Gothic Pro L" charset="0"/>
                <a:cs typeface="Kozuka Gothic Pro L" charset="0"/>
              </a:rPr>
              <a:t>GEC17: July 22, 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80808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3" descr="P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GENI-logo-fina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93713" y="6580188"/>
            <a:ext cx="3308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808080"/>
                </a:solidFill>
                <a:latin typeface="Arial" charset="0"/>
                <a:ea typeface="ＭＳ Ｐゴシック" charset="0"/>
                <a:cs typeface="Kozuka Gothic Pro L"/>
              </a:rPr>
              <a:t>Sponsored by the National Science Foundation</a:t>
            </a:r>
          </a:p>
        </p:txBody>
      </p:sp>
      <p:pic>
        <p:nvPicPr>
          <p:cNvPr id="13317" name="Picture 15" descr="nsf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8458200" y="65801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B5F3580-3B6E-5F4D-BA1A-ACAB99D8C7D3}" type="slidenum">
              <a:rPr lang="en-US" sz="1000">
                <a:solidFill>
                  <a:srgbClr val="808080"/>
                </a:solidFill>
                <a:latin typeface="Arial" charset="0"/>
                <a:ea typeface="Kozuka Gothic Pro L" charset="0"/>
                <a:cs typeface="Kozuka Gothic Pro L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>
              <a:solidFill>
                <a:srgbClr val="808080"/>
              </a:solidFill>
              <a:latin typeface="Arial" charset="0"/>
              <a:ea typeface="Kozuka Gothic Pro L" charset="0"/>
              <a:cs typeface="Kozuka Gothic Pro L" charset="0"/>
            </a:endParaRP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3771900" y="6580188"/>
            <a:ext cx="2057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808080"/>
                </a:solidFill>
                <a:latin typeface="Arial" charset="0"/>
                <a:ea typeface="Kozuka Gothic Pro L" charset="0"/>
                <a:cs typeface="Kozuka Gothic Pro L" charset="0"/>
              </a:rPr>
              <a:t>GEC17: July 22, 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80808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rac.gpolab.bbn.com/ops-monitoring/wiki" TargetMode="External"/><Relationship Id="rId4" Type="http://schemas.openxmlformats.org/officeDocument/2006/relationships/hyperlink" Target="http://groups.geni.net/geni/wiki/OperationalMonitoring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roups.geni.net/geni/wiki/OperationalMonitoring" TargetMode="External"/><Relationship Id="rId4" Type="http://schemas.openxmlformats.org/officeDocument/2006/relationships/hyperlink" Target="http://www.gpolab.bbn.com/monitoring/use_cases.html" TargetMode="External"/><Relationship Id="rId5" Type="http://schemas.openxmlformats.org/officeDocument/2006/relationships/hyperlink" Target="http://trac.gpolab.bbn.com/ops-monitoring/wiki" TargetMode="External"/><Relationship Id="rId6" Type="http://schemas.openxmlformats.org/officeDocument/2006/relationships/hyperlink" Target="mailto:monitoring@geni.net" TargetMode="External"/><Relationship Id="rId7" Type="http://schemas.openxmlformats.org/officeDocument/2006/relationships/hyperlink" Target="http://irc.freenode.net/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atastore.utah.geniracks.net:5001/info/aggregate/utah-ig" TargetMode="External"/><Relationship Id="rId4" Type="http://schemas.openxmlformats.org/officeDocument/2006/relationships/hyperlink" Target="http://datastore.utah.geniracks.net:5001/info/node/utah.geniracks.net_node_pc3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GENI Operations</a:t>
            </a:r>
            <a:r>
              <a:rPr lang="en-US" sz="4000" baseline="0" dirty="0" smtClean="0"/>
              <a:t>: </a:t>
            </a:r>
            <a:br>
              <a:rPr lang="en-US" sz="4000" baseline="0" dirty="0" smtClean="0"/>
            </a:br>
            <a:r>
              <a:rPr lang="en-US" sz="4000" baseline="0" dirty="0" smtClean="0"/>
              <a:t>Monitoring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7408" y="3886199"/>
            <a:ext cx="7841314" cy="1939887"/>
          </a:xfrm>
        </p:spPr>
        <p:txBody>
          <a:bodyPr/>
          <a:lstStyle/>
          <a:p>
            <a:pPr algn="r"/>
            <a:r>
              <a:rPr lang="en-US" dirty="0" smtClean="0"/>
              <a:t>Monitoring with distributed sources and collection points</a:t>
            </a:r>
          </a:p>
          <a:p>
            <a:pPr algn="r"/>
            <a:endParaRPr lang="en-US" sz="1200" dirty="0" smtClean="0"/>
          </a:p>
          <a:p>
            <a:pPr algn="r"/>
            <a:r>
              <a:rPr lang="en-US" dirty="0" smtClean="0"/>
              <a:t>Ryan Irwin, GPO</a:t>
            </a:r>
          </a:p>
          <a:p>
            <a:pPr algn="r"/>
            <a:r>
              <a:rPr lang="en-US" dirty="0" smtClean="0"/>
              <a:t>GEC19: March 18, 2014</a:t>
            </a:r>
          </a:p>
        </p:txBody>
      </p:sp>
    </p:spTree>
    <p:extLst>
      <p:ext uri="{BB962C8B-B14F-4D97-AF65-F5344CB8AC3E}">
        <p14:creationId xmlns:p14="http://schemas.microsoft.com/office/powerpoint/2010/main" val="134553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DS and Collector </a:t>
            </a:r>
            <a:r>
              <a:rPr lang="en-US" u="sng" dirty="0" smtClean="0"/>
              <a:t>Reference</a:t>
            </a:r>
            <a:r>
              <a:rPr lang="en-US" dirty="0" smtClean="0"/>
              <a:t> 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0720"/>
            <a:ext cx="8458200" cy="5249836"/>
          </a:xfrm>
        </p:spPr>
        <p:txBody>
          <a:bodyPr>
            <a:normAutofit/>
          </a:bodyPr>
          <a:lstStyle/>
          <a:p>
            <a:r>
              <a:rPr lang="en-US" dirty="0" smtClean="0"/>
              <a:t>Standard </a:t>
            </a:r>
            <a:r>
              <a:rPr lang="en-US" dirty="0" err="1" smtClean="0"/>
              <a:t>PostgreSQL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MySQL DBs</a:t>
            </a:r>
          </a:p>
          <a:p>
            <a:r>
              <a:rPr lang="en-US" dirty="0" smtClean="0"/>
              <a:t>Python programs for:</a:t>
            </a:r>
          </a:p>
          <a:p>
            <a:pPr lvl="1"/>
            <a:r>
              <a:rPr lang="en-US" dirty="0" smtClean="0"/>
              <a:t>Transforming REST calls to SQL queries and JSON response creation</a:t>
            </a:r>
          </a:p>
          <a:p>
            <a:pPr lvl="1"/>
            <a:r>
              <a:rPr lang="en-US" i="1" dirty="0" smtClean="0"/>
              <a:t>Crawling</a:t>
            </a:r>
            <a:r>
              <a:rPr lang="en-US" dirty="0" smtClean="0"/>
              <a:t> local datastores for info (called by CRON)</a:t>
            </a:r>
          </a:p>
          <a:p>
            <a:pPr lvl="1"/>
            <a:r>
              <a:rPr lang="en-US" dirty="0" smtClean="0"/>
              <a:t>Fetching time-series data (CRON)</a:t>
            </a:r>
          </a:p>
          <a:p>
            <a:r>
              <a:rPr lang="en-US" dirty="0" smtClean="0"/>
              <a:t>Apache, Python-Flask, and WSGI for hardened, multi-threaded, </a:t>
            </a:r>
            <a:r>
              <a:rPr lang="en-US" dirty="0" err="1" smtClean="0"/>
              <a:t>webfacing</a:t>
            </a:r>
            <a:r>
              <a:rPr lang="en-US" dirty="0" smtClean="0"/>
              <a:t> </a:t>
            </a:r>
            <a:r>
              <a:rPr lang="en-US" dirty="0" smtClean="0"/>
              <a:t>servers</a:t>
            </a:r>
          </a:p>
          <a:p>
            <a:r>
              <a:rPr lang="en-US" sz="2600" dirty="0" smtClean="0"/>
              <a:t>Code: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://trac.gpolab.bbn.com/ops-monitoring/</a:t>
            </a:r>
            <a:r>
              <a:rPr lang="en-US" sz="2000" dirty="0" smtClean="0">
                <a:hlinkClick r:id="rId3"/>
              </a:rPr>
              <a:t>wiki</a:t>
            </a:r>
            <a:endParaRPr lang="en-US" sz="2000" dirty="0"/>
          </a:p>
          <a:p>
            <a:r>
              <a:rPr lang="en-US" sz="2600" dirty="0" smtClean="0"/>
              <a:t>Docs: </a:t>
            </a:r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://groups.geni.net/geni/wiki/</a:t>
            </a:r>
            <a:r>
              <a:rPr lang="en-US" sz="2000" dirty="0" smtClean="0">
                <a:hlinkClick r:id="rId4"/>
              </a:rPr>
              <a:t>OperationalMonitoring</a:t>
            </a:r>
            <a:endParaRPr lang="en-US" sz="2000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4319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0407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Local Datastores:</a:t>
            </a:r>
          </a:p>
          <a:p>
            <a:pPr lvl="1"/>
            <a:r>
              <a:rPr lang="en-US" dirty="0" smtClean="0"/>
              <a:t>Rack teams:</a:t>
            </a:r>
            <a:endParaRPr lang="en-US" dirty="0" smtClean="0"/>
          </a:p>
          <a:p>
            <a:pPr lvl="2"/>
            <a:r>
              <a:rPr lang="en-US" dirty="0" smtClean="0"/>
              <a:t>IG @ UTAH</a:t>
            </a:r>
          </a:p>
          <a:p>
            <a:pPr lvl="2"/>
            <a:r>
              <a:rPr lang="en-US" dirty="0" smtClean="0"/>
              <a:t>EG @ RENCI,WVNET</a:t>
            </a:r>
          </a:p>
          <a:p>
            <a:pPr lvl="1"/>
            <a:r>
              <a:rPr lang="en-US" dirty="0" smtClean="0"/>
              <a:t>Network </a:t>
            </a:r>
            <a:r>
              <a:rPr lang="en-US" smtClean="0"/>
              <a:t>aggregates:</a:t>
            </a:r>
            <a:endParaRPr lang="en-US" dirty="0" smtClean="0"/>
          </a:p>
          <a:p>
            <a:pPr lvl="2"/>
            <a:r>
              <a:rPr lang="en-US" dirty="0" smtClean="0"/>
              <a:t>AL2S</a:t>
            </a:r>
            <a:endParaRPr lang="en-US" dirty="0"/>
          </a:p>
          <a:p>
            <a:pPr lvl="2"/>
            <a:r>
              <a:rPr lang="en-US" dirty="0" smtClean="0"/>
              <a:t>Internet2 (</a:t>
            </a:r>
            <a:r>
              <a:rPr lang="en-US" dirty="0" err="1" smtClean="0"/>
              <a:t>mesoscale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ION</a:t>
            </a:r>
            <a:endParaRPr lang="en-US" dirty="0" smtClean="0"/>
          </a:p>
          <a:p>
            <a:pPr lvl="2"/>
            <a:r>
              <a:rPr lang="en-US" dirty="0" smtClean="0"/>
              <a:t>MAX (regional access to ION)</a:t>
            </a:r>
            <a:endParaRPr lang="en-US" dirty="0" smtClean="0"/>
          </a:p>
          <a:p>
            <a:r>
              <a:rPr lang="en-US" dirty="0" smtClean="0"/>
              <a:t>Collectors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UK </a:t>
            </a:r>
            <a:r>
              <a:rPr lang="en-US" dirty="0" smtClean="0"/>
              <a:t>is visualizing networking data from networking aggregate </a:t>
            </a:r>
            <a:r>
              <a:rPr lang="en-US" dirty="0" smtClean="0"/>
              <a:t>and </a:t>
            </a:r>
            <a:r>
              <a:rPr lang="en-US" dirty="0"/>
              <a:t>U</a:t>
            </a:r>
            <a:r>
              <a:rPr lang="en-US" dirty="0" smtClean="0"/>
              <a:t>tah IG local </a:t>
            </a:r>
            <a:r>
              <a:rPr lang="en-US" dirty="0" smtClean="0"/>
              <a:t>datastores (see demo)</a:t>
            </a:r>
          </a:p>
          <a:p>
            <a:pPr lvl="1"/>
            <a:r>
              <a:rPr lang="en-US" dirty="0" smtClean="0"/>
              <a:t>GPO is alerting on multiple resources using </a:t>
            </a:r>
            <a:r>
              <a:rPr lang="en-US" dirty="0" smtClean="0"/>
              <a:t>Nagios</a:t>
            </a:r>
          </a:p>
          <a:p>
            <a:pPr lvl="1"/>
            <a:r>
              <a:rPr lang="en-US" dirty="0" smtClean="0"/>
              <a:t>Reference implementation enables new collectors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3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ExoGENI</a:t>
            </a:r>
            <a:r>
              <a:rPr lang="en-US" dirty="0" smtClean="0"/>
              <a:t> Info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https://</a:t>
            </a:r>
            <a:r>
              <a:rPr lang="en-US" sz="1600" dirty="0" err="1"/>
              <a:t>wvn-hn.exogeni.net</a:t>
            </a:r>
            <a:r>
              <a:rPr lang="en-US" sz="1600" dirty="0"/>
              <a:t>/ops-monitoring/info/node/exogeni.net:wvnvmsite+node+wvn-w7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{</a:t>
            </a:r>
            <a:r>
              <a:rPr lang="en-US" sz="1600" dirty="0"/>
              <a:t>"</a:t>
            </a:r>
            <a:r>
              <a:rPr lang="en-US" sz="1600" dirty="0" err="1"/>
              <a:t>selfRef</a:t>
            </a:r>
            <a:r>
              <a:rPr lang="en-US" sz="1600" dirty="0"/>
              <a:t>": "https://</a:t>
            </a:r>
            <a:r>
              <a:rPr lang="en-US" sz="1600" dirty="0" err="1"/>
              <a:t>wvn-hn.exogeni.net</a:t>
            </a:r>
            <a:r>
              <a:rPr lang="en-US" sz="1600" dirty="0"/>
              <a:t>/ops-monitoring/info/node/exogeni.net:wvnvmsite+node+wvn-w7",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"</a:t>
            </a:r>
            <a:r>
              <a:rPr lang="en-US" sz="1600" dirty="0"/>
              <a:t>urn": "urn:publicid:IDN+exogeni.net:wvnvmsite+node+wvn-w7",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"</a:t>
            </a:r>
            <a:r>
              <a:rPr lang="en-US" sz="1600" dirty="0" err="1"/>
              <a:t>ts</a:t>
            </a:r>
            <a:r>
              <a:rPr lang="en-US" sz="1600" dirty="0"/>
              <a:t>": 1395163151000000,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"</a:t>
            </a:r>
            <a:r>
              <a:rPr lang="en-US" sz="1600" dirty="0"/>
              <a:t>id": "exogeni.net:wvnvmsite+node+wvn-w7",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"</a:t>
            </a:r>
            <a:r>
              <a:rPr lang="en-US" sz="1600" dirty="0"/>
              <a:t>$schema": "http://</a:t>
            </a:r>
            <a:r>
              <a:rPr lang="en-US" sz="1600" dirty="0" err="1"/>
              <a:t>unis.incntre.iu.edu</a:t>
            </a:r>
            <a:r>
              <a:rPr lang="en-US" sz="1600" dirty="0"/>
              <a:t>/schema/20120709/node#",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"</a:t>
            </a:r>
            <a:r>
              <a:rPr lang="en-US" sz="1600" dirty="0"/>
              <a:t>properties": {"</a:t>
            </a:r>
            <a:r>
              <a:rPr lang="en-US" sz="1600" dirty="0" err="1"/>
              <a:t>ops_monitoring</a:t>
            </a:r>
            <a:r>
              <a:rPr lang="en-US" sz="1600" dirty="0"/>
              <a:t>": {"</a:t>
            </a:r>
            <a:r>
              <a:rPr lang="en-US" sz="1600" dirty="0" err="1"/>
              <a:t>mem_total_kb</a:t>
            </a:r>
            <a:r>
              <a:rPr lang="en-US" sz="1600" dirty="0"/>
              <a:t>": 1586307072}},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"</a:t>
            </a:r>
            <a:r>
              <a:rPr lang="en-US" sz="1600" dirty="0"/>
              <a:t>ports": [{"urn": "urn:publicid:IDN+exogeni.net:wvnvmsite+interface+wvn-w7:eth3",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"</a:t>
            </a:r>
            <a:r>
              <a:rPr lang="en-US" sz="1600" dirty="0" err="1"/>
              <a:t>href</a:t>
            </a:r>
            <a:r>
              <a:rPr lang="en-US" sz="1600" dirty="0"/>
              <a:t>": "https://</a:t>
            </a:r>
            <a:r>
              <a:rPr lang="en-US" sz="1600" dirty="0" err="1"/>
              <a:t>wvn-hn.exogeni.net</a:t>
            </a:r>
            <a:r>
              <a:rPr lang="en-US" sz="1600" dirty="0"/>
              <a:t>/ops-monitoring/info/interface</a:t>
            </a:r>
            <a:r>
              <a:rPr lang="en-US" sz="1600" dirty="0" smtClean="0"/>
              <a:t>/	exogeni.net:wvnvmsite</a:t>
            </a:r>
            <a:r>
              <a:rPr lang="en-US" sz="1600" dirty="0"/>
              <a:t>+interface+wvn-w7:eth3"},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…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</a:t>
            </a:r>
            <a:r>
              <a:rPr lang="en-US" sz="1600" dirty="0"/>
              <a:t>{"urn": "</a:t>
            </a:r>
            <a:r>
              <a:rPr lang="en-US" sz="1600" dirty="0" smtClean="0"/>
              <a:t>urn:publicid:IDN+</a:t>
            </a:r>
            <a:r>
              <a:rPr lang="en-US" sz="1600" dirty="0"/>
              <a:t>exogeni.net:wvnvmsite+interface+wvn-w7:eth0", </a:t>
            </a:r>
            <a:r>
              <a:rPr lang="en-US" sz="1600" dirty="0" smtClean="0"/>
              <a:t>	"</a:t>
            </a:r>
            <a:r>
              <a:rPr lang="en-US" sz="1600" dirty="0" err="1"/>
              <a:t>href</a:t>
            </a:r>
            <a:r>
              <a:rPr lang="en-US" sz="1600" dirty="0"/>
              <a:t>": "https://</a:t>
            </a:r>
            <a:r>
              <a:rPr lang="en-US" sz="1600" dirty="0" err="1"/>
              <a:t>wvn</a:t>
            </a:r>
            <a:r>
              <a:rPr lang="en-US" sz="1600" dirty="0" smtClean="0"/>
              <a:t>-	</a:t>
            </a:r>
            <a:r>
              <a:rPr lang="en-US" sz="1600" dirty="0" err="1" smtClean="0"/>
              <a:t>hn.exogeni.net</a:t>
            </a:r>
            <a:r>
              <a:rPr lang="en-US" sz="1600" dirty="0"/>
              <a:t>/ops-monitoring/info/interface</a:t>
            </a:r>
            <a:r>
              <a:rPr lang="en-US" sz="1600" dirty="0" smtClean="0"/>
              <a:t>/	exogeni.net:wvnvmsite</a:t>
            </a:r>
            <a:r>
              <a:rPr lang="en-US" sz="1600" dirty="0"/>
              <a:t>+</a:t>
            </a:r>
            <a:r>
              <a:rPr lang="en-US" sz="1600" dirty="0" smtClean="0"/>
              <a:t>interface+</a:t>
            </a:r>
            <a:r>
              <a:rPr lang="en-US" sz="1600" dirty="0"/>
              <a:t>wvn-w7:eth0"}]}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1008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AL2S Data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smtClean="0"/>
              <a:t>http</a:t>
            </a:r>
            <a:r>
              <a:rPr lang="en-US" sz="1200" dirty="0"/>
              <a:t>://aj-dev6.grnoc.iu.edu/</a:t>
            </a:r>
            <a:r>
              <a:rPr lang="en-US" sz="1200" dirty="0" err="1"/>
              <a:t>geni</a:t>
            </a:r>
            <a:r>
              <a:rPr lang="en-US" sz="1200" dirty="0"/>
              <a:t>-local-datastore/data/al2s.net.internet2.edu/?q=</a:t>
            </a:r>
            <a:r>
              <a:rPr lang="en-US" sz="1200" dirty="0" smtClean="0"/>
              <a:t>{ "filters":</a:t>
            </a:r>
          </a:p>
          <a:p>
            <a:pPr marL="0" indent="0">
              <a:buNone/>
            </a:pPr>
            <a:r>
              <a:rPr lang="en-US" sz="1200" dirty="0" smtClean="0"/>
              <a:t>{"</a:t>
            </a:r>
            <a:r>
              <a:rPr lang="en-US" sz="1200" dirty="0" err="1" smtClean="0"/>
              <a:t>eventType</a:t>
            </a:r>
            <a:r>
              <a:rPr lang="en-US" sz="1200" dirty="0" smtClean="0"/>
              <a:t>":["ops_monitoring:tx_bps","</a:t>
            </a:r>
            <a:r>
              <a:rPr lang="en-US" sz="1200" dirty="0" err="1" smtClean="0"/>
              <a:t>ops_monitoring:rx_bps</a:t>
            </a:r>
            <a:r>
              <a:rPr lang="en-US" sz="1200" dirty="0" smtClean="0"/>
              <a:t>"],</a:t>
            </a:r>
          </a:p>
          <a:p>
            <a:pPr marL="0" indent="0">
              <a:buNone/>
            </a:pPr>
            <a:r>
              <a:rPr lang="en-US" sz="1200" dirty="0" smtClean="0"/>
              <a:t>"</a:t>
            </a:r>
            <a:r>
              <a:rPr lang="en-US" sz="1200" dirty="0" err="1" smtClean="0"/>
              <a:t>ts</a:t>
            </a:r>
            <a:r>
              <a:rPr lang="en-US" sz="1200" dirty="0" smtClean="0"/>
              <a:t>":{"gte":</a:t>
            </a:r>
            <a:r>
              <a:rPr lang="en-US" sz="1200" dirty="0"/>
              <a:t>1391192225475202</a:t>
            </a:r>
            <a:r>
              <a:rPr lang="en-US" sz="1200" dirty="0" smtClean="0"/>
              <a:t>,"lt":</a:t>
            </a:r>
            <a:r>
              <a:rPr lang="en-US" sz="1200" dirty="0"/>
              <a:t>1391192326480000}</a:t>
            </a:r>
            <a:r>
              <a:rPr lang="en-US" sz="1200" dirty="0" smtClean="0"/>
              <a:t>,</a:t>
            </a:r>
          </a:p>
          <a:p>
            <a:pPr marL="0" indent="0">
              <a:buNone/>
            </a:pPr>
            <a:r>
              <a:rPr lang="en-US" sz="1200" dirty="0" smtClean="0"/>
              <a:t>"</a:t>
            </a:r>
            <a:r>
              <a:rPr lang="en-US" sz="1200" dirty="0" err="1" smtClean="0"/>
              <a:t>obj</a:t>
            </a:r>
            <a:r>
              <a:rPr lang="en-US" sz="1200" dirty="0" smtClean="0"/>
              <a:t>":{"</a:t>
            </a:r>
            <a:r>
              <a:rPr lang="en-US" sz="1200" dirty="0" err="1" smtClean="0"/>
              <a:t>type":"interface","id</a:t>
            </a:r>
            <a:r>
              <a:rPr lang="en-US" sz="1200" dirty="0" smtClean="0"/>
              <a:t>":["sdn</a:t>
            </a:r>
            <a:r>
              <a:rPr lang="en-US" sz="1200" dirty="0"/>
              <a:t>-sw.atla.net.interne2.edu:100GigabitEthernet1/</a:t>
            </a:r>
            <a:r>
              <a:rPr lang="en-US" sz="1200" dirty="0" smtClean="0"/>
              <a:t>1","sdn</a:t>
            </a:r>
            <a:r>
              <a:rPr lang="en-US" sz="1200" dirty="0"/>
              <a:t>-sw.atla.net.internet2.edu</a:t>
            </a:r>
            <a:r>
              <a:rPr lang="en-US" sz="1200" dirty="0">
                <a:solidFill>
                  <a:schemeClr val="tx1"/>
                </a:solidFill>
              </a:rPr>
              <a:t>:100GigabitEthernet1/</a:t>
            </a:r>
            <a:r>
              <a:rPr lang="en-US" sz="1200" dirty="0" smtClean="0">
                <a:solidFill>
                  <a:schemeClr val="tx1"/>
                </a:solidFill>
              </a:rPr>
              <a:t>2"] } } }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[</a:t>
            </a:r>
          </a:p>
          <a:p>
            <a:pPr marL="0" indent="0">
              <a:buNone/>
            </a:pPr>
            <a:r>
              <a:rPr lang="en-US" sz="1200" dirty="0" smtClean="0"/>
              <a:t>{"</a:t>
            </a:r>
            <a:r>
              <a:rPr lang="en-US" sz="1200" dirty="0" err="1"/>
              <a:t>eventType</a:t>
            </a:r>
            <a:r>
              <a:rPr lang="en-US" sz="1200" dirty="0"/>
              <a:t>":"</a:t>
            </a:r>
            <a:r>
              <a:rPr lang="en-US" sz="1200" dirty="0" err="1"/>
              <a:t>ops_monitoring:rx_bps</a:t>
            </a:r>
            <a:r>
              <a:rPr lang="en-US" sz="1200" dirty="0"/>
              <a:t>"</a:t>
            </a:r>
            <a:r>
              <a:rPr lang="en-US" sz="1200" dirty="0" smtClean="0"/>
              <a:t>,</a:t>
            </a:r>
          </a:p>
          <a:p>
            <a:pPr marL="0" indent="0">
              <a:buNone/>
            </a:pPr>
            <a:r>
              <a:rPr lang="en-US" sz="1200" dirty="0" smtClean="0"/>
              <a:t>"</a:t>
            </a:r>
            <a:r>
              <a:rPr lang="en-US" sz="1200" dirty="0" err="1"/>
              <a:t>subject":"http</a:t>
            </a:r>
            <a:r>
              <a:rPr lang="en-US" sz="1200" dirty="0"/>
              <a:t>://aj-dev6.grnoc.iu.edu/</a:t>
            </a:r>
            <a:r>
              <a:rPr lang="en-US" sz="1200" dirty="0" err="1"/>
              <a:t>geni</a:t>
            </a:r>
            <a:r>
              <a:rPr lang="en-US" sz="1200" dirty="0"/>
              <a:t>-local-datastore/info/interface/al2s.net.internet2.edu/sdn-sw.atla.net.internet2.edu/100GigabitEthernet1/2"</a:t>
            </a:r>
            <a:r>
              <a:rPr lang="en-US" sz="1200" dirty="0" smtClean="0"/>
              <a:t>,</a:t>
            </a:r>
          </a:p>
          <a:p>
            <a:pPr marL="0" indent="0">
              <a:buNone/>
            </a:pPr>
            <a:r>
              <a:rPr lang="en-US" sz="1200" dirty="0" smtClean="0"/>
              <a:t>"</a:t>
            </a:r>
            <a:r>
              <a:rPr lang="en-US" sz="1200" dirty="0"/>
              <a:t>id":"rx_bps:al2s.net.internet2.edu+interface+sdn-sw.atla.net.internet2.edu:100GigabitEthernet1/2"</a:t>
            </a:r>
            <a:r>
              <a:rPr lang="en-US" sz="1200" dirty="0" smtClean="0"/>
              <a:t>,</a:t>
            </a:r>
          </a:p>
          <a:p>
            <a:pPr marL="0" indent="0">
              <a:buNone/>
            </a:pPr>
            <a:r>
              <a:rPr lang="en-US" sz="1200" dirty="0" smtClean="0"/>
              <a:t>"</a:t>
            </a:r>
            <a:r>
              <a:rPr lang="en-US" sz="1200" dirty="0"/>
              <a:t>description":"bits per second received on this interface"</a:t>
            </a:r>
            <a:r>
              <a:rPr lang="en-US" sz="1200" dirty="0" smtClean="0"/>
              <a:t>,</a:t>
            </a:r>
          </a:p>
          <a:p>
            <a:pPr marL="0" indent="0">
              <a:buNone/>
            </a:pPr>
            <a:r>
              <a:rPr lang="en-US" sz="1200" dirty="0" smtClean="0"/>
              <a:t>"</a:t>
            </a:r>
            <a:r>
              <a:rPr lang="en-US" sz="1200" dirty="0" err="1"/>
              <a:t>units":"float</a:t>
            </a:r>
            <a:r>
              <a:rPr lang="en-US" sz="1200" dirty="0"/>
              <a:t>"</a:t>
            </a:r>
            <a:r>
              <a:rPr lang="en-US" sz="1200" dirty="0" smtClean="0"/>
              <a:t>,</a:t>
            </a:r>
          </a:p>
          <a:p>
            <a:pPr marL="0" indent="0">
              <a:buNone/>
            </a:pPr>
            <a:r>
              <a:rPr lang="en-US" sz="1200" dirty="0" smtClean="0"/>
              <a:t>"</a:t>
            </a:r>
            <a:r>
              <a:rPr lang="en-US" sz="1200" dirty="0"/>
              <a:t>$</a:t>
            </a:r>
            <a:r>
              <a:rPr lang="en-US" sz="1200" dirty="0" err="1"/>
              <a:t>schema"</a:t>
            </a:r>
            <a:r>
              <a:rPr lang="en-US" sz="1200" dirty="0" err="1" smtClean="0"/>
              <a:t>:"http</a:t>
            </a:r>
            <a:r>
              <a:rPr lang="en-US" sz="1200" dirty="0"/>
              <a:t>://</a:t>
            </a:r>
            <a:r>
              <a:rPr lang="en-US" sz="1200" dirty="0" err="1"/>
              <a:t>www.gpolab.bbn.com</a:t>
            </a:r>
            <a:r>
              <a:rPr lang="en-US" sz="1200" dirty="0"/>
              <a:t>/monitoring/schema/20140131/data</a:t>
            </a:r>
            <a:r>
              <a:rPr lang="en-US" sz="1200" dirty="0" smtClean="0"/>
              <a:t>#",</a:t>
            </a:r>
          </a:p>
          <a:p>
            <a:pPr marL="0" indent="0">
              <a:buNone/>
            </a:pPr>
            <a:r>
              <a:rPr lang="en-US" sz="1200" dirty="0" smtClean="0"/>
              <a:t>"</a:t>
            </a:r>
            <a:r>
              <a:rPr lang="en-US" sz="1200" dirty="0" err="1"/>
              <a:t>tsdata</a:t>
            </a:r>
            <a:r>
              <a:rPr lang="en-US" sz="1200" dirty="0"/>
              <a:t>":[{"ts":1391192220000000,"v":47856109814.4}</a:t>
            </a:r>
            <a:r>
              <a:rPr lang="en-US" sz="1200" dirty="0" smtClean="0"/>
              <a:t>, </a:t>
            </a:r>
            <a:r>
              <a:rPr lang="en-US" sz="1200" b="1" dirty="0" smtClean="0"/>
              <a:t>…</a:t>
            </a:r>
            <a:r>
              <a:rPr lang="en-US" sz="1200" dirty="0" smtClean="0"/>
              <a:t> ,{"</a:t>
            </a:r>
            <a:r>
              <a:rPr lang="en-US" sz="1200" dirty="0"/>
              <a:t>ts":1391192330000000,"v":49359791877.12}</a:t>
            </a:r>
            <a:r>
              <a:rPr lang="en-US" sz="1200" dirty="0" smtClean="0"/>
              <a:t>]}</a:t>
            </a:r>
          </a:p>
          <a:p>
            <a:pPr marL="0" indent="0">
              <a:buNone/>
            </a:pPr>
            <a:r>
              <a:rPr lang="en-US" sz="1200" dirty="0" smtClean="0"/>
              <a:t>,</a:t>
            </a:r>
          </a:p>
          <a:p>
            <a:pPr marL="0" indent="0">
              <a:buNone/>
            </a:pPr>
            <a:r>
              <a:rPr lang="en-US" sz="1200" dirty="0" smtClean="0"/>
              <a:t>{"</a:t>
            </a:r>
            <a:r>
              <a:rPr lang="en-US" sz="1200" dirty="0" err="1"/>
              <a:t>eventType</a:t>
            </a:r>
            <a:r>
              <a:rPr lang="en-US" sz="1200" dirty="0"/>
              <a:t>":"</a:t>
            </a:r>
            <a:r>
              <a:rPr lang="en-US" sz="1200" dirty="0" err="1"/>
              <a:t>ops_monitoring:tx_bps</a:t>
            </a:r>
            <a:r>
              <a:rPr lang="en-US" sz="1200" dirty="0"/>
              <a:t>"</a:t>
            </a:r>
            <a:r>
              <a:rPr lang="en-US" sz="1200" dirty="0" smtClean="0"/>
              <a:t>,</a:t>
            </a:r>
          </a:p>
          <a:p>
            <a:pPr marL="0" indent="0">
              <a:buNone/>
            </a:pPr>
            <a:r>
              <a:rPr lang="en-US" sz="1200" dirty="0" smtClean="0"/>
              <a:t>"</a:t>
            </a:r>
            <a:r>
              <a:rPr lang="en-US" sz="1200" dirty="0" err="1"/>
              <a:t>subject":"http</a:t>
            </a:r>
            <a:r>
              <a:rPr lang="en-US" sz="1200" dirty="0"/>
              <a:t>://aj-dev6.grnoc.iu.edu/</a:t>
            </a:r>
            <a:r>
              <a:rPr lang="en-US" sz="1200" dirty="0" err="1"/>
              <a:t>geni</a:t>
            </a:r>
            <a:r>
              <a:rPr lang="en-US" sz="1200" dirty="0"/>
              <a:t>-local-datastore/info/interface/al2s.net.internet2.edu/sdn-sw.atla.net.internet2.edu/100GigabitEthernet1/2"</a:t>
            </a:r>
            <a:r>
              <a:rPr lang="en-US" sz="1200" dirty="0" smtClean="0"/>
              <a:t>,</a:t>
            </a:r>
          </a:p>
          <a:p>
            <a:pPr marL="0" indent="0">
              <a:buNone/>
            </a:pPr>
            <a:r>
              <a:rPr lang="en-US" sz="1200" dirty="0" smtClean="0"/>
              <a:t>"</a:t>
            </a:r>
            <a:r>
              <a:rPr lang="en-US" sz="1200" dirty="0"/>
              <a:t>id":"tx_bps:al2s.net.internet2.edu+interface+sdn-sw.atla.net.internet2.edu:100GigabitEthernet1/2"</a:t>
            </a:r>
            <a:r>
              <a:rPr lang="en-US" sz="1200" dirty="0" smtClean="0"/>
              <a:t>,</a:t>
            </a:r>
          </a:p>
          <a:p>
            <a:pPr marL="0" indent="0">
              <a:buNone/>
            </a:pPr>
            <a:r>
              <a:rPr lang="en-US" sz="1200" dirty="0" smtClean="0"/>
              <a:t>"</a:t>
            </a:r>
            <a:r>
              <a:rPr lang="en-US" sz="1200" dirty="0"/>
              <a:t>description":"bits per second sent on this interface"</a:t>
            </a:r>
            <a:r>
              <a:rPr lang="en-US" sz="1200" dirty="0" smtClean="0"/>
              <a:t>,</a:t>
            </a:r>
          </a:p>
          <a:p>
            <a:pPr marL="0" indent="0">
              <a:buNone/>
            </a:pPr>
            <a:r>
              <a:rPr lang="en-US" sz="1200" dirty="0" smtClean="0"/>
              <a:t>"</a:t>
            </a:r>
            <a:r>
              <a:rPr lang="en-US" sz="1200" dirty="0" err="1"/>
              <a:t>units":"float</a:t>
            </a:r>
            <a:r>
              <a:rPr lang="en-US" sz="1200" dirty="0"/>
              <a:t>"</a:t>
            </a:r>
            <a:r>
              <a:rPr lang="en-US" sz="1200" dirty="0" smtClean="0"/>
              <a:t>,</a:t>
            </a:r>
          </a:p>
          <a:p>
            <a:pPr marL="0" indent="0">
              <a:buNone/>
            </a:pPr>
            <a:r>
              <a:rPr lang="en-US" sz="1200" dirty="0" smtClean="0"/>
              <a:t>"</a:t>
            </a:r>
            <a:r>
              <a:rPr lang="en-US" sz="1200" dirty="0"/>
              <a:t>$</a:t>
            </a:r>
            <a:r>
              <a:rPr lang="en-US" sz="1200" dirty="0" err="1"/>
              <a:t>schema"</a:t>
            </a:r>
            <a:r>
              <a:rPr lang="en-US" sz="1200" dirty="0" err="1" smtClean="0"/>
              <a:t>:"http</a:t>
            </a:r>
            <a:r>
              <a:rPr lang="en-US" sz="1200" dirty="0"/>
              <a:t>://</a:t>
            </a:r>
            <a:r>
              <a:rPr lang="en-US" sz="1200" dirty="0" err="1"/>
              <a:t>www.gpolab.bbn.com</a:t>
            </a:r>
            <a:r>
              <a:rPr lang="en-US" sz="1200" dirty="0"/>
              <a:t>/monitoring/schema/20140131/data</a:t>
            </a:r>
            <a:r>
              <a:rPr lang="en-US" sz="1200" dirty="0" smtClean="0"/>
              <a:t>#",</a:t>
            </a:r>
          </a:p>
          <a:p>
            <a:pPr marL="0" indent="0">
              <a:buNone/>
            </a:pPr>
            <a:r>
              <a:rPr lang="en-US" sz="1200" dirty="0"/>
              <a:t>"</a:t>
            </a:r>
            <a:r>
              <a:rPr lang="en-US" sz="1200" dirty="0" err="1"/>
              <a:t>tsdata</a:t>
            </a:r>
            <a:r>
              <a:rPr lang="en-US" sz="1200" dirty="0"/>
              <a:t>":[{"ts":1391192220000000,"v":35551686048.64}</a:t>
            </a:r>
            <a:r>
              <a:rPr lang="en-US" sz="1200" dirty="0" smtClean="0"/>
              <a:t>, </a:t>
            </a:r>
            <a:r>
              <a:rPr lang="en-US" sz="1200" b="1" dirty="0" smtClean="0"/>
              <a:t>…</a:t>
            </a:r>
            <a:r>
              <a:rPr lang="en-US" sz="1200" dirty="0"/>
              <a:t> </a:t>
            </a:r>
            <a:r>
              <a:rPr lang="en-US" sz="1200" dirty="0" smtClean="0"/>
              <a:t>,{"</a:t>
            </a:r>
            <a:r>
              <a:rPr lang="en-US" sz="1200" dirty="0"/>
              <a:t>ts":1391192230000000,"v":36441987075.2}</a:t>
            </a:r>
            <a:r>
              <a:rPr lang="en-US" sz="1200" dirty="0" smtClean="0"/>
              <a:t>]}</a:t>
            </a:r>
          </a:p>
          <a:p>
            <a:pPr marL="0" indent="0">
              <a:buNone/>
            </a:pPr>
            <a:r>
              <a:rPr lang="en-US" sz="1200" dirty="0" smtClean="0"/>
              <a:t>]</a:t>
            </a:r>
            <a:endParaRPr lang="en-US" sz="1200" dirty="0"/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81732" y="3979387"/>
            <a:ext cx="9102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chemeClr val="bg1">
                    <a:lumMod val="65000"/>
                  </a:schemeClr>
                </a:solidFill>
              </a:rPr>
              <a:t>condensed</a:t>
            </a:r>
            <a:endParaRPr lang="en-US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81732" y="5932878"/>
            <a:ext cx="9102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chemeClr val="bg1">
                    <a:lumMod val="65000"/>
                  </a:schemeClr>
                </a:solidFill>
              </a:rPr>
              <a:t>condensed</a:t>
            </a:r>
            <a:endParaRPr lang="en-US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492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ops-monitoring-nagi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8" y="50399"/>
            <a:ext cx="8411862" cy="3349563"/>
          </a:xfrm>
          <a:prstGeom prst="rect">
            <a:avLst/>
          </a:prstGeom>
        </p:spPr>
      </p:pic>
      <p:pic>
        <p:nvPicPr>
          <p:cNvPr id="7" name="Picture 6" descr="ops-monitoring-nagios-crit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8591"/>
          <a:stretch/>
        </p:blipFill>
        <p:spPr>
          <a:xfrm>
            <a:off x="5239" y="3457347"/>
            <a:ext cx="8910161" cy="33162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64167" y="6158721"/>
            <a:ext cx="3969844" cy="369332"/>
          </a:xfrm>
          <a:prstGeom prst="rect">
            <a:avLst/>
          </a:prstGeom>
          <a:noFill/>
          <a:ln w="31750">
            <a:solidFill>
              <a:srgbClr val="F0203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err="1" smtClean="0"/>
              <a:t>iperf</a:t>
            </a:r>
            <a:r>
              <a:rPr lang="en-US" dirty="0" smtClean="0"/>
              <a:t> test caused 99% </a:t>
            </a:r>
            <a:r>
              <a:rPr lang="en-US" dirty="0" err="1" smtClean="0"/>
              <a:t>util</a:t>
            </a:r>
            <a:r>
              <a:rPr lang="en-US" dirty="0" smtClean="0"/>
              <a:t> of interface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134011" y="6327024"/>
            <a:ext cx="31799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3143958" y="5060027"/>
            <a:ext cx="0" cy="10886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237496" y="2661050"/>
            <a:ext cx="518178" cy="369332"/>
          </a:xfrm>
          <a:prstGeom prst="rect">
            <a:avLst/>
          </a:prstGeom>
          <a:noFill/>
          <a:ln w="34925">
            <a:solidFill>
              <a:srgbClr val="3EFC23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53423" y="5624490"/>
            <a:ext cx="3406638" cy="1193189"/>
          </a:xfrm>
          <a:prstGeom prst="rect">
            <a:avLst/>
          </a:prstGeom>
          <a:noFill/>
          <a:ln w="31750">
            <a:solidFill>
              <a:srgbClr val="F0203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82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of Kentucky Monitoring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39" y="1110670"/>
            <a:ext cx="8924215" cy="46389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0181" y="5934486"/>
            <a:ext cx="2870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bg2">
                    <a:lumMod val="75000"/>
                  </a:schemeClr>
                </a:solidFill>
              </a:rPr>
              <a:t>Dashboard of Collector</a:t>
            </a:r>
            <a:endParaRPr lang="en-US" sz="2000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92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237"/>
            <a:ext cx="8458200" cy="53431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Many thanks for taking this from design to deployment between GEC18 and GEC19</a:t>
            </a:r>
          </a:p>
          <a:p>
            <a:r>
              <a:rPr lang="en-US" dirty="0" err="1" smtClean="0"/>
              <a:t>ExoGENI</a:t>
            </a:r>
            <a:r>
              <a:rPr lang="en-US" dirty="0" smtClean="0"/>
              <a:t>: Jonathan </a:t>
            </a:r>
            <a:r>
              <a:rPr lang="en-US" dirty="0"/>
              <a:t>Mills</a:t>
            </a:r>
          </a:p>
          <a:p>
            <a:r>
              <a:rPr lang="en-US" dirty="0" smtClean="0"/>
              <a:t>GRNOC: AJ Ragusa, Mitch McCracken</a:t>
            </a:r>
          </a:p>
          <a:p>
            <a:r>
              <a:rPr lang="en-US" dirty="0" err="1" smtClean="0"/>
              <a:t>InstaGENI</a:t>
            </a:r>
            <a:r>
              <a:rPr lang="en-US" dirty="0" smtClean="0"/>
              <a:t>: Gary Wong</a:t>
            </a:r>
          </a:p>
          <a:p>
            <a:r>
              <a:rPr lang="en-US" dirty="0"/>
              <a:t>MAX: Tom Lehman and Xi Yang</a:t>
            </a:r>
          </a:p>
          <a:p>
            <a:r>
              <a:rPr lang="en-US" dirty="0" smtClean="0"/>
              <a:t>UK: </a:t>
            </a:r>
            <a:r>
              <a:rPr lang="en-US" dirty="0"/>
              <a:t>Cody </a:t>
            </a:r>
            <a:r>
              <a:rPr lang="en-US" dirty="0" err="1"/>
              <a:t>Bumgardner</a:t>
            </a:r>
            <a:r>
              <a:rPr lang="en-US" dirty="0"/>
              <a:t>, </a:t>
            </a:r>
            <a:r>
              <a:rPr lang="en-US" dirty="0" err="1"/>
              <a:t>Caylin</a:t>
            </a:r>
            <a:r>
              <a:rPr lang="en-US" dirty="0"/>
              <a:t> Hickey, and Ray Hyatt</a:t>
            </a:r>
          </a:p>
          <a:p>
            <a:r>
              <a:rPr lang="en-US" dirty="0" smtClean="0"/>
              <a:t>GPO: Chaos </a:t>
            </a:r>
            <a:r>
              <a:rPr lang="en-US" dirty="0" err="1" smtClean="0"/>
              <a:t>Golubitsky</a:t>
            </a:r>
            <a:r>
              <a:rPr lang="en-US" dirty="0" smtClean="0"/>
              <a:t>, Tim </a:t>
            </a:r>
            <a:r>
              <a:rPr lang="en-US" dirty="0" err="1" smtClean="0"/>
              <a:t>Upthegrove</a:t>
            </a:r>
            <a:r>
              <a:rPr lang="en-US" dirty="0" smtClean="0"/>
              <a:t>, and Heidi Picher Dempsey</a:t>
            </a:r>
          </a:p>
          <a:p>
            <a:endParaRPr lang="en-US" dirty="0" smtClean="0"/>
          </a:p>
          <a:p>
            <a:r>
              <a:rPr lang="en-US" dirty="0" smtClean="0"/>
              <a:t>And others who have participated on the design decision-making process</a:t>
            </a:r>
          </a:p>
        </p:txBody>
      </p:sp>
    </p:spTree>
    <p:extLst>
      <p:ext uri="{BB962C8B-B14F-4D97-AF65-F5344CB8AC3E}">
        <p14:creationId xmlns:p14="http://schemas.microsoft.com/office/powerpoint/2010/main" val="2627806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Us at the Coding </a:t>
            </a:r>
            <a:r>
              <a:rPr lang="en-US" dirty="0" smtClean="0"/>
              <a:t>S</a:t>
            </a:r>
            <a:r>
              <a:rPr lang="en-US" dirty="0" smtClean="0"/>
              <a:t>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0719"/>
            <a:ext cx="8458200" cy="51933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500" dirty="0" smtClean="0"/>
              <a:t>Wednesday at 1:30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500" dirty="0" smtClean="0"/>
              <a:t>Resources -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Head </a:t>
            </a:r>
            <a:r>
              <a:rPr lang="en-US" dirty="0" err="1" smtClean="0"/>
              <a:t>wikipage</a:t>
            </a:r>
            <a:r>
              <a:rPr lang="en-US" dirty="0" smtClean="0"/>
              <a:t>:</a:t>
            </a: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://groups.geni.net/geni/wiki/OperationalMonitoring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Use cases: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http://www.gpolab.bbn.com/monitoring/</a:t>
            </a:r>
            <a:r>
              <a:rPr lang="en-US" dirty="0" smtClean="0">
                <a:hlinkClick r:id="rId4"/>
              </a:rPr>
              <a:t>use_cases.html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Code: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http://trac.gpolab.bbn.com/ops-monitoring/</a:t>
            </a:r>
            <a:r>
              <a:rPr lang="en-US" dirty="0" smtClean="0">
                <a:hlinkClick r:id="rId5"/>
              </a:rPr>
              <a:t>wiki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Monitoring email/IRC:</a:t>
            </a:r>
          </a:p>
          <a:p>
            <a:pPr marL="0" indent="0">
              <a:buNone/>
            </a:pPr>
            <a:r>
              <a:rPr lang="en-US" dirty="0" smtClean="0">
                <a:hlinkClick r:id="rId6"/>
              </a:rPr>
              <a:t>monitoring@geni.net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geni</a:t>
            </a:r>
            <a:r>
              <a:rPr lang="en-US" dirty="0"/>
              <a:t>-monitoring on </a:t>
            </a:r>
            <a:r>
              <a:rPr lang="en-US" u="sng" dirty="0">
                <a:hlinkClick r:id="rId7"/>
              </a:rPr>
              <a:t>irc.freenode.net.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9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Number of teams participating in GENI is growing</a:t>
            </a:r>
          </a:p>
          <a:p>
            <a:pPr lvl="1"/>
            <a:r>
              <a:rPr lang="en-US" dirty="0" smtClean="0"/>
              <a:t>Teams have interest in collecting operational data from different sources for different purposes</a:t>
            </a:r>
          </a:p>
          <a:p>
            <a:pPr lvl="1"/>
            <a:r>
              <a:rPr lang="en-US" dirty="0" smtClean="0"/>
              <a:t>Teams need a unified way for publishing data and for others to have </a:t>
            </a:r>
            <a:r>
              <a:rPr lang="en-US" dirty="0"/>
              <a:t>access to </a:t>
            </a:r>
            <a:r>
              <a:rPr lang="en-US" dirty="0" smtClean="0"/>
              <a:t>it</a:t>
            </a:r>
          </a:p>
          <a:p>
            <a:endParaRPr lang="en-US" dirty="0" smtClean="0"/>
          </a:p>
          <a:p>
            <a:r>
              <a:rPr lang="en-US" dirty="0" smtClean="0"/>
              <a:t>Need an approach that scales with additional aggregates and has fewer bottlenecks</a:t>
            </a:r>
          </a:p>
          <a:p>
            <a:endParaRPr lang="en-US" dirty="0" smtClean="0"/>
          </a:p>
          <a:p>
            <a:r>
              <a:rPr lang="en-US" dirty="0" smtClean="0"/>
              <a:t>Previous design did not specify use of common tools in a collaboratively monitored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Data sources </a:t>
            </a:r>
            <a:r>
              <a:rPr lang="en-US" dirty="0"/>
              <a:t>and collection </a:t>
            </a:r>
            <a:r>
              <a:rPr lang="en-US" dirty="0" smtClean="0"/>
              <a:t>points are distributed</a:t>
            </a:r>
          </a:p>
          <a:p>
            <a:pPr lvl="1"/>
            <a:r>
              <a:rPr lang="en-US" dirty="0"/>
              <a:t>Main </a:t>
            </a:r>
            <a:r>
              <a:rPr lang="en-US" dirty="0" smtClean="0"/>
              <a:t>requirement: </a:t>
            </a:r>
            <a:r>
              <a:rPr lang="en-US" dirty="0"/>
              <a:t>aggregates have data about their aggregate accessible through an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Collection points access data sources pertaining to their supported use case(s) and monitoring domain</a:t>
            </a:r>
          </a:p>
          <a:p>
            <a:endParaRPr lang="en-US" dirty="0" smtClean="0"/>
          </a:p>
          <a:p>
            <a:r>
              <a:rPr lang="en-US" dirty="0" smtClean="0"/>
              <a:t>Enables </a:t>
            </a:r>
            <a:r>
              <a:rPr lang="en-US" dirty="0"/>
              <a:t>a diverse set of </a:t>
            </a:r>
            <a:r>
              <a:rPr lang="en-US" dirty="0" smtClean="0"/>
              <a:t>operator-preferred tools </a:t>
            </a:r>
            <a:r>
              <a:rPr lang="en-US" dirty="0"/>
              <a:t>to be used in a coordinated </a:t>
            </a:r>
            <a:r>
              <a:rPr lang="en-US" dirty="0" smtClean="0"/>
              <a:t>fashion</a:t>
            </a:r>
          </a:p>
          <a:p>
            <a:r>
              <a:rPr lang="en-US" dirty="0"/>
              <a:t>E</a:t>
            </a:r>
            <a:r>
              <a:rPr lang="en-US" dirty="0" smtClean="0"/>
              <a:t>xtensible </a:t>
            </a:r>
            <a:r>
              <a:rPr lang="en-US" dirty="0"/>
              <a:t>to new aggregates </a:t>
            </a:r>
            <a:r>
              <a:rPr lang="en-US" dirty="0" smtClean="0"/>
              <a:t>and monitoring metrics</a:t>
            </a:r>
          </a:p>
          <a:p>
            <a:r>
              <a:rPr lang="en-US" dirty="0" smtClean="0"/>
              <a:t>Current implementation will transition </a:t>
            </a:r>
            <a:r>
              <a:rPr lang="en-US" dirty="0"/>
              <a:t>to </a:t>
            </a:r>
            <a:r>
              <a:rPr lang="en-US" dirty="0" smtClean="0"/>
              <a:t>the GENI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3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6" name="Can 25"/>
          <p:cNvSpPr/>
          <p:nvPr/>
        </p:nvSpPr>
        <p:spPr bwMode="auto">
          <a:xfrm>
            <a:off x="594650" y="4447125"/>
            <a:ext cx="5125338" cy="1329744"/>
          </a:xfrm>
          <a:prstGeom prst="can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hangingPunct="0"/>
            <a:r>
              <a:rPr lang="en-US" sz="2000" dirty="0" smtClean="0"/>
              <a:t>Local Datastores:</a:t>
            </a:r>
          </a:p>
          <a:p>
            <a:pPr algn="ctr" defTabSz="914400" eaLnBrk="0" hangingPunct="0"/>
            <a:r>
              <a:rPr lang="en-US" sz="1700" dirty="0" smtClean="0"/>
              <a:t>Publishes information </a:t>
            </a:r>
            <a:r>
              <a:rPr lang="en-US" sz="1700" u="sng" dirty="0" smtClean="0"/>
              <a:t>only</a:t>
            </a:r>
            <a:r>
              <a:rPr lang="en-US" sz="1700" dirty="0" smtClean="0"/>
              <a:t> for Collectors,</a:t>
            </a:r>
          </a:p>
          <a:p>
            <a:pPr algn="ctr" defTabSz="914400" eaLnBrk="0" hangingPunct="0"/>
            <a:r>
              <a:rPr lang="en-US" sz="1700" dirty="0" smtClean="0"/>
              <a:t>Populated with local data</a:t>
            </a:r>
            <a:endParaRPr lang="en-US" sz="1700" dirty="0"/>
          </a:p>
        </p:txBody>
      </p:sp>
      <p:sp>
        <p:nvSpPr>
          <p:cNvPr id="27" name="Can 26"/>
          <p:cNvSpPr/>
          <p:nvPr/>
        </p:nvSpPr>
        <p:spPr bwMode="auto">
          <a:xfrm>
            <a:off x="594650" y="1701015"/>
            <a:ext cx="5125338" cy="1364218"/>
          </a:xfrm>
          <a:prstGeom prst="can">
            <a:avLst/>
          </a:prstGeom>
          <a:solidFill>
            <a:srgbClr val="9DB86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hangingPunct="0"/>
            <a:r>
              <a:rPr lang="en-US" sz="2000" dirty="0" smtClean="0"/>
              <a:t>Collectors:</a:t>
            </a:r>
            <a:endParaRPr lang="en-US" sz="1700" dirty="0" smtClean="0"/>
          </a:p>
          <a:p>
            <a:pPr algn="ctr" defTabSz="914400" eaLnBrk="0" hangingPunct="0"/>
            <a:r>
              <a:rPr lang="en-US" sz="1700" dirty="0" smtClean="0"/>
              <a:t>Polls </a:t>
            </a:r>
            <a:r>
              <a:rPr lang="en-US" sz="1700" u="sng" dirty="0" smtClean="0"/>
              <a:t>only</a:t>
            </a:r>
            <a:r>
              <a:rPr lang="en-US" sz="1700" dirty="0" smtClean="0"/>
              <a:t> select Local Datastores for select information depending on jurisdiction and use case</a:t>
            </a:r>
            <a:endParaRPr lang="en-US" sz="1700" dirty="0"/>
          </a:p>
        </p:txBody>
      </p:sp>
      <p:cxnSp>
        <p:nvCxnSpPr>
          <p:cNvPr id="28" name="Straight Arrow Connector 27"/>
          <p:cNvCxnSpPr>
            <a:stCxn id="27" idx="3"/>
            <a:endCxn id="26" idx="1"/>
          </p:cNvCxnSpPr>
          <p:nvPr/>
        </p:nvCxnSpPr>
        <p:spPr bwMode="auto">
          <a:xfrm>
            <a:off x="3157319" y="3065233"/>
            <a:ext cx="0" cy="13818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endCxn id="26" idx="1"/>
          </p:cNvCxnSpPr>
          <p:nvPr/>
        </p:nvCxnSpPr>
        <p:spPr bwMode="auto">
          <a:xfrm flipH="1">
            <a:off x="3157319" y="4083996"/>
            <a:ext cx="939278" cy="363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27" idx="3"/>
          </p:cNvCxnSpPr>
          <p:nvPr/>
        </p:nvCxnSpPr>
        <p:spPr bwMode="auto">
          <a:xfrm>
            <a:off x="3157319" y="3065233"/>
            <a:ext cx="939274" cy="466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261629" y="313219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…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261629" y="379009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…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1304477" y="1170970"/>
            <a:ext cx="1103570" cy="4782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hangingPunct="0"/>
            <a:r>
              <a:rPr lang="en-US" sz="1600" dirty="0" smtClean="0"/>
              <a:t>Alerts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2556718" y="1170970"/>
            <a:ext cx="1103570" cy="4782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hangingPunct="0"/>
            <a:r>
              <a:rPr lang="en-US" sz="1600" dirty="0" smtClean="0"/>
              <a:t>Reports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3808957" y="1170970"/>
            <a:ext cx="1189227" cy="4782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hangingPunct="0"/>
            <a:r>
              <a:rPr lang="en-US" sz="1600" dirty="0" smtClean="0"/>
              <a:t>Visualization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5302384" y="1163172"/>
            <a:ext cx="1262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Outputs</a:t>
            </a:r>
            <a:endParaRPr lang="en-US" sz="2400" dirty="0"/>
          </a:p>
        </p:txBody>
      </p:sp>
      <p:sp>
        <p:nvSpPr>
          <p:cNvPr id="38" name="Right Brace 37"/>
          <p:cNvSpPr/>
          <p:nvPr/>
        </p:nvSpPr>
        <p:spPr>
          <a:xfrm>
            <a:off x="5175700" y="1170970"/>
            <a:ext cx="156033" cy="478297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39" name="Rectangle 38"/>
          <p:cNvSpPr/>
          <p:nvPr/>
        </p:nvSpPr>
        <p:spPr bwMode="auto">
          <a:xfrm>
            <a:off x="1925462" y="5822273"/>
            <a:ext cx="1103570" cy="567346"/>
          </a:xfrm>
          <a:prstGeom prst="rect">
            <a:avLst/>
          </a:prstGeom>
          <a:solidFill>
            <a:srgbClr val="FFFE9E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hangingPunct="0"/>
            <a:r>
              <a:rPr lang="en-US" sz="1600" dirty="0" smtClean="0"/>
              <a:t>Time-series data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3258798" y="5822273"/>
            <a:ext cx="1103570" cy="567346"/>
          </a:xfrm>
          <a:prstGeom prst="rect">
            <a:avLst/>
          </a:prstGeom>
          <a:solidFill>
            <a:srgbClr val="FFFE9E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hangingPunct="0"/>
            <a:r>
              <a:rPr lang="en-US" sz="1600" dirty="0" smtClean="0"/>
              <a:t>Relational data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719988" y="202517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19988" y="465294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…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19126" y="5856755"/>
            <a:ext cx="1023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Inputs</a:t>
            </a:r>
            <a:endParaRPr lang="en-US" sz="2400" dirty="0"/>
          </a:p>
        </p:txBody>
      </p:sp>
      <p:sp>
        <p:nvSpPr>
          <p:cNvPr id="50" name="Right Brace 49"/>
          <p:cNvSpPr/>
          <p:nvPr/>
        </p:nvSpPr>
        <p:spPr>
          <a:xfrm>
            <a:off x="4792442" y="5864553"/>
            <a:ext cx="156033" cy="478297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56" name="Rectangle 55"/>
          <p:cNvSpPr/>
          <p:nvPr/>
        </p:nvSpPr>
        <p:spPr>
          <a:xfrm>
            <a:off x="4087086" y="3382207"/>
            <a:ext cx="5150172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Every Collector uses a </a:t>
            </a:r>
            <a:r>
              <a:rPr lang="en-US" sz="2400" dirty="0" smtClean="0"/>
              <a:t>standardized</a:t>
            </a:r>
            <a:r>
              <a:rPr lang="en-US" sz="2400" dirty="0" smtClean="0"/>
              <a:t> interface to </a:t>
            </a:r>
            <a:r>
              <a:rPr lang="en-US" sz="2400" dirty="0" smtClean="0"/>
              <a:t>reach Local Datastores</a:t>
            </a:r>
          </a:p>
        </p:txBody>
      </p:sp>
    </p:spTree>
    <p:extLst>
      <p:ext uri="{BB962C8B-B14F-4D97-AF65-F5344CB8AC3E}">
        <p14:creationId xmlns:p14="http://schemas.microsoft.com/office/powerpoint/2010/main" val="48209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in GENI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78" y="4279533"/>
            <a:ext cx="831588" cy="1331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643" y="4258760"/>
            <a:ext cx="831588" cy="1331825"/>
          </a:xfrm>
          <a:prstGeom prst="rect">
            <a:avLst/>
          </a:prstGeom>
        </p:spPr>
      </p:pic>
      <p:sp>
        <p:nvSpPr>
          <p:cNvPr id="6" name="Can 5"/>
          <p:cNvSpPr/>
          <p:nvPr/>
        </p:nvSpPr>
        <p:spPr bwMode="auto">
          <a:xfrm>
            <a:off x="1272790" y="4545962"/>
            <a:ext cx="712721" cy="409532"/>
          </a:xfrm>
          <a:prstGeom prst="can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200" dirty="0" smtClean="0"/>
              <a:t>Local DS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40810" y="5513273"/>
            <a:ext cx="146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Rack Aggregate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Cloud 15"/>
          <p:cNvSpPr/>
          <p:nvPr/>
        </p:nvSpPr>
        <p:spPr bwMode="auto">
          <a:xfrm>
            <a:off x="2022875" y="4738203"/>
            <a:ext cx="1727386" cy="775070"/>
          </a:xfrm>
          <a:prstGeom prst="cloud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400" dirty="0" smtClean="0"/>
              <a:t>Network</a:t>
            </a:r>
          </a:p>
          <a:p>
            <a:pPr algn="ctr" defTabSz="914400" eaLnBrk="0" hangingPunct="0"/>
            <a:r>
              <a:rPr lang="en-US" sz="1400" dirty="0" smtClean="0"/>
              <a:t>Aggregate</a:t>
            </a:r>
            <a:endParaRPr lang="en-US" sz="1400" dirty="0"/>
          </a:p>
        </p:txBody>
      </p:sp>
      <p:sp>
        <p:nvSpPr>
          <p:cNvPr id="19" name="Vertical Scroll 18"/>
          <p:cNvSpPr/>
          <p:nvPr/>
        </p:nvSpPr>
        <p:spPr bwMode="auto">
          <a:xfrm>
            <a:off x="5966655" y="4282197"/>
            <a:ext cx="754277" cy="852665"/>
          </a:xfrm>
          <a:prstGeom prst="verticalScroll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100" dirty="0" smtClean="0"/>
              <a:t>Clearing House</a:t>
            </a:r>
            <a:endParaRPr lang="en-US" sz="1100" dirty="0"/>
          </a:p>
        </p:txBody>
      </p:sp>
      <p:sp>
        <p:nvSpPr>
          <p:cNvPr id="21" name="Vertical Scroll 20"/>
          <p:cNvSpPr/>
          <p:nvPr/>
        </p:nvSpPr>
        <p:spPr bwMode="auto">
          <a:xfrm>
            <a:off x="8004229" y="3460875"/>
            <a:ext cx="911171" cy="852665"/>
          </a:xfrm>
          <a:prstGeom prst="verticalScroll">
            <a:avLst/>
          </a:prstGeom>
          <a:solidFill>
            <a:srgbClr val="FFFE9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100" dirty="0" smtClean="0"/>
              <a:t>Config:</a:t>
            </a:r>
            <a:endParaRPr lang="en-US" sz="1100" dirty="0" smtClean="0"/>
          </a:p>
          <a:p>
            <a:pPr algn="ctr" defTabSz="914400" eaLnBrk="0" hangingPunct="0"/>
            <a:r>
              <a:rPr lang="en-US" sz="1100" dirty="0" smtClean="0"/>
              <a:t>AMs,</a:t>
            </a:r>
          </a:p>
          <a:p>
            <a:pPr algn="ctr" defTabSz="914400" eaLnBrk="0" hangingPunct="0"/>
            <a:r>
              <a:rPr lang="en-US" sz="1100" dirty="0" smtClean="0"/>
              <a:t>Operators</a:t>
            </a:r>
            <a:endParaRPr lang="en-US" sz="1100" dirty="0"/>
          </a:p>
        </p:txBody>
      </p:sp>
      <p:sp>
        <p:nvSpPr>
          <p:cNvPr id="26" name="Can 25"/>
          <p:cNvSpPr/>
          <p:nvPr/>
        </p:nvSpPr>
        <p:spPr bwMode="auto">
          <a:xfrm>
            <a:off x="1608310" y="2148680"/>
            <a:ext cx="1007427" cy="603087"/>
          </a:xfrm>
          <a:prstGeom prst="can">
            <a:avLst/>
          </a:prstGeom>
          <a:solidFill>
            <a:srgbClr val="9BBB59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Collector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1551694" y="1649267"/>
            <a:ext cx="1103570" cy="4782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hangingPunct="0"/>
            <a:r>
              <a:rPr lang="en-US" sz="1600" dirty="0" smtClean="0"/>
              <a:t>Alerting</a:t>
            </a:r>
            <a:endParaRPr lang="en-US" sz="1600" dirty="0"/>
          </a:p>
        </p:txBody>
      </p:sp>
      <p:sp>
        <p:nvSpPr>
          <p:cNvPr id="31" name="Can 30"/>
          <p:cNvSpPr/>
          <p:nvPr/>
        </p:nvSpPr>
        <p:spPr bwMode="auto">
          <a:xfrm>
            <a:off x="4400032" y="2061931"/>
            <a:ext cx="1007427" cy="603087"/>
          </a:xfrm>
          <a:prstGeom prst="can">
            <a:avLst/>
          </a:prstGeom>
          <a:solidFill>
            <a:srgbClr val="9BBB59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Collector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211308" y="1562518"/>
            <a:ext cx="1103570" cy="4782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hangingPunct="0"/>
            <a:r>
              <a:rPr lang="en-US" sz="1600" dirty="0" smtClean="0"/>
              <a:t>Alerting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328724" y="1562518"/>
            <a:ext cx="1189227" cy="4782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hangingPunct="0"/>
            <a:r>
              <a:rPr lang="en-US" sz="1600" dirty="0" smtClean="0"/>
              <a:t>Visualization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7254441" y="1562518"/>
            <a:ext cx="1103570" cy="4782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hangingPunct="0"/>
            <a:r>
              <a:rPr lang="en-US" sz="1600" dirty="0" smtClean="0"/>
              <a:t>Reports</a:t>
            </a:r>
            <a:endParaRPr lang="en-US" sz="1600" dirty="0"/>
          </a:p>
        </p:txBody>
      </p:sp>
      <p:sp>
        <p:nvSpPr>
          <p:cNvPr id="35" name="Can 34"/>
          <p:cNvSpPr/>
          <p:nvPr/>
        </p:nvSpPr>
        <p:spPr bwMode="auto">
          <a:xfrm>
            <a:off x="7302512" y="2040815"/>
            <a:ext cx="1007427" cy="603087"/>
          </a:xfrm>
          <a:prstGeom prst="can">
            <a:avLst/>
          </a:prstGeom>
          <a:solidFill>
            <a:srgbClr val="9BBB59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Collector</a:t>
            </a:r>
          </a:p>
        </p:txBody>
      </p:sp>
      <p:sp>
        <p:nvSpPr>
          <p:cNvPr id="36" name="Can 35"/>
          <p:cNvSpPr/>
          <p:nvPr/>
        </p:nvSpPr>
        <p:spPr bwMode="auto">
          <a:xfrm>
            <a:off x="3331911" y="4617472"/>
            <a:ext cx="712721" cy="409532"/>
          </a:xfrm>
          <a:prstGeom prst="can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200" dirty="0" smtClean="0"/>
              <a:t>Local DS</a:t>
            </a:r>
            <a:endParaRPr lang="en-US" sz="1200" dirty="0"/>
          </a:p>
        </p:txBody>
      </p:sp>
      <p:sp>
        <p:nvSpPr>
          <p:cNvPr id="37" name="Can 36"/>
          <p:cNvSpPr/>
          <p:nvPr/>
        </p:nvSpPr>
        <p:spPr bwMode="auto">
          <a:xfrm>
            <a:off x="4831870" y="4587046"/>
            <a:ext cx="712721" cy="409532"/>
          </a:xfrm>
          <a:prstGeom prst="can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200" dirty="0" smtClean="0"/>
              <a:t>Local DS</a:t>
            </a:r>
            <a:endParaRPr lang="en-US" sz="1200" dirty="0"/>
          </a:p>
        </p:txBody>
      </p:sp>
      <p:sp>
        <p:nvSpPr>
          <p:cNvPr id="39" name="Can 38"/>
          <p:cNvSpPr/>
          <p:nvPr/>
        </p:nvSpPr>
        <p:spPr bwMode="auto">
          <a:xfrm>
            <a:off x="6640612" y="4616036"/>
            <a:ext cx="712721" cy="409532"/>
          </a:xfrm>
          <a:prstGeom prst="can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200" dirty="0" smtClean="0"/>
              <a:t>Local DS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2065527" y="2751767"/>
            <a:ext cx="0" cy="2691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878240" y="2665018"/>
            <a:ext cx="0" cy="2691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7829422" y="2643902"/>
            <a:ext cx="0" cy="2691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4251595" y="5514135"/>
            <a:ext cx="146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Rack Aggregate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284683"/>
            <a:ext cx="19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Monitoring Group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517951" y="1561187"/>
            <a:ext cx="1103570" cy="4782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hangingPunct="0"/>
            <a:r>
              <a:rPr lang="en-US" sz="1600" dirty="0" smtClean="0"/>
              <a:t>Reports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685800" y="1226959"/>
            <a:ext cx="2223655" cy="16109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216895" y="1169263"/>
            <a:ext cx="301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Monitoring Group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59171" y="1111539"/>
            <a:ext cx="3514117" cy="16109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928500" y="1169263"/>
            <a:ext cx="216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Monitoring Group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37713" y="1111539"/>
            <a:ext cx="1952303" cy="16109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 bwMode="auto">
          <a:xfrm flipV="1">
            <a:off x="1579731" y="4316376"/>
            <a:ext cx="0" cy="22958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V="1">
            <a:off x="3623020" y="4385682"/>
            <a:ext cx="0" cy="22958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329341" y="4359664"/>
            <a:ext cx="0" cy="22958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flipV="1">
            <a:off x="6990622" y="4387886"/>
            <a:ext cx="0" cy="22958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4899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and JSON Based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248"/>
            <a:ext cx="8458200" cy="515535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Two types of REST calls to the local datastores</a:t>
            </a:r>
          </a:p>
          <a:p>
            <a:endParaRPr lang="en-US" dirty="0" smtClean="0"/>
          </a:p>
          <a:p>
            <a:r>
              <a:rPr lang="en-US" u="sng" dirty="0" smtClean="0"/>
              <a:t>Info</a:t>
            </a:r>
            <a:r>
              <a:rPr lang="en-US" dirty="0" smtClean="0"/>
              <a:t> about local datastore collections</a:t>
            </a:r>
          </a:p>
          <a:p>
            <a:pPr lvl="1"/>
            <a:r>
              <a:rPr lang="en-US" dirty="0" smtClean="0"/>
              <a:t>Pointers to </a:t>
            </a:r>
            <a:r>
              <a:rPr lang="en-US" dirty="0" smtClean="0"/>
              <a:t>o</a:t>
            </a:r>
            <a:r>
              <a:rPr lang="en-US" dirty="0" smtClean="0"/>
              <a:t>bjects with in the local datastore through object IDs</a:t>
            </a:r>
            <a:endParaRPr lang="en-US" dirty="0" smtClean="0"/>
          </a:p>
          <a:p>
            <a:pPr lvl="1"/>
            <a:r>
              <a:rPr lang="en-US" dirty="0" smtClean="0"/>
              <a:t>Implemented examples: ID’s </a:t>
            </a:r>
            <a:r>
              <a:rPr lang="en-US" dirty="0" smtClean="0"/>
              <a:t>of nodes, interfaces, </a:t>
            </a:r>
            <a:r>
              <a:rPr lang="en-US" dirty="0" err="1" smtClean="0"/>
              <a:t>vlans</a:t>
            </a:r>
            <a:endParaRPr lang="en-US" dirty="0" smtClean="0"/>
          </a:p>
          <a:p>
            <a:pPr lvl="1"/>
            <a:r>
              <a:rPr lang="en-US" dirty="0" smtClean="0"/>
              <a:t>Examples of things to come: slice, sliver, user</a:t>
            </a:r>
            <a:endParaRPr lang="en-US" dirty="0" smtClean="0"/>
          </a:p>
          <a:p>
            <a:endParaRPr lang="en-US" dirty="0" smtClean="0"/>
          </a:p>
          <a:p>
            <a:r>
              <a:rPr lang="en-US" u="sng" dirty="0" smtClean="0"/>
              <a:t>Data</a:t>
            </a:r>
            <a:r>
              <a:rPr lang="en-US" dirty="0"/>
              <a:t> </a:t>
            </a:r>
            <a:r>
              <a:rPr lang="en-US" dirty="0" smtClean="0"/>
              <a:t>about measurements</a:t>
            </a:r>
            <a:r>
              <a:rPr lang="en-US" dirty="0" smtClean="0"/>
              <a:t> or </a:t>
            </a:r>
            <a:r>
              <a:rPr lang="en-US" dirty="0" smtClean="0"/>
              <a:t>time-series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Query a set of object IDs and measurements</a:t>
            </a:r>
            <a:endParaRPr lang="en-US" dirty="0" smtClean="0"/>
          </a:p>
          <a:p>
            <a:pPr lvl="1"/>
            <a:r>
              <a:rPr lang="en-US" dirty="0" smtClean="0"/>
              <a:t>Implemented examples: Utilization statistics (</a:t>
            </a:r>
            <a:r>
              <a:rPr lang="en-US" dirty="0" err="1" smtClean="0"/>
              <a:t>cpu_util</a:t>
            </a:r>
            <a:r>
              <a:rPr lang="en-US" dirty="0" smtClean="0"/>
              <a:t>, </a:t>
            </a:r>
            <a:r>
              <a:rPr lang="en-US" dirty="0" err="1" smtClean="0"/>
              <a:t>rx_bps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Example of things to come: AM availability, OF statistics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Both types of data </a:t>
            </a:r>
            <a:r>
              <a:rPr lang="en-US" dirty="0" smtClean="0"/>
              <a:t>support </a:t>
            </a:r>
            <a:r>
              <a:rPr lang="en-US" dirty="0" smtClean="0"/>
              <a:t>alerting, reporting, and visualizations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838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REST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540"/>
            <a:ext cx="8458200" cy="4876800"/>
          </a:xfrm>
        </p:spPr>
        <p:txBody>
          <a:bodyPr/>
          <a:lstStyle/>
          <a:p>
            <a:r>
              <a:rPr lang="en-US" dirty="0" smtClean="0"/>
              <a:t>A collector gets </a:t>
            </a:r>
            <a:r>
              <a:rPr lang="en-US" dirty="0"/>
              <a:t>information about the contents of the local </a:t>
            </a:r>
            <a:r>
              <a:rPr lang="en-US" dirty="0" smtClean="0"/>
              <a:t>datastore</a:t>
            </a:r>
          </a:p>
          <a:p>
            <a:pPr lvl="1"/>
            <a:r>
              <a:rPr lang="en-US" dirty="0" smtClean="0"/>
              <a:t>Response </a:t>
            </a:r>
            <a:r>
              <a:rPr lang="en-US" dirty="0"/>
              <a:t>contains references to get info on the aggregate’s </a:t>
            </a:r>
            <a:r>
              <a:rPr lang="en-US" dirty="0" smtClean="0"/>
              <a:t>resources and slivers</a:t>
            </a:r>
            <a:endParaRPr lang="en-US" dirty="0"/>
          </a:p>
          <a:p>
            <a:pPr lvl="1"/>
            <a:r>
              <a:rPr lang="en-US" dirty="0" smtClean="0"/>
              <a:t>Response </a:t>
            </a:r>
            <a:r>
              <a:rPr lang="en-US" dirty="0"/>
              <a:t>contains a reference to get time-series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r>
              <a:rPr lang="en-US" sz="2000" dirty="0" smtClean="0"/>
              <a:t>Ex</a:t>
            </a:r>
            <a:r>
              <a:rPr lang="en-US" sz="2000" dirty="0"/>
              <a:t>:</a:t>
            </a:r>
            <a:r>
              <a:rPr lang="en-US" sz="2200" dirty="0"/>
              <a:t> </a:t>
            </a:r>
            <a:r>
              <a:rPr lang="en-US" sz="2000" dirty="0">
                <a:hlinkClick r:id="rId3"/>
              </a:rPr>
              <a:t>http://datastore.utah.geniracks.net:5001/info/aggregate</a:t>
            </a:r>
            <a:r>
              <a:rPr lang="en-US" sz="2000" dirty="0" smtClean="0">
                <a:hlinkClick r:id="rId3"/>
              </a:rPr>
              <a:t>/utah-ig</a:t>
            </a:r>
            <a:endParaRPr lang="en-US" sz="2000" dirty="0" smtClean="0"/>
          </a:p>
          <a:p>
            <a:pPr marL="457200" lvl="1" indent="0">
              <a:buNone/>
            </a:pPr>
            <a:endParaRPr lang="en-US" sz="1050" dirty="0"/>
          </a:p>
          <a:p>
            <a:r>
              <a:rPr lang="en-US" dirty="0" smtClean="0"/>
              <a:t>A collector </a:t>
            </a:r>
            <a:r>
              <a:rPr lang="en-US" dirty="0"/>
              <a:t>makes </a:t>
            </a:r>
            <a:r>
              <a:rPr lang="en-US" dirty="0" smtClean="0"/>
              <a:t>successive info </a:t>
            </a:r>
            <a:r>
              <a:rPr lang="en-US" dirty="0"/>
              <a:t>calls to gather all the info of </a:t>
            </a:r>
            <a:r>
              <a:rPr lang="en-US" dirty="0" smtClean="0"/>
              <a:t>interest at a local datastore</a:t>
            </a:r>
          </a:p>
          <a:p>
            <a:pPr lvl="1"/>
            <a:r>
              <a:rPr lang="en-US" dirty="0" smtClean="0"/>
              <a:t>Like a web-crawler that gathers info</a:t>
            </a:r>
          </a:p>
          <a:p>
            <a:pPr lvl="1"/>
            <a:r>
              <a:rPr lang="en-US" dirty="0" smtClean="0"/>
              <a:t>Saves object IDs for making time-series data calls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/>
              <a:t>Ex: </a:t>
            </a:r>
            <a:r>
              <a:rPr lang="en-US" sz="1600" dirty="0">
                <a:hlinkClick r:id="rId4"/>
              </a:rPr>
              <a:t>http://datastore.utah.geniracks.net:5001/info/node/</a:t>
            </a:r>
            <a:r>
              <a:rPr lang="en-US" sz="1600" dirty="0" smtClean="0">
                <a:hlinkClick r:id="rId4"/>
              </a:rPr>
              <a:t>utah.geniracks.net_node_pc3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85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REST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090"/>
            <a:ext cx="8458200" cy="4876800"/>
          </a:xfrm>
        </p:spPr>
        <p:txBody>
          <a:bodyPr/>
          <a:lstStyle/>
          <a:p>
            <a:r>
              <a:rPr lang="en-US" dirty="0"/>
              <a:t>Then, the collector makes periodic data queries for object id’s gathered from info queries</a:t>
            </a:r>
          </a:p>
          <a:p>
            <a:pPr marL="231775" lvl="1" indent="0">
              <a:buNone/>
            </a:pPr>
            <a:r>
              <a:rPr lang="en-US" sz="2000" dirty="0"/>
              <a:t>http://datastore.utah.geniracks.net:5001</a:t>
            </a:r>
            <a:r>
              <a:rPr lang="en-US" sz="2000" dirty="0" smtClean="0"/>
              <a:t>/?q</a:t>
            </a:r>
            <a:r>
              <a:rPr lang="en-US" sz="2000" dirty="0"/>
              <a:t>=</a:t>
            </a:r>
            <a:r>
              <a:rPr lang="en-US" sz="2000" i="1" dirty="0"/>
              <a:t>&lt;</a:t>
            </a:r>
            <a:r>
              <a:rPr lang="en-US" sz="2000" i="1" dirty="0" err="1"/>
              <a:t>filters_dictionary</a:t>
            </a:r>
            <a:r>
              <a:rPr lang="en-US" sz="2000" i="1" dirty="0"/>
              <a:t>&gt;</a:t>
            </a:r>
          </a:p>
          <a:p>
            <a:pPr lvl="1"/>
            <a:endParaRPr lang="en-US" sz="1000" dirty="0"/>
          </a:p>
          <a:p>
            <a:r>
              <a:rPr lang="en-US" dirty="0" smtClean="0"/>
              <a:t>Filters </a:t>
            </a:r>
            <a:r>
              <a:rPr lang="en-US" dirty="0"/>
              <a:t>dictionary contains:</a:t>
            </a:r>
          </a:p>
          <a:p>
            <a:pPr lvl="1"/>
            <a:r>
              <a:rPr lang="en-US" dirty="0"/>
              <a:t>Event types (i.e., </a:t>
            </a:r>
            <a:r>
              <a:rPr lang="en-US" dirty="0" err="1"/>
              <a:t>cpu_util</a:t>
            </a:r>
            <a:r>
              <a:rPr lang="en-US" dirty="0"/>
              <a:t>, </a:t>
            </a:r>
            <a:r>
              <a:rPr lang="en-US" dirty="0" err="1" smtClean="0"/>
              <a:t>rx_bps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Timestamp </a:t>
            </a:r>
            <a:r>
              <a:rPr lang="en-US" dirty="0" smtClean="0"/>
              <a:t>window</a:t>
            </a:r>
            <a:endParaRPr lang="en-US" dirty="0"/>
          </a:p>
          <a:p>
            <a:pPr lvl="1"/>
            <a:r>
              <a:rPr lang="en-US" dirty="0"/>
              <a:t>Object </a:t>
            </a:r>
            <a:r>
              <a:rPr lang="en-US" dirty="0" smtClean="0"/>
              <a:t>IDs of a single type (i.e., node or interface)</a:t>
            </a:r>
          </a:p>
          <a:p>
            <a:pPr lvl="2"/>
            <a:r>
              <a:rPr lang="en-US" dirty="0" smtClean="0"/>
              <a:t>Object IDs match those used in info calls</a:t>
            </a:r>
          </a:p>
          <a:p>
            <a:pPr lvl="1"/>
            <a:r>
              <a:rPr lang="en-US" dirty="0" smtClean="0"/>
              <a:t>JSON response is an array of length </a:t>
            </a:r>
            <a:r>
              <a:rPr lang="en-US" dirty="0" err="1" smtClean="0"/>
              <a:t>num_event_type</a:t>
            </a:r>
            <a:r>
              <a:rPr lang="en-US" dirty="0" smtClean="0"/>
              <a:t> x </a:t>
            </a:r>
            <a:r>
              <a:rPr lang="en-US" dirty="0" err="1" smtClean="0"/>
              <a:t>num_object_id</a:t>
            </a:r>
            <a:endParaRPr lang="en-US" dirty="0"/>
          </a:p>
          <a:p>
            <a:pPr lvl="1"/>
            <a:endParaRPr lang="en-US" sz="500" dirty="0" smtClean="0"/>
          </a:p>
          <a:p>
            <a:r>
              <a:rPr lang="en-US" dirty="0" smtClean="0"/>
              <a:t>Time window is an implementation design point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6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to a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Aggregates required to have local datastores </a:t>
            </a:r>
          </a:p>
          <a:p>
            <a:r>
              <a:rPr lang="en-US" dirty="0"/>
              <a:t>L</a:t>
            </a:r>
            <a:r>
              <a:rPr lang="en-US" dirty="0" smtClean="0"/>
              <a:t>ocal datastores are validated</a:t>
            </a:r>
          </a:p>
          <a:p>
            <a:pPr lvl="1"/>
            <a:r>
              <a:rPr lang="en-US" dirty="0" smtClean="0"/>
              <a:t>Required to follow the </a:t>
            </a:r>
            <a:r>
              <a:rPr lang="en-US" dirty="0" err="1" smtClean="0"/>
              <a:t>api</a:t>
            </a:r>
            <a:r>
              <a:rPr lang="en-US" dirty="0" smtClean="0"/>
              <a:t> and have consistent data (i.e., consistent object IDs)</a:t>
            </a:r>
          </a:p>
          <a:p>
            <a:r>
              <a:rPr lang="en-US" dirty="0" smtClean="0"/>
              <a:t>Validation tools</a:t>
            </a:r>
          </a:p>
          <a:p>
            <a:pPr lvl="1"/>
            <a:r>
              <a:rPr lang="en-US" dirty="0" err="1" smtClean="0"/>
              <a:t>json</a:t>
            </a:r>
            <a:r>
              <a:rPr lang="en-US" dirty="0"/>
              <a:t>-schema </a:t>
            </a:r>
            <a:r>
              <a:rPr lang="en-US" dirty="0" smtClean="0"/>
              <a:t>validation similar to UNIS (Martin </a:t>
            </a:r>
            <a:r>
              <a:rPr lang="en-US" dirty="0" err="1"/>
              <a:t>Swany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Custom validation tools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1905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AggExpts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0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ＭＳ Ｐゴシック"/>
        <a:cs typeface="ＭＳ Ｐゴシック"/>
      </a:majorFont>
      <a:minorFont>
        <a:latin typeface="Arial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ＭＳ Ｐゴシック"/>
        <a:cs typeface="ＭＳ Ｐゴシック"/>
      </a:majorFont>
      <a:minorFont>
        <a:latin typeface="Arial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ＭＳ Ｐゴシック"/>
        <a:cs typeface="ＭＳ Ｐゴシック"/>
      </a:majorFont>
      <a:minorFont>
        <a:latin typeface="Arial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3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ＭＳ Ｐゴシック"/>
        <a:cs typeface="ＭＳ Ｐゴシック"/>
      </a:majorFont>
      <a:minorFont>
        <a:latin typeface="Arial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4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ＭＳ Ｐゴシック"/>
        <a:cs typeface="ＭＳ Ｐゴシック"/>
      </a:majorFont>
      <a:minorFont>
        <a:latin typeface="Arial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ＭＳ Ｐゴシック"/>
        <a:cs typeface="ＭＳ Ｐゴシック"/>
      </a:majorFont>
      <a:minorFont>
        <a:latin typeface="Arial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ＭＳ Ｐゴシック"/>
        <a:cs typeface="ＭＳ Ｐゴシック"/>
      </a:majorFont>
      <a:minorFont>
        <a:latin typeface="Arial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ＭＳ Ｐゴシック"/>
        <a:cs typeface="ＭＳ Ｐゴシック"/>
      </a:majorFont>
      <a:minorFont>
        <a:latin typeface="Arial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ＭＳ Ｐゴシック"/>
        <a:cs typeface="ＭＳ Ｐゴシック"/>
      </a:majorFont>
      <a:minorFont>
        <a:latin typeface="Arial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ＭＳ Ｐゴシック"/>
        <a:cs typeface="ＭＳ Ｐゴシック"/>
      </a:majorFont>
      <a:minorFont>
        <a:latin typeface="Arial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ＭＳ Ｐゴシック"/>
        <a:cs typeface="ＭＳ Ｐゴシック"/>
      </a:majorFont>
      <a:minorFont>
        <a:latin typeface="Arial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ＭＳ Ｐゴシック"/>
        <a:cs typeface="ＭＳ Ｐゴシック"/>
      </a:majorFont>
      <a:minorFont>
        <a:latin typeface="Arial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ＭＳ Ｐゴシック"/>
        <a:cs typeface="ＭＳ Ｐゴシック"/>
      </a:majorFont>
      <a:minorFont>
        <a:latin typeface="Arial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InterAggExpts2.pptx</Template>
  <TotalTime>8055</TotalTime>
  <Words>1748</Words>
  <Application>Microsoft Macintosh PowerPoint</Application>
  <PresentationFormat>On-screen Show (4:3)</PresentationFormat>
  <Paragraphs>246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14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InterAggExpts2</vt:lpstr>
      <vt:lpstr>2_Default Design</vt:lpstr>
      <vt:lpstr>3_Default Design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10_Default Design</vt:lpstr>
      <vt:lpstr>11_Default Design</vt:lpstr>
      <vt:lpstr>12_Default Design</vt:lpstr>
      <vt:lpstr>13_Default Design</vt:lpstr>
      <vt:lpstr>14_Default Design</vt:lpstr>
      <vt:lpstr>GENI Operations:  Monitoring</vt:lpstr>
      <vt:lpstr>Motivations</vt:lpstr>
      <vt:lpstr>Overview of Approach</vt:lpstr>
      <vt:lpstr>Overview of Architecture</vt:lpstr>
      <vt:lpstr>Implementation in GENI</vt:lpstr>
      <vt:lpstr>REST and JSON Based Framework</vt:lpstr>
      <vt:lpstr>Info REST Calls</vt:lpstr>
      <vt:lpstr>Data REST Calls</vt:lpstr>
      <vt:lpstr>Implement to a standard</vt:lpstr>
      <vt:lpstr>Local DS and Collector Reference Implementation </vt:lpstr>
      <vt:lpstr>Deployment Status</vt:lpstr>
      <vt:lpstr>ExoGENI Info Call</vt:lpstr>
      <vt:lpstr>AL2S Data Call</vt:lpstr>
      <vt:lpstr>PowerPoint Presentation</vt:lpstr>
      <vt:lpstr>University of Kentucky Monitoring</vt:lpstr>
      <vt:lpstr>Thanks!</vt:lpstr>
      <vt:lpstr>Join Us at the Coding Sprint</vt:lpstr>
    </vt:vector>
  </TitlesOfParts>
  <Company>Raytheon BBN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Topic: AM API Review</dc:title>
  <dc:creator>Aaron Helsinger</dc:creator>
  <cp:lastModifiedBy>Ryan Irwin</cp:lastModifiedBy>
  <cp:revision>113</cp:revision>
  <cp:lastPrinted>2014-03-12T12:54:56Z</cp:lastPrinted>
  <dcterms:created xsi:type="dcterms:W3CDTF">2014-03-11T19:21:28Z</dcterms:created>
  <dcterms:modified xsi:type="dcterms:W3CDTF">2014-03-18T18:43:55Z</dcterms:modified>
</cp:coreProperties>
</file>