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</p:sldMasterIdLst>
  <p:notesMasterIdLst>
    <p:notesMasterId r:id="rId19"/>
  </p:notesMasterIdLst>
  <p:sldIdLst>
    <p:sldId id="264" r:id="rId2"/>
    <p:sldId id="277" r:id="rId3"/>
    <p:sldId id="284" r:id="rId4"/>
    <p:sldId id="290" r:id="rId5"/>
    <p:sldId id="291" r:id="rId6"/>
    <p:sldId id="292" r:id="rId7"/>
    <p:sldId id="288" r:id="rId8"/>
    <p:sldId id="289" r:id="rId9"/>
    <p:sldId id="293" r:id="rId10"/>
    <p:sldId id="282" r:id="rId11"/>
    <p:sldId id="283" r:id="rId12"/>
    <p:sldId id="294" r:id="rId13"/>
    <p:sldId id="295" r:id="rId14"/>
    <p:sldId id="299" r:id="rId15"/>
    <p:sldId id="296" r:id="rId16"/>
    <p:sldId id="297" r:id="rId17"/>
    <p:sldId id="298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661C"/>
    <a:srgbClr val="14FF13"/>
    <a:srgbClr val="FF6EB4"/>
    <a:srgbClr val="EE82EE"/>
    <a:srgbClr val="FFF68F"/>
    <a:srgbClr val="A4D3EE"/>
    <a:srgbClr val="98FB98"/>
    <a:srgbClr val="EED5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03" autoAdjust="0"/>
    <p:restoredTop sz="75613" autoAdjust="0"/>
  </p:normalViewPr>
  <p:slideViewPr>
    <p:cSldViewPr snapToGrid="0" snapToObjects="1">
      <p:cViewPr varScale="1">
        <p:scale>
          <a:sx n="111" d="100"/>
          <a:sy n="111" d="100"/>
        </p:scale>
        <p:origin x="-128" y="-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DBCD9B-A781-7942-B3B0-79F8D1CF1F33}" type="datetimeFigureOut">
              <a:rPr lang="en-US" smtClean="0"/>
              <a:t>5/19/14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A8530-E59B-B540-AD1B-7055B2283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06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FA8530-E59B-B540-AD1B-7055B2283A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79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Of.internet2     No</a:t>
            </a:r>
          </a:p>
          <a:p>
            <a:r>
              <a:rPr lang="en-US" dirty="0" smtClean="0"/>
              <a:t>I2.internet2      No </a:t>
            </a:r>
          </a:p>
          <a:p>
            <a:r>
              <a:rPr lang="en-US" dirty="0" smtClean="0"/>
              <a:t>Al2s.internet2</a:t>
            </a:r>
            <a:r>
              <a:rPr lang="en-US" baseline="0" dirty="0" smtClean="0"/>
              <a:t>  yes (from GENI on CC or ION) is a GENI sliver the same as an OESS circuit (verify) linking from circuit urn to get sliver urn, a bug with some vendor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FA8530-E59B-B540-AD1B-7055B2283A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FA8530-E59B-B540-AD1B-7055B2283AB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73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000"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76200" y="6553200"/>
            <a:ext cx="1905000" cy="228600"/>
          </a:xfrm>
          <a:ln/>
        </p:spPr>
        <p:txBody>
          <a:bodyPr/>
          <a:lstStyle>
            <a:lvl1pPr>
              <a:defRPr sz="1200"/>
            </a:lvl1pPr>
          </a:lstStyle>
          <a:p>
            <a:fld id="{2E733C54-4DC1-0F4D-A243-4912445E65CC}" type="datetimeFigureOut">
              <a:rPr lang="en-US" smtClean="0"/>
              <a:t>5/19/14</a:t>
            </a:fld>
            <a:endParaRPr lang="en-US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7399" y="6553200"/>
            <a:ext cx="69628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Times New Roman" pitchFamily="-112" charset="0"/>
              </a:defRPr>
            </a:lvl1pPr>
          </a:lstStyle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fld id="{2E733C54-4DC1-0F4D-A243-4912445E65CC}" type="datetimeFigureOut">
              <a:rPr lang="en-US" smtClean="0"/>
              <a:t>5/19/14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49043" y="6370904"/>
            <a:ext cx="468312" cy="4108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E4400C3-AFB2-224F-824A-F4CCBD9021A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1" y="76200"/>
            <a:ext cx="7010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838200"/>
            <a:ext cx="3810000" cy="56388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3810000" cy="56388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2E733C54-4DC1-0F4D-A243-4912445E65CC}" type="datetimeFigureOut">
              <a:rPr lang="en-US" smtClean="0"/>
              <a:t>5/19/14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49043" y="6370904"/>
            <a:ext cx="468312" cy="4108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E4400C3-AFB2-224F-824A-F4CCBD9021A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1" y="76200"/>
            <a:ext cx="7010399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2E733C54-4DC1-0F4D-A243-4912445E65CC}" type="datetimeFigureOut">
              <a:rPr lang="en-US" smtClean="0"/>
              <a:t>5/19/14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49043" y="6370904"/>
            <a:ext cx="468312" cy="4108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E4400C3-AFB2-224F-824A-F4CCBD9021A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2E733C54-4DC1-0F4D-A243-4912445E65CC}" type="datetimeFigureOut">
              <a:rPr lang="en-US" smtClean="0"/>
              <a:t>5/19/14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" name="Slide Number Placeholder 4"/>
          <p:cNvSpPr txBox="1">
            <a:spLocks/>
          </p:cNvSpPr>
          <p:nvPr userDrawn="1"/>
        </p:nvSpPr>
        <p:spPr>
          <a:xfrm>
            <a:off x="8649043" y="6370904"/>
            <a:ext cx="468312" cy="41089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4400C3-AFB2-224F-824A-F4CCBD9021A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9410" y="838200"/>
            <a:ext cx="825879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5532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Times New Roman" pitchFamily="-112" charset="0"/>
              </a:defRPr>
            </a:lvl1pPr>
          </a:lstStyle>
          <a:p>
            <a:fld id="{42579DC7-1BE8-2446-AE27-BFA6E35B99FD}" type="datetimeFigureOut">
              <a:rPr lang="en-US" smtClean="0"/>
              <a:pPr/>
              <a:t>5/19/14</a:t>
            </a:fld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7399" y="6553200"/>
            <a:ext cx="69628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Times New Roman" pitchFamily="-112" charset="0"/>
              </a:defRPr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201" y="76200"/>
            <a:ext cx="711358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H="1"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E31E36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 charset="0"/>
            </a:endParaRPr>
          </a:p>
        </p:txBody>
      </p:sp>
      <p:pic>
        <p:nvPicPr>
          <p:cNvPr id="12" name="Picture 10" descr="RTN_BBN_Transparent.gif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189788" y="76200"/>
            <a:ext cx="19542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49043" y="6370904"/>
            <a:ext cx="468312" cy="4108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E4400C3-AFB2-224F-824A-F4CCBD9021A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</p:sldLayoutIdLst>
  <p:transition xmlns:p14="http://schemas.microsoft.com/office/powerpoint/2010/main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alibri"/>
          <a:ea typeface="+mj-ea"/>
          <a:cs typeface="Calibri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117475" indent="-117475" algn="l" rtl="0" eaLnBrk="1" fontAlgn="base" hangingPunct="1">
        <a:spcBef>
          <a:spcPct val="0"/>
        </a:spcBef>
        <a:spcAft>
          <a:spcPct val="0"/>
        </a:spcAft>
        <a:buChar char="•"/>
        <a:defRPr sz="2400" b="0">
          <a:solidFill>
            <a:srgbClr val="000000"/>
          </a:solidFill>
          <a:latin typeface="Calibri"/>
          <a:ea typeface="+mn-ea"/>
          <a:cs typeface="Calibri"/>
        </a:defRPr>
      </a:lvl1pPr>
      <a:lvl2pPr marL="341313" indent="-109538" algn="l" rtl="0" eaLnBrk="1" fontAlgn="base" hangingPunct="1">
        <a:spcBef>
          <a:spcPct val="0"/>
        </a:spcBef>
        <a:spcAft>
          <a:spcPct val="0"/>
        </a:spcAft>
        <a:buChar char="–"/>
        <a:defRPr sz="2000" b="0">
          <a:solidFill>
            <a:srgbClr val="000000"/>
          </a:solidFill>
          <a:latin typeface="Calibri"/>
          <a:ea typeface="+mn-ea"/>
          <a:cs typeface="Calibri"/>
        </a:defRPr>
      </a:lvl2pPr>
      <a:lvl3pPr marL="573088" indent="-117475" algn="l" rtl="0" eaLnBrk="1" fontAlgn="base" hangingPunct="1">
        <a:spcBef>
          <a:spcPct val="0"/>
        </a:spcBef>
        <a:spcAft>
          <a:spcPct val="0"/>
        </a:spcAft>
        <a:buChar char="•"/>
        <a:defRPr sz="1800" b="0">
          <a:solidFill>
            <a:srgbClr val="000000"/>
          </a:solidFill>
          <a:latin typeface="Calibri"/>
          <a:ea typeface="+mn-ea"/>
          <a:cs typeface="Calibri"/>
        </a:defRPr>
      </a:lvl3pPr>
      <a:lvl4pPr marL="800100" indent="-112713" algn="l" rtl="0" eaLnBrk="1" fontAlgn="base" hangingPunct="1">
        <a:spcBef>
          <a:spcPct val="0"/>
        </a:spcBef>
        <a:spcAft>
          <a:spcPct val="0"/>
        </a:spcAft>
        <a:buChar char="–"/>
        <a:defRPr sz="1800" b="0">
          <a:solidFill>
            <a:srgbClr val="000000"/>
          </a:solidFill>
          <a:latin typeface="Calibri"/>
          <a:ea typeface="+mn-ea"/>
          <a:cs typeface="Calibri"/>
        </a:defRPr>
      </a:lvl4pPr>
      <a:lvl5pPr marL="1022350" indent="-104775" algn="l" rtl="0" eaLnBrk="1" fontAlgn="base" hangingPunct="1">
        <a:spcBef>
          <a:spcPct val="0"/>
        </a:spcBef>
        <a:spcAft>
          <a:spcPct val="0"/>
        </a:spcAft>
        <a:buChar char="»"/>
        <a:defRPr sz="1800" b="0">
          <a:solidFill>
            <a:srgbClr val="000000"/>
          </a:solidFill>
          <a:latin typeface="Calibri"/>
          <a:ea typeface="+mn-ea"/>
          <a:cs typeface="Calibri"/>
        </a:defRPr>
      </a:lvl5pPr>
      <a:lvl6pPr marL="1479550" indent="-104775" algn="l" rtl="0" eaLnBrk="1" fontAlgn="base" hangingPunct="1">
        <a:spcBef>
          <a:spcPct val="0"/>
        </a:spcBef>
        <a:spcAft>
          <a:spcPct val="0"/>
        </a:spcAft>
        <a:buChar char="»"/>
        <a:defRPr sz="1000">
          <a:solidFill>
            <a:schemeClr val="tx2"/>
          </a:solidFill>
          <a:latin typeface="+mn-lt"/>
          <a:ea typeface="+mn-ea"/>
        </a:defRPr>
      </a:lvl6pPr>
      <a:lvl7pPr marL="1936750" indent="-104775" algn="l" rtl="0" eaLnBrk="1" fontAlgn="base" hangingPunct="1">
        <a:spcBef>
          <a:spcPct val="0"/>
        </a:spcBef>
        <a:spcAft>
          <a:spcPct val="0"/>
        </a:spcAft>
        <a:buChar char="»"/>
        <a:defRPr sz="1000">
          <a:solidFill>
            <a:schemeClr val="tx2"/>
          </a:solidFill>
          <a:latin typeface="+mn-lt"/>
          <a:ea typeface="+mn-ea"/>
        </a:defRPr>
      </a:lvl7pPr>
      <a:lvl8pPr marL="2393950" indent="-104775" algn="l" rtl="0" eaLnBrk="1" fontAlgn="base" hangingPunct="1">
        <a:spcBef>
          <a:spcPct val="0"/>
        </a:spcBef>
        <a:spcAft>
          <a:spcPct val="0"/>
        </a:spcAft>
        <a:buChar char="»"/>
        <a:defRPr sz="1000">
          <a:solidFill>
            <a:schemeClr val="tx2"/>
          </a:solidFill>
          <a:latin typeface="+mn-lt"/>
          <a:ea typeface="+mn-ea"/>
        </a:defRPr>
      </a:lvl8pPr>
      <a:lvl9pPr marL="2851150" indent="-104775" algn="l" rtl="0" eaLnBrk="1" fontAlgn="base" hangingPunct="1">
        <a:spcBef>
          <a:spcPct val="0"/>
        </a:spcBef>
        <a:spcAft>
          <a:spcPct val="0"/>
        </a:spcAft>
        <a:buChar char="»"/>
        <a:defRPr sz="1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amassos.gpolab.bbn.com/info/opsconfig/geni-prod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tamassos.gpolab.bbn.com/info/sliver/instageni.gpolab.bbn.com_sliver_26947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amassos.gpolab.bbn.com/info/link/arbitrary_link_id_001" TargetMode="External"/><Relationship Id="rId3" Type="http://schemas.openxmlformats.org/officeDocument/2006/relationships/hyperlink" Target="http://tamassos.gpolab.bbn.com/info/interfacevlan/instageni.gpolab.bbn.com_interface_pc1:eth1:1750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Monitoring Overview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14 April </a:t>
            </a:r>
            <a:r>
              <a:rPr lang="en-US" dirty="0"/>
              <a:t>2014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7950"/>
      </p:ext>
    </p:extLst>
  </p:cSld>
  <p:clrMapOvr>
    <a:masterClrMapping/>
  </p:clrMapOvr>
  <p:transition xmlns:p14="http://schemas.microsoft.com/office/powerpoint/2010/main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SSL at Local Datastores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300"/>
              </a:spcAft>
            </a:pPr>
            <a:r>
              <a:rPr lang="en-US" dirty="0" smtClean="0"/>
              <a:t>Re-use certificate structure of GENI certificates</a:t>
            </a:r>
          </a:p>
          <a:p>
            <a:pPr>
              <a:spcAft>
                <a:spcPts val="300"/>
              </a:spcAft>
            </a:pPr>
            <a:r>
              <a:rPr lang="en-US" dirty="0" smtClean="0"/>
              <a:t>Whitelist of operators for local datastores to accept certificates from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Local datastores can poll (infrequently) for the list of accepted operators</a:t>
            </a:r>
          </a:p>
          <a:p>
            <a:pPr>
              <a:spcAft>
                <a:spcPts val="300"/>
              </a:spcAft>
            </a:pPr>
            <a:r>
              <a:rPr lang="en-US" dirty="0" smtClean="0"/>
              <a:t>GPO working on the modification in configuration and local datastore code</a:t>
            </a:r>
          </a:p>
          <a:p>
            <a:pPr>
              <a:spcAft>
                <a:spcPts val="300"/>
              </a:spcAf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0603685"/>
      </p:ext>
    </p:extLst>
  </p:cSld>
  <p:clrMapOvr>
    <a:masterClrMapping/>
  </p:clrMapOvr>
  <p:transition xmlns:p14="http://schemas.microsoft.com/office/powerpoint/2010/main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 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GEC we’ve created a </a:t>
            </a:r>
            <a:r>
              <a:rPr lang="en-US" dirty="0" err="1" smtClean="0"/>
              <a:t>config</a:t>
            </a:r>
            <a:r>
              <a:rPr lang="en-US" dirty="0" smtClean="0"/>
              <a:t> store for collectors to poll </a:t>
            </a:r>
          </a:p>
          <a:p>
            <a:r>
              <a:rPr lang="en-US" dirty="0" smtClean="0"/>
              <a:t>Contains event types for each object type</a:t>
            </a:r>
          </a:p>
          <a:p>
            <a:r>
              <a:rPr lang="en-US" dirty="0" smtClean="0"/>
              <a:t>Contains a list of aggregate datastore URLs</a:t>
            </a:r>
          </a:p>
          <a:p>
            <a:pPr lvl="1"/>
            <a:r>
              <a:rPr lang="en-US" dirty="0" smtClean="0"/>
              <a:t>Allows reference collector code to web-crawl datastore</a:t>
            </a:r>
          </a:p>
          <a:p>
            <a:r>
              <a:rPr lang="en-US" dirty="0" smtClean="0"/>
              <a:t>Contains a list of authorities</a:t>
            </a:r>
          </a:p>
          <a:p>
            <a:r>
              <a:rPr lang="en-US" dirty="0" smtClean="0"/>
              <a:t>Contains our database schemas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800" dirty="0" smtClean="0">
                <a:hlinkClick r:id="rId2"/>
              </a:rPr>
              <a:t>http</a:t>
            </a:r>
            <a:r>
              <a:rPr lang="en-US" sz="1800" dirty="0">
                <a:hlinkClick r:id="rId2"/>
              </a:rPr>
              <a:t>://tamassos.gpolab.bbn.com/info/opsconfig/geni-</a:t>
            </a:r>
            <a:r>
              <a:rPr lang="en-US" sz="1800" dirty="0" smtClean="0">
                <a:hlinkClick r:id="rId2"/>
              </a:rPr>
              <a:t>prod</a:t>
            </a:r>
            <a:endParaRPr lang="en-US" sz="18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665845"/>
      </p:ext>
    </p:extLst>
  </p:cSld>
  <p:clrMapOvr>
    <a:masterClrMapping/>
  </p:clrMapOvr>
  <p:transition xmlns:p14="http://schemas.microsoft.com/office/powerpoint/2010/main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Checker Datastore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 bwMode="auto">
          <a:xfrm>
            <a:off x="4094294" y="5426849"/>
            <a:ext cx="1866575" cy="775070"/>
          </a:xfrm>
          <a:prstGeom prst="cloud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r>
              <a:rPr lang="en-US" sz="1400" dirty="0" smtClean="0"/>
              <a:t>Network</a:t>
            </a:r>
          </a:p>
          <a:p>
            <a:pPr algn="ctr" defTabSz="914400" eaLnBrk="0" hangingPunct="0"/>
            <a:r>
              <a:rPr lang="en-US" sz="1400" dirty="0" smtClean="0"/>
              <a:t>Aggregate </a:t>
            </a:r>
            <a:endParaRPr lang="en-US" sz="1200" dirty="0"/>
          </a:p>
          <a:p>
            <a:pPr algn="ctr" defTabSz="914400" eaLnBrk="0" hangingPunct="0"/>
            <a:endParaRPr lang="en-US" sz="12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5407727" y="5556275"/>
            <a:ext cx="454734" cy="37204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/>
          </a:ln>
        </p:spPr>
        <p:txBody>
          <a:bodyPr lIns="0" rIns="0" rtlCol="0" anchor="ctr">
            <a:prstTxWarp prst="textNoShape">
              <a:avLst/>
            </a:prstTxWarp>
          </a:bodyPr>
          <a:lstStyle/>
          <a:p>
            <a:pPr defTabSz="914400" eaLnBrk="0" hangingPunct="0"/>
            <a:r>
              <a:rPr lang="en-US" sz="1600" dirty="0" smtClean="0"/>
              <a:t> AM</a:t>
            </a:r>
            <a:endParaRPr lang="en-US" sz="1600" dirty="0"/>
          </a:p>
        </p:txBody>
      </p:sp>
      <p:sp>
        <p:nvSpPr>
          <p:cNvPr id="6" name="Can 5"/>
          <p:cNvSpPr/>
          <p:nvPr/>
        </p:nvSpPr>
        <p:spPr bwMode="auto">
          <a:xfrm>
            <a:off x="4202841" y="2603632"/>
            <a:ext cx="1482781" cy="1017566"/>
          </a:xfrm>
          <a:prstGeom prst="can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rIns="0"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r>
              <a:rPr lang="en-US" dirty="0" smtClean="0"/>
              <a:t>Collector</a:t>
            </a:r>
            <a:endParaRPr lang="en-US" sz="1000" dirty="0" smtClean="0"/>
          </a:p>
        </p:txBody>
      </p:sp>
      <p:sp>
        <p:nvSpPr>
          <p:cNvPr id="10" name="Rectangle 9"/>
          <p:cNvSpPr/>
          <p:nvPr/>
        </p:nvSpPr>
        <p:spPr bwMode="auto">
          <a:xfrm>
            <a:off x="1804415" y="5382419"/>
            <a:ext cx="636865" cy="507981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/>
          </a:ln>
        </p:spPr>
        <p:txBody>
          <a:bodyPr lIns="0" rIns="0" rtlCol="0" anchor="ctr">
            <a:prstTxWarp prst="textNoShape">
              <a:avLst/>
            </a:prstTxWarp>
          </a:bodyPr>
          <a:lstStyle/>
          <a:p>
            <a:pPr defTabSz="914400" eaLnBrk="0" hangingPunct="0"/>
            <a:r>
              <a:rPr lang="en-US" sz="1600" dirty="0" smtClean="0"/>
              <a:t> AM</a:t>
            </a:r>
          </a:p>
          <a:p>
            <a:pPr defTabSz="914400" eaLnBrk="0" hangingPunct="0"/>
            <a:endParaRPr lang="en-US" sz="1600" dirty="0"/>
          </a:p>
        </p:txBody>
      </p:sp>
      <p:sp>
        <p:nvSpPr>
          <p:cNvPr id="11" name="Can 10"/>
          <p:cNvSpPr/>
          <p:nvPr/>
        </p:nvSpPr>
        <p:spPr bwMode="auto">
          <a:xfrm>
            <a:off x="2581463" y="5350672"/>
            <a:ext cx="858559" cy="412317"/>
          </a:xfrm>
          <a:prstGeom prst="can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rIns="0"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r>
              <a:rPr lang="en-US" sz="1600" dirty="0" smtClean="0"/>
              <a:t>Local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657024" y="5223492"/>
            <a:ext cx="2259266" cy="1374301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 type="none"/>
          </a:ln>
        </p:spPr>
        <p:txBody>
          <a:bodyPr lIns="0" rIns="0"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endParaRPr lang="en-US" sz="1000" dirty="0" smtClean="0"/>
          </a:p>
          <a:p>
            <a:pPr algn="ctr" defTabSz="914400" eaLnBrk="0" hangingPunct="0"/>
            <a:endParaRPr lang="en-US" sz="1000" dirty="0"/>
          </a:p>
          <a:p>
            <a:pPr algn="ctr" defTabSz="914400" eaLnBrk="0" hangingPunct="0"/>
            <a:endParaRPr lang="en-US" sz="1000" dirty="0" smtClean="0"/>
          </a:p>
          <a:p>
            <a:pPr algn="ctr" defTabSz="914400" eaLnBrk="0" hangingPunct="0"/>
            <a:endParaRPr lang="en-US" sz="1000" dirty="0"/>
          </a:p>
          <a:p>
            <a:pPr algn="ctr" defTabSz="914400" eaLnBrk="0" hangingPunct="0"/>
            <a:endParaRPr lang="en-US" sz="1000" dirty="0" smtClean="0"/>
          </a:p>
          <a:p>
            <a:pPr algn="ctr" defTabSz="914400" eaLnBrk="0" hangingPunct="0"/>
            <a:endParaRPr lang="en-US" sz="1000" dirty="0"/>
          </a:p>
          <a:p>
            <a:pPr algn="ctr" defTabSz="914400" eaLnBrk="0" hangingPunct="0"/>
            <a:endParaRPr lang="en-US" sz="1000" dirty="0" smtClean="0"/>
          </a:p>
          <a:p>
            <a:pPr algn="ctr" defTabSz="914400" eaLnBrk="0" hangingPunct="0"/>
            <a:r>
              <a:rPr lang="en-US" sz="1600" dirty="0" smtClean="0"/>
              <a:t>Rack</a:t>
            </a:r>
            <a:endParaRPr lang="en-US" sz="1600" dirty="0"/>
          </a:p>
        </p:txBody>
      </p:sp>
      <p:sp>
        <p:nvSpPr>
          <p:cNvPr id="14" name="Can 13"/>
          <p:cNvSpPr/>
          <p:nvPr/>
        </p:nvSpPr>
        <p:spPr bwMode="auto">
          <a:xfrm>
            <a:off x="5810282" y="5677783"/>
            <a:ext cx="649189" cy="385861"/>
          </a:xfrm>
          <a:prstGeom prst="can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rIns="0"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r>
              <a:rPr lang="en-US" sz="1400" dirty="0" smtClean="0"/>
              <a:t>Local</a:t>
            </a:r>
            <a:endParaRPr lang="en-US" sz="1100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6912550" y="5374172"/>
            <a:ext cx="650196" cy="51622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/>
          </a:ln>
        </p:spPr>
        <p:txBody>
          <a:bodyPr lIns="0" rIns="0" rtlCol="0" anchor="ctr">
            <a:prstTxWarp prst="textNoShape">
              <a:avLst/>
            </a:prstTxWarp>
          </a:bodyPr>
          <a:lstStyle/>
          <a:p>
            <a:pPr defTabSz="914400" eaLnBrk="0" hangingPunct="0"/>
            <a:r>
              <a:rPr lang="en-US" sz="1600" dirty="0" smtClean="0"/>
              <a:t> AM</a:t>
            </a:r>
          </a:p>
          <a:p>
            <a:pPr defTabSz="914400" eaLnBrk="0" hangingPunct="0"/>
            <a:endParaRPr lang="en-US" sz="1600" dirty="0"/>
          </a:p>
        </p:txBody>
      </p:sp>
      <p:sp>
        <p:nvSpPr>
          <p:cNvPr id="20" name="Can 19"/>
          <p:cNvSpPr/>
          <p:nvPr/>
        </p:nvSpPr>
        <p:spPr bwMode="auto">
          <a:xfrm>
            <a:off x="7689598" y="5350672"/>
            <a:ext cx="858559" cy="412317"/>
          </a:xfrm>
          <a:prstGeom prst="can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rIns="0"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r>
              <a:rPr lang="en-US" sz="1600" dirty="0" smtClean="0"/>
              <a:t>Local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6765159" y="5223492"/>
            <a:ext cx="1953634" cy="1374301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 type="none"/>
          </a:ln>
        </p:spPr>
        <p:txBody>
          <a:bodyPr lIns="0" rIns="0"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endParaRPr lang="en-US" sz="1000" dirty="0" smtClean="0"/>
          </a:p>
          <a:p>
            <a:pPr algn="ctr" defTabSz="914400" eaLnBrk="0" hangingPunct="0"/>
            <a:endParaRPr lang="en-US" sz="1000" dirty="0"/>
          </a:p>
          <a:p>
            <a:pPr algn="ctr" defTabSz="914400" eaLnBrk="0" hangingPunct="0"/>
            <a:endParaRPr lang="en-US" sz="1000" dirty="0" smtClean="0"/>
          </a:p>
          <a:p>
            <a:pPr algn="ctr" defTabSz="914400" eaLnBrk="0" hangingPunct="0"/>
            <a:endParaRPr lang="en-US" sz="1000" dirty="0"/>
          </a:p>
          <a:p>
            <a:pPr algn="ctr" defTabSz="914400" eaLnBrk="0" hangingPunct="0"/>
            <a:endParaRPr lang="en-US" sz="1000" dirty="0" smtClean="0"/>
          </a:p>
          <a:p>
            <a:pPr algn="ctr" defTabSz="914400" eaLnBrk="0" hangingPunct="0"/>
            <a:endParaRPr lang="en-US" sz="1000" dirty="0"/>
          </a:p>
          <a:p>
            <a:pPr algn="ctr" defTabSz="914400" eaLnBrk="0" hangingPunct="0"/>
            <a:endParaRPr lang="en-US" sz="1000" dirty="0" smtClean="0"/>
          </a:p>
          <a:p>
            <a:pPr algn="ctr" defTabSz="914400" eaLnBrk="0" hangingPunct="0"/>
            <a:r>
              <a:rPr lang="en-US" sz="1600" dirty="0" smtClean="0"/>
              <a:t>Rack</a:t>
            </a:r>
            <a:endParaRPr lang="en-US" sz="1600" dirty="0"/>
          </a:p>
        </p:txBody>
      </p:sp>
      <p:sp>
        <p:nvSpPr>
          <p:cNvPr id="24" name="Can 23"/>
          <p:cNvSpPr/>
          <p:nvPr/>
        </p:nvSpPr>
        <p:spPr bwMode="auto">
          <a:xfrm>
            <a:off x="2544894" y="3755616"/>
            <a:ext cx="772518" cy="509040"/>
          </a:xfrm>
          <a:prstGeom prst="can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rIns="0"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r>
              <a:rPr lang="en-US" sz="1600" dirty="0" smtClean="0"/>
              <a:t>Local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 bwMode="auto">
          <a:xfrm>
            <a:off x="1623358" y="3758302"/>
            <a:ext cx="921536" cy="506354"/>
          </a:xfrm>
          <a:prstGeom prst="rect">
            <a:avLst/>
          </a:prstGeom>
          <a:solidFill>
            <a:srgbClr val="9CB95D"/>
          </a:solidFill>
          <a:ln w="9525">
            <a:solidFill>
              <a:schemeClr val="tx1"/>
            </a:solidFill>
            <a:round/>
            <a:headEnd/>
            <a:tailEnd type="none"/>
          </a:ln>
        </p:spPr>
        <p:txBody>
          <a:bodyPr lIns="0" rIns="0"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r>
              <a:rPr lang="en-US" sz="1400" dirty="0" smtClean="0"/>
              <a:t>External Checks</a:t>
            </a:r>
            <a:endParaRPr lang="en-US" sz="1400" dirty="0"/>
          </a:p>
        </p:txBody>
      </p:sp>
      <p:cxnSp>
        <p:nvCxnSpPr>
          <p:cNvPr id="27" name="Straight Arrow Connector 26"/>
          <p:cNvCxnSpPr/>
          <p:nvPr/>
        </p:nvCxnSpPr>
        <p:spPr bwMode="auto">
          <a:xfrm flipV="1">
            <a:off x="3172741" y="3536608"/>
            <a:ext cx="1030100" cy="219008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FA661C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flipH="1">
            <a:off x="3317412" y="3621198"/>
            <a:ext cx="1139865" cy="2157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A661C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29" name="Rectangle 28"/>
          <p:cNvSpPr/>
          <p:nvPr/>
        </p:nvSpPr>
        <p:spPr bwMode="auto">
          <a:xfrm>
            <a:off x="5275985" y="6063644"/>
            <a:ext cx="409637" cy="394581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/>
          </a:ln>
        </p:spPr>
        <p:txBody>
          <a:bodyPr lIns="0" rIns="0"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r>
              <a:rPr lang="en-US" sz="1600" dirty="0" smtClean="0"/>
              <a:t>SW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 bwMode="auto">
          <a:xfrm>
            <a:off x="6863243" y="6077278"/>
            <a:ext cx="409637" cy="394581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/>
          </a:ln>
        </p:spPr>
        <p:txBody>
          <a:bodyPr lIns="0" rIns="0"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r>
              <a:rPr lang="en-US" sz="1600" dirty="0" smtClean="0"/>
              <a:t>SW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3112593" y="6018753"/>
            <a:ext cx="409637" cy="394581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/>
          </a:ln>
        </p:spPr>
        <p:txBody>
          <a:bodyPr lIns="0" rIns="0"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r>
              <a:rPr lang="en-US" sz="1600" dirty="0" smtClean="0"/>
              <a:t>SW</a:t>
            </a:r>
            <a:endParaRPr lang="en-US" sz="1600" dirty="0"/>
          </a:p>
        </p:txBody>
      </p:sp>
      <p:cxnSp>
        <p:nvCxnSpPr>
          <p:cNvPr id="33" name="Straight Arrow Connector 32"/>
          <p:cNvCxnSpPr>
            <a:stCxn id="31" idx="3"/>
            <a:endCxn id="29" idx="1"/>
          </p:cNvCxnSpPr>
          <p:nvPr/>
        </p:nvCxnSpPr>
        <p:spPr bwMode="auto">
          <a:xfrm>
            <a:off x="3522230" y="6216044"/>
            <a:ext cx="1753755" cy="448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arrow" w="med" len="med"/>
            <a:tailEnd type="arrow"/>
          </a:ln>
          <a:effectLst/>
        </p:spPr>
      </p:cxnSp>
      <p:cxnSp>
        <p:nvCxnSpPr>
          <p:cNvPr id="34" name="Straight Arrow Connector 33"/>
          <p:cNvCxnSpPr>
            <a:stCxn id="29" idx="3"/>
            <a:endCxn id="30" idx="1"/>
          </p:cNvCxnSpPr>
          <p:nvPr/>
        </p:nvCxnSpPr>
        <p:spPr bwMode="auto">
          <a:xfrm>
            <a:off x="5685622" y="6260935"/>
            <a:ext cx="1177621" cy="136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arrow" w="med" len="med"/>
            <a:tailEnd type="arrow"/>
          </a:ln>
          <a:effectLst/>
        </p:spPr>
      </p:cxnSp>
      <p:sp>
        <p:nvSpPr>
          <p:cNvPr id="35" name="Rectangle 34"/>
          <p:cNvSpPr/>
          <p:nvPr/>
        </p:nvSpPr>
        <p:spPr bwMode="auto">
          <a:xfrm>
            <a:off x="2135257" y="6017973"/>
            <a:ext cx="409637" cy="394581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/>
          </a:ln>
        </p:spPr>
        <p:txBody>
          <a:bodyPr lIns="0" rIns="0"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r>
              <a:rPr lang="en-US" sz="1600" dirty="0" smtClean="0"/>
              <a:t>VM</a:t>
            </a:r>
            <a:endParaRPr lang="en-US" sz="1600" dirty="0"/>
          </a:p>
        </p:txBody>
      </p:sp>
      <p:cxnSp>
        <p:nvCxnSpPr>
          <p:cNvPr id="36" name="Straight Arrow Connector 35"/>
          <p:cNvCxnSpPr>
            <a:stCxn id="35" idx="3"/>
            <a:endCxn id="31" idx="1"/>
          </p:cNvCxnSpPr>
          <p:nvPr/>
        </p:nvCxnSpPr>
        <p:spPr bwMode="auto">
          <a:xfrm>
            <a:off x="2544894" y="6215264"/>
            <a:ext cx="567699" cy="7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arrow" w="med" len="me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7188630" y="1338241"/>
            <a:ext cx="1125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Poll requests</a:t>
            </a:r>
            <a:endParaRPr lang="en-US" sz="1400" dirty="0"/>
          </a:p>
        </p:txBody>
      </p:sp>
      <p:cxnSp>
        <p:nvCxnSpPr>
          <p:cNvPr id="39" name="Straight Arrow Connector 38"/>
          <p:cNvCxnSpPr/>
          <p:nvPr/>
        </p:nvCxnSpPr>
        <p:spPr bwMode="auto">
          <a:xfrm flipV="1">
            <a:off x="7138992" y="1779743"/>
            <a:ext cx="0" cy="29673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A661C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7188630" y="1768696"/>
            <a:ext cx="1166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Polled results</a:t>
            </a:r>
            <a:endParaRPr lang="en-US" sz="1400" dirty="0"/>
          </a:p>
        </p:txBody>
      </p:sp>
      <p:cxnSp>
        <p:nvCxnSpPr>
          <p:cNvPr id="41" name="Straight Arrow Connector 40"/>
          <p:cNvCxnSpPr/>
          <p:nvPr/>
        </p:nvCxnSpPr>
        <p:spPr bwMode="auto">
          <a:xfrm>
            <a:off x="7138992" y="1369081"/>
            <a:ext cx="0" cy="2769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A661C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42" name="Rectangle 41"/>
          <p:cNvSpPr/>
          <p:nvPr/>
        </p:nvSpPr>
        <p:spPr bwMode="auto">
          <a:xfrm>
            <a:off x="7018328" y="1338239"/>
            <a:ext cx="1995391" cy="228296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 type="none"/>
          </a:ln>
        </p:spPr>
        <p:txBody>
          <a:bodyPr lIns="0" rIns="0"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endParaRPr lang="en-US" sz="10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7224888" y="2231473"/>
            <a:ext cx="1569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Pings on </a:t>
            </a:r>
            <a:r>
              <a:rPr lang="en-US" sz="1400" dirty="0"/>
              <a:t>d</a:t>
            </a:r>
            <a:r>
              <a:rPr lang="en-US" sz="1400" dirty="0" smtClean="0"/>
              <a:t>ataplane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7238506" y="3169348"/>
            <a:ext cx="1818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Human use of system</a:t>
            </a:r>
            <a:endParaRPr lang="en-US" sz="1400" dirty="0"/>
          </a:p>
        </p:txBody>
      </p:sp>
      <p:sp>
        <p:nvSpPr>
          <p:cNvPr id="45" name="Right Arrow 44"/>
          <p:cNvSpPr/>
          <p:nvPr/>
        </p:nvSpPr>
        <p:spPr>
          <a:xfrm rot="16200000">
            <a:off x="6956933" y="3311897"/>
            <a:ext cx="345936" cy="137134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 bwMode="auto">
          <a:xfrm>
            <a:off x="7138992" y="2186768"/>
            <a:ext cx="0" cy="3682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arrow" w="med" len="med"/>
            <a:tailEnd type="arrow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7306315" y="2748300"/>
            <a:ext cx="1274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AM health check</a:t>
            </a:r>
            <a:endParaRPr lang="en-US" sz="1400" dirty="0"/>
          </a:p>
        </p:txBody>
      </p:sp>
      <p:sp>
        <p:nvSpPr>
          <p:cNvPr id="49" name="Rectangle 48"/>
          <p:cNvSpPr/>
          <p:nvPr/>
        </p:nvSpPr>
        <p:spPr bwMode="auto">
          <a:xfrm>
            <a:off x="7775497" y="5877774"/>
            <a:ext cx="409637" cy="394581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/>
          </a:ln>
        </p:spPr>
        <p:txBody>
          <a:bodyPr lIns="0" rIns="0"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r>
              <a:rPr lang="en-US" sz="1600" dirty="0" smtClean="0"/>
              <a:t>VM</a:t>
            </a:r>
            <a:endParaRPr lang="en-US" sz="1600" dirty="0"/>
          </a:p>
        </p:txBody>
      </p:sp>
      <p:cxnSp>
        <p:nvCxnSpPr>
          <p:cNvPr id="51" name="Straight Arrow Connector 50"/>
          <p:cNvCxnSpPr>
            <a:stCxn id="30" idx="3"/>
            <a:endCxn id="49" idx="1"/>
          </p:cNvCxnSpPr>
          <p:nvPr/>
        </p:nvCxnSpPr>
        <p:spPr bwMode="auto">
          <a:xfrm flipV="1">
            <a:off x="7272880" y="6075065"/>
            <a:ext cx="502617" cy="1995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arrow" w="med" len="med"/>
            <a:tailEnd type="arrow"/>
          </a:ln>
          <a:effectLst/>
        </p:spPr>
      </p:cxnSp>
      <p:sp>
        <p:nvSpPr>
          <p:cNvPr id="55" name="Can 54"/>
          <p:cNvSpPr/>
          <p:nvPr/>
        </p:nvSpPr>
        <p:spPr bwMode="auto">
          <a:xfrm>
            <a:off x="7643160" y="4504999"/>
            <a:ext cx="481415" cy="420140"/>
          </a:xfrm>
          <a:prstGeom prst="can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rIns="0"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r>
              <a:rPr lang="en-US" sz="1400" dirty="0" smtClean="0"/>
              <a:t>Local</a:t>
            </a:r>
            <a:endParaRPr lang="en-US" sz="1400" dirty="0"/>
          </a:p>
        </p:txBody>
      </p:sp>
      <p:sp>
        <p:nvSpPr>
          <p:cNvPr id="56" name="Vertical Scroll 55"/>
          <p:cNvSpPr/>
          <p:nvPr/>
        </p:nvSpPr>
        <p:spPr bwMode="auto">
          <a:xfrm>
            <a:off x="8032855" y="4248182"/>
            <a:ext cx="777299" cy="852665"/>
          </a:xfrm>
          <a:prstGeom prst="verticalScroll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rIns="0"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r>
              <a:rPr lang="en-US" sz="1100" dirty="0" smtClean="0"/>
              <a:t>Config:</a:t>
            </a:r>
          </a:p>
          <a:p>
            <a:pPr algn="ctr" defTabSz="914400" eaLnBrk="0" hangingPunct="0"/>
            <a:r>
              <a:rPr lang="en-US" sz="1100" dirty="0" smtClean="0"/>
              <a:t>AMs</a:t>
            </a:r>
          </a:p>
          <a:p>
            <a:pPr algn="ctr" defTabSz="914400" eaLnBrk="0" hangingPunct="0"/>
            <a:r>
              <a:rPr lang="en-US" sz="1100" dirty="0" smtClean="0"/>
              <a:t>Operators</a:t>
            </a:r>
            <a:endParaRPr lang="en-US" sz="1100" dirty="0"/>
          </a:p>
        </p:txBody>
      </p:sp>
      <p:cxnSp>
        <p:nvCxnSpPr>
          <p:cNvPr id="57" name="Straight Arrow Connector 56"/>
          <p:cNvCxnSpPr/>
          <p:nvPr/>
        </p:nvCxnSpPr>
        <p:spPr bwMode="auto">
          <a:xfrm flipH="1" flipV="1">
            <a:off x="5583435" y="3536608"/>
            <a:ext cx="2449420" cy="9657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A661C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5467975" y="3621198"/>
            <a:ext cx="2295872" cy="883801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FA661C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Right Arrow 60"/>
          <p:cNvSpPr/>
          <p:nvPr/>
        </p:nvSpPr>
        <p:spPr>
          <a:xfrm rot="16200000">
            <a:off x="4808428" y="1859356"/>
            <a:ext cx="517773" cy="195266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 bwMode="auto">
          <a:xfrm>
            <a:off x="3276792" y="2202950"/>
            <a:ext cx="1103570" cy="478297"/>
          </a:xfrm>
          <a:prstGeom prst="rect">
            <a:avLst/>
          </a:prstGeom>
          <a:solidFill>
            <a:srgbClr val="2D2D8A">
              <a:lumMod val="40000"/>
              <a:lumOff val="60000"/>
            </a:srgbClr>
          </a:solidFill>
          <a:ln w="9525">
            <a:solidFill>
              <a:srgbClr val="000000"/>
            </a:solidFill>
            <a:round/>
            <a:headEnd/>
            <a:tailEnd type="none"/>
          </a:ln>
        </p:spPr>
        <p:txBody>
          <a:bodyPr lIns="0" rIns="0" rtlCol="0" anchor="ctr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Kozuka Gothic Pro L"/>
                <a:cs typeface="Kozuka Gothic Pro L"/>
              </a:rPr>
              <a:t>Alerting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Kozuka Gothic Pro L"/>
              <a:cs typeface="Kozuka Gothic Pro L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4394208" y="2202950"/>
            <a:ext cx="1189227" cy="478297"/>
          </a:xfrm>
          <a:prstGeom prst="rect">
            <a:avLst/>
          </a:prstGeom>
          <a:solidFill>
            <a:srgbClr val="2D2D8A">
              <a:lumMod val="40000"/>
              <a:lumOff val="60000"/>
            </a:srgbClr>
          </a:solidFill>
          <a:ln w="9525">
            <a:solidFill>
              <a:srgbClr val="000000"/>
            </a:solidFill>
            <a:round/>
            <a:headEnd/>
            <a:tailEnd type="none"/>
          </a:ln>
        </p:spPr>
        <p:txBody>
          <a:bodyPr lIns="0" rIns="0" rtlCol="0" anchor="ctr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Kozuka Gothic Pro L"/>
                <a:cs typeface="Kozuka Gothic Pro L"/>
              </a:rPr>
              <a:t>Visualization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Kozuka Gothic Pro L"/>
              <a:cs typeface="Kozuka Gothic Pro L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5583435" y="2201619"/>
            <a:ext cx="1103570" cy="478297"/>
          </a:xfrm>
          <a:prstGeom prst="rect">
            <a:avLst/>
          </a:prstGeom>
          <a:solidFill>
            <a:srgbClr val="2D2D8A">
              <a:lumMod val="40000"/>
              <a:lumOff val="60000"/>
            </a:srgbClr>
          </a:solidFill>
          <a:ln w="9525">
            <a:solidFill>
              <a:srgbClr val="000000"/>
            </a:solidFill>
            <a:round/>
            <a:headEnd/>
            <a:tailEnd type="none"/>
          </a:ln>
        </p:spPr>
        <p:txBody>
          <a:bodyPr lIns="0" rIns="0" rtlCol="0" anchor="ctr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Kozuka Gothic Pro L"/>
                <a:cs typeface="Kozuka Gothic Pro L"/>
              </a:rPr>
              <a:t>Reports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Kozuka Gothic Pro L"/>
              <a:cs typeface="Kozuka Gothic Pro L"/>
            </a:endParaRPr>
          </a:p>
        </p:txBody>
      </p:sp>
      <p:sp>
        <p:nvSpPr>
          <p:cNvPr id="67" name="Right Arrow 66"/>
          <p:cNvSpPr/>
          <p:nvPr/>
        </p:nvSpPr>
        <p:spPr>
          <a:xfrm rot="16200000">
            <a:off x="5875991" y="1834992"/>
            <a:ext cx="517773" cy="195266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Arrow 67"/>
          <p:cNvSpPr/>
          <p:nvPr/>
        </p:nvSpPr>
        <p:spPr>
          <a:xfrm rot="16200000">
            <a:off x="3559770" y="1828876"/>
            <a:ext cx="517773" cy="195266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/>
          <p:cNvCxnSpPr>
            <a:stCxn id="25" idx="2"/>
            <a:endCxn id="10" idx="0"/>
          </p:cNvCxnSpPr>
          <p:nvPr/>
        </p:nvCxnSpPr>
        <p:spPr bwMode="auto">
          <a:xfrm>
            <a:off x="2084126" y="4264656"/>
            <a:ext cx="38722" cy="1117763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0000FF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87" name="Straight Arrow Connector 86"/>
          <p:cNvCxnSpPr>
            <a:stCxn id="25" idx="2"/>
            <a:endCxn id="5" idx="0"/>
          </p:cNvCxnSpPr>
          <p:nvPr/>
        </p:nvCxnSpPr>
        <p:spPr bwMode="auto">
          <a:xfrm>
            <a:off x="2084126" y="4264656"/>
            <a:ext cx="3550968" cy="1291619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0000FF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90" name="Straight Arrow Connector 89"/>
          <p:cNvCxnSpPr>
            <a:stCxn id="25" idx="2"/>
            <a:endCxn id="19" idx="0"/>
          </p:cNvCxnSpPr>
          <p:nvPr/>
        </p:nvCxnSpPr>
        <p:spPr bwMode="auto">
          <a:xfrm>
            <a:off x="2084126" y="4264656"/>
            <a:ext cx="5153522" cy="1109516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0000FF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93" name="Straight Arrow Connector 92"/>
          <p:cNvCxnSpPr>
            <a:stCxn id="25" idx="2"/>
            <a:endCxn id="11" idx="1"/>
          </p:cNvCxnSpPr>
          <p:nvPr/>
        </p:nvCxnSpPr>
        <p:spPr bwMode="auto">
          <a:xfrm>
            <a:off x="2084126" y="4264656"/>
            <a:ext cx="926617" cy="1086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A661C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96" name="Straight Arrow Connector 95"/>
          <p:cNvCxnSpPr>
            <a:stCxn id="25" idx="2"/>
            <a:endCxn id="20" idx="1"/>
          </p:cNvCxnSpPr>
          <p:nvPr/>
        </p:nvCxnSpPr>
        <p:spPr bwMode="auto">
          <a:xfrm>
            <a:off x="2084126" y="4264656"/>
            <a:ext cx="6034752" cy="1086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A661C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99" name="Straight Arrow Connector 98"/>
          <p:cNvCxnSpPr/>
          <p:nvPr/>
        </p:nvCxnSpPr>
        <p:spPr bwMode="auto">
          <a:xfrm flipH="1" flipV="1">
            <a:off x="2441281" y="4248182"/>
            <a:ext cx="5914117" cy="109213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A661C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2" name="Straight Arrow Connector 101"/>
          <p:cNvCxnSpPr/>
          <p:nvPr/>
        </p:nvCxnSpPr>
        <p:spPr bwMode="auto">
          <a:xfrm flipH="1" flipV="1">
            <a:off x="2258645" y="4264656"/>
            <a:ext cx="914096" cy="107566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A661C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6" name="Straight Arrow Connector 105"/>
          <p:cNvCxnSpPr/>
          <p:nvPr/>
        </p:nvCxnSpPr>
        <p:spPr bwMode="auto">
          <a:xfrm>
            <a:off x="7143832" y="2678228"/>
            <a:ext cx="0" cy="427667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0000FF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109" name="TextBox 108"/>
          <p:cNvSpPr txBox="1"/>
          <p:nvPr/>
        </p:nvSpPr>
        <p:spPr>
          <a:xfrm>
            <a:off x="111760" y="907416"/>
            <a:ext cx="5673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Tests the control plane by checking if AMs are well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Tests the data plane by running an inter-aggregate experiment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849591"/>
      </p:ext>
    </p:extLst>
  </p:cSld>
  <p:clrMapOvr>
    <a:masterClrMapping/>
  </p:clrMapOvr>
  <p:transition xmlns:p14="http://schemas.microsoft.com/office/powerpoint/2010/main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Hypervisor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see which AMs are most heavily utilized</a:t>
            </a:r>
          </a:p>
          <a:p>
            <a:r>
              <a:rPr lang="en-US" dirty="0" smtClean="0"/>
              <a:t>Data like “how many VMs are allocated?” and other VM server status will go into the local datastores</a:t>
            </a:r>
          </a:p>
          <a:p>
            <a:r>
              <a:rPr lang="en-US" dirty="0" smtClean="0"/>
              <a:t>GPO will develop schema(s) to support this prior to the June release</a:t>
            </a:r>
          </a:p>
          <a:p>
            <a:endParaRPr lang="en-US" dirty="0"/>
          </a:p>
          <a:p>
            <a:r>
              <a:rPr lang="en-US" dirty="0" smtClean="0"/>
              <a:t>Any </a:t>
            </a:r>
            <a:r>
              <a:rPr lang="en-US" dirty="0" err="1" smtClean="0"/>
              <a:t>openflow</a:t>
            </a:r>
            <a:r>
              <a:rPr lang="en-US" dirty="0"/>
              <a:t> </a:t>
            </a:r>
            <a:r>
              <a:rPr lang="en-US" dirty="0" smtClean="0"/>
              <a:t>level information and hypervisor?</a:t>
            </a:r>
          </a:p>
          <a:p>
            <a:r>
              <a:rPr lang="en-US" dirty="0" smtClean="0"/>
              <a:t>What </a:t>
            </a:r>
            <a:r>
              <a:rPr lang="en-US" smtClean="0"/>
              <a:t>is monitored at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0513588"/>
      </p:ext>
    </p:extLst>
  </p:cSld>
  <p:clrMapOvr>
    <a:masterClrMapping/>
  </p:clrMapOvr>
  <p:transition xmlns:p14="http://schemas.microsoft.com/office/powerpoint/2010/main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Status </a:t>
            </a:r>
          </a:p>
          <a:p>
            <a:pPr lvl="1"/>
            <a:r>
              <a:rPr lang="en-US" dirty="0" smtClean="0"/>
              <a:t>Gary, 2 nodes, lots of progress, </a:t>
            </a:r>
            <a:r>
              <a:rPr lang="en-US" dirty="0" err="1" smtClean="0"/>
              <a:t>wsgi+apache</a:t>
            </a:r>
            <a:r>
              <a:rPr lang="en-US" dirty="0" smtClean="0"/>
              <a:t>, forward email sliver ---</a:t>
            </a:r>
          </a:p>
          <a:p>
            <a:pPr lvl="1"/>
            <a:r>
              <a:rPr lang="en-US" dirty="0" smtClean="0"/>
              <a:t>Jonathan, unchanged status, later this week</a:t>
            </a:r>
          </a:p>
          <a:p>
            <a:pPr lvl="1"/>
            <a:r>
              <a:rPr lang="en-US" dirty="0" smtClean="0"/>
              <a:t>Send email to AJ and XI of an update (of link and port/node) ---</a:t>
            </a:r>
          </a:p>
          <a:p>
            <a:pPr lvl="2"/>
            <a:r>
              <a:rPr lang="en-US" dirty="0" smtClean="0"/>
              <a:t>Have Xi send examples of the MAX aggregate to AJ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43406"/>
      </p:ext>
    </p:extLst>
  </p:cSld>
  <p:clrMapOvr>
    <a:masterClrMapping/>
  </p:clrMapOvr>
  <p:transition xmlns:p14="http://schemas.microsoft.com/office/powerpoint/2010/main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SSL at </a:t>
            </a:r>
            <a:r>
              <a:rPr lang="en-US" dirty="0" err="1" smtClean="0"/>
              <a:t>config</a:t>
            </a:r>
            <a:r>
              <a:rPr lang="en-US" dirty="0" smtClean="0"/>
              <a:t> 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 the configuration by the end of day tomorrow for community</a:t>
            </a:r>
          </a:p>
          <a:p>
            <a:pPr lvl="1"/>
            <a:r>
              <a:rPr lang="en-US" dirty="0" smtClean="0"/>
              <a:t>Includes how to configure apache for reference implementation</a:t>
            </a:r>
          </a:p>
          <a:p>
            <a:pPr lvl="1"/>
            <a:r>
              <a:rPr lang="en-US" dirty="0" smtClean="0"/>
              <a:t>Includes how to get the proper certificate if you want to run a collector and how to get the certificates in place</a:t>
            </a:r>
          </a:p>
          <a:p>
            <a:r>
              <a:rPr lang="en-US" dirty="0" smtClean="0"/>
              <a:t>Have a tools certificate with “collector” in the tool field (there is page)</a:t>
            </a:r>
          </a:p>
          <a:p>
            <a:r>
              <a:rPr lang="en-US" dirty="0" smtClean="0"/>
              <a:t>See if Gary is okay without a whitelist for this week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807970"/>
      </p:ext>
    </p:extLst>
  </p:cSld>
  <p:clrMapOvr>
    <a:masterClrMapping/>
  </p:clrMapOvr>
  <p:transition xmlns:p14="http://schemas.microsoft.com/office/powerpoint/2010/main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 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list of events is on </a:t>
            </a:r>
            <a:r>
              <a:rPr lang="en-US" dirty="0" err="1" smtClean="0"/>
              <a:t>tamassos</a:t>
            </a:r>
            <a:endParaRPr lang="en-US" dirty="0" smtClean="0"/>
          </a:p>
          <a:p>
            <a:pPr lvl="1"/>
            <a:r>
              <a:rPr lang="en-US" dirty="0" smtClean="0"/>
              <a:t>Send a link of this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851194"/>
      </p:ext>
    </p:extLst>
  </p:cSld>
  <p:clrMapOvr>
    <a:masterClrMapping/>
  </p:clrMapOvr>
  <p:transition xmlns:p14="http://schemas.microsoft.com/office/powerpoint/2010/main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datastore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88985"/>
      </p:ext>
    </p:extLst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410" y="817880"/>
            <a:ext cx="825879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/>
              <a:t>Release </a:t>
            </a:r>
            <a:r>
              <a:rPr lang="en-US" u="sng" dirty="0"/>
              <a:t>for all of </a:t>
            </a:r>
            <a:r>
              <a:rPr lang="en-US" u="sng" dirty="0" err="1" smtClean="0"/>
              <a:t>InstaGENI</a:t>
            </a:r>
            <a:r>
              <a:rPr lang="en-US" u="sng" dirty="0" smtClean="0"/>
              <a:t>, </a:t>
            </a:r>
            <a:r>
              <a:rPr lang="en-US" u="sng" dirty="0" err="1" smtClean="0"/>
              <a:t>ExoGENI</a:t>
            </a:r>
            <a:r>
              <a:rPr lang="en-US" u="sng" dirty="0" smtClean="0"/>
              <a:t>, </a:t>
            </a:r>
            <a:r>
              <a:rPr lang="en-US" u="sng" dirty="0"/>
              <a:t>Internet2, ION</a:t>
            </a:r>
            <a:r>
              <a:rPr lang="en-US" u="sng" dirty="0" smtClean="0"/>
              <a:t>, and </a:t>
            </a:r>
            <a:r>
              <a:rPr lang="en-US" u="sng" dirty="0"/>
              <a:t>AL2S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May release: </a:t>
            </a:r>
          </a:p>
          <a:p>
            <a:r>
              <a:rPr lang="en-US" dirty="0" smtClean="0"/>
              <a:t>Sliver data</a:t>
            </a:r>
          </a:p>
          <a:p>
            <a:r>
              <a:rPr lang="en-US" dirty="0"/>
              <a:t>Interface and VLAN </a:t>
            </a:r>
            <a:r>
              <a:rPr lang="en-US" dirty="0" smtClean="0"/>
              <a:t>data</a:t>
            </a:r>
          </a:p>
          <a:p>
            <a:r>
              <a:rPr lang="en-US" dirty="0"/>
              <a:t>Small </a:t>
            </a:r>
            <a:r>
              <a:rPr lang="en-US" dirty="0" smtClean="0"/>
              <a:t>simplification to </a:t>
            </a:r>
            <a:r>
              <a:rPr lang="en-US" dirty="0"/>
              <a:t>schema</a:t>
            </a:r>
          </a:p>
          <a:p>
            <a:r>
              <a:rPr lang="en-US" dirty="0" smtClean="0"/>
              <a:t>SSL at Local Datastores</a:t>
            </a:r>
          </a:p>
          <a:p>
            <a:r>
              <a:rPr lang="en-US" dirty="0" smtClean="0"/>
              <a:t>Config </a:t>
            </a:r>
            <a:r>
              <a:rPr lang="en-US" dirty="0"/>
              <a:t>Datastore</a:t>
            </a:r>
          </a:p>
          <a:p>
            <a:r>
              <a:rPr lang="en-US" dirty="0"/>
              <a:t>External Checker Datastore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June release</a:t>
            </a:r>
          </a:p>
          <a:p>
            <a:r>
              <a:rPr lang="en-US" dirty="0" smtClean="0"/>
              <a:t>Hypervisor data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Need input from Kentucky team on </a:t>
            </a:r>
            <a:r>
              <a:rPr lang="en-US" dirty="0" smtClean="0"/>
              <a:t>proposed reporting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617147"/>
      </p:ext>
    </p:extLst>
  </p:cSld>
  <p:clrMapOvr>
    <a:masterClrMapping/>
  </p:clrMapOvr>
  <p:transition xmlns:p14="http://schemas.microsoft.com/office/powerpoint/2010/main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Sliver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Tables to fill in and update as slivers are allocated and </a:t>
            </a:r>
            <a:r>
              <a:rPr lang="en-US" dirty="0" err="1" smtClean="0"/>
              <a:t>deallocated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sliver (information about all slivers)</a:t>
            </a:r>
          </a:p>
          <a:p>
            <a:pPr lvl="1"/>
            <a:r>
              <a:rPr lang="en-US" dirty="0" err="1" smtClean="0"/>
              <a:t>aggregate_sliver</a:t>
            </a:r>
            <a:r>
              <a:rPr lang="en-US" dirty="0" smtClean="0"/>
              <a:t>  (relates slivers to aggregate)</a:t>
            </a:r>
          </a:p>
          <a:p>
            <a:pPr lvl="1"/>
            <a:r>
              <a:rPr lang="en-US" dirty="0" err="1" smtClean="0"/>
              <a:t>sliver_resource</a:t>
            </a:r>
            <a:r>
              <a:rPr lang="en-US" dirty="0" smtClean="0"/>
              <a:t> (relates slivers to resources)</a:t>
            </a:r>
          </a:p>
          <a:p>
            <a:r>
              <a:rPr lang="en-US" dirty="0" smtClean="0"/>
              <a:t>Sliver resources contain nodes and likely a link</a:t>
            </a:r>
            <a:endParaRPr lang="en-US" sz="1600" dirty="0" smtClean="0">
              <a:hlinkClick r:id="rId3"/>
            </a:endParaRPr>
          </a:p>
          <a:p>
            <a:pPr marL="0" indent="0">
              <a:buNone/>
            </a:pPr>
            <a:endParaRPr lang="en-US" sz="1600" dirty="0">
              <a:hlinkClick r:id="rId3"/>
            </a:endParaRPr>
          </a:p>
          <a:p>
            <a:pPr marL="0" indent="0">
              <a:buNone/>
            </a:pPr>
            <a:r>
              <a:rPr lang="en-US" sz="1600" dirty="0" smtClean="0">
                <a:hlinkClick r:id="rId3"/>
              </a:rPr>
              <a:t>http</a:t>
            </a:r>
            <a:r>
              <a:rPr lang="en-US" sz="1600" dirty="0">
                <a:hlinkClick r:id="rId3"/>
              </a:rPr>
              <a:t>://tamassos.gpolab.bbn.com/info/sliver/</a:t>
            </a:r>
            <a:r>
              <a:rPr lang="en-US" sz="1600" dirty="0" smtClean="0">
                <a:hlinkClick r:id="rId3"/>
              </a:rPr>
              <a:t>instageni.gpolab.bbn.com_sliver_26947</a:t>
            </a:r>
            <a:endParaRPr lang="en-US" sz="16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489775"/>
      </p:ext>
    </p:extLst>
  </p:cSld>
  <p:clrMapOvr>
    <a:masterClrMapping/>
  </p:clrMapOvr>
  <p:transition xmlns:p14="http://schemas.microsoft.com/office/powerpoint/2010/main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and Interface-VLAN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 simplest possible representation per aggregate</a:t>
            </a:r>
          </a:p>
          <a:p>
            <a:pPr lvl="1"/>
            <a:r>
              <a:rPr lang="en-US" dirty="0" smtClean="0"/>
              <a:t>Internal to a RACK</a:t>
            </a:r>
          </a:p>
          <a:p>
            <a:pPr lvl="1"/>
            <a:r>
              <a:rPr lang="en-US" dirty="0" err="1" smtClean="0"/>
              <a:t>Mesoscale</a:t>
            </a:r>
            <a:r>
              <a:rPr lang="en-US" dirty="0" smtClean="0"/>
              <a:t> (shared) VLAN</a:t>
            </a:r>
          </a:p>
          <a:p>
            <a:pPr lvl="1"/>
            <a:r>
              <a:rPr lang="en-US" dirty="0" smtClean="0"/>
              <a:t>Stitched (not shared) VLAN</a:t>
            </a:r>
          </a:p>
          <a:p>
            <a:pPr lvl="1"/>
            <a:endParaRPr lang="en-US" dirty="0" smtClean="0"/>
          </a:p>
          <a:p>
            <a:r>
              <a:rPr lang="en-US" dirty="0"/>
              <a:t>Mapping back to slivers and slices</a:t>
            </a:r>
          </a:p>
          <a:p>
            <a:pPr lvl="1"/>
            <a:r>
              <a:rPr lang="en-US" dirty="0"/>
              <a:t>Sliver info query contains link in list of resources pertaining to </a:t>
            </a:r>
            <a:r>
              <a:rPr lang="en-US" dirty="0" smtClean="0"/>
              <a:t>sliver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887776"/>
      </p:ext>
    </p:extLst>
  </p:cSld>
  <p:clrMapOvr>
    <a:masterClrMapping/>
  </p:clrMapOvr>
  <p:transition xmlns:p14="http://schemas.microsoft.com/office/powerpoint/2010/main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schema (1) – Internal VLANs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75988" y="942119"/>
            <a:ext cx="3745772" cy="2621573"/>
            <a:chOff x="623028" y="3550925"/>
            <a:chExt cx="3745772" cy="2621573"/>
          </a:xfrm>
        </p:grpSpPr>
        <p:sp>
          <p:nvSpPr>
            <p:cNvPr id="16" name="Rectangle 15"/>
            <p:cNvSpPr/>
            <p:nvPr/>
          </p:nvSpPr>
          <p:spPr bwMode="auto">
            <a:xfrm>
              <a:off x="2854960" y="4661116"/>
              <a:ext cx="1513840" cy="672884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 defTabSz="914400" eaLnBrk="0" hangingPunct="0"/>
              <a:endParaRPr lang="en-US" sz="1000" dirty="0"/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1470817" y="4383702"/>
              <a:ext cx="873680" cy="27741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 type="none"/>
            </a:ln>
          </p:spPr>
          <p:txBody>
            <a:bodyPr lIns="0" rIns="0" rtlCol="0" anchor="ctr">
              <a:prstTxWarp prst="textNoShape">
                <a:avLst/>
              </a:prstTxWarp>
            </a:bodyPr>
            <a:lstStyle/>
            <a:p>
              <a:pPr algn="ctr" defTabSz="914400" eaLnBrk="0" hangingPunct="0"/>
              <a:r>
                <a:rPr lang="en-US" sz="1000" dirty="0" smtClean="0"/>
                <a:t>Node 1</a:t>
              </a:r>
              <a:endParaRPr lang="en-US" sz="1000" dirty="0"/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802938" y="4348480"/>
              <a:ext cx="487382" cy="53661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 type="none"/>
            </a:ln>
          </p:spPr>
          <p:txBody>
            <a:bodyPr lIns="0" rIns="0" rtlCol="0" anchor="ctr">
              <a:prstTxWarp prst="textNoShape">
                <a:avLst/>
              </a:prstTxWarp>
            </a:bodyPr>
            <a:lstStyle/>
            <a:p>
              <a:pPr defTabSz="914400" eaLnBrk="0" hangingPunct="0"/>
              <a:r>
                <a:rPr lang="en-US" sz="1600" dirty="0" smtClean="0"/>
                <a:t> AM</a:t>
              </a:r>
              <a:endParaRPr lang="en-US" sz="1600" dirty="0"/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1470817" y="4972212"/>
              <a:ext cx="873680" cy="27741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 type="none"/>
            </a:ln>
          </p:spPr>
          <p:txBody>
            <a:bodyPr lIns="0" rIns="0" rtlCol="0" anchor="ctr">
              <a:prstTxWarp prst="textNoShape">
                <a:avLst/>
              </a:prstTxWarp>
            </a:bodyPr>
            <a:lstStyle/>
            <a:p>
              <a:pPr algn="ctr" defTabSz="914400" eaLnBrk="0" hangingPunct="0"/>
              <a:r>
                <a:rPr lang="en-US" sz="1000" dirty="0" smtClean="0"/>
                <a:t>Node 2</a:t>
              </a:r>
              <a:endParaRPr lang="en-US" sz="1000" dirty="0"/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623028" y="3757084"/>
              <a:ext cx="3613692" cy="24154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/>
            </a:ln>
          </p:spPr>
          <p:txBody>
            <a:bodyPr lIns="0" rIns="0" rtlCol="0" anchor="ctr">
              <a:prstTxWarp prst="textNoShape">
                <a:avLst/>
              </a:prstTxWarp>
            </a:bodyPr>
            <a:lstStyle/>
            <a:p>
              <a:pPr algn="ctr" defTabSz="914400" eaLnBrk="0" hangingPunct="0"/>
              <a:endParaRPr lang="en-US" sz="1000" dirty="0" smtClean="0"/>
            </a:p>
            <a:p>
              <a:pPr algn="ctr" defTabSz="914400" eaLnBrk="0" hangingPunct="0"/>
              <a:endParaRPr lang="en-US" sz="1000" dirty="0"/>
            </a:p>
            <a:p>
              <a:pPr algn="ctr" defTabSz="914400" eaLnBrk="0" hangingPunct="0"/>
              <a:endParaRPr lang="en-US" sz="1000" dirty="0"/>
            </a:p>
            <a:p>
              <a:pPr algn="ctr" defTabSz="914400" eaLnBrk="0" hangingPunct="0"/>
              <a:endParaRPr lang="en-US" sz="1000" dirty="0" smtClean="0"/>
            </a:p>
            <a:p>
              <a:pPr algn="ctr" defTabSz="914400" eaLnBrk="0" hangingPunct="0"/>
              <a:endParaRPr lang="en-US" sz="1000" dirty="0"/>
            </a:p>
            <a:p>
              <a:pPr algn="ctr" defTabSz="914400" eaLnBrk="0" hangingPunct="0"/>
              <a:endParaRPr lang="en-US" sz="1000" dirty="0" smtClean="0"/>
            </a:p>
            <a:p>
              <a:pPr algn="ctr" defTabSz="914400" eaLnBrk="0" hangingPunct="0"/>
              <a:endParaRPr lang="en-US" sz="1000" dirty="0"/>
            </a:p>
            <a:p>
              <a:pPr algn="ctr" defTabSz="914400" eaLnBrk="0" hangingPunct="0"/>
              <a:endParaRPr lang="en-US" sz="1000" dirty="0" smtClean="0"/>
            </a:p>
            <a:p>
              <a:pPr algn="ctr" defTabSz="914400" eaLnBrk="0" hangingPunct="0"/>
              <a:endParaRPr lang="en-US" sz="1000" dirty="0"/>
            </a:p>
            <a:p>
              <a:pPr algn="ctr" defTabSz="914400" eaLnBrk="0" hangingPunct="0"/>
              <a:endParaRPr lang="en-US" sz="1000" dirty="0" smtClean="0"/>
            </a:p>
            <a:p>
              <a:pPr algn="ctr" defTabSz="914400" eaLnBrk="0" hangingPunct="0"/>
              <a:endParaRPr lang="en-US" sz="1000" dirty="0"/>
            </a:p>
            <a:p>
              <a:pPr algn="ctr" defTabSz="914400" eaLnBrk="0" hangingPunct="0"/>
              <a:endParaRPr lang="en-US" sz="1000" dirty="0" smtClean="0"/>
            </a:p>
            <a:p>
              <a:pPr algn="ctr" defTabSz="914400" eaLnBrk="0" hangingPunct="0"/>
              <a:endParaRPr lang="en-US" sz="1000" dirty="0"/>
            </a:p>
            <a:p>
              <a:pPr algn="ctr" defTabSz="914400" eaLnBrk="0" hangingPunct="0"/>
              <a:endParaRPr lang="en-US" sz="1000" dirty="0" smtClean="0"/>
            </a:p>
            <a:p>
              <a:pPr defTabSz="914400" eaLnBrk="0" hangingPunct="0"/>
              <a:r>
                <a:rPr lang="en-US" sz="1000" dirty="0"/>
                <a:t> </a:t>
              </a:r>
              <a:r>
                <a:rPr lang="en-US" sz="1000" dirty="0" smtClean="0"/>
                <a:t>  </a:t>
              </a:r>
              <a:r>
                <a:rPr lang="en-US" sz="1600" dirty="0" smtClean="0"/>
                <a:t>Rack</a:t>
              </a:r>
              <a:endParaRPr lang="en-US" sz="1600" dirty="0"/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2854960" y="4734560"/>
              <a:ext cx="599440" cy="43358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 defTabSz="914400" eaLnBrk="0" hangingPunct="0"/>
              <a:r>
                <a:rPr lang="en-US" sz="1000" dirty="0" smtClean="0"/>
                <a:t>vSwitch</a:t>
              </a:r>
              <a:endParaRPr lang="en-US" sz="1000" dirty="0"/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840480" y="4734762"/>
              <a:ext cx="528320" cy="43358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 defTabSz="914400" eaLnBrk="0" hangingPunct="0"/>
              <a:r>
                <a:rPr lang="en-US" sz="1000" dirty="0" smtClean="0"/>
                <a:t>Switch</a:t>
              </a:r>
              <a:endParaRPr lang="en-US" sz="1000" dirty="0"/>
            </a:p>
          </p:txBody>
        </p:sp>
        <p:sp>
          <p:nvSpPr>
            <p:cNvPr id="23" name="Can 22"/>
            <p:cNvSpPr/>
            <p:nvPr/>
          </p:nvSpPr>
          <p:spPr bwMode="auto">
            <a:xfrm>
              <a:off x="2466417" y="3550925"/>
              <a:ext cx="858559" cy="412317"/>
            </a:xfrm>
            <a:prstGeom prst="can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rIns="0" rtlCol="0" anchor="ctr">
              <a:prstTxWarp prst="textNoShape">
                <a:avLst/>
              </a:prstTxWarp>
            </a:bodyPr>
            <a:lstStyle/>
            <a:p>
              <a:pPr algn="ctr" defTabSz="914400" eaLnBrk="0" hangingPunct="0"/>
              <a:r>
                <a:rPr lang="en-US" sz="1600" dirty="0" smtClean="0"/>
                <a:t>Local DS</a:t>
              </a:r>
              <a:endParaRPr lang="en-US" sz="1600" dirty="0"/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1470817" y="5541172"/>
              <a:ext cx="873680" cy="27741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 type="none"/>
            </a:ln>
          </p:spPr>
          <p:txBody>
            <a:bodyPr lIns="0" rIns="0" rtlCol="0" anchor="ctr">
              <a:prstTxWarp prst="textNoShape">
                <a:avLst/>
              </a:prstTxWarp>
            </a:bodyPr>
            <a:lstStyle/>
            <a:p>
              <a:pPr algn="ctr" defTabSz="914400" eaLnBrk="0" hangingPunct="0"/>
              <a:r>
                <a:rPr lang="en-US" sz="1000" dirty="0" smtClean="0"/>
                <a:t>Node 3</a:t>
              </a:r>
              <a:endParaRPr lang="en-US" sz="1000" dirty="0"/>
            </a:p>
          </p:txBody>
        </p:sp>
      </p:grpSp>
      <p:cxnSp>
        <p:nvCxnSpPr>
          <p:cNvPr id="27" name="Straight Connector 26"/>
          <p:cNvCxnSpPr/>
          <p:nvPr/>
        </p:nvCxnSpPr>
        <p:spPr bwMode="auto">
          <a:xfrm>
            <a:off x="1897457" y="1937799"/>
            <a:ext cx="571423" cy="26416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H="1">
            <a:off x="1897458" y="2494946"/>
            <a:ext cx="571422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Multiply 32"/>
          <p:cNvSpPr/>
          <p:nvPr/>
        </p:nvSpPr>
        <p:spPr bwMode="auto">
          <a:xfrm>
            <a:off x="4693920" y="2443049"/>
            <a:ext cx="264160" cy="264160"/>
          </a:xfrm>
          <a:prstGeom prst="mathMultiply">
            <a:avLst/>
          </a:prstGeom>
          <a:solidFill>
            <a:srgbClr val="14FF1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endParaRPr lang="en-US" sz="1000" dirty="0"/>
          </a:p>
        </p:txBody>
      </p:sp>
      <p:sp>
        <p:nvSpPr>
          <p:cNvPr id="34" name="Multiply 33"/>
          <p:cNvSpPr/>
          <p:nvPr/>
        </p:nvSpPr>
        <p:spPr bwMode="auto">
          <a:xfrm>
            <a:off x="1765378" y="1774896"/>
            <a:ext cx="264160" cy="264160"/>
          </a:xfrm>
          <a:prstGeom prst="mathMultiply">
            <a:avLst/>
          </a:prstGeom>
          <a:solidFill>
            <a:srgbClr val="14FF1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endParaRPr lang="en-US" sz="1000" dirty="0"/>
          </a:p>
        </p:txBody>
      </p:sp>
      <p:sp>
        <p:nvSpPr>
          <p:cNvPr id="35" name="Multiply 34"/>
          <p:cNvSpPr/>
          <p:nvPr/>
        </p:nvSpPr>
        <p:spPr bwMode="auto">
          <a:xfrm>
            <a:off x="1765378" y="2376660"/>
            <a:ext cx="264160" cy="264160"/>
          </a:xfrm>
          <a:prstGeom prst="mathMultiply">
            <a:avLst/>
          </a:prstGeom>
          <a:solidFill>
            <a:srgbClr val="14FF1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endParaRPr lang="en-US" sz="1000" dirty="0"/>
          </a:p>
        </p:txBody>
      </p:sp>
      <p:cxnSp>
        <p:nvCxnSpPr>
          <p:cNvPr id="45" name="Straight Connector 44"/>
          <p:cNvCxnSpPr/>
          <p:nvPr/>
        </p:nvCxnSpPr>
        <p:spPr bwMode="auto">
          <a:xfrm>
            <a:off x="2458720" y="2201959"/>
            <a:ext cx="0" cy="292987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33" idx="2"/>
            <a:endCxn id="52" idx="3"/>
          </p:cNvCxnSpPr>
          <p:nvPr/>
        </p:nvCxnSpPr>
        <p:spPr bwMode="auto">
          <a:xfrm>
            <a:off x="4894635" y="2643764"/>
            <a:ext cx="901535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Multiply 51"/>
          <p:cNvSpPr/>
          <p:nvPr/>
        </p:nvSpPr>
        <p:spPr bwMode="auto">
          <a:xfrm>
            <a:off x="5732725" y="2443049"/>
            <a:ext cx="264160" cy="264160"/>
          </a:xfrm>
          <a:prstGeom prst="mathMultiply">
            <a:avLst/>
          </a:prstGeom>
          <a:solidFill>
            <a:srgbClr val="14FF1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endParaRPr lang="en-US" sz="1000" dirty="0"/>
          </a:p>
        </p:txBody>
      </p:sp>
      <p:sp>
        <p:nvSpPr>
          <p:cNvPr id="55" name="Multiply 54"/>
          <p:cNvSpPr/>
          <p:nvPr/>
        </p:nvSpPr>
        <p:spPr bwMode="auto">
          <a:xfrm>
            <a:off x="3088640" y="6029933"/>
            <a:ext cx="264160" cy="264160"/>
          </a:xfrm>
          <a:prstGeom prst="mathMultiply">
            <a:avLst/>
          </a:prstGeom>
          <a:solidFill>
            <a:srgbClr val="14FF1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endParaRPr 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2511848" y="6230343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Interface-VLAN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693920" y="2945802"/>
            <a:ext cx="44094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http://tamassos.gpolab.bbn.com/info/link/</a:t>
            </a:r>
            <a:r>
              <a:rPr lang="en-US" sz="1400" dirty="0" smtClean="0">
                <a:hlinkClick r:id="rId2"/>
              </a:rPr>
              <a:t>arbitrary_link_id_001</a:t>
            </a:r>
            <a:endParaRPr lang="en-US" sz="1400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5039360" y="2605609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Link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579120" y="6524757"/>
            <a:ext cx="7061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http://tamassos.gpolab.bbn.com/info/interfacevlan/instageni.gpolab.bbn.com_interface_pc1:eth1:</a:t>
            </a:r>
            <a:r>
              <a:rPr lang="en-US" sz="1400" dirty="0" smtClean="0">
                <a:hlinkClick r:id="rId3"/>
              </a:rPr>
              <a:t>1750</a:t>
            </a:r>
            <a:endParaRPr lang="en-US" sz="1400" dirty="0" smtClean="0"/>
          </a:p>
        </p:txBody>
      </p:sp>
      <p:sp>
        <p:nvSpPr>
          <p:cNvPr id="63" name="TextBox 62"/>
          <p:cNvSpPr txBox="1"/>
          <p:nvPr/>
        </p:nvSpPr>
        <p:spPr>
          <a:xfrm>
            <a:off x="3580706" y="3630474"/>
            <a:ext cx="380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Link endpoints are Interface-VLANs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674958" y="3994965"/>
            <a:ext cx="642840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endpoints: [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urn: "urn:publicid:IDN+instageni.gpolab.bbn.com+interface+pc1:eth1:1750",</a:t>
            </a:r>
          </a:p>
          <a:p>
            <a:r>
              <a:rPr lang="en-US" sz="1200" dirty="0" err="1"/>
              <a:t>href</a:t>
            </a:r>
            <a:r>
              <a:rPr lang="en-US" sz="1200" dirty="0"/>
              <a:t>: "http://</a:t>
            </a:r>
            <a:r>
              <a:rPr lang="en-US" sz="1200" dirty="0" err="1"/>
              <a:t>tamassos.gpolab.bbn.com</a:t>
            </a:r>
            <a:r>
              <a:rPr lang="en-US" sz="1200" dirty="0"/>
              <a:t>/info/</a:t>
            </a:r>
            <a:r>
              <a:rPr lang="en-US" sz="1200" dirty="0" err="1"/>
              <a:t>interfacevlan</a:t>
            </a:r>
            <a:r>
              <a:rPr lang="en-US" sz="1200" dirty="0"/>
              <a:t>/instageni.gpolab.bbn.com_interface_pc1:eth1:1750"</a:t>
            </a:r>
          </a:p>
          <a:p>
            <a:r>
              <a:rPr lang="en-US" sz="1200" dirty="0"/>
              <a:t>},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urn: "urn:publicid:IDN+instageni.gpolab.bbn.com+interface+pc2:eth1:1750",</a:t>
            </a:r>
          </a:p>
          <a:p>
            <a:r>
              <a:rPr lang="en-US" sz="1200" dirty="0" err="1"/>
              <a:t>href</a:t>
            </a:r>
            <a:r>
              <a:rPr lang="en-US" sz="1200" dirty="0"/>
              <a:t>: "http://</a:t>
            </a:r>
            <a:r>
              <a:rPr lang="en-US" sz="1200" dirty="0" err="1"/>
              <a:t>tamassos.gpolab.bbn.com</a:t>
            </a:r>
            <a:r>
              <a:rPr lang="en-US" sz="1200" dirty="0"/>
              <a:t>/info/</a:t>
            </a:r>
            <a:r>
              <a:rPr lang="en-US" sz="1200" dirty="0" err="1"/>
              <a:t>interfacevlan</a:t>
            </a:r>
            <a:r>
              <a:rPr lang="en-US" sz="1200" dirty="0"/>
              <a:t>/instageni.gpolab.bbn.com_interface_pc2:eth1:1750"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/>
              <a:t>],</a:t>
            </a:r>
          </a:p>
        </p:txBody>
      </p:sp>
    </p:spTree>
    <p:extLst>
      <p:ext uri="{BB962C8B-B14F-4D97-AF65-F5344CB8AC3E}">
        <p14:creationId xmlns:p14="http://schemas.microsoft.com/office/powerpoint/2010/main" val="3192791940"/>
      </p:ext>
    </p:extLst>
  </p:cSld>
  <p:clrMapOvr>
    <a:masterClrMapping/>
  </p:clrMapOvr>
  <p:transition xmlns:p14="http://schemas.microsoft.com/office/powerpoint/2010/main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loud 35"/>
          <p:cNvSpPr/>
          <p:nvPr/>
        </p:nvSpPr>
        <p:spPr bwMode="auto">
          <a:xfrm>
            <a:off x="5201920" y="1764731"/>
            <a:ext cx="2865120" cy="1295409"/>
          </a:xfrm>
          <a:prstGeom prst="cloud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r>
              <a:rPr lang="en-US" sz="1400" dirty="0" smtClean="0"/>
              <a:t>Network Aggregate</a:t>
            </a:r>
          </a:p>
          <a:p>
            <a:pPr algn="ctr" defTabSz="914400" eaLnBrk="0" hangingPunct="0"/>
            <a:endParaRPr lang="en-US" sz="1400" dirty="0"/>
          </a:p>
          <a:p>
            <a:pPr algn="ctr" defTabSz="914400" eaLnBrk="0" hangingPunct="0"/>
            <a:endParaRPr lang="en-US" sz="1400" dirty="0" smtClean="0"/>
          </a:p>
          <a:p>
            <a:pPr algn="ctr" defTabSz="914400" eaLnBrk="0" hangingPunct="0"/>
            <a:endParaRPr lang="en-US" sz="1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schema </a:t>
            </a:r>
            <a:r>
              <a:rPr lang="en-US" dirty="0" smtClean="0"/>
              <a:t>(2) </a:t>
            </a:r>
            <a:r>
              <a:rPr lang="en-US" dirty="0"/>
              <a:t>– </a:t>
            </a:r>
            <a:r>
              <a:rPr lang="en-US" dirty="0" smtClean="0"/>
              <a:t>VLANs through Network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75988" y="1056640"/>
            <a:ext cx="3766092" cy="2621573"/>
            <a:chOff x="623028" y="3550925"/>
            <a:chExt cx="3766092" cy="2621573"/>
          </a:xfrm>
        </p:grpSpPr>
        <p:sp>
          <p:nvSpPr>
            <p:cNvPr id="16" name="Rectangle 15"/>
            <p:cNvSpPr/>
            <p:nvPr/>
          </p:nvSpPr>
          <p:spPr bwMode="auto">
            <a:xfrm>
              <a:off x="2875280" y="4661116"/>
              <a:ext cx="1513840" cy="672884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 defTabSz="914400" eaLnBrk="0" hangingPunct="0"/>
              <a:endParaRPr lang="en-US" sz="1000" dirty="0"/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1470817" y="4383702"/>
              <a:ext cx="873680" cy="27741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 type="none"/>
            </a:ln>
          </p:spPr>
          <p:txBody>
            <a:bodyPr lIns="0" rIns="0" rtlCol="0" anchor="ctr">
              <a:prstTxWarp prst="textNoShape">
                <a:avLst/>
              </a:prstTxWarp>
            </a:bodyPr>
            <a:lstStyle/>
            <a:p>
              <a:pPr algn="ctr" defTabSz="914400" eaLnBrk="0" hangingPunct="0"/>
              <a:r>
                <a:rPr lang="en-US" sz="1000" dirty="0" smtClean="0"/>
                <a:t>Node 1</a:t>
              </a:r>
              <a:endParaRPr lang="en-US" sz="1000" dirty="0"/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802938" y="4348480"/>
              <a:ext cx="487382" cy="53661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 type="none"/>
            </a:ln>
          </p:spPr>
          <p:txBody>
            <a:bodyPr lIns="0" rIns="0" rtlCol="0" anchor="ctr">
              <a:prstTxWarp prst="textNoShape">
                <a:avLst/>
              </a:prstTxWarp>
            </a:bodyPr>
            <a:lstStyle/>
            <a:p>
              <a:pPr defTabSz="914400" eaLnBrk="0" hangingPunct="0"/>
              <a:r>
                <a:rPr lang="en-US" sz="1600" dirty="0" smtClean="0"/>
                <a:t> AM</a:t>
              </a:r>
              <a:endParaRPr lang="en-US" sz="1600" dirty="0"/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1470817" y="4972212"/>
              <a:ext cx="873680" cy="27741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 type="none"/>
            </a:ln>
          </p:spPr>
          <p:txBody>
            <a:bodyPr lIns="0" rIns="0" rtlCol="0" anchor="ctr">
              <a:prstTxWarp prst="textNoShape">
                <a:avLst/>
              </a:prstTxWarp>
            </a:bodyPr>
            <a:lstStyle/>
            <a:p>
              <a:pPr algn="ctr" defTabSz="914400" eaLnBrk="0" hangingPunct="0"/>
              <a:r>
                <a:rPr lang="en-US" sz="1000" dirty="0" smtClean="0"/>
                <a:t>Node 2</a:t>
              </a:r>
              <a:endParaRPr lang="en-US" sz="1000" dirty="0"/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623028" y="3757084"/>
              <a:ext cx="3613692" cy="24154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/>
            </a:ln>
          </p:spPr>
          <p:txBody>
            <a:bodyPr lIns="0" rIns="0" rtlCol="0" anchor="ctr">
              <a:prstTxWarp prst="textNoShape">
                <a:avLst/>
              </a:prstTxWarp>
            </a:bodyPr>
            <a:lstStyle/>
            <a:p>
              <a:pPr algn="ctr" defTabSz="914400" eaLnBrk="0" hangingPunct="0"/>
              <a:endParaRPr lang="en-US" sz="1000" dirty="0" smtClean="0"/>
            </a:p>
            <a:p>
              <a:pPr algn="ctr" defTabSz="914400" eaLnBrk="0" hangingPunct="0"/>
              <a:endParaRPr lang="en-US" sz="1000" dirty="0"/>
            </a:p>
            <a:p>
              <a:pPr algn="ctr" defTabSz="914400" eaLnBrk="0" hangingPunct="0"/>
              <a:endParaRPr lang="en-US" sz="1000" dirty="0"/>
            </a:p>
            <a:p>
              <a:pPr algn="ctr" defTabSz="914400" eaLnBrk="0" hangingPunct="0"/>
              <a:endParaRPr lang="en-US" sz="1000" dirty="0" smtClean="0"/>
            </a:p>
            <a:p>
              <a:pPr algn="ctr" defTabSz="914400" eaLnBrk="0" hangingPunct="0"/>
              <a:endParaRPr lang="en-US" sz="1000" dirty="0"/>
            </a:p>
            <a:p>
              <a:pPr algn="ctr" defTabSz="914400" eaLnBrk="0" hangingPunct="0"/>
              <a:endParaRPr lang="en-US" sz="1000" dirty="0" smtClean="0"/>
            </a:p>
            <a:p>
              <a:pPr algn="ctr" defTabSz="914400" eaLnBrk="0" hangingPunct="0"/>
              <a:endParaRPr lang="en-US" sz="1000" dirty="0"/>
            </a:p>
            <a:p>
              <a:pPr algn="ctr" defTabSz="914400" eaLnBrk="0" hangingPunct="0"/>
              <a:endParaRPr lang="en-US" sz="1000" dirty="0" smtClean="0"/>
            </a:p>
            <a:p>
              <a:pPr algn="ctr" defTabSz="914400" eaLnBrk="0" hangingPunct="0"/>
              <a:endParaRPr lang="en-US" sz="1000" dirty="0"/>
            </a:p>
            <a:p>
              <a:pPr algn="ctr" defTabSz="914400" eaLnBrk="0" hangingPunct="0"/>
              <a:endParaRPr lang="en-US" sz="1000" dirty="0" smtClean="0"/>
            </a:p>
            <a:p>
              <a:pPr algn="ctr" defTabSz="914400" eaLnBrk="0" hangingPunct="0"/>
              <a:endParaRPr lang="en-US" sz="1000" dirty="0"/>
            </a:p>
            <a:p>
              <a:pPr algn="ctr" defTabSz="914400" eaLnBrk="0" hangingPunct="0"/>
              <a:endParaRPr lang="en-US" sz="1000" dirty="0" smtClean="0"/>
            </a:p>
            <a:p>
              <a:pPr algn="ctr" defTabSz="914400" eaLnBrk="0" hangingPunct="0"/>
              <a:endParaRPr lang="en-US" sz="1000" dirty="0"/>
            </a:p>
            <a:p>
              <a:pPr algn="ctr" defTabSz="914400" eaLnBrk="0" hangingPunct="0"/>
              <a:endParaRPr lang="en-US" sz="1000" dirty="0" smtClean="0"/>
            </a:p>
            <a:p>
              <a:pPr defTabSz="914400" eaLnBrk="0" hangingPunct="0"/>
              <a:r>
                <a:rPr lang="en-US" sz="1000" dirty="0"/>
                <a:t> </a:t>
              </a:r>
              <a:r>
                <a:rPr lang="en-US" sz="1000" dirty="0" smtClean="0"/>
                <a:t>  </a:t>
              </a:r>
              <a:r>
                <a:rPr lang="en-US" sz="1600" dirty="0" smtClean="0"/>
                <a:t>Rack</a:t>
              </a:r>
              <a:endParaRPr lang="en-US" sz="1600" dirty="0"/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2875280" y="4734560"/>
              <a:ext cx="599440" cy="43358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 defTabSz="914400" eaLnBrk="0" hangingPunct="0"/>
              <a:r>
                <a:rPr lang="en-US" sz="1000" dirty="0" smtClean="0"/>
                <a:t>vSwitch</a:t>
              </a:r>
              <a:endParaRPr lang="en-US" sz="1000" dirty="0"/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860800" y="4734762"/>
              <a:ext cx="528320" cy="43358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 defTabSz="914400" eaLnBrk="0" hangingPunct="0"/>
              <a:r>
                <a:rPr lang="en-US" sz="1000" dirty="0" smtClean="0"/>
                <a:t>Switch</a:t>
              </a:r>
              <a:endParaRPr lang="en-US" sz="1000" dirty="0"/>
            </a:p>
          </p:txBody>
        </p:sp>
        <p:sp>
          <p:nvSpPr>
            <p:cNvPr id="23" name="Can 22"/>
            <p:cNvSpPr/>
            <p:nvPr/>
          </p:nvSpPr>
          <p:spPr bwMode="auto">
            <a:xfrm>
              <a:off x="2466417" y="3550925"/>
              <a:ext cx="858559" cy="412317"/>
            </a:xfrm>
            <a:prstGeom prst="can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rIns="0" rtlCol="0" anchor="ctr">
              <a:prstTxWarp prst="textNoShape">
                <a:avLst/>
              </a:prstTxWarp>
            </a:bodyPr>
            <a:lstStyle/>
            <a:p>
              <a:pPr algn="ctr" defTabSz="914400" eaLnBrk="0" hangingPunct="0"/>
              <a:r>
                <a:rPr lang="en-US" sz="1600" dirty="0" smtClean="0"/>
                <a:t>Local DS</a:t>
              </a:r>
              <a:endParaRPr lang="en-US" sz="1600" dirty="0"/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1470817" y="5541172"/>
              <a:ext cx="873680" cy="27741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 type="none"/>
            </a:ln>
          </p:spPr>
          <p:txBody>
            <a:bodyPr lIns="0" rIns="0" rtlCol="0" anchor="ctr">
              <a:prstTxWarp prst="textNoShape">
                <a:avLst/>
              </a:prstTxWarp>
            </a:bodyPr>
            <a:lstStyle/>
            <a:p>
              <a:pPr algn="ctr" defTabSz="914400" eaLnBrk="0" hangingPunct="0"/>
              <a:r>
                <a:rPr lang="en-US" sz="1000" dirty="0" smtClean="0"/>
                <a:t>Node 3</a:t>
              </a:r>
              <a:endParaRPr lang="en-US" sz="1000" dirty="0"/>
            </a:p>
          </p:txBody>
        </p:sp>
      </p:grpSp>
      <p:cxnSp>
        <p:nvCxnSpPr>
          <p:cNvPr id="25" name="Straight Connector 24"/>
          <p:cNvCxnSpPr/>
          <p:nvPr/>
        </p:nvCxnSpPr>
        <p:spPr bwMode="auto">
          <a:xfrm>
            <a:off x="1897457" y="1917479"/>
            <a:ext cx="571423" cy="26416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2458720" y="2161319"/>
            <a:ext cx="0" cy="255108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H="1">
            <a:off x="2428240" y="2370490"/>
            <a:ext cx="4094480" cy="25617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Multiply 31"/>
          <p:cNvSpPr/>
          <p:nvPr/>
        </p:nvSpPr>
        <p:spPr bwMode="auto">
          <a:xfrm>
            <a:off x="3881120" y="2240275"/>
            <a:ext cx="264160" cy="264160"/>
          </a:xfrm>
          <a:prstGeom prst="mathMultiply">
            <a:avLst/>
          </a:prstGeom>
          <a:solidFill>
            <a:srgbClr val="14FF1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endParaRPr lang="en-US" sz="1000" dirty="0"/>
          </a:p>
        </p:txBody>
      </p:sp>
      <p:sp>
        <p:nvSpPr>
          <p:cNvPr id="33" name="Multiply 32"/>
          <p:cNvSpPr/>
          <p:nvPr/>
        </p:nvSpPr>
        <p:spPr bwMode="auto">
          <a:xfrm>
            <a:off x="5069840" y="2213767"/>
            <a:ext cx="264160" cy="264160"/>
          </a:xfrm>
          <a:prstGeom prst="mathMultiply">
            <a:avLst/>
          </a:prstGeom>
          <a:solidFill>
            <a:srgbClr val="14FF1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endParaRPr lang="en-US" sz="1000" dirty="0"/>
          </a:p>
        </p:txBody>
      </p:sp>
      <p:sp>
        <p:nvSpPr>
          <p:cNvPr id="34" name="Multiply 33"/>
          <p:cNvSpPr/>
          <p:nvPr/>
        </p:nvSpPr>
        <p:spPr bwMode="auto">
          <a:xfrm>
            <a:off x="1765377" y="1785399"/>
            <a:ext cx="264160" cy="264160"/>
          </a:xfrm>
          <a:prstGeom prst="mathMultiply">
            <a:avLst/>
          </a:prstGeom>
          <a:solidFill>
            <a:srgbClr val="14FF1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endParaRPr lang="en-US" sz="1000" dirty="0"/>
          </a:p>
        </p:txBody>
      </p:sp>
      <p:cxnSp>
        <p:nvCxnSpPr>
          <p:cNvPr id="38" name="Straight Connector 37"/>
          <p:cNvCxnSpPr>
            <a:endCxn id="36" idx="1"/>
          </p:cNvCxnSpPr>
          <p:nvPr/>
        </p:nvCxnSpPr>
        <p:spPr bwMode="auto">
          <a:xfrm>
            <a:off x="6522720" y="2370490"/>
            <a:ext cx="111760" cy="688271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Multiply 40"/>
          <p:cNvSpPr/>
          <p:nvPr/>
        </p:nvSpPr>
        <p:spPr bwMode="auto">
          <a:xfrm>
            <a:off x="6502400" y="2928060"/>
            <a:ext cx="264160" cy="264160"/>
          </a:xfrm>
          <a:prstGeom prst="mathMultiply">
            <a:avLst/>
          </a:prstGeom>
          <a:solidFill>
            <a:srgbClr val="14FF1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endParaRPr lang="en-US" sz="1000" dirty="0"/>
          </a:p>
        </p:txBody>
      </p:sp>
      <p:sp>
        <p:nvSpPr>
          <p:cNvPr id="42" name="Can 41"/>
          <p:cNvSpPr/>
          <p:nvPr/>
        </p:nvSpPr>
        <p:spPr bwMode="auto">
          <a:xfrm>
            <a:off x="4904720" y="1741801"/>
            <a:ext cx="858559" cy="412317"/>
          </a:xfrm>
          <a:prstGeom prst="can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rIns="0"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r>
              <a:rPr lang="en-US" sz="1600" dirty="0" smtClean="0"/>
              <a:t>Local DS</a:t>
            </a:r>
            <a:endParaRPr lang="en-US" sz="1600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6736080" y="4940804"/>
            <a:ext cx="1513840" cy="672884"/>
          </a:xfrm>
          <a:prstGeom prst="rect">
            <a:avLst/>
          </a:prstGeom>
          <a:solidFill>
            <a:schemeClr val="accent1">
              <a:lumMod val="40000"/>
              <a:lumOff val="60000"/>
              <a:alpha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endParaRPr lang="en-US" sz="1000" dirty="0"/>
          </a:p>
        </p:txBody>
      </p:sp>
      <p:sp>
        <p:nvSpPr>
          <p:cNvPr id="45" name="Rectangle 44"/>
          <p:cNvSpPr/>
          <p:nvPr/>
        </p:nvSpPr>
        <p:spPr bwMode="auto">
          <a:xfrm>
            <a:off x="5331617" y="4663390"/>
            <a:ext cx="873680" cy="27741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/>
          </a:ln>
        </p:spPr>
        <p:txBody>
          <a:bodyPr lIns="0" rIns="0"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r>
              <a:rPr lang="en-US" sz="1000" dirty="0" smtClean="0"/>
              <a:t>Node 1</a:t>
            </a:r>
            <a:endParaRPr lang="en-US" sz="1000" dirty="0"/>
          </a:p>
        </p:txBody>
      </p:sp>
      <p:sp>
        <p:nvSpPr>
          <p:cNvPr id="46" name="Rectangle 45"/>
          <p:cNvSpPr/>
          <p:nvPr/>
        </p:nvSpPr>
        <p:spPr bwMode="auto">
          <a:xfrm>
            <a:off x="4663738" y="4628168"/>
            <a:ext cx="487382" cy="53661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/>
          </a:ln>
        </p:spPr>
        <p:txBody>
          <a:bodyPr lIns="0" rIns="0" rtlCol="0" anchor="ctr">
            <a:prstTxWarp prst="textNoShape">
              <a:avLst/>
            </a:prstTxWarp>
          </a:bodyPr>
          <a:lstStyle/>
          <a:p>
            <a:pPr defTabSz="914400" eaLnBrk="0" hangingPunct="0"/>
            <a:r>
              <a:rPr lang="en-US" sz="1600" dirty="0" smtClean="0"/>
              <a:t> AM</a:t>
            </a:r>
            <a:endParaRPr lang="en-US" sz="1600" dirty="0"/>
          </a:p>
        </p:txBody>
      </p:sp>
      <p:sp>
        <p:nvSpPr>
          <p:cNvPr id="47" name="Rectangle 46"/>
          <p:cNvSpPr/>
          <p:nvPr/>
        </p:nvSpPr>
        <p:spPr bwMode="auto">
          <a:xfrm>
            <a:off x="5331617" y="5251900"/>
            <a:ext cx="873680" cy="27741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/>
          </a:ln>
        </p:spPr>
        <p:txBody>
          <a:bodyPr lIns="0" rIns="0"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r>
              <a:rPr lang="en-US" sz="1000" dirty="0" smtClean="0"/>
              <a:t>Node 2</a:t>
            </a:r>
            <a:endParaRPr lang="en-US" sz="1000" dirty="0"/>
          </a:p>
        </p:txBody>
      </p:sp>
      <p:sp>
        <p:nvSpPr>
          <p:cNvPr id="48" name="Rectangle 47"/>
          <p:cNvSpPr/>
          <p:nvPr/>
        </p:nvSpPr>
        <p:spPr bwMode="auto">
          <a:xfrm>
            <a:off x="4483828" y="4036772"/>
            <a:ext cx="3613692" cy="2415414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 type="none"/>
          </a:ln>
        </p:spPr>
        <p:txBody>
          <a:bodyPr lIns="0" rIns="0"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endParaRPr lang="en-US" sz="1000" dirty="0" smtClean="0"/>
          </a:p>
          <a:p>
            <a:pPr algn="ctr" defTabSz="914400" eaLnBrk="0" hangingPunct="0"/>
            <a:endParaRPr lang="en-US" sz="1000" dirty="0"/>
          </a:p>
          <a:p>
            <a:pPr algn="ctr" defTabSz="914400" eaLnBrk="0" hangingPunct="0"/>
            <a:endParaRPr lang="en-US" sz="1000" dirty="0"/>
          </a:p>
          <a:p>
            <a:pPr algn="ctr" defTabSz="914400" eaLnBrk="0" hangingPunct="0"/>
            <a:endParaRPr lang="en-US" sz="1000" dirty="0" smtClean="0"/>
          </a:p>
          <a:p>
            <a:pPr algn="ctr" defTabSz="914400" eaLnBrk="0" hangingPunct="0"/>
            <a:endParaRPr lang="en-US" sz="1000" dirty="0"/>
          </a:p>
          <a:p>
            <a:pPr algn="ctr" defTabSz="914400" eaLnBrk="0" hangingPunct="0"/>
            <a:endParaRPr lang="en-US" sz="1000" dirty="0" smtClean="0"/>
          </a:p>
          <a:p>
            <a:pPr algn="ctr" defTabSz="914400" eaLnBrk="0" hangingPunct="0"/>
            <a:endParaRPr lang="en-US" sz="1000" dirty="0"/>
          </a:p>
          <a:p>
            <a:pPr algn="ctr" defTabSz="914400" eaLnBrk="0" hangingPunct="0"/>
            <a:endParaRPr lang="en-US" sz="1000" dirty="0" smtClean="0"/>
          </a:p>
          <a:p>
            <a:pPr algn="ctr" defTabSz="914400" eaLnBrk="0" hangingPunct="0"/>
            <a:endParaRPr lang="en-US" sz="1000" dirty="0"/>
          </a:p>
          <a:p>
            <a:pPr algn="ctr" defTabSz="914400" eaLnBrk="0" hangingPunct="0"/>
            <a:endParaRPr lang="en-US" sz="1000" dirty="0" smtClean="0"/>
          </a:p>
          <a:p>
            <a:pPr algn="ctr" defTabSz="914400" eaLnBrk="0" hangingPunct="0"/>
            <a:endParaRPr lang="en-US" sz="1000" dirty="0"/>
          </a:p>
          <a:p>
            <a:pPr algn="ctr" defTabSz="914400" eaLnBrk="0" hangingPunct="0"/>
            <a:endParaRPr lang="en-US" sz="1000" dirty="0" smtClean="0"/>
          </a:p>
          <a:p>
            <a:pPr algn="ctr" defTabSz="914400" eaLnBrk="0" hangingPunct="0"/>
            <a:endParaRPr lang="en-US" sz="1000" dirty="0"/>
          </a:p>
          <a:p>
            <a:pPr algn="ctr" defTabSz="914400" eaLnBrk="0" hangingPunct="0"/>
            <a:endParaRPr lang="en-US" sz="1000" dirty="0" smtClean="0"/>
          </a:p>
          <a:p>
            <a:pPr defTabSz="914400" eaLnBrk="0" hangingPunct="0"/>
            <a:r>
              <a:rPr lang="en-US" sz="1000" dirty="0"/>
              <a:t> </a:t>
            </a:r>
            <a:r>
              <a:rPr lang="en-US" sz="1000" dirty="0" smtClean="0"/>
              <a:t>  </a:t>
            </a:r>
            <a:r>
              <a:rPr lang="en-US" sz="1600" dirty="0" smtClean="0"/>
              <a:t>Rack</a:t>
            </a:r>
            <a:endParaRPr lang="en-US" sz="1600" dirty="0"/>
          </a:p>
        </p:txBody>
      </p:sp>
      <p:sp>
        <p:nvSpPr>
          <p:cNvPr id="49" name="Rectangle 48"/>
          <p:cNvSpPr/>
          <p:nvPr/>
        </p:nvSpPr>
        <p:spPr bwMode="auto">
          <a:xfrm>
            <a:off x="6736080" y="5014248"/>
            <a:ext cx="599440" cy="43358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r>
              <a:rPr lang="en-US" sz="1000" dirty="0" smtClean="0"/>
              <a:t>vSwitch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 bwMode="auto">
          <a:xfrm>
            <a:off x="7721600" y="5014450"/>
            <a:ext cx="528320" cy="43358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r>
              <a:rPr lang="en-US" sz="1000" dirty="0" smtClean="0"/>
              <a:t>Switch</a:t>
            </a:r>
            <a:endParaRPr lang="en-US" sz="1000" dirty="0"/>
          </a:p>
        </p:txBody>
      </p:sp>
      <p:sp>
        <p:nvSpPr>
          <p:cNvPr id="51" name="Can 50"/>
          <p:cNvSpPr/>
          <p:nvPr/>
        </p:nvSpPr>
        <p:spPr bwMode="auto">
          <a:xfrm>
            <a:off x="6327217" y="3830613"/>
            <a:ext cx="858559" cy="412317"/>
          </a:xfrm>
          <a:prstGeom prst="can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rIns="0"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r>
              <a:rPr lang="en-US" sz="1600" dirty="0" smtClean="0"/>
              <a:t>Local DS</a:t>
            </a:r>
            <a:endParaRPr lang="en-US" sz="1600" dirty="0"/>
          </a:p>
        </p:txBody>
      </p:sp>
      <p:sp>
        <p:nvSpPr>
          <p:cNvPr id="52" name="Rectangle 51"/>
          <p:cNvSpPr/>
          <p:nvPr/>
        </p:nvSpPr>
        <p:spPr bwMode="auto">
          <a:xfrm>
            <a:off x="5331617" y="5820860"/>
            <a:ext cx="873680" cy="27741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/>
          </a:ln>
        </p:spPr>
        <p:txBody>
          <a:bodyPr lIns="0" rIns="0"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r>
              <a:rPr lang="en-US" sz="1000" dirty="0" smtClean="0"/>
              <a:t>Node 3</a:t>
            </a:r>
            <a:endParaRPr lang="en-US" sz="1000" dirty="0"/>
          </a:p>
        </p:txBody>
      </p:sp>
      <p:cxnSp>
        <p:nvCxnSpPr>
          <p:cNvPr id="53" name="Straight Connector 52"/>
          <p:cNvCxnSpPr/>
          <p:nvPr/>
        </p:nvCxnSpPr>
        <p:spPr bwMode="auto">
          <a:xfrm>
            <a:off x="6205297" y="4691452"/>
            <a:ext cx="571423" cy="26416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/>
          <p:nvPr/>
        </p:nvCxnSpPr>
        <p:spPr bwMode="auto">
          <a:xfrm>
            <a:off x="6766560" y="4935292"/>
            <a:ext cx="0" cy="255108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Multiply 54"/>
          <p:cNvSpPr/>
          <p:nvPr/>
        </p:nvSpPr>
        <p:spPr bwMode="auto">
          <a:xfrm>
            <a:off x="8188960" y="5014248"/>
            <a:ext cx="264160" cy="264160"/>
          </a:xfrm>
          <a:prstGeom prst="mathMultiply">
            <a:avLst/>
          </a:prstGeom>
          <a:solidFill>
            <a:srgbClr val="14FF1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endParaRPr lang="en-US" sz="1000" dirty="0"/>
          </a:p>
        </p:txBody>
      </p:sp>
      <p:sp>
        <p:nvSpPr>
          <p:cNvPr id="56" name="Multiply 55"/>
          <p:cNvSpPr/>
          <p:nvPr/>
        </p:nvSpPr>
        <p:spPr bwMode="auto">
          <a:xfrm>
            <a:off x="6073217" y="4559372"/>
            <a:ext cx="264160" cy="264160"/>
          </a:xfrm>
          <a:prstGeom prst="mathMultiply">
            <a:avLst/>
          </a:prstGeom>
          <a:solidFill>
            <a:srgbClr val="14FF1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endParaRPr lang="en-US" sz="1000" dirty="0"/>
          </a:p>
        </p:txBody>
      </p:sp>
      <p:cxnSp>
        <p:nvCxnSpPr>
          <p:cNvPr id="57" name="Straight Connector 56"/>
          <p:cNvCxnSpPr>
            <a:stCxn id="55" idx="0"/>
            <a:endCxn id="41" idx="2"/>
          </p:cNvCxnSpPr>
          <p:nvPr/>
        </p:nvCxnSpPr>
        <p:spPr bwMode="auto">
          <a:xfrm flipH="1" flipV="1">
            <a:off x="6703115" y="3128775"/>
            <a:ext cx="1549290" cy="1948918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 flipH="1">
            <a:off x="6736080" y="5164163"/>
            <a:ext cx="1516325" cy="16077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2284345" y="1658735"/>
            <a:ext cx="2074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u="sng" dirty="0" smtClean="0">
                <a:solidFill>
                  <a:srgbClr val="FF0000"/>
                </a:solidFill>
              </a:rPr>
              <a:t>Link and InterfaceVLANs at Rack</a:t>
            </a:r>
            <a:endParaRPr lang="en-US" sz="1200" i="1" u="sng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003115" y="2568654"/>
            <a:ext cx="2851444" cy="276999"/>
          </a:xfrm>
          <a:prstGeom prst="rect">
            <a:avLst/>
          </a:prstGeom>
          <a:solidFill>
            <a:schemeClr val="bg1">
              <a:alpha val="82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i="1" u="sng" dirty="0" smtClean="0">
                <a:solidFill>
                  <a:srgbClr val="FF0000"/>
                </a:solidFill>
              </a:rPr>
              <a:t>Link and InterfaceVLANs in Network Aggregate</a:t>
            </a:r>
            <a:endParaRPr lang="en-US" sz="1200" i="1" u="sng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388942" y="4628168"/>
            <a:ext cx="2074338" cy="276999"/>
          </a:xfrm>
          <a:prstGeom prst="rect">
            <a:avLst/>
          </a:prstGeom>
          <a:solidFill>
            <a:schemeClr val="bg1">
              <a:alpha val="84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i="1" u="sng" dirty="0" smtClean="0">
                <a:solidFill>
                  <a:srgbClr val="FF0000"/>
                </a:solidFill>
              </a:rPr>
              <a:t>Link and InterfaceVLANs at Rack</a:t>
            </a:r>
            <a:endParaRPr lang="en-US" sz="1200" i="1" u="sng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84480" y="4419600"/>
            <a:ext cx="4074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Meso</a:t>
            </a:r>
            <a:r>
              <a:rPr lang="en-US" sz="2000" dirty="0" smtClean="0"/>
              <a:t>-scale or shared-VLANs reported to Local DS the same as stitched VLANs</a:t>
            </a:r>
            <a:endParaRPr lang="en-US" sz="2000" dirty="0"/>
          </a:p>
        </p:txBody>
      </p:sp>
      <p:sp>
        <p:nvSpPr>
          <p:cNvPr id="58" name="Rectangle 57"/>
          <p:cNvSpPr/>
          <p:nvPr/>
        </p:nvSpPr>
        <p:spPr bwMode="auto">
          <a:xfrm>
            <a:off x="5604821" y="1197755"/>
            <a:ext cx="873680" cy="27741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/>
          </a:ln>
        </p:spPr>
        <p:txBody>
          <a:bodyPr lIns="0" rIns="0"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r>
              <a:rPr lang="en-US" sz="1000" dirty="0" smtClean="0"/>
              <a:t>FOAM</a:t>
            </a:r>
            <a:endParaRPr lang="en-US" sz="1000" dirty="0"/>
          </a:p>
        </p:txBody>
      </p:sp>
      <p:sp>
        <p:nvSpPr>
          <p:cNvPr id="59" name="Rectangle 58"/>
          <p:cNvSpPr/>
          <p:nvPr/>
        </p:nvSpPr>
        <p:spPr bwMode="auto">
          <a:xfrm>
            <a:off x="6766560" y="1191543"/>
            <a:ext cx="873680" cy="46719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/>
          </a:ln>
        </p:spPr>
        <p:txBody>
          <a:bodyPr lIns="0" rIns="0"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r>
              <a:rPr lang="en-US" sz="1000" dirty="0" smtClean="0"/>
              <a:t>OESS monitoring tool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89798145"/>
      </p:ext>
    </p:extLst>
  </p:cSld>
  <p:clrMapOvr>
    <a:masterClrMapping/>
  </p:clrMapOvr>
  <p:transition xmlns:p14="http://schemas.microsoft.com/office/powerpoint/2010/main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Supporting Information Queries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Tables to maintain for Reference </a:t>
            </a:r>
            <a:r>
              <a:rPr lang="en-US" dirty="0" smtClean="0"/>
              <a:t>Implementation:</a:t>
            </a:r>
          </a:p>
          <a:p>
            <a:endParaRPr lang="en-US" dirty="0" smtClean="0"/>
          </a:p>
          <a:p>
            <a:r>
              <a:rPr lang="en-US" dirty="0" smtClean="0"/>
              <a:t>Aggregate information queries</a:t>
            </a:r>
          </a:p>
          <a:p>
            <a:pPr lvl="1"/>
            <a:r>
              <a:rPr lang="en-US" dirty="0" err="1" smtClean="0"/>
              <a:t>ops_aggregate</a:t>
            </a:r>
            <a:endParaRPr lang="en-US" dirty="0" smtClean="0"/>
          </a:p>
          <a:p>
            <a:pPr lvl="1"/>
            <a:r>
              <a:rPr lang="en-US" dirty="0" err="1" smtClean="0"/>
              <a:t>ops_aggregate_resource</a:t>
            </a:r>
            <a:r>
              <a:rPr lang="en-US" dirty="0"/>
              <a:t> </a:t>
            </a:r>
            <a:r>
              <a:rPr lang="en-US" dirty="0" smtClean="0"/>
              <a:t>(* includes link)</a:t>
            </a:r>
          </a:p>
          <a:p>
            <a:pPr lvl="1"/>
            <a:r>
              <a:rPr lang="en-US" dirty="0" err="1" smtClean="0"/>
              <a:t>ops_aggregate_sliver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Sliver info queries</a:t>
            </a:r>
          </a:p>
          <a:p>
            <a:pPr lvl="1"/>
            <a:r>
              <a:rPr lang="en-US" dirty="0" err="1" smtClean="0"/>
              <a:t>ops_sliver</a:t>
            </a:r>
            <a:endParaRPr lang="en-US" dirty="0" smtClean="0"/>
          </a:p>
          <a:p>
            <a:pPr lvl="1"/>
            <a:r>
              <a:rPr lang="en-US" dirty="0" err="1" smtClean="0"/>
              <a:t>ops_sliver_resource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Node info queries</a:t>
            </a:r>
          </a:p>
          <a:p>
            <a:pPr lvl="1"/>
            <a:r>
              <a:rPr lang="en-US" dirty="0" err="1" smtClean="0"/>
              <a:t>ops_node</a:t>
            </a:r>
            <a:endParaRPr lang="en-US" dirty="0" smtClean="0"/>
          </a:p>
          <a:p>
            <a:pPr lvl="1"/>
            <a:r>
              <a:rPr lang="en-US" dirty="0" err="1" smtClean="0"/>
              <a:t>ops_node_interface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Interface info queries</a:t>
            </a:r>
          </a:p>
          <a:p>
            <a:pPr lvl="1"/>
            <a:r>
              <a:rPr lang="en-US" dirty="0" err="1" smtClean="0"/>
              <a:t>ops_interface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Link info queries</a:t>
            </a:r>
          </a:p>
          <a:p>
            <a:pPr lvl="1"/>
            <a:r>
              <a:rPr lang="en-US" dirty="0" err="1" smtClean="0"/>
              <a:t>ops_link</a:t>
            </a:r>
            <a:endParaRPr lang="en-US" dirty="0" smtClean="0"/>
          </a:p>
          <a:p>
            <a:pPr lvl="1"/>
            <a:r>
              <a:rPr lang="en-US" dirty="0" err="1" smtClean="0"/>
              <a:t>ops_link_interfacevlan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VLAN info queries</a:t>
            </a:r>
          </a:p>
          <a:p>
            <a:pPr lvl="1"/>
            <a:r>
              <a:rPr lang="en-US" dirty="0" err="1" smtClean="0"/>
              <a:t>ops_interfacevlan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057512"/>
      </p:ext>
    </p:extLst>
  </p:cSld>
  <p:clrMapOvr>
    <a:masterClrMapping/>
  </p:clrMapOvr>
  <p:transition xmlns:p14="http://schemas.microsoft.com/office/powerpoint/2010/main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Supporting Time-Series Data Queries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en-US" dirty="0" smtClean="0"/>
              <a:t>Each measurement event has a table with schema (id, </a:t>
            </a:r>
            <a:r>
              <a:rPr lang="en-US" dirty="0" err="1" smtClean="0"/>
              <a:t>ts</a:t>
            </a:r>
            <a:r>
              <a:rPr lang="en-US" dirty="0" smtClean="0"/>
              <a:t>, v)</a:t>
            </a:r>
          </a:p>
          <a:p>
            <a:pPr lvl="1">
              <a:spcAft>
                <a:spcPts val="300"/>
              </a:spcAft>
            </a:pPr>
            <a:r>
              <a:rPr lang="en-US" dirty="0" err="1" smtClean="0"/>
              <a:t>ts</a:t>
            </a:r>
            <a:r>
              <a:rPr lang="en-US" dirty="0" smtClean="0"/>
              <a:t> : timestamp in number of microseconds since epoch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v : value data type differs</a:t>
            </a:r>
          </a:p>
          <a:p>
            <a:pPr>
              <a:spcAft>
                <a:spcPts val="300"/>
              </a:spcAft>
            </a:pPr>
            <a:r>
              <a:rPr lang="en-US" dirty="0" smtClean="0"/>
              <a:t>List of events in ops-monitoring/</a:t>
            </a:r>
            <a:r>
              <a:rPr lang="en-US" dirty="0" err="1" smtClean="0"/>
              <a:t>config</a:t>
            </a:r>
            <a:r>
              <a:rPr lang="en-US" dirty="0" smtClean="0"/>
              <a:t>/</a:t>
            </a:r>
            <a:r>
              <a:rPr lang="en-US" dirty="0" err="1" smtClean="0"/>
              <a:t>opsconfig.json</a:t>
            </a:r>
            <a:r>
              <a:rPr lang="en-US" dirty="0" smtClean="0"/>
              <a:t>:</a:t>
            </a:r>
          </a:p>
          <a:p>
            <a:pPr>
              <a:spcAft>
                <a:spcPts val="300"/>
              </a:spcAft>
            </a:pPr>
            <a:r>
              <a:rPr lang="en-US" dirty="0" smtClean="0"/>
              <a:t>URL of </a:t>
            </a:r>
            <a:r>
              <a:rPr lang="en-US" dirty="0" err="1" smtClean="0"/>
              <a:t>config</a:t>
            </a:r>
            <a:r>
              <a:rPr lang="en-US" dirty="0" smtClean="0"/>
              <a:t> store will also containing this information</a:t>
            </a:r>
          </a:p>
          <a:p>
            <a:pPr>
              <a:spcAft>
                <a:spcPts val="300"/>
              </a:spcAft>
            </a:pPr>
            <a:r>
              <a:rPr lang="en-US" dirty="0" smtClean="0"/>
              <a:t>For node measurement events:</a:t>
            </a:r>
          </a:p>
          <a:p>
            <a:pPr lvl="1">
              <a:spcAft>
                <a:spcPts val="300"/>
              </a:spcAft>
            </a:pPr>
            <a:r>
              <a:rPr lang="en-US" dirty="0" err="1" smtClean="0"/>
              <a:t>cpu_util</a:t>
            </a:r>
            <a:r>
              <a:rPr lang="en-US" dirty="0" smtClean="0"/>
              <a:t>, </a:t>
            </a:r>
            <a:r>
              <a:rPr lang="en-US" dirty="0" err="1" smtClean="0"/>
              <a:t>mem_used_kb</a:t>
            </a:r>
            <a:r>
              <a:rPr lang="en-US" dirty="0" smtClean="0"/>
              <a:t>, </a:t>
            </a:r>
            <a:r>
              <a:rPr lang="en-US" dirty="0" err="1" smtClean="0"/>
              <a:t>swap_free</a:t>
            </a:r>
            <a:r>
              <a:rPr lang="en-US" dirty="0" smtClean="0"/>
              <a:t>, </a:t>
            </a:r>
            <a:r>
              <a:rPr lang="en-US" dirty="0" err="1" smtClean="0"/>
              <a:t>is_available</a:t>
            </a:r>
            <a:r>
              <a:rPr lang="en-US" dirty="0" smtClean="0"/>
              <a:t>, </a:t>
            </a:r>
            <a:r>
              <a:rPr lang="en-US" dirty="0" err="1" smtClean="0"/>
              <a:t>disk_part_max_used</a:t>
            </a:r>
            <a:endParaRPr lang="en-US" dirty="0" smtClean="0"/>
          </a:p>
          <a:p>
            <a:pPr>
              <a:spcAft>
                <a:spcPts val="300"/>
              </a:spcAft>
            </a:pPr>
            <a:r>
              <a:rPr lang="en-US" dirty="0" smtClean="0"/>
              <a:t>For interface and </a:t>
            </a:r>
            <a:r>
              <a:rPr lang="en-US" dirty="0" err="1" smtClean="0"/>
              <a:t>vlans</a:t>
            </a:r>
            <a:r>
              <a:rPr lang="en-US" dirty="0" smtClean="0"/>
              <a:t>:</a:t>
            </a:r>
          </a:p>
          <a:p>
            <a:pPr lvl="1">
              <a:spcAft>
                <a:spcPts val="300"/>
              </a:spcAft>
            </a:pPr>
            <a:r>
              <a:rPr lang="en-US" dirty="0" err="1" smtClean="0"/>
              <a:t>tx_bps</a:t>
            </a:r>
            <a:r>
              <a:rPr lang="en-US" dirty="0" smtClean="0"/>
              <a:t>, </a:t>
            </a:r>
            <a:r>
              <a:rPr lang="en-US" dirty="0" err="1" smtClean="0"/>
              <a:t>tx_pps</a:t>
            </a:r>
            <a:r>
              <a:rPr lang="en-US" dirty="0" smtClean="0"/>
              <a:t>, </a:t>
            </a:r>
            <a:r>
              <a:rPr lang="en-US" dirty="0" err="1" smtClean="0"/>
              <a:t>tx_eps</a:t>
            </a:r>
            <a:r>
              <a:rPr lang="en-US" dirty="0" smtClean="0"/>
              <a:t> (errors per sec), </a:t>
            </a:r>
            <a:r>
              <a:rPr lang="en-US" dirty="0" err="1" smtClean="0"/>
              <a:t>tx_dps</a:t>
            </a:r>
            <a:r>
              <a:rPr lang="en-US" dirty="0" smtClean="0"/>
              <a:t> (drops per sec)</a:t>
            </a:r>
          </a:p>
          <a:p>
            <a:pPr lvl="1">
              <a:spcAft>
                <a:spcPts val="300"/>
              </a:spcAft>
            </a:pPr>
            <a:r>
              <a:rPr lang="en-US" dirty="0" err="1" smtClean="0"/>
              <a:t>rx_bps</a:t>
            </a:r>
            <a:r>
              <a:rPr lang="en-US" dirty="0" smtClean="0"/>
              <a:t>, </a:t>
            </a:r>
            <a:r>
              <a:rPr lang="en-US" dirty="0" err="1" smtClean="0"/>
              <a:t>rx_pps</a:t>
            </a:r>
            <a:r>
              <a:rPr lang="en-US" dirty="0" smtClean="0"/>
              <a:t>, </a:t>
            </a:r>
            <a:r>
              <a:rPr lang="en-US" dirty="0" err="1" smtClean="0"/>
              <a:t>rx_eps</a:t>
            </a:r>
            <a:r>
              <a:rPr lang="en-US" dirty="0" smtClean="0"/>
              <a:t>, </a:t>
            </a:r>
            <a:r>
              <a:rPr lang="en-US" dirty="0" err="1" smtClean="0"/>
              <a:t>rx_dps</a:t>
            </a:r>
            <a:endParaRPr lang="en-US" dirty="0" smtClean="0"/>
          </a:p>
          <a:p>
            <a:pPr>
              <a:spcAft>
                <a:spcPts val="300"/>
              </a:spcAft>
            </a:pPr>
            <a:r>
              <a:rPr lang="en-US" dirty="0" smtClean="0"/>
              <a:t>Table name is ops_&lt;</a:t>
            </a:r>
            <a:r>
              <a:rPr lang="en-US" dirty="0" err="1" smtClean="0"/>
              <a:t>object_type</a:t>
            </a:r>
            <a:r>
              <a:rPr lang="en-US" dirty="0" smtClean="0"/>
              <a:t>&gt;_&lt;</a:t>
            </a:r>
            <a:r>
              <a:rPr lang="en-US" dirty="0" err="1" smtClean="0"/>
              <a:t>event_type</a:t>
            </a:r>
            <a:r>
              <a:rPr lang="en-US" dirty="0" smtClean="0"/>
              <a:t>&gt;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Adding &lt;</a:t>
            </a:r>
            <a:r>
              <a:rPr lang="en-US" dirty="0" err="1" smtClean="0"/>
              <a:t>object_type</a:t>
            </a:r>
            <a:r>
              <a:rPr lang="en-US" dirty="0" smtClean="0"/>
              <a:t>&gt; is change from previous table structure</a:t>
            </a:r>
          </a:p>
        </p:txBody>
      </p:sp>
    </p:spTree>
    <p:extLst>
      <p:ext uri="{BB962C8B-B14F-4D97-AF65-F5344CB8AC3E}">
        <p14:creationId xmlns:p14="http://schemas.microsoft.com/office/powerpoint/2010/main" val="2432750588"/>
      </p:ext>
    </p:extLst>
  </p:cSld>
  <p:clrMapOvr>
    <a:masterClrMapping/>
  </p:clrMapOvr>
  <p:transition xmlns:p14="http://schemas.microsoft.com/office/powerpoint/2010/main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Simplification to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Simplified dictionary of information responses for nodes and interfaces</a:t>
            </a:r>
          </a:p>
          <a:p>
            <a:r>
              <a:rPr lang="en-US" dirty="0" smtClean="0"/>
              <a:t>Object properties are a top-level key</a:t>
            </a:r>
          </a:p>
          <a:p>
            <a:r>
              <a:rPr lang="en-US" dirty="0" smtClean="0"/>
              <a:t>Small changes to local datastore and collector code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Old way:</a:t>
            </a:r>
          </a:p>
          <a:p>
            <a:pPr marL="0" indent="0">
              <a:buNone/>
            </a:pPr>
            <a:r>
              <a:rPr lang="en-US" sz="1800" dirty="0" smtClean="0"/>
              <a:t>properties: </a:t>
            </a: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ops_monitoring</a:t>
            </a:r>
            <a:r>
              <a:rPr lang="en-US" sz="1800" dirty="0"/>
              <a:t>: {</a:t>
            </a:r>
          </a:p>
          <a:p>
            <a:pPr marL="0" indent="0">
              <a:buNone/>
            </a:pPr>
            <a:r>
              <a:rPr lang="en-US" sz="1800" dirty="0" smtClean="0"/>
              <a:t>        </a:t>
            </a:r>
            <a:r>
              <a:rPr lang="en-US" sz="1800" dirty="0" err="1" smtClean="0"/>
              <a:t>mem_total_kb</a:t>
            </a:r>
            <a:r>
              <a:rPr lang="en-US" sz="1800" dirty="0"/>
              <a:t>: 2435476</a:t>
            </a:r>
          </a:p>
          <a:p>
            <a:pPr marL="0" indent="0">
              <a:buNone/>
            </a:pPr>
            <a:r>
              <a:rPr lang="en-US" sz="1800" dirty="0" smtClean="0"/>
              <a:t>   }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}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dirty="0" smtClean="0"/>
              <a:t>New way:</a:t>
            </a:r>
            <a:endParaRPr lang="en-US" dirty="0"/>
          </a:p>
          <a:p>
            <a:pPr marL="0" indent="0">
              <a:buNone/>
            </a:pPr>
            <a:r>
              <a:rPr lang="en-US" sz="1800" dirty="0" err="1" smtClean="0"/>
              <a:t>ops_monitoring:mem_total_kb</a:t>
            </a:r>
            <a:r>
              <a:rPr lang="en-US" sz="1800" dirty="0" smtClean="0"/>
              <a:t> : 50331648</a:t>
            </a:r>
          </a:p>
          <a:p>
            <a:endParaRPr lang="en-US" dirty="0" smtClean="0"/>
          </a:p>
          <a:p>
            <a:r>
              <a:rPr lang="en-US" dirty="0" smtClean="0"/>
              <a:t>Same for interface max bps and max </a:t>
            </a:r>
            <a:r>
              <a:rPr lang="en-US" dirty="0" err="1" smtClean="0"/>
              <a:t>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30019"/>
      </p:ext>
    </p:extLst>
  </p:cSld>
  <p:clrMapOvr>
    <a:masterClrMapping/>
  </p:clrMapOvr>
  <p:transition xmlns:p14="http://schemas.microsoft.com/office/powerpoint/2010/main"/>
</p:sld>
</file>

<file path=ppt/theme/theme1.xml><?xml version="1.0" encoding="utf-8"?>
<a:theme xmlns:a="http://schemas.openxmlformats.org/drawingml/2006/main" name="raytheon_template_norm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 Narrow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99"/>
        </a:solidFill>
        <a:ln w="9525">
          <a:solidFill>
            <a:schemeClr val="tx1"/>
          </a:solidFill>
          <a:round/>
          <a:headEnd/>
          <a:tailEnd/>
        </a:ln>
      </a:spPr>
      <a:bodyPr>
        <a:prstTxWarp prst="textNoShape">
          <a:avLst/>
        </a:prstTxWarp>
      </a:bodyPr>
      <a:lstStyle>
        <a:defPPr defTabSz="914400" eaLnBrk="0" hangingPunct="0">
          <a:defRPr sz="1000" dirty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raytheon_template_normal.potx</Template>
  <TotalTime>22222</TotalTime>
  <Words>1019</Words>
  <Application>Microsoft Macintosh PowerPoint</Application>
  <PresentationFormat>On-screen Show (4:3)</PresentationFormat>
  <Paragraphs>269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raytheon_template_normal</vt:lpstr>
      <vt:lpstr>Monitoring Overview</vt:lpstr>
      <vt:lpstr>Release Schedule</vt:lpstr>
      <vt:lpstr>Sliver data</vt:lpstr>
      <vt:lpstr>Link and Interface-VLAN Schema</vt:lpstr>
      <vt:lpstr>Link schema (1) – Internal VLANs</vt:lpstr>
      <vt:lpstr>Link schema (2) – VLANs through Network</vt:lpstr>
      <vt:lpstr>Supporting Information Queries</vt:lpstr>
      <vt:lpstr>Supporting Time-Series Data Queries</vt:lpstr>
      <vt:lpstr>Small Simplification to Schema</vt:lpstr>
      <vt:lpstr>SSL at Local Datastores</vt:lpstr>
      <vt:lpstr>Config Store</vt:lpstr>
      <vt:lpstr>External Checker Datastore</vt:lpstr>
      <vt:lpstr>Hypervisor Data</vt:lpstr>
      <vt:lpstr>PowerPoint Presentation</vt:lpstr>
      <vt:lpstr>SSL at config store</vt:lpstr>
      <vt:lpstr>Config store</vt:lpstr>
      <vt:lpstr>External datastore</vt:lpstr>
    </vt:vector>
  </TitlesOfParts>
  <Company>Raytheon BBN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HVAC Model</dc:title>
  <dc:creator>Jeffrey Berliner</dc:creator>
  <cp:lastModifiedBy>Ryan Irwin</cp:lastModifiedBy>
  <cp:revision>91</cp:revision>
  <dcterms:created xsi:type="dcterms:W3CDTF">2012-07-02T01:12:08Z</dcterms:created>
  <dcterms:modified xsi:type="dcterms:W3CDTF">2014-05-19T21:17:21Z</dcterms:modified>
</cp:coreProperties>
</file>