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6"/>
  </p:notesMasterIdLst>
  <p:handoutMasterIdLst>
    <p:handoutMasterId r:id="rId17"/>
  </p:handoutMasterIdLst>
  <p:sldIdLst>
    <p:sldId id="256" r:id="rId2"/>
    <p:sldId id="257" r:id="rId3"/>
    <p:sldId id="264" r:id="rId4"/>
    <p:sldId id="265" r:id="rId5"/>
    <p:sldId id="259" r:id="rId6"/>
    <p:sldId id="260" r:id="rId7"/>
    <p:sldId id="268" r:id="rId8"/>
    <p:sldId id="269" r:id="rId9"/>
    <p:sldId id="270" r:id="rId10"/>
    <p:sldId id="266" r:id="rId11"/>
    <p:sldId id="263" r:id="rId12"/>
    <p:sldId id="267" r:id="rId13"/>
    <p:sldId id="258" r:id="rId14"/>
    <p:sldId id="261" r:id="rId15"/>
  </p:sldIdLst>
  <p:sldSz cx="9144000" cy="6858000" type="screen4x3"/>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9933"/>
    <a:srgbClr val="DDDDDD"/>
    <a:srgbClr val="FFFF66"/>
    <a:srgbClr val="FFFF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2" autoAdjust="0"/>
    <p:restoredTop sz="86410" autoAdjust="0"/>
  </p:normalViewPr>
  <p:slideViewPr>
    <p:cSldViewPr>
      <p:cViewPr>
        <p:scale>
          <a:sx n="100" d="100"/>
          <a:sy n="100" d="100"/>
        </p:scale>
        <p:origin x="-976" y="-696"/>
      </p:cViewPr>
      <p:guideLst>
        <p:guide orient="horz" pos="2160"/>
        <p:guide pos="2880"/>
      </p:guideLst>
    </p:cSldViewPr>
  </p:slideViewPr>
  <p:outlineViewPr>
    <p:cViewPr>
      <p:scale>
        <a:sx n="33" d="100"/>
        <a:sy n="33" d="100"/>
      </p:scale>
      <p:origin x="0" y="85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514" y="-90"/>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dirty="0"/>
          </a:p>
        </p:txBody>
      </p:sp>
      <p:sp>
        <p:nvSpPr>
          <p:cNvPr id="40963" name="Rectangle 3"/>
          <p:cNvSpPr>
            <a:spLocks noGrp="1" noChangeArrowheads="1"/>
          </p:cNvSpPr>
          <p:nvPr>
            <p:ph type="dt" sz="quarter" idx="1"/>
          </p:nvPr>
        </p:nvSpPr>
        <p:spPr bwMode="auto">
          <a:xfrm>
            <a:off x="3963744" y="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dirty="0"/>
          </a:p>
        </p:txBody>
      </p:sp>
      <p:sp>
        <p:nvSpPr>
          <p:cNvPr id="40965" name="Rectangle 5"/>
          <p:cNvSpPr>
            <a:spLocks noGrp="1" noChangeArrowheads="1"/>
          </p:cNvSpPr>
          <p:nvPr>
            <p:ph type="sldNum" sz="quarter" idx="3"/>
          </p:nvPr>
        </p:nvSpPr>
        <p:spPr bwMode="auto">
          <a:xfrm>
            <a:off x="3963744" y="880555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79F2F818-B6C5-4ACB-BE1D-3DCD05FEDA6A}" type="slidenum">
              <a:rPr lang="en-US"/>
              <a:pPr>
                <a:defRPr/>
              </a:pPr>
              <a:t>‹#›</a:t>
            </a:fld>
            <a:endParaRPr lang="en-US" dirty="0"/>
          </a:p>
        </p:txBody>
      </p:sp>
      <p:sp>
        <p:nvSpPr>
          <p:cNvPr id="2" name="Footer Placeholder 1"/>
          <p:cNvSpPr>
            <a:spLocks noGrp="1"/>
          </p:cNvSpPr>
          <p:nvPr>
            <p:ph type="ftr" sz="quarter" idx="2"/>
          </p:nvPr>
        </p:nvSpPr>
        <p:spPr>
          <a:xfrm>
            <a:off x="0" y="8805550"/>
            <a:ext cx="3032337" cy="46386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479427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dirty="0"/>
          </a:p>
        </p:txBody>
      </p:sp>
      <p:sp>
        <p:nvSpPr>
          <p:cNvPr id="5123" name="Rectangle 3"/>
          <p:cNvSpPr>
            <a:spLocks noGrp="1" noChangeArrowheads="1"/>
          </p:cNvSpPr>
          <p:nvPr>
            <p:ph type="dt" idx="1"/>
          </p:nvPr>
        </p:nvSpPr>
        <p:spPr bwMode="auto">
          <a:xfrm>
            <a:off x="3963744" y="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99770" y="4404359"/>
            <a:ext cx="5598160" cy="417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0555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dirty="0"/>
          </a:p>
        </p:txBody>
      </p:sp>
      <p:sp>
        <p:nvSpPr>
          <p:cNvPr id="5127" name="Rectangle 7"/>
          <p:cNvSpPr>
            <a:spLocks noGrp="1" noChangeArrowheads="1"/>
          </p:cNvSpPr>
          <p:nvPr>
            <p:ph type="sldNum" sz="quarter" idx="5"/>
          </p:nvPr>
        </p:nvSpPr>
        <p:spPr bwMode="auto">
          <a:xfrm>
            <a:off x="3963744" y="8805550"/>
            <a:ext cx="3032337" cy="4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324FEDAF-C4F0-4F9B-9E87-E277B6417366}" type="slidenum">
              <a:rPr lang="en-US"/>
              <a:pPr>
                <a:defRPr/>
              </a:pPr>
              <a:t>‹#›</a:t>
            </a:fld>
            <a:endParaRPr lang="en-US" dirty="0"/>
          </a:p>
        </p:txBody>
      </p:sp>
    </p:spTree>
    <p:extLst>
      <p:ext uri="{BB962C8B-B14F-4D97-AF65-F5344CB8AC3E}">
        <p14:creationId xmlns:p14="http://schemas.microsoft.com/office/powerpoint/2010/main" val="26714110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not a full set of arrows</a:t>
            </a:r>
          </a:p>
          <a:p>
            <a:r>
              <a:rPr lang="en-US" baseline="0" dirty="0" smtClean="0"/>
              <a:t>Configuration may not be a local DS, configuration for</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DB820A23-FD53-214F-A53C-1B69041AF650}" type="slidenum">
              <a:rPr lang="en-US" smtClean="0"/>
              <a:t>2</a:t>
            </a:fld>
            <a:endParaRPr lang="en-US"/>
          </a:p>
        </p:txBody>
      </p:sp>
    </p:spTree>
    <p:extLst>
      <p:ext uri="{BB962C8B-B14F-4D97-AF65-F5344CB8AC3E}">
        <p14:creationId xmlns:p14="http://schemas.microsoft.com/office/powerpoint/2010/main" val="4239291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20A23-FD53-214F-A53C-1B69041AF650}" type="slidenum">
              <a:rPr lang="en-US" smtClean="0"/>
              <a:t>4</a:t>
            </a:fld>
            <a:endParaRPr lang="en-US"/>
          </a:p>
        </p:txBody>
      </p:sp>
    </p:spTree>
    <p:extLst>
      <p:ext uri="{BB962C8B-B14F-4D97-AF65-F5344CB8AC3E}">
        <p14:creationId xmlns:p14="http://schemas.microsoft.com/office/powerpoint/2010/main" val="106127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20A23-FD53-214F-A53C-1B69041AF650}" type="slidenum">
              <a:rPr lang="en-US" smtClean="0"/>
              <a:t>13</a:t>
            </a:fld>
            <a:endParaRPr lang="en-US"/>
          </a:p>
        </p:txBody>
      </p:sp>
    </p:spTree>
    <p:extLst>
      <p:ext uri="{BB962C8B-B14F-4D97-AF65-F5344CB8AC3E}">
        <p14:creationId xmlns:p14="http://schemas.microsoft.com/office/powerpoint/2010/main" val="106127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3793060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071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759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34018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989278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02593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502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44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3433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37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0358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3" descr="PP"/>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GENI-logo-fina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userDrawn="1"/>
        </p:nvSpPr>
        <p:spPr bwMode="auto">
          <a:xfrm>
            <a:off x="493713" y="6580188"/>
            <a:ext cx="3308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dirty="0">
                <a:solidFill>
                  <a:schemeClr val="bg2"/>
                </a:solidFill>
                <a:ea typeface="ＭＳ Ｐゴシック" charset="0"/>
              </a:rPr>
              <a:t>Sponsored by the National Science Foundation</a:t>
            </a:r>
          </a:p>
        </p:txBody>
      </p:sp>
      <p:pic>
        <p:nvPicPr>
          <p:cNvPr id="2053" name="Picture 15" descr="nsf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3" name="Rectangle 17"/>
          <p:cNvSpPr>
            <a:spLocks noGrp="1" noChangeArrowheads="1"/>
          </p:cNvSpPr>
          <p:nvPr>
            <p:ph type="title"/>
          </p:nvPr>
        </p:nvSpPr>
        <p:spPr bwMode="auto">
          <a:xfrm>
            <a:off x="685800" y="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GENI Racks</a:t>
            </a:r>
            <a:endParaRPr lang="en-US" dirty="0"/>
          </a:p>
        </p:txBody>
      </p:sp>
      <p:sp>
        <p:nvSpPr>
          <p:cNvPr id="4114" name="Rectangle 18"/>
          <p:cNvSpPr>
            <a:spLocks noGrp="1" noChangeArrowheads="1"/>
          </p:cNvSpPr>
          <p:nvPr>
            <p:ph type="body" idx="1"/>
          </p:nvPr>
        </p:nvSpPr>
        <p:spPr bwMode="auto">
          <a:xfrm>
            <a:off x="457200" y="14478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6" name="Rectangle 10"/>
          <p:cNvSpPr>
            <a:spLocks noChangeArrowheads="1"/>
          </p:cNvSpPr>
          <p:nvPr userDrawn="1"/>
        </p:nvSpPr>
        <p:spPr bwMode="auto">
          <a:xfrm>
            <a:off x="8458200" y="6580188"/>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fld id="{811BB2CA-63C2-44F9-9D36-A15FE04E0096}" type="slidenum">
              <a:rPr lang="en-US" sz="1000">
                <a:solidFill>
                  <a:schemeClr val="bg2"/>
                </a:solidFill>
                <a:latin typeface="Arial" pitchFamily="34" charset="0"/>
              </a:rPr>
              <a:pPr algn="r">
                <a:defRPr/>
              </a:pPr>
              <a:t>‹#›</a:t>
            </a:fld>
            <a:endParaRPr lang="en-US" sz="1000" dirty="0">
              <a:solidFill>
                <a:schemeClr val="bg2"/>
              </a:solidFill>
              <a:latin typeface="Arial" pitchFamily="34" charset="0"/>
            </a:endParaRPr>
          </a:p>
        </p:txBody>
      </p:sp>
      <p:sp>
        <p:nvSpPr>
          <p:cNvPr id="4116" name="Rectangle 20"/>
          <p:cNvSpPr>
            <a:spLocks noChangeArrowheads="1"/>
          </p:cNvSpPr>
          <p:nvPr userDrawn="1"/>
        </p:nvSpPr>
        <p:spPr bwMode="auto">
          <a:xfrm>
            <a:off x="3771900" y="6580188"/>
            <a:ext cx="2057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baseline="0" dirty="0" smtClean="0">
                <a:solidFill>
                  <a:schemeClr val="bg2"/>
                </a:solidFill>
                <a:latin typeface="Arial" pitchFamily="34" charset="0"/>
              </a:rPr>
              <a:t>June 23, </a:t>
            </a:r>
            <a:r>
              <a:rPr lang="en-US" sz="1000" dirty="0" smtClean="0">
                <a:solidFill>
                  <a:schemeClr val="bg2"/>
                </a:solidFill>
                <a:latin typeface="Arial" pitchFamily="34" charset="0"/>
              </a:rPr>
              <a:t>2014</a:t>
            </a:r>
            <a:endParaRPr lang="en-US" sz="1000" dirty="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xmlns:p14="http://schemas.microsoft.com/office/powerpoint/2010/main" id="1" dur="indefinite" restart="never" nodeType="tmRoot"/>
      </p:par>
    </p:tnLst>
  </p:timing>
  <p:hf sldNum="0" hdr="0" dt="0"/>
  <p:txStyles>
    <p:titleStyle>
      <a:lvl1pPr algn="r" rtl="0" eaLnBrk="0" fontAlgn="base" hangingPunct="0">
        <a:spcBef>
          <a:spcPct val="0"/>
        </a:spcBef>
        <a:spcAft>
          <a:spcPct val="0"/>
        </a:spcAft>
        <a:defRPr sz="3200">
          <a:solidFill>
            <a:srgbClr val="333333"/>
          </a:solidFill>
          <a:latin typeface="+mj-lt"/>
          <a:ea typeface="+mj-ea"/>
          <a:cs typeface="+mj-cs"/>
        </a:defRPr>
      </a:lvl1pPr>
      <a:lvl2pPr algn="r" rtl="0" eaLnBrk="0" fontAlgn="base" hangingPunct="0">
        <a:spcBef>
          <a:spcPct val="0"/>
        </a:spcBef>
        <a:spcAft>
          <a:spcPct val="0"/>
        </a:spcAft>
        <a:defRPr sz="3200">
          <a:solidFill>
            <a:srgbClr val="333333"/>
          </a:solidFill>
          <a:latin typeface="Arial" pitchFamily="34" charset="0"/>
          <a:ea typeface="ＭＳ Ｐゴシック" pitchFamily="34" charset="-128"/>
        </a:defRPr>
      </a:lvl2pPr>
      <a:lvl3pPr algn="r" rtl="0" eaLnBrk="0" fontAlgn="base" hangingPunct="0">
        <a:spcBef>
          <a:spcPct val="0"/>
        </a:spcBef>
        <a:spcAft>
          <a:spcPct val="0"/>
        </a:spcAft>
        <a:defRPr sz="3200">
          <a:solidFill>
            <a:srgbClr val="333333"/>
          </a:solidFill>
          <a:latin typeface="Arial" pitchFamily="34" charset="0"/>
          <a:ea typeface="ＭＳ Ｐゴシック" pitchFamily="34" charset="-128"/>
        </a:defRPr>
      </a:lvl3pPr>
      <a:lvl4pPr algn="r" rtl="0" eaLnBrk="0" fontAlgn="base" hangingPunct="0">
        <a:spcBef>
          <a:spcPct val="0"/>
        </a:spcBef>
        <a:spcAft>
          <a:spcPct val="0"/>
        </a:spcAft>
        <a:defRPr sz="3200">
          <a:solidFill>
            <a:srgbClr val="333333"/>
          </a:solidFill>
          <a:latin typeface="Arial" pitchFamily="34" charset="0"/>
          <a:ea typeface="ＭＳ Ｐゴシック" pitchFamily="34" charset="-128"/>
        </a:defRPr>
      </a:lvl4pPr>
      <a:lvl5pPr algn="r" rtl="0" eaLnBrk="0" fontAlgn="base" hangingPunct="0">
        <a:spcBef>
          <a:spcPct val="0"/>
        </a:spcBef>
        <a:spcAft>
          <a:spcPct val="0"/>
        </a:spcAft>
        <a:defRPr sz="3200">
          <a:solidFill>
            <a:srgbClr val="333333"/>
          </a:solidFill>
          <a:latin typeface="Arial" pitchFamily="34" charset="0"/>
          <a:ea typeface="ＭＳ Ｐゴシック" pitchFamily="34" charset="-128"/>
        </a:defRPr>
      </a:lvl5pPr>
      <a:lvl6pPr marL="457200" algn="r" rtl="0" eaLnBrk="0" fontAlgn="base" hangingPunct="0">
        <a:spcBef>
          <a:spcPct val="0"/>
        </a:spcBef>
        <a:spcAft>
          <a:spcPct val="0"/>
        </a:spcAft>
        <a:defRPr sz="3200">
          <a:solidFill>
            <a:srgbClr val="333333"/>
          </a:solidFill>
          <a:latin typeface="Arial" pitchFamily="34" charset="0"/>
          <a:ea typeface="ＭＳ Ｐゴシック" pitchFamily="34" charset="-128"/>
        </a:defRPr>
      </a:lvl6pPr>
      <a:lvl7pPr marL="914400" algn="r" rtl="0" eaLnBrk="0" fontAlgn="base" hangingPunct="0">
        <a:spcBef>
          <a:spcPct val="0"/>
        </a:spcBef>
        <a:spcAft>
          <a:spcPct val="0"/>
        </a:spcAft>
        <a:defRPr sz="3200">
          <a:solidFill>
            <a:srgbClr val="333333"/>
          </a:solidFill>
          <a:latin typeface="Arial" pitchFamily="34" charset="0"/>
          <a:ea typeface="ＭＳ Ｐゴシック" pitchFamily="34" charset="-128"/>
        </a:defRPr>
      </a:lvl7pPr>
      <a:lvl8pPr marL="1371600" algn="r" rtl="0" eaLnBrk="0" fontAlgn="base" hangingPunct="0">
        <a:spcBef>
          <a:spcPct val="0"/>
        </a:spcBef>
        <a:spcAft>
          <a:spcPct val="0"/>
        </a:spcAft>
        <a:defRPr sz="3200">
          <a:solidFill>
            <a:srgbClr val="333333"/>
          </a:solidFill>
          <a:latin typeface="Arial" pitchFamily="34" charset="0"/>
          <a:ea typeface="ＭＳ Ｐゴシック" pitchFamily="34" charset="-128"/>
        </a:defRPr>
      </a:lvl8pPr>
      <a:lvl9pPr marL="1828800" algn="r" rtl="0" eaLnBrk="0" fontAlgn="base" hangingPunct="0">
        <a:spcBef>
          <a:spcPct val="0"/>
        </a:spcBef>
        <a:spcAft>
          <a:spcPct val="0"/>
        </a:spcAft>
        <a:defRPr sz="3200">
          <a:solidFill>
            <a:srgbClr val="333333"/>
          </a:solidFill>
          <a:latin typeface="Arial" pitchFamily="34" charset="0"/>
          <a:ea typeface="ＭＳ Ｐゴシック" pitchFamily="34" charset="-128"/>
        </a:defRPr>
      </a:lvl9pPr>
    </p:titleStyle>
    <p:bodyStyle>
      <a:lvl1pPr marL="342900" indent="-342900" algn="l" rtl="0" eaLnBrk="0" fontAlgn="base" hangingPunct="0">
        <a:spcBef>
          <a:spcPct val="20000"/>
        </a:spcBef>
        <a:spcAft>
          <a:spcPct val="0"/>
        </a:spcAft>
        <a:buChar char="•"/>
        <a:defRPr sz="28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ea typeface="+mn-ea"/>
        </a:defRPr>
      </a:lvl2pPr>
      <a:lvl3pPr marL="1143000" indent="-228600" algn="l" rtl="0" eaLnBrk="0" fontAlgn="base" hangingPunct="0">
        <a:spcBef>
          <a:spcPct val="20000"/>
        </a:spcBef>
        <a:spcAft>
          <a:spcPct val="0"/>
        </a:spcAft>
        <a:buChar char="•"/>
        <a:defRPr sz="2000">
          <a:solidFill>
            <a:srgbClr val="080808"/>
          </a:solidFill>
          <a:latin typeface="+mn-lt"/>
          <a:ea typeface="+mn-ea"/>
        </a:defRPr>
      </a:lvl3pPr>
      <a:lvl4pPr marL="1600200" indent="-228600" algn="l" rtl="0" eaLnBrk="0" fontAlgn="base" hangingPunct="0">
        <a:spcBef>
          <a:spcPct val="20000"/>
        </a:spcBef>
        <a:spcAft>
          <a:spcPct val="0"/>
        </a:spcAft>
        <a:buChar char="–"/>
        <a:defRPr>
          <a:solidFill>
            <a:srgbClr val="080808"/>
          </a:solidFill>
          <a:latin typeface="+mn-lt"/>
          <a:ea typeface="+mn-ea"/>
        </a:defRPr>
      </a:lvl4pPr>
      <a:lvl5pPr marL="2057400" indent="-228600" algn="l" rtl="0" eaLnBrk="0" fontAlgn="base" hangingPunct="0">
        <a:spcBef>
          <a:spcPct val="20000"/>
        </a:spcBef>
        <a:spcAft>
          <a:spcPct val="0"/>
        </a:spcAft>
        <a:buChar char="»"/>
        <a:defRPr>
          <a:solidFill>
            <a:srgbClr val="080808"/>
          </a:solidFill>
          <a:latin typeface="+mn-lt"/>
          <a:ea typeface="+mn-ea"/>
        </a:defRPr>
      </a:lvl5pPr>
      <a:lvl6pPr marL="2514600" indent="-228600" algn="l" rtl="0" eaLnBrk="0" fontAlgn="base" hangingPunct="0">
        <a:spcBef>
          <a:spcPct val="20000"/>
        </a:spcBef>
        <a:spcAft>
          <a:spcPct val="0"/>
        </a:spcAft>
        <a:buChar char="»"/>
        <a:defRPr>
          <a:solidFill>
            <a:srgbClr val="080808"/>
          </a:solidFill>
          <a:latin typeface="+mn-lt"/>
          <a:ea typeface="+mn-ea"/>
        </a:defRPr>
      </a:lvl6pPr>
      <a:lvl7pPr marL="2971800" indent="-228600" algn="l" rtl="0" eaLnBrk="0" fontAlgn="base" hangingPunct="0">
        <a:spcBef>
          <a:spcPct val="20000"/>
        </a:spcBef>
        <a:spcAft>
          <a:spcPct val="0"/>
        </a:spcAft>
        <a:buChar char="»"/>
        <a:defRPr>
          <a:solidFill>
            <a:srgbClr val="080808"/>
          </a:solidFill>
          <a:latin typeface="+mn-lt"/>
          <a:ea typeface="+mn-ea"/>
        </a:defRPr>
      </a:lvl7pPr>
      <a:lvl8pPr marL="3429000" indent="-228600" algn="l" rtl="0" eaLnBrk="0" fontAlgn="base" hangingPunct="0">
        <a:spcBef>
          <a:spcPct val="20000"/>
        </a:spcBef>
        <a:spcAft>
          <a:spcPct val="0"/>
        </a:spcAft>
        <a:buChar char="»"/>
        <a:defRPr>
          <a:solidFill>
            <a:srgbClr val="080808"/>
          </a:solidFill>
          <a:latin typeface="+mn-lt"/>
          <a:ea typeface="+mn-ea"/>
        </a:defRPr>
      </a:lvl8pPr>
      <a:lvl9pPr marL="3886200" indent="-228600" algn="l" rtl="0" eaLnBrk="0" fontAlgn="base" hangingPunct="0">
        <a:spcBef>
          <a:spcPct val="20000"/>
        </a:spcBef>
        <a:spcAft>
          <a:spcPct val="0"/>
        </a:spcAft>
        <a:buChar char="»"/>
        <a:defRPr>
          <a:solidFill>
            <a:srgbClr val="080808"/>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GENI Operations</a:t>
            </a:r>
            <a:r>
              <a:rPr lang="en-US" sz="4000" baseline="0" dirty="0" smtClean="0"/>
              <a:t>: </a:t>
            </a:r>
            <a:br>
              <a:rPr lang="en-US" sz="4000" baseline="0" dirty="0" smtClean="0"/>
            </a:br>
            <a:r>
              <a:rPr lang="en-US" sz="4000" baseline="0" dirty="0" smtClean="0"/>
              <a:t>Monitoring</a:t>
            </a:r>
            <a:endParaRPr lang="en-US" sz="4000" dirty="0"/>
          </a:p>
        </p:txBody>
      </p:sp>
      <p:sp>
        <p:nvSpPr>
          <p:cNvPr id="3" name="Subtitle 2"/>
          <p:cNvSpPr>
            <a:spLocks noGrp="1"/>
          </p:cNvSpPr>
          <p:nvPr>
            <p:ph type="subTitle" idx="1"/>
          </p:nvPr>
        </p:nvSpPr>
        <p:spPr>
          <a:xfrm>
            <a:off x="947408" y="3886199"/>
            <a:ext cx="7841314" cy="1939887"/>
          </a:xfrm>
        </p:spPr>
        <p:txBody>
          <a:bodyPr/>
          <a:lstStyle/>
          <a:p>
            <a:pPr algn="r"/>
            <a:endParaRPr lang="en-US" sz="1200" dirty="0" smtClean="0"/>
          </a:p>
          <a:p>
            <a:pPr algn="r"/>
            <a:endParaRPr lang="en-US" sz="1200" dirty="0"/>
          </a:p>
          <a:p>
            <a:pPr algn="r"/>
            <a:endParaRPr lang="en-US" sz="1200" dirty="0" smtClean="0"/>
          </a:p>
          <a:p>
            <a:pPr algn="r"/>
            <a:r>
              <a:rPr lang="en-US" dirty="0" smtClean="0"/>
              <a:t>David P. Wiggins, GPO</a:t>
            </a:r>
          </a:p>
          <a:p>
            <a:pPr algn="r"/>
            <a:r>
              <a:rPr lang="en-US" dirty="0" smtClean="0"/>
              <a:t>GEC20: June 23, 2014</a:t>
            </a:r>
          </a:p>
        </p:txBody>
      </p:sp>
    </p:spTree>
    <p:extLst>
      <p:ext uri="{BB962C8B-B14F-4D97-AF65-F5344CB8AC3E}">
        <p14:creationId xmlns:p14="http://schemas.microsoft.com/office/powerpoint/2010/main" val="10359050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990600"/>
            <a:ext cx="8458200" cy="5334000"/>
          </a:xfrm>
        </p:spPr>
        <p:txBody>
          <a:bodyPr/>
          <a:lstStyle/>
          <a:p>
            <a:pPr marL="0" indent="0">
              <a:buNone/>
            </a:pPr>
            <a:endParaRPr lang="en-US" sz="1200" dirty="0" smtClean="0"/>
          </a:p>
          <a:p>
            <a:pPr marL="0" indent="0">
              <a:buNone/>
            </a:pPr>
            <a:endParaRPr lang="en-US" sz="1200" dirty="0">
              <a:solidFill>
                <a:schemeClr val="tx1"/>
              </a:solidFill>
            </a:endParaRPr>
          </a:p>
          <a:p>
            <a:pPr marL="0" indent="0">
              <a:buNone/>
            </a:pPr>
            <a:endParaRPr lang="en-US" sz="800" dirty="0" smtClean="0">
              <a:solidFill>
                <a:schemeClr val="tx1"/>
              </a:solidFill>
            </a:endParaRPr>
          </a:p>
        </p:txBody>
      </p:sp>
      <p:sp>
        <p:nvSpPr>
          <p:cNvPr id="5" name="TextBox 4"/>
          <p:cNvSpPr txBox="1"/>
          <p:nvPr/>
        </p:nvSpPr>
        <p:spPr>
          <a:xfrm>
            <a:off x="685800" y="1418547"/>
            <a:ext cx="8129729" cy="4801314"/>
          </a:xfrm>
          <a:prstGeom prst="rect">
            <a:avLst/>
          </a:prstGeom>
          <a:noFill/>
        </p:spPr>
        <p:txBody>
          <a:bodyPr wrap="square" rtlCol="0">
            <a:spAutoFit/>
          </a:bodyPr>
          <a:lstStyle/>
          <a:p>
            <a:pPr marL="285750" indent="-285750">
              <a:buFont typeface="Arial"/>
              <a:buChar char="•"/>
            </a:pPr>
            <a:r>
              <a:rPr lang="en-US" sz="2400" dirty="0" smtClean="0"/>
              <a:t>Improve API (REST/JSON) specification</a:t>
            </a:r>
          </a:p>
          <a:p>
            <a:pPr marL="742950" lvl="1" indent="-285750">
              <a:buFont typeface="Arial"/>
              <a:buChar char="•"/>
            </a:pPr>
            <a:r>
              <a:rPr lang="en-US" sz="2400" dirty="0" smtClean="0"/>
              <a:t>Scalability/performance</a:t>
            </a:r>
          </a:p>
          <a:p>
            <a:pPr marL="742950" lvl="1" indent="-285750">
              <a:buFont typeface="Arial"/>
              <a:buChar char="•"/>
            </a:pPr>
            <a:r>
              <a:rPr lang="en-US" sz="2400" dirty="0" smtClean="0"/>
              <a:t>Consistency</a:t>
            </a:r>
          </a:p>
          <a:p>
            <a:pPr marL="742950" lvl="1" indent="-285750">
              <a:buFont typeface="Arial"/>
              <a:buChar char="•"/>
            </a:pPr>
            <a:r>
              <a:rPr lang="en-US" sz="2400" dirty="0" smtClean="0"/>
              <a:t>Semantic clarity </a:t>
            </a:r>
          </a:p>
          <a:p>
            <a:pPr marL="742950" lvl="1" indent="-285750">
              <a:buFont typeface="Arial"/>
              <a:buChar char="•"/>
            </a:pPr>
            <a:endParaRPr lang="en-US" sz="2400" dirty="0"/>
          </a:p>
          <a:p>
            <a:pPr marL="285750" indent="-285750">
              <a:buFont typeface="Arial"/>
              <a:buChar char="•"/>
            </a:pPr>
            <a:r>
              <a:rPr lang="en-US" sz="2400" dirty="0" smtClean="0"/>
              <a:t>Support additional measurements</a:t>
            </a:r>
          </a:p>
          <a:p>
            <a:pPr marL="285750" indent="-285750">
              <a:buFont typeface="Arial"/>
              <a:buChar char="•"/>
            </a:pPr>
            <a:endParaRPr lang="en-US" sz="2400" dirty="0"/>
          </a:p>
          <a:p>
            <a:pPr marL="285750" indent="-285750">
              <a:buFont typeface="Arial"/>
              <a:buChar char="•"/>
            </a:pPr>
            <a:r>
              <a:rPr lang="en-US" sz="2400" dirty="0" smtClean="0"/>
              <a:t>Improve the reference implementation</a:t>
            </a:r>
          </a:p>
          <a:p>
            <a:pPr marL="742950" lvl="1" indent="-285750">
              <a:buFont typeface="Arial"/>
              <a:buChar char="•"/>
            </a:pPr>
            <a:r>
              <a:rPr lang="en-US" sz="2400" dirty="0" err="1" smtClean="0"/>
              <a:t>Datastore</a:t>
            </a:r>
            <a:r>
              <a:rPr lang="en-US" sz="2400" dirty="0" smtClean="0"/>
              <a:t> robustness</a:t>
            </a:r>
          </a:p>
          <a:p>
            <a:pPr marL="742950" lvl="1" indent="-285750">
              <a:buFont typeface="Arial"/>
              <a:buChar char="•"/>
            </a:pPr>
            <a:r>
              <a:rPr lang="en-US" sz="2400" dirty="0" smtClean="0"/>
              <a:t>Collector completeness, scalability, ease of use</a:t>
            </a:r>
          </a:p>
          <a:p>
            <a:endParaRPr lang="en-US" sz="2400" dirty="0"/>
          </a:p>
          <a:p>
            <a:pPr marL="285750" indent="-285750">
              <a:buFont typeface="Arial"/>
              <a:buChar char="•"/>
            </a:pPr>
            <a:r>
              <a:rPr lang="en-US" sz="2400" dirty="0" smtClean="0"/>
              <a:t>Wider production deployment</a:t>
            </a:r>
          </a:p>
          <a:p>
            <a:pPr marL="285750" indent="-285750">
              <a:buFont typeface="Arial"/>
              <a:buChar char="•"/>
            </a:pPr>
            <a:endParaRPr lang="en-US" dirty="0"/>
          </a:p>
        </p:txBody>
      </p:sp>
    </p:spTree>
    <p:extLst>
      <p:ext uri="{BB962C8B-B14F-4D97-AF65-F5344CB8AC3E}">
        <p14:creationId xmlns:p14="http://schemas.microsoft.com/office/powerpoint/2010/main" val="13154799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457200" y="1027237"/>
            <a:ext cx="8458200" cy="5343156"/>
          </a:xfrm>
        </p:spPr>
        <p:txBody>
          <a:bodyPr>
            <a:normAutofit/>
          </a:bodyPr>
          <a:lstStyle/>
          <a:p>
            <a:endParaRPr lang="en-US" sz="2400" dirty="0" smtClean="0"/>
          </a:p>
          <a:p>
            <a:r>
              <a:rPr lang="en-US" sz="2400" dirty="0" err="1" smtClean="0"/>
              <a:t>ExoGENI</a:t>
            </a:r>
            <a:r>
              <a:rPr lang="en-US" sz="2400" dirty="0" smtClean="0"/>
              <a:t>: Jonathan Mills, Victor </a:t>
            </a:r>
            <a:r>
              <a:rPr lang="en-US" sz="2400" dirty="0" err="1" smtClean="0"/>
              <a:t>Orlikowski</a:t>
            </a:r>
            <a:r>
              <a:rPr lang="en-US" sz="2400" dirty="0" smtClean="0"/>
              <a:t>, </a:t>
            </a:r>
            <a:r>
              <a:rPr lang="en-US" sz="2400" dirty="0" err="1" smtClean="0"/>
              <a:t>Ilya</a:t>
            </a:r>
            <a:r>
              <a:rPr lang="en-US" sz="2400" dirty="0" smtClean="0"/>
              <a:t> </a:t>
            </a:r>
            <a:r>
              <a:rPr lang="en-US" sz="2400" dirty="0" err="1" smtClean="0"/>
              <a:t>Baldin</a:t>
            </a:r>
            <a:endParaRPr lang="en-US" sz="2400" dirty="0"/>
          </a:p>
          <a:p>
            <a:r>
              <a:rPr lang="en-US" sz="2400" dirty="0" smtClean="0"/>
              <a:t>Internet2: A.J. Ragusa</a:t>
            </a:r>
          </a:p>
          <a:p>
            <a:r>
              <a:rPr lang="en-US" sz="2400" dirty="0" smtClean="0"/>
              <a:t>GMOC: Chad </a:t>
            </a:r>
            <a:r>
              <a:rPr lang="en-US" sz="2400" dirty="0" err="1" smtClean="0"/>
              <a:t>Kotil</a:t>
            </a:r>
            <a:endParaRPr lang="en-US" sz="2400" dirty="0" smtClean="0"/>
          </a:p>
          <a:p>
            <a:r>
              <a:rPr lang="en-US" sz="2400" dirty="0" err="1" smtClean="0"/>
              <a:t>InstaGENI</a:t>
            </a:r>
            <a:r>
              <a:rPr lang="en-US" sz="2400" dirty="0" smtClean="0"/>
              <a:t>: </a:t>
            </a:r>
            <a:r>
              <a:rPr lang="en-US" sz="2400" dirty="0" smtClean="0">
                <a:solidFill>
                  <a:srgbClr val="000000"/>
                </a:solidFill>
              </a:rPr>
              <a:t>Gary Wong, Leigh </a:t>
            </a:r>
            <a:r>
              <a:rPr lang="en-US" sz="2400" dirty="0" err="1" smtClean="0">
                <a:solidFill>
                  <a:srgbClr val="000000"/>
                </a:solidFill>
              </a:rPr>
              <a:t>Stoller</a:t>
            </a:r>
            <a:endParaRPr lang="en-US" sz="2400" dirty="0" smtClean="0">
              <a:solidFill>
                <a:srgbClr val="000000"/>
              </a:solidFill>
            </a:endParaRPr>
          </a:p>
          <a:p>
            <a:r>
              <a:rPr lang="en-US" sz="2400" dirty="0">
                <a:solidFill>
                  <a:srgbClr val="000000"/>
                </a:solidFill>
              </a:rPr>
              <a:t>MAX: Tom </a:t>
            </a:r>
            <a:r>
              <a:rPr lang="en-US" sz="2400" dirty="0" smtClean="0">
                <a:solidFill>
                  <a:srgbClr val="000000"/>
                </a:solidFill>
              </a:rPr>
              <a:t>Lehman, Xi </a:t>
            </a:r>
            <a:r>
              <a:rPr lang="en-US" sz="2400" dirty="0">
                <a:solidFill>
                  <a:srgbClr val="000000"/>
                </a:solidFill>
              </a:rPr>
              <a:t>Yang</a:t>
            </a:r>
          </a:p>
          <a:p>
            <a:r>
              <a:rPr lang="en-US" sz="2400" dirty="0" smtClean="0">
                <a:solidFill>
                  <a:srgbClr val="000000"/>
                </a:solidFill>
              </a:rPr>
              <a:t>UKY: </a:t>
            </a:r>
            <a:r>
              <a:rPr lang="en-US" sz="2400" dirty="0">
                <a:solidFill>
                  <a:srgbClr val="000000"/>
                </a:solidFill>
              </a:rPr>
              <a:t>Cody </a:t>
            </a:r>
            <a:r>
              <a:rPr lang="en-US" sz="2400" dirty="0" err="1">
                <a:solidFill>
                  <a:srgbClr val="000000"/>
                </a:solidFill>
              </a:rPr>
              <a:t>Bumgardner</a:t>
            </a:r>
            <a:r>
              <a:rPr lang="en-US" sz="2400" dirty="0">
                <a:solidFill>
                  <a:srgbClr val="000000"/>
                </a:solidFill>
              </a:rPr>
              <a:t>, </a:t>
            </a:r>
            <a:r>
              <a:rPr lang="en-US" sz="2400" dirty="0" err="1">
                <a:solidFill>
                  <a:srgbClr val="000000"/>
                </a:solidFill>
              </a:rPr>
              <a:t>Caylin</a:t>
            </a:r>
            <a:r>
              <a:rPr lang="en-US" sz="2400" dirty="0">
                <a:solidFill>
                  <a:srgbClr val="000000"/>
                </a:solidFill>
              </a:rPr>
              <a:t> </a:t>
            </a:r>
            <a:r>
              <a:rPr lang="en-US" sz="2400" dirty="0" smtClean="0">
                <a:solidFill>
                  <a:srgbClr val="000000"/>
                </a:solidFill>
              </a:rPr>
              <a:t>Hickey</a:t>
            </a:r>
            <a:endParaRPr lang="en-US" sz="2400" dirty="0">
              <a:solidFill>
                <a:srgbClr val="000000"/>
              </a:solidFill>
            </a:endParaRPr>
          </a:p>
          <a:p>
            <a:r>
              <a:rPr lang="en-US" sz="2400" dirty="0" smtClean="0">
                <a:solidFill>
                  <a:srgbClr val="000000"/>
                </a:solidFill>
              </a:rPr>
              <a:t>GPO: Ryan Irwin, </a:t>
            </a:r>
            <a:r>
              <a:rPr lang="en-US" sz="2400" dirty="0" err="1" smtClean="0">
                <a:solidFill>
                  <a:srgbClr val="000000"/>
                </a:solidFill>
              </a:rPr>
              <a:t>Stéphane</a:t>
            </a:r>
            <a:r>
              <a:rPr lang="en-US" sz="2400" dirty="0" smtClean="0">
                <a:solidFill>
                  <a:srgbClr val="000000"/>
                </a:solidFill>
              </a:rPr>
              <a:t> </a:t>
            </a:r>
            <a:r>
              <a:rPr lang="en-US" sz="2400" dirty="0" err="1" smtClean="0">
                <a:solidFill>
                  <a:srgbClr val="000000"/>
                </a:solidFill>
              </a:rPr>
              <a:t>Blais</a:t>
            </a:r>
            <a:r>
              <a:rPr lang="en-US" sz="2400" dirty="0" smtClean="0">
                <a:solidFill>
                  <a:srgbClr val="000000"/>
                </a:solidFill>
              </a:rPr>
              <a:t>, Ali Sydney, Heidi Picher Dempsey</a:t>
            </a:r>
          </a:p>
          <a:p>
            <a:pPr marL="0" indent="0">
              <a:buNone/>
            </a:pPr>
            <a:endParaRPr lang="en-US" sz="2400" dirty="0" smtClean="0"/>
          </a:p>
        </p:txBody>
      </p:sp>
    </p:spTree>
    <p:extLst>
      <p:ext uri="{BB962C8B-B14F-4D97-AF65-F5344CB8AC3E}">
        <p14:creationId xmlns:p14="http://schemas.microsoft.com/office/powerpoint/2010/main" val="19125617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pPr marL="0" indent="0" algn="ctr">
              <a:buNone/>
            </a:pPr>
            <a:endParaRPr lang="en-US" sz="7200" dirty="0" smtClean="0"/>
          </a:p>
          <a:p>
            <a:pPr marL="0" indent="0" algn="ctr">
              <a:buNone/>
            </a:pPr>
            <a:r>
              <a:rPr lang="en-US" sz="7200" dirty="0" smtClean="0"/>
              <a:t>Backup slides</a:t>
            </a:r>
            <a:endParaRPr lang="en-US" sz="7200" dirty="0"/>
          </a:p>
        </p:txBody>
      </p:sp>
    </p:spTree>
    <p:extLst>
      <p:ext uri="{BB962C8B-B14F-4D97-AF65-F5344CB8AC3E}">
        <p14:creationId xmlns:p14="http://schemas.microsoft.com/office/powerpoint/2010/main" val="204347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link?</a:t>
            </a:r>
            <a:endParaRPr lang="en-US" dirty="0"/>
          </a:p>
        </p:txBody>
      </p:sp>
      <p:sp>
        <p:nvSpPr>
          <p:cNvPr id="5" name="Rounded Rectangular Callout 4"/>
          <p:cNvSpPr/>
          <p:nvPr/>
        </p:nvSpPr>
        <p:spPr bwMode="auto">
          <a:xfrm>
            <a:off x="91739" y="3902352"/>
            <a:ext cx="2253926" cy="697794"/>
          </a:xfrm>
          <a:prstGeom prst="wedgeRoundRectCallout">
            <a:avLst>
              <a:gd name="adj1" fmla="val 54627"/>
              <a:gd name="adj2" fmla="val -313936"/>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Compute Aggregate 1 must advertise this link. </a:t>
            </a:r>
            <a:r>
              <a:rPr lang="en-US" sz="1000" dirty="0"/>
              <a:t>We omit the physical port on the switch to which the node is directly connected.</a:t>
            </a:r>
          </a:p>
          <a:p>
            <a:pPr algn="ctr" defTabSz="914400" eaLnBrk="0" hangingPunct="0"/>
            <a:endParaRPr lang="en-US" sz="1000" dirty="0"/>
          </a:p>
        </p:txBody>
      </p:sp>
      <p:sp>
        <p:nvSpPr>
          <p:cNvPr id="6" name="Cloud 5"/>
          <p:cNvSpPr/>
          <p:nvPr/>
        </p:nvSpPr>
        <p:spPr bwMode="auto">
          <a:xfrm>
            <a:off x="5201920" y="1764731"/>
            <a:ext cx="2865120" cy="1295409"/>
          </a:xfrm>
          <a:prstGeom prst="cloud">
            <a:avLst/>
          </a:prstGeom>
          <a:solidFill>
            <a:schemeClr val="bg1"/>
          </a:solidFill>
          <a:ln w="9525">
            <a:solidFill>
              <a:schemeClr val="tx1"/>
            </a:solidFill>
            <a:round/>
            <a:headEnd/>
            <a:tailEnd/>
          </a:ln>
        </p:spPr>
        <p:txBody>
          <a:bodyPr rtlCol="0" anchor="ctr">
            <a:prstTxWarp prst="textNoShape">
              <a:avLst/>
            </a:prstTxWarp>
          </a:bodyPr>
          <a:lstStyle/>
          <a:p>
            <a:pPr algn="ctr" defTabSz="914400" eaLnBrk="0" hangingPunct="0"/>
            <a:r>
              <a:rPr lang="en-US" sz="1400" dirty="0" smtClean="0"/>
              <a:t>Network Aggregate</a:t>
            </a:r>
          </a:p>
          <a:p>
            <a:pPr algn="ctr" defTabSz="914400" eaLnBrk="0" hangingPunct="0"/>
            <a:endParaRPr lang="en-US" sz="1400" dirty="0"/>
          </a:p>
          <a:p>
            <a:pPr algn="ctr" defTabSz="914400" eaLnBrk="0" hangingPunct="0"/>
            <a:endParaRPr lang="en-US" sz="1400" dirty="0" smtClean="0"/>
          </a:p>
          <a:p>
            <a:pPr algn="ctr" defTabSz="914400" eaLnBrk="0" hangingPunct="0"/>
            <a:endParaRPr lang="en-US" sz="1400" dirty="0" smtClean="0"/>
          </a:p>
        </p:txBody>
      </p:sp>
      <p:sp>
        <p:nvSpPr>
          <p:cNvPr id="7" name="Rectangle 6"/>
          <p:cNvSpPr/>
          <p:nvPr/>
        </p:nvSpPr>
        <p:spPr bwMode="auto">
          <a:xfrm>
            <a:off x="1023777" y="188941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1</a:t>
            </a:r>
            <a:endParaRPr lang="en-US" sz="1000" dirty="0"/>
          </a:p>
        </p:txBody>
      </p:sp>
      <p:sp>
        <p:nvSpPr>
          <p:cNvPr id="8" name="Rectangle 7"/>
          <p:cNvSpPr/>
          <p:nvPr/>
        </p:nvSpPr>
        <p:spPr bwMode="auto">
          <a:xfrm>
            <a:off x="355898" y="1854195"/>
            <a:ext cx="487382" cy="536615"/>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defTabSz="914400" eaLnBrk="0" hangingPunct="0"/>
            <a:r>
              <a:rPr lang="en-US" sz="1600" dirty="0" smtClean="0"/>
              <a:t> AM</a:t>
            </a:r>
            <a:endParaRPr lang="en-US" sz="1600" dirty="0"/>
          </a:p>
        </p:txBody>
      </p:sp>
      <p:sp>
        <p:nvSpPr>
          <p:cNvPr id="9" name="Rectangle 8"/>
          <p:cNvSpPr/>
          <p:nvPr/>
        </p:nvSpPr>
        <p:spPr bwMode="auto">
          <a:xfrm>
            <a:off x="1023777" y="247792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2</a:t>
            </a:r>
            <a:endParaRPr lang="en-US" sz="1000" dirty="0"/>
          </a:p>
        </p:txBody>
      </p:sp>
      <p:sp>
        <p:nvSpPr>
          <p:cNvPr id="10" name="Rectangle 9"/>
          <p:cNvSpPr/>
          <p:nvPr/>
        </p:nvSpPr>
        <p:spPr bwMode="auto">
          <a:xfrm>
            <a:off x="243537" y="1262799"/>
            <a:ext cx="2778879" cy="2415414"/>
          </a:xfrm>
          <a:prstGeom prst="rect">
            <a:avLst/>
          </a:prstGeom>
          <a:noFill/>
          <a:ln w="9525">
            <a:solidFill>
              <a:schemeClr val="tx1"/>
            </a:solidFill>
            <a:round/>
            <a:headEnd/>
            <a:tailEnd type="none"/>
          </a:ln>
        </p:spPr>
        <p:txBody>
          <a:bodyPr lIns="0" rIns="0" rtlCol="0" anchor="ctr">
            <a:prstTxWarp prst="textNoShape">
              <a:avLst/>
            </a:prstTxWarp>
          </a:bodyPr>
          <a:lstStyle/>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defTabSz="914400" eaLnBrk="0" hangingPunct="0"/>
            <a:endParaRPr lang="en-US" sz="1000" dirty="0" smtClean="0"/>
          </a:p>
          <a:p>
            <a:pPr defTabSz="914400" eaLnBrk="0" hangingPunct="0"/>
            <a:r>
              <a:rPr lang="en-US" sz="1000" dirty="0" smtClean="0"/>
              <a:t>  </a:t>
            </a:r>
            <a:r>
              <a:rPr lang="en-US" sz="1600" dirty="0"/>
              <a:t>Compute Aggregate 1</a:t>
            </a:r>
          </a:p>
          <a:p>
            <a:pPr defTabSz="914400" eaLnBrk="0" hangingPunct="0"/>
            <a:endParaRPr lang="en-US" sz="1600" dirty="0"/>
          </a:p>
        </p:txBody>
      </p:sp>
      <p:sp>
        <p:nvSpPr>
          <p:cNvPr id="11" name="Rectangle 10"/>
          <p:cNvSpPr/>
          <p:nvPr/>
        </p:nvSpPr>
        <p:spPr bwMode="auto">
          <a:xfrm>
            <a:off x="2614260" y="2240477"/>
            <a:ext cx="608210" cy="433584"/>
          </a:xfrm>
          <a:prstGeom prst="rect">
            <a:avLst/>
          </a:prstGeom>
          <a:solidFill>
            <a:schemeClr val="tx2">
              <a:lumMod val="40000"/>
              <a:lumOff val="60000"/>
            </a:schemeClr>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Switch</a:t>
            </a:r>
            <a:endParaRPr lang="en-US" sz="1000" dirty="0"/>
          </a:p>
        </p:txBody>
      </p:sp>
      <p:sp>
        <p:nvSpPr>
          <p:cNvPr id="12" name="Can 11"/>
          <p:cNvSpPr/>
          <p:nvPr/>
        </p:nvSpPr>
        <p:spPr bwMode="auto">
          <a:xfrm>
            <a:off x="414000" y="1311693"/>
            <a:ext cx="858559" cy="412317"/>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600" dirty="0" smtClean="0"/>
              <a:t>Local DS</a:t>
            </a:r>
            <a:endParaRPr lang="en-US" sz="1600" dirty="0"/>
          </a:p>
        </p:txBody>
      </p:sp>
      <p:sp>
        <p:nvSpPr>
          <p:cNvPr id="13" name="Rectangle 12"/>
          <p:cNvSpPr/>
          <p:nvPr/>
        </p:nvSpPr>
        <p:spPr bwMode="auto">
          <a:xfrm>
            <a:off x="1023777" y="304688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3</a:t>
            </a:r>
            <a:endParaRPr lang="en-US" sz="1000" dirty="0"/>
          </a:p>
        </p:txBody>
      </p:sp>
      <p:cxnSp>
        <p:nvCxnSpPr>
          <p:cNvPr id="14" name="Straight Connector 13"/>
          <p:cNvCxnSpPr>
            <a:stCxn id="16" idx="1"/>
            <a:endCxn id="15" idx="0"/>
          </p:cNvCxnSpPr>
          <p:nvPr/>
        </p:nvCxnSpPr>
        <p:spPr bwMode="auto">
          <a:xfrm>
            <a:off x="1966092" y="1848844"/>
            <a:ext cx="1187743" cy="518321"/>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5" name="Multiply 14"/>
          <p:cNvSpPr/>
          <p:nvPr/>
        </p:nvSpPr>
        <p:spPr bwMode="auto">
          <a:xfrm>
            <a:off x="3090390" y="230372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16" name="Multiply 15"/>
          <p:cNvSpPr/>
          <p:nvPr/>
        </p:nvSpPr>
        <p:spPr bwMode="auto">
          <a:xfrm>
            <a:off x="1765377" y="1785399"/>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cxnSp>
        <p:nvCxnSpPr>
          <p:cNvPr id="17" name="Straight Connector 16"/>
          <p:cNvCxnSpPr>
            <a:stCxn id="34" idx="2"/>
          </p:cNvCxnSpPr>
          <p:nvPr/>
        </p:nvCxnSpPr>
        <p:spPr bwMode="auto">
          <a:xfrm>
            <a:off x="5270555" y="2491992"/>
            <a:ext cx="1252165" cy="56814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8" name="Multiply 17"/>
          <p:cNvSpPr/>
          <p:nvPr/>
        </p:nvSpPr>
        <p:spPr bwMode="auto">
          <a:xfrm>
            <a:off x="6390640" y="292806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19" name="Can 18"/>
          <p:cNvSpPr/>
          <p:nvPr/>
        </p:nvSpPr>
        <p:spPr bwMode="auto">
          <a:xfrm>
            <a:off x="6654800" y="2259210"/>
            <a:ext cx="858559" cy="412317"/>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600" dirty="0" smtClean="0"/>
              <a:t>Local DS</a:t>
            </a:r>
            <a:endParaRPr lang="en-US" sz="1600" dirty="0"/>
          </a:p>
        </p:txBody>
      </p:sp>
      <p:cxnSp>
        <p:nvCxnSpPr>
          <p:cNvPr id="20" name="Straight Connector 19"/>
          <p:cNvCxnSpPr>
            <a:stCxn id="24" idx="0"/>
            <a:endCxn id="18" idx="1"/>
          </p:cNvCxnSpPr>
          <p:nvPr/>
        </p:nvCxnSpPr>
        <p:spPr bwMode="auto">
          <a:xfrm flipH="1">
            <a:off x="6591355" y="2991505"/>
            <a:ext cx="1057409"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21" name="TextBox 20"/>
          <p:cNvSpPr txBox="1"/>
          <p:nvPr/>
        </p:nvSpPr>
        <p:spPr>
          <a:xfrm>
            <a:off x="4543441" y="5650332"/>
            <a:ext cx="4370088" cy="830997"/>
          </a:xfrm>
          <a:prstGeom prst="rect">
            <a:avLst/>
          </a:prstGeom>
          <a:noFill/>
        </p:spPr>
        <p:txBody>
          <a:bodyPr wrap="square" rtlCol="0">
            <a:spAutoFit/>
          </a:bodyPr>
          <a:lstStyle/>
          <a:p>
            <a:r>
              <a:rPr lang="en-US" sz="1200" dirty="0" smtClean="0"/>
              <a:t>Only </a:t>
            </a:r>
            <a:r>
              <a:rPr lang="en-US" sz="1200" dirty="0" err="1" smtClean="0"/>
              <a:t>dataplane</a:t>
            </a:r>
            <a:r>
              <a:rPr lang="en-US" sz="1200" dirty="0" smtClean="0"/>
              <a:t> links are reported, i.e., links that are part of an experiment and thus can carry experiment traffic.  Endpoints of such links are not usually reachable from the arbitrary places on the Internet, in contrast to the control plane.</a:t>
            </a:r>
            <a:endParaRPr lang="en-US" sz="1200" dirty="0"/>
          </a:p>
        </p:txBody>
      </p:sp>
      <p:sp>
        <p:nvSpPr>
          <p:cNvPr id="22" name="TextBox 21"/>
          <p:cNvSpPr txBox="1"/>
          <p:nvPr/>
        </p:nvSpPr>
        <p:spPr>
          <a:xfrm>
            <a:off x="7233651" y="3192220"/>
            <a:ext cx="1681846" cy="438582"/>
          </a:xfrm>
          <a:prstGeom prst="rect">
            <a:avLst/>
          </a:prstGeom>
          <a:noFill/>
          <a:ln>
            <a:solidFill>
              <a:schemeClr val="tx1"/>
            </a:solidFill>
          </a:ln>
        </p:spPr>
        <p:txBody>
          <a:bodyPr wrap="none" rtlCol="0">
            <a:spAutoFit/>
          </a:bodyPr>
          <a:lstStyle/>
          <a:p>
            <a:r>
              <a:rPr lang="en-US" sz="1050" dirty="0"/>
              <a:t> </a:t>
            </a:r>
            <a:endParaRPr lang="en-US" sz="1050" dirty="0" smtClean="0"/>
          </a:p>
          <a:p>
            <a:r>
              <a:rPr lang="en-US" sz="1200" dirty="0" smtClean="0"/>
              <a:t>Compute Aggregate 2</a:t>
            </a:r>
            <a:endParaRPr lang="en-US" sz="1200" dirty="0"/>
          </a:p>
        </p:txBody>
      </p:sp>
      <p:sp>
        <p:nvSpPr>
          <p:cNvPr id="23" name="Rectangle 22"/>
          <p:cNvSpPr/>
          <p:nvPr/>
        </p:nvSpPr>
        <p:spPr bwMode="auto">
          <a:xfrm>
            <a:off x="7721600" y="2911983"/>
            <a:ext cx="565204" cy="433584"/>
          </a:xfrm>
          <a:prstGeom prst="rect">
            <a:avLst/>
          </a:prstGeom>
          <a:solidFill>
            <a:schemeClr val="tx2">
              <a:lumMod val="40000"/>
              <a:lumOff val="60000"/>
            </a:schemeClr>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Switch</a:t>
            </a:r>
            <a:endParaRPr lang="en-US" sz="1000" dirty="0"/>
          </a:p>
        </p:txBody>
      </p:sp>
      <p:sp>
        <p:nvSpPr>
          <p:cNvPr id="24" name="Multiply 23"/>
          <p:cNvSpPr/>
          <p:nvPr/>
        </p:nvSpPr>
        <p:spPr bwMode="auto">
          <a:xfrm>
            <a:off x="7585319" y="292806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25" name="Rounded Rectangular Callout 24"/>
          <p:cNvSpPr/>
          <p:nvPr/>
        </p:nvSpPr>
        <p:spPr bwMode="auto">
          <a:xfrm>
            <a:off x="4074203" y="1061624"/>
            <a:ext cx="3863297" cy="500137"/>
          </a:xfrm>
          <a:prstGeom prst="wedgeRoundRectCallout">
            <a:avLst>
              <a:gd name="adj1" fmla="val -40056"/>
              <a:gd name="adj2" fmla="val 207437"/>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Both the compute AM and the network AM advertise this link.  Each side must know the exact URN of the interface and interface-</a:t>
            </a:r>
            <a:r>
              <a:rPr lang="en-US" sz="1000" dirty="0" err="1" smtClean="0"/>
              <a:t>vlan</a:t>
            </a:r>
            <a:r>
              <a:rPr lang="en-US" sz="1000" dirty="0" smtClean="0"/>
              <a:t> of the other side.</a:t>
            </a:r>
            <a:endParaRPr lang="en-US" sz="1000" dirty="0"/>
          </a:p>
        </p:txBody>
      </p:sp>
      <p:sp>
        <p:nvSpPr>
          <p:cNvPr id="26" name="Multiply 25"/>
          <p:cNvSpPr/>
          <p:nvPr/>
        </p:nvSpPr>
        <p:spPr bwMode="auto">
          <a:xfrm>
            <a:off x="223818" y="5571067"/>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27" name="TextBox 26"/>
          <p:cNvSpPr txBox="1"/>
          <p:nvPr/>
        </p:nvSpPr>
        <p:spPr>
          <a:xfrm>
            <a:off x="355898" y="5571067"/>
            <a:ext cx="4414655" cy="646331"/>
          </a:xfrm>
          <a:prstGeom prst="rect">
            <a:avLst/>
          </a:prstGeom>
          <a:noFill/>
        </p:spPr>
        <p:txBody>
          <a:bodyPr wrap="square" rtlCol="0">
            <a:spAutoFit/>
          </a:bodyPr>
          <a:lstStyle/>
          <a:p>
            <a:r>
              <a:rPr lang="en-US" sz="1200" dirty="0" smtClean="0"/>
              <a:t>= endpoint of a link represented by an </a:t>
            </a:r>
            <a:r>
              <a:rPr lang="en-US" sz="1200" dirty="0" err="1" smtClean="0"/>
              <a:t>interfacevlan</a:t>
            </a:r>
            <a:r>
              <a:rPr lang="en-US" sz="1200" dirty="0" smtClean="0"/>
              <a:t>, which must then reference a valid interface.  The </a:t>
            </a:r>
            <a:r>
              <a:rPr lang="en-US" sz="1200" dirty="0" err="1" smtClean="0"/>
              <a:t>vlan</a:t>
            </a:r>
            <a:r>
              <a:rPr lang="en-US" sz="1200" dirty="0" smtClean="0"/>
              <a:t> must be the same on both sides of a link.  </a:t>
            </a:r>
            <a:endParaRPr lang="en-US" sz="1400" dirty="0" smtClean="0"/>
          </a:p>
        </p:txBody>
      </p:sp>
      <p:sp>
        <p:nvSpPr>
          <p:cNvPr id="28" name="Rounded Rectangular Callout 27"/>
          <p:cNvSpPr/>
          <p:nvPr/>
        </p:nvSpPr>
        <p:spPr bwMode="auto">
          <a:xfrm>
            <a:off x="1491024" y="1311693"/>
            <a:ext cx="2366191" cy="292764"/>
          </a:xfrm>
          <a:prstGeom prst="wedgeRoundRectCallout">
            <a:avLst>
              <a:gd name="adj1" fmla="val -30014"/>
              <a:gd name="adj2" fmla="val 144317"/>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Interface on the node (may be a VM)</a:t>
            </a:r>
            <a:endParaRPr lang="en-US" sz="1000" dirty="0"/>
          </a:p>
        </p:txBody>
      </p:sp>
      <p:sp>
        <p:nvSpPr>
          <p:cNvPr id="29" name="Rounded Rectangular Callout 28"/>
          <p:cNvSpPr/>
          <p:nvPr/>
        </p:nvSpPr>
        <p:spPr bwMode="auto">
          <a:xfrm>
            <a:off x="4379839" y="3847840"/>
            <a:ext cx="1798335" cy="1387275"/>
          </a:xfrm>
          <a:prstGeom prst="wedgeRoundRectCallout">
            <a:avLst>
              <a:gd name="adj1" fmla="val -58003"/>
              <a:gd name="adj2" fmla="val -155248"/>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defTabSz="914400" eaLnBrk="0" hangingPunct="0"/>
            <a:r>
              <a:rPr lang="en-US" sz="1000" dirty="0" smtClean="0"/>
              <a:t>If there are transit networks on this path that do not run GENI monitoring, they are either omitted or expressed as an L2 (layer 2) path</a:t>
            </a:r>
            <a:r>
              <a:rPr lang="en-US" sz="1000" dirty="0"/>
              <a:t>.</a:t>
            </a:r>
            <a:r>
              <a:rPr lang="en-US" sz="1000" dirty="0" smtClean="0"/>
              <a:t> Transit networks that </a:t>
            </a:r>
            <a:r>
              <a:rPr lang="en-US" sz="1000" b="1" dirty="0" smtClean="0"/>
              <a:t>do</a:t>
            </a:r>
            <a:r>
              <a:rPr lang="en-US" sz="1000" dirty="0" smtClean="0"/>
              <a:t> run GENI monitoring will appear as link endpoints.</a:t>
            </a:r>
            <a:endParaRPr lang="en-US" sz="1000" b="1" dirty="0"/>
          </a:p>
        </p:txBody>
      </p:sp>
      <p:sp>
        <p:nvSpPr>
          <p:cNvPr id="30" name="Rounded Rectangular Callout 29"/>
          <p:cNvSpPr/>
          <p:nvPr/>
        </p:nvSpPr>
        <p:spPr bwMode="auto">
          <a:xfrm>
            <a:off x="3039532" y="2876501"/>
            <a:ext cx="1340307" cy="1566311"/>
          </a:xfrm>
          <a:prstGeom prst="wedgeRoundRectCallout">
            <a:avLst>
              <a:gd name="adj1" fmla="val -32787"/>
              <a:gd name="adj2" fmla="val -74512"/>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defTabSz="914400" eaLnBrk="0" hangingPunct="0"/>
            <a:r>
              <a:rPr lang="en-US" sz="1000" dirty="0" smtClean="0"/>
              <a:t>egress interface from rack to the outside world.  Ingress/egress are from the point of view of traffic going from Compute Aggregate 1 to 2.</a:t>
            </a:r>
          </a:p>
          <a:p>
            <a:pPr defTabSz="914400" eaLnBrk="0" hangingPunct="0"/>
            <a:endParaRPr lang="en-US" sz="1000" dirty="0"/>
          </a:p>
        </p:txBody>
      </p:sp>
      <p:sp>
        <p:nvSpPr>
          <p:cNvPr id="31" name="Rounded Rectangular Callout 30"/>
          <p:cNvSpPr/>
          <p:nvPr/>
        </p:nvSpPr>
        <p:spPr bwMode="auto">
          <a:xfrm>
            <a:off x="6883833" y="4048447"/>
            <a:ext cx="1402971" cy="504413"/>
          </a:xfrm>
          <a:prstGeom prst="wedgeRoundRectCallout">
            <a:avLst>
              <a:gd name="adj1" fmla="val -72391"/>
              <a:gd name="adj2" fmla="val -236305"/>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a:t>e</a:t>
            </a:r>
            <a:r>
              <a:rPr lang="en-US" sz="1000" dirty="0" smtClean="0"/>
              <a:t>gress interface from the network aggregate</a:t>
            </a:r>
            <a:endParaRPr lang="en-US" sz="1000" dirty="0"/>
          </a:p>
        </p:txBody>
      </p:sp>
      <p:sp>
        <p:nvSpPr>
          <p:cNvPr id="32" name="Rounded Rectangular Callout 31"/>
          <p:cNvSpPr/>
          <p:nvPr/>
        </p:nvSpPr>
        <p:spPr bwMode="auto">
          <a:xfrm>
            <a:off x="6211462" y="4769495"/>
            <a:ext cx="2208638" cy="801572"/>
          </a:xfrm>
          <a:prstGeom prst="wedgeRoundRectCallout">
            <a:avLst>
              <a:gd name="adj1" fmla="val -59346"/>
              <a:gd name="adj2" fmla="val -293690"/>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defTabSz="914400" eaLnBrk="0" hangingPunct="0"/>
            <a:r>
              <a:rPr lang="en-US" sz="1000" dirty="0" smtClean="0"/>
              <a:t>The network AM advertises this link.  It is strongly encouraged to include an L2path giving the details of the path between the ingress and egress interfaces.</a:t>
            </a:r>
            <a:endParaRPr lang="en-US" sz="1000" dirty="0"/>
          </a:p>
        </p:txBody>
      </p:sp>
      <p:sp>
        <p:nvSpPr>
          <p:cNvPr id="33" name="Rounded Rectangular Callout 32"/>
          <p:cNvSpPr/>
          <p:nvPr/>
        </p:nvSpPr>
        <p:spPr bwMode="auto">
          <a:xfrm>
            <a:off x="457200" y="4716450"/>
            <a:ext cx="3229110" cy="630856"/>
          </a:xfrm>
          <a:prstGeom prst="wedgeRoundRectCallout">
            <a:avLst>
              <a:gd name="adj1" fmla="val 25264"/>
              <a:gd name="adj2" fmla="val -377618"/>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This switch connects the rack to the outside world.  Rack AMs such as this compute AM must advertise this switch as a node so that we have a place to put its interfaces and interface-</a:t>
            </a:r>
            <a:r>
              <a:rPr lang="en-US" sz="1000" dirty="0" err="1" smtClean="0"/>
              <a:t>vlans</a:t>
            </a:r>
            <a:r>
              <a:rPr lang="en-US" sz="1000" dirty="0" smtClean="0"/>
              <a:t>.</a:t>
            </a:r>
            <a:endParaRPr lang="en-US" sz="1000" dirty="0"/>
          </a:p>
        </p:txBody>
      </p:sp>
      <p:sp>
        <p:nvSpPr>
          <p:cNvPr id="34" name="Multiply 33"/>
          <p:cNvSpPr/>
          <p:nvPr/>
        </p:nvSpPr>
        <p:spPr bwMode="auto">
          <a:xfrm>
            <a:off x="5069840" y="2291277"/>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35" name="Rounded Rectangular Callout 34"/>
          <p:cNvSpPr/>
          <p:nvPr/>
        </p:nvSpPr>
        <p:spPr bwMode="auto">
          <a:xfrm>
            <a:off x="4775203" y="3077073"/>
            <a:ext cx="1402971" cy="530089"/>
          </a:xfrm>
          <a:prstGeom prst="wedgeRoundRectCallout">
            <a:avLst>
              <a:gd name="adj1" fmla="val -23926"/>
              <a:gd name="adj2" fmla="val -168246"/>
              <a:gd name="adj3" fmla="val 16667"/>
            </a:avLst>
          </a:prstGeom>
          <a:solidFill>
            <a:schemeClr val="accent5"/>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ingress interface into the network aggregate</a:t>
            </a:r>
            <a:endParaRPr lang="en-US" sz="1000" dirty="0"/>
          </a:p>
        </p:txBody>
      </p:sp>
      <p:cxnSp>
        <p:nvCxnSpPr>
          <p:cNvPr id="36" name="Straight Connector 35"/>
          <p:cNvCxnSpPr>
            <a:stCxn id="34" idx="0"/>
            <a:endCxn id="15" idx="1"/>
          </p:cNvCxnSpPr>
          <p:nvPr/>
        </p:nvCxnSpPr>
        <p:spPr bwMode="auto">
          <a:xfrm flipH="1">
            <a:off x="3291105" y="2354722"/>
            <a:ext cx="1842180" cy="12443"/>
          </a:xfrm>
          <a:prstGeom prst="line">
            <a:avLst/>
          </a:prstGeom>
          <a:solidFill>
            <a:schemeClr val="accent1"/>
          </a:solidFill>
          <a:ln w="317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0959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30327" y="3542383"/>
            <a:ext cx="3902945" cy="212780"/>
          </a:xfrm>
          <a:prstGeom prst="rect">
            <a:avLst/>
          </a:prstGeom>
          <a:solidFill>
            <a:srgbClr val="9DB86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77930" y="2759485"/>
            <a:ext cx="4508003" cy="212780"/>
          </a:xfrm>
          <a:prstGeom prst="rect">
            <a:avLst/>
          </a:prstGeom>
          <a:solidFill>
            <a:srgbClr val="9DB86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813856" y="2360521"/>
            <a:ext cx="3590446" cy="1662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92289" y="1615798"/>
            <a:ext cx="3630340" cy="1795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Sample Collected Data</a:t>
            </a:r>
            <a:endParaRPr lang="en-US" dirty="0"/>
          </a:p>
        </p:txBody>
      </p:sp>
      <p:sp>
        <p:nvSpPr>
          <p:cNvPr id="8" name="Content Placeholder 7"/>
          <p:cNvSpPr>
            <a:spLocks noGrp="1"/>
          </p:cNvSpPr>
          <p:nvPr>
            <p:ph idx="1"/>
          </p:nvPr>
        </p:nvSpPr>
        <p:spPr>
          <a:xfrm>
            <a:off x="272607" y="1170720"/>
            <a:ext cx="8809889" cy="3463895"/>
          </a:xfrm>
        </p:spPr>
        <p:txBody>
          <a:bodyPr/>
          <a:lstStyle/>
          <a:p>
            <a:pPr marL="0" indent="0">
              <a:buNone/>
            </a:pPr>
            <a:r>
              <a:rPr lang="en-US" sz="800" dirty="0">
                <a:latin typeface="Lucida Sans Typewriter"/>
                <a:cs typeface="Lucida Sans Typewriter"/>
              </a:rPr>
              <a:t>collector=&gt; select id, urn from </a:t>
            </a:r>
            <a:r>
              <a:rPr lang="en-US" sz="800" dirty="0" err="1">
                <a:latin typeface="Lucida Sans Typewriter"/>
                <a:cs typeface="Lucida Sans Typewriter"/>
              </a:rPr>
              <a:t>ops_link_interfacevlan</a:t>
            </a:r>
            <a:r>
              <a:rPr lang="en-US" sz="800" dirty="0">
                <a:latin typeface="Lucida Sans Typewriter"/>
                <a:cs typeface="Lucida Sans Typewriter"/>
              </a:rPr>
              <a:t> where </a:t>
            </a:r>
            <a:r>
              <a:rPr lang="en-US" sz="800" dirty="0" err="1">
                <a:latin typeface="Lucida Sans Typewriter"/>
                <a:cs typeface="Lucida Sans Typewriter"/>
              </a:rPr>
              <a:t>link_id</a:t>
            </a:r>
            <a:r>
              <a:rPr lang="en-US" sz="800" dirty="0">
                <a:latin typeface="Lucida Sans Typewriter"/>
                <a:cs typeface="Lucida Sans Typewriter"/>
              </a:rPr>
              <a:t> = 'ion.internet2.edu-100021' ;</a:t>
            </a:r>
          </a:p>
          <a:p>
            <a:pPr marL="0" indent="0">
              <a:buNone/>
            </a:pPr>
            <a:r>
              <a:rPr lang="en-US" sz="800" dirty="0">
                <a:latin typeface="Lucida Sans Typewriter"/>
                <a:cs typeface="Lucida Sans Typewriter"/>
              </a:rPr>
              <a:t>                             id                             |                                      urn                                      </a:t>
            </a:r>
          </a:p>
          <a:p>
            <a:pPr marL="0" indent="0">
              <a:buNone/>
            </a:pPr>
            <a:r>
              <a:rPr lang="en-US" sz="800" dirty="0">
                <a:latin typeface="Lucida Sans Typewriter"/>
                <a:cs typeface="Lucida Sans Typewriter"/>
              </a:rPr>
              <a:t>------------------------------------------------------</a:t>
            </a:r>
            <a:r>
              <a:rPr lang="en-US" sz="800" dirty="0" smtClean="0">
                <a:latin typeface="Lucida Sans Typewriter"/>
                <a:cs typeface="Lucida Sans Typewriter"/>
              </a:rPr>
              <a:t>------+</a:t>
            </a:r>
            <a:r>
              <a:rPr lang="en-US" sz="800" dirty="0">
                <a:latin typeface="Lucida Sans Typewriter"/>
                <a:cs typeface="Lucida Sans Typewriter"/>
              </a:rPr>
              <a:t>------------------------------------------------------------------------</a:t>
            </a:r>
            <a:r>
              <a:rPr lang="en-US" sz="800" dirty="0" smtClean="0">
                <a:latin typeface="Lucida Sans Typewriter"/>
                <a:cs typeface="Lucida Sans Typewriter"/>
              </a:rPr>
              <a:t>-</a:t>
            </a:r>
            <a:endParaRPr lang="en-US" sz="800" dirty="0">
              <a:latin typeface="Lucida Sans Typewriter"/>
              <a:cs typeface="Lucida Sans Typewriter"/>
            </a:endParaRPr>
          </a:p>
          <a:p>
            <a:pPr marL="0" indent="0">
              <a:buNone/>
            </a:pPr>
            <a:r>
              <a:rPr lang="en-US" sz="800" dirty="0">
                <a:latin typeface="Lucida Sans Typewriter"/>
                <a:cs typeface="Lucida Sans Typewriter"/>
              </a:rPr>
              <a:t> </a:t>
            </a:r>
            <a:r>
              <a:rPr lang="en-US" sz="800" dirty="0">
                <a:solidFill>
                  <a:schemeClr val="tx1"/>
                </a:solidFill>
                <a:latin typeface="Lucida Sans Typewriter"/>
                <a:cs typeface="Lucida Sans Typewriter"/>
              </a:rPr>
              <a:t>ion.internet2.edu/rtr.salt.ion.internet2.edu/ge-10/2/7/885</a:t>
            </a:r>
            <a:r>
              <a:rPr lang="en-US" sz="800" dirty="0">
                <a:latin typeface="Lucida Sans Typewriter"/>
                <a:cs typeface="Lucida Sans Typewriter"/>
              </a:rPr>
              <a:t> | urn:publicid:IDN+ion.internet2.edu+</a:t>
            </a:r>
            <a:r>
              <a:rPr lang="en-US" sz="800" dirty="0" smtClean="0">
                <a:latin typeface="Lucida Sans Typewriter"/>
                <a:cs typeface="Lucida Sans Typewriter"/>
              </a:rPr>
              <a:t>interface+</a:t>
            </a:r>
            <a:r>
              <a:rPr lang="en-US" sz="800" dirty="0">
                <a:latin typeface="Lucida Sans Typewriter"/>
                <a:cs typeface="Lucida Sans Typewriter"/>
              </a:rPr>
              <a:t>rtr.salt:ge-10/2/7:protogeni:885</a:t>
            </a:r>
          </a:p>
          <a:p>
            <a:pPr marL="0" indent="0">
              <a:buNone/>
            </a:pPr>
            <a:r>
              <a:rPr lang="en-US" sz="800" dirty="0">
                <a:latin typeface="Lucida Sans Typewriter"/>
                <a:cs typeface="Lucida Sans Typewriter"/>
              </a:rPr>
              <a:t> ion.internet2.edu/rtr.newy.ion.internet2.edu/xe-0/2/2/305  | urn:publicid:IDN+ion.internet2.edu+interface+rtr.newy:xe-0_2_2:*:305</a:t>
            </a:r>
          </a:p>
          <a:p>
            <a:pPr marL="0" indent="0">
              <a:buNone/>
            </a:pPr>
            <a:r>
              <a:rPr lang="en-US" sz="800" dirty="0">
                <a:latin typeface="Lucida Sans Typewriter"/>
                <a:cs typeface="Lucida Sans Typewriter"/>
              </a:rPr>
              <a:t>(2 rows)</a:t>
            </a:r>
          </a:p>
          <a:p>
            <a:pPr marL="0" indent="0">
              <a:buNone/>
            </a:pPr>
            <a:endParaRPr lang="en-US" sz="800" dirty="0" smtClean="0">
              <a:latin typeface="Lucida Sans Typewriter"/>
              <a:cs typeface="Lucida Sans Typewriter"/>
            </a:endParaRPr>
          </a:p>
          <a:p>
            <a:pPr marL="0" indent="0">
              <a:buNone/>
            </a:pPr>
            <a:endParaRPr lang="en-US" sz="800" dirty="0">
              <a:latin typeface="Lucida Sans Typewriter"/>
              <a:cs typeface="Lucida Sans Typewriter"/>
            </a:endParaRPr>
          </a:p>
          <a:p>
            <a:pPr marL="0" indent="0">
              <a:buNone/>
            </a:pPr>
            <a:r>
              <a:rPr lang="en-US" sz="800" dirty="0">
                <a:latin typeface="Lucida Sans Typewriter"/>
                <a:cs typeface="Lucida Sans Typewriter"/>
              </a:rPr>
              <a:t>collector=&gt; select tag, </a:t>
            </a:r>
            <a:r>
              <a:rPr lang="en-US" sz="800" dirty="0" err="1">
                <a:latin typeface="Lucida Sans Typewriter"/>
                <a:cs typeface="Lucida Sans Typewriter"/>
              </a:rPr>
              <a:t>interface_urn</a:t>
            </a:r>
            <a:r>
              <a:rPr lang="en-US" sz="800" dirty="0">
                <a:latin typeface="Lucida Sans Typewriter"/>
                <a:cs typeface="Lucida Sans Typewriter"/>
              </a:rPr>
              <a:t> from </a:t>
            </a:r>
            <a:r>
              <a:rPr lang="en-US" sz="800" dirty="0" err="1">
                <a:latin typeface="Lucida Sans Typewriter"/>
                <a:cs typeface="Lucida Sans Typewriter"/>
              </a:rPr>
              <a:t>ops_interfacevlan</a:t>
            </a:r>
            <a:r>
              <a:rPr lang="en-US" sz="800" dirty="0">
                <a:latin typeface="Lucida Sans Typewriter"/>
                <a:cs typeface="Lucida Sans Typewriter"/>
              </a:rPr>
              <a:t> where id = 'ion.internet2.edu/rtr.salt.ion.internet2.edu/ge-10/2/7/885' ;</a:t>
            </a:r>
          </a:p>
          <a:p>
            <a:pPr marL="0" indent="0">
              <a:buNone/>
            </a:pPr>
            <a:r>
              <a:rPr lang="en-US" sz="800" dirty="0">
                <a:latin typeface="Lucida Sans Typewriter"/>
                <a:cs typeface="Lucida Sans Typewriter"/>
              </a:rPr>
              <a:t> tag |                               </a:t>
            </a:r>
            <a:r>
              <a:rPr lang="en-US" sz="800" dirty="0" err="1">
                <a:latin typeface="Lucida Sans Typewriter"/>
                <a:cs typeface="Lucida Sans Typewriter"/>
              </a:rPr>
              <a:t>interface_urn</a:t>
            </a:r>
            <a:r>
              <a:rPr lang="en-US" sz="800" dirty="0">
                <a:latin typeface="Lucida Sans Typewriter"/>
                <a:cs typeface="Lucida Sans Typewriter"/>
              </a:rPr>
              <a:t>                               </a:t>
            </a:r>
          </a:p>
          <a:p>
            <a:pPr marL="0" indent="0">
              <a:buNone/>
            </a:pPr>
            <a:r>
              <a:rPr lang="en-US" sz="800" dirty="0">
                <a:latin typeface="Lucida Sans Typewriter"/>
                <a:cs typeface="Lucida Sans Typewriter"/>
              </a:rPr>
              <a:t>-----+---------------------------------------------------------------------------</a:t>
            </a:r>
          </a:p>
          <a:p>
            <a:pPr marL="0" indent="0">
              <a:buNone/>
            </a:pPr>
            <a:r>
              <a:rPr lang="en-US" sz="800" dirty="0">
                <a:latin typeface="Lucida Sans Typewriter"/>
                <a:cs typeface="Lucida Sans Typewriter"/>
              </a:rPr>
              <a:t> 885 | urn:publicid:IDN+ion.internet2.edu+interface+rtr.salt:ge-10/2/7:protogeni</a:t>
            </a:r>
          </a:p>
          <a:p>
            <a:pPr marL="0" indent="0">
              <a:buNone/>
            </a:pPr>
            <a:r>
              <a:rPr lang="en-US" sz="800" dirty="0">
                <a:latin typeface="Lucida Sans Typewriter"/>
                <a:cs typeface="Lucida Sans Typewriter"/>
              </a:rPr>
              <a:t>(1 row</a:t>
            </a:r>
            <a:r>
              <a:rPr lang="en-US" sz="800" dirty="0" smtClean="0">
                <a:latin typeface="Lucida Sans Typewriter"/>
                <a:cs typeface="Lucida Sans Typewriter"/>
              </a:rPr>
              <a:t>)</a:t>
            </a:r>
          </a:p>
          <a:p>
            <a:pPr marL="0" indent="0">
              <a:buNone/>
            </a:pPr>
            <a:endParaRPr lang="en-US" sz="800" dirty="0">
              <a:latin typeface="Lucida Sans Typewriter"/>
              <a:cs typeface="Lucida Sans Typewriter"/>
            </a:endParaRPr>
          </a:p>
          <a:p>
            <a:pPr marL="0" indent="0">
              <a:buNone/>
            </a:pPr>
            <a:endParaRPr lang="en-US" sz="800" dirty="0">
              <a:latin typeface="Lucida Sans Typewriter"/>
              <a:cs typeface="Lucida Sans Typewriter"/>
            </a:endParaRPr>
          </a:p>
          <a:p>
            <a:pPr marL="0" indent="0">
              <a:buNone/>
            </a:pPr>
            <a:r>
              <a:rPr lang="en-US" sz="800" dirty="0">
                <a:latin typeface="Lucida Sans Typewriter"/>
                <a:cs typeface="Lucida Sans Typewriter"/>
              </a:rPr>
              <a:t>collector=&gt; select id, </a:t>
            </a:r>
            <a:r>
              <a:rPr lang="en-US" sz="800" dirty="0" err="1">
                <a:latin typeface="Lucida Sans Typewriter"/>
                <a:cs typeface="Lucida Sans Typewriter"/>
              </a:rPr>
              <a:t>properties$role</a:t>
            </a:r>
            <a:r>
              <a:rPr lang="en-US" sz="800" dirty="0">
                <a:latin typeface="Lucida Sans Typewriter"/>
                <a:cs typeface="Lucida Sans Typewriter"/>
              </a:rPr>
              <a:t>, </a:t>
            </a:r>
            <a:r>
              <a:rPr lang="en-US" sz="800" dirty="0" err="1">
                <a:latin typeface="Lucida Sans Typewriter"/>
                <a:cs typeface="Lucida Sans Typewriter"/>
              </a:rPr>
              <a:t>properties$max_bps</a:t>
            </a:r>
            <a:r>
              <a:rPr lang="en-US" sz="800" dirty="0">
                <a:latin typeface="Lucida Sans Typewriter"/>
                <a:cs typeface="Lucida Sans Typewriter"/>
              </a:rPr>
              <a:t>  from </a:t>
            </a:r>
            <a:r>
              <a:rPr lang="en-US" sz="800" dirty="0" err="1" smtClean="0">
                <a:latin typeface="Lucida Sans Typewriter"/>
                <a:cs typeface="Lucida Sans Typewriter"/>
              </a:rPr>
              <a:t>ops_interface</a:t>
            </a:r>
            <a:endParaRPr lang="en-US" sz="800" dirty="0" smtClean="0">
              <a:latin typeface="Lucida Sans Typewriter"/>
              <a:cs typeface="Lucida Sans Typewriter"/>
            </a:endParaRPr>
          </a:p>
          <a:p>
            <a:pPr marL="0" indent="0">
              <a:buNone/>
            </a:pPr>
            <a:r>
              <a:rPr lang="en-US" sz="800" dirty="0" smtClean="0">
                <a:latin typeface="Lucida Sans Typewriter"/>
                <a:cs typeface="Lucida Sans Typewriter"/>
              </a:rPr>
              <a:t>where </a:t>
            </a:r>
            <a:r>
              <a:rPr lang="en-US" sz="800" dirty="0">
                <a:latin typeface="Lucida Sans Typewriter"/>
                <a:cs typeface="Lucida Sans Typewriter"/>
              </a:rPr>
              <a:t>urn = 'urn:publicid:IDN+ion.internet2.edu+interface+rtr.salt:ge-10/2/7' </a:t>
            </a:r>
            <a:r>
              <a:rPr lang="en-US" sz="800" dirty="0" smtClean="0">
                <a:latin typeface="Lucida Sans Typewriter"/>
                <a:cs typeface="Lucida Sans Typewriter"/>
              </a:rPr>
              <a:t>;</a:t>
            </a:r>
          </a:p>
          <a:p>
            <a:pPr marL="0" indent="0">
              <a:buNone/>
            </a:pPr>
            <a:endParaRPr lang="en-US" sz="800" dirty="0">
              <a:latin typeface="Lucida Sans Typewriter"/>
              <a:cs typeface="Lucida Sans Typewriter"/>
            </a:endParaRPr>
          </a:p>
          <a:p>
            <a:pPr marL="0" indent="0">
              <a:buNone/>
            </a:pPr>
            <a:r>
              <a:rPr lang="en-US" sz="800" dirty="0">
                <a:latin typeface="Lucida Sans Typewriter"/>
                <a:cs typeface="Lucida Sans Typewriter"/>
              </a:rPr>
              <a:t>                           id                           | </a:t>
            </a:r>
            <a:r>
              <a:rPr lang="en-US" sz="800" dirty="0" err="1">
                <a:latin typeface="Lucida Sans Typewriter"/>
                <a:cs typeface="Lucida Sans Typewriter"/>
              </a:rPr>
              <a:t>properties$role</a:t>
            </a:r>
            <a:r>
              <a:rPr lang="en-US" sz="800" dirty="0">
                <a:latin typeface="Lucida Sans Typewriter"/>
                <a:cs typeface="Lucida Sans Typewriter"/>
              </a:rPr>
              <a:t> | </a:t>
            </a:r>
            <a:r>
              <a:rPr lang="en-US" sz="800" dirty="0" err="1">
                <a:latin typeface="Lucida Sans Typewriter"/>
                <a:cs typeface="Lucida Sans Typewriter"/>
              </a:rPr>
              <a:t>properties$max_bps</a:t>
            </a:r>
            <a:r>
              <a:rPr lang="en-US" sz="800" dirty="0">
                <a:latin typeface="Lucida Sans Typewriter"/>
                <a:cs typeface="Lucida Sans Typewriter"/>
              </a:rPr>
              <a:t> </a:t>
            </a:r>
          </a:p>
          <a:p>
            <a:pPr marL="0" indent="0">
              <a:buNone/>
            </a:pPr>
            <a:r>
              <a:rPr lang="en-US" sz="800" dirty="0">
                <a:latin typeface="Lucida Sans Typewriter"/>
                <a:cs typeface="Lucida Sans Typewriter"/>
              </a:rPr>
              <a:t>--------------------------------------------------------+-----------------+--------------------</a:t>
            </a:r>
          </a:p>
          <a:p>
            <a:pPr marL="0" indent="0">
              <a:buNone/>
            </a:pPr>
            <a:r>
              <a:rPr lang="en-US" sz="800" dirty="0">
                <a:latin typeface="Lucida Sans Typewriter"/>
                <a:cs typeface="Lucida Sans Typewriter"/>
              </a:rPr>
              <a:t> ion.internet2.edu/rtr.salt.ion.internet2.edu/ge-10/2/7 | transport       |            1000000</a:t>
            </a:r>
          </a:p>
          <a:p>
            <a:pPr marL="0" indent="0">
              <a:buNone/>
            </a:pPr>
            <a:r>
              <a:rPr lang="en-US" sz="800" dirty="0">
                <a:latin typeface="Lucida Sans Typewriter"/>
                <a:cs typeface="Lucida Sans Typewriter"/>
              </a:rPr>
              <a:t>(1 row)</a:t>
            </a:r>
          </a:p>
          <a:p>
            <a:pPr marL="0" indent="0">
              <a:buNone/>
            </a:pPr>
            <a:endParaRPr lang="en-US" sz="800" dirty="0">
              <a:latin typeface="Lucida Sans Typewriter"/>
              <a:cs typeface="Lucida Sans Typewriter"/>
            </a:endParaRPr>
          </a:p>
          <a:p>
            <a:pPr marL="0" indent="0">
              <a:buNone/>
            </a:pPr>
            <a:endParaRPr lang="en-US" sz="800" dirty="0">
              <a:latin typeface="Lucida Sans Typewriter"/>
              <a:cs typeface="Lucida Sans Typewriter"/>
            </a:endParaRPr>
          </a:p>
        </p:txBody>
      </p:sp>
      <p:sp>
        <p:nvSpPr>
          <p:cNvPr id="13" name="TextBox 12"/>
          <p:cNvSpPr txBox="1"/>
          <p:nvPr/>
        </p:nvSpPr>
        <p:spPr>
          <a:xfrm>
            <a:off x="458779" y="4960434"/>
            <a:ext cx="8659053" cy="400110"/>
          </a:xfrm>
          <a:prstGeom prst="rect">
            <a:avLst/>
          </a:prstGeom>
          <a:noFill/>
        </p:spPr>
        <p:txBody>
          <a:bodyPr wrap="none" rtlCol="0">
            <a:spAutoFit/>
          </a:bodyPr>
          <a:lstStyle/>
          <a:p>
            <a:r>
              <a:rPr lang="en-US" sz="2000" dirty="0" smtClean="0"/>
              <a:t>This demonstrates tracing from a link to its </a:t>
            </a:r>
            <a:r>
              <a:rPr lang="en-US" sz="2000" dirty="0" err="1" smtClean="0"/>
              <a:t>interfacevlans</a:t>
            </a:r>
            <a:r>
              <a:rPr lang="en-US" sz="2000" dirty="0" smtClean="0"/>
              <a:t> to its interfaces</a:t>
            </a:r>
            <a:r>
              <a:rPr lang="en-US" dirty="0" smtClean="0"/>
              <a:t>.</a:t>
            </a:r>
            <a:endParaRPr lang="en-US" dirty="0"/>
          </a:p>
        </p:txBody>
      </p:sp>
    </p:spTree>
    <p:extLst>
      <p:ext uri="{BB962C8B-B14F-4D97-AF65-F5344CB8AC3E}">
        <p14:creationId xmlns:p14="http://schemas.microsoft.com/office/powerpoint/2010/main" val="46211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loud 37"/>
          <p:cNvSpPr/>
          <p:nvPr/>
        </p:nvSpPr>
        <p:spPr bwMode="auto">
          <a:xfrm>
            <a:off x="4239269" y="5343320"/>
            <a:ext cx="1727386" cy="775070"/>
          </a:xfrm>
          <a:prstGeom prst="cloud">
            <a:avLst/>
          </a:prstGeom>
          <a:solidFill>
            <a:schemeClr val="bg1"/>
          </a:solidFill>
          <a:ln w="9525">
            <a:solidFill>
              <a:schemeClr val="tx1"/>
            </a:solidFill>
            <a:round/>
            <a:headEnd/>
            <a:tailEnd/>
          </a:ln>
        </p:spPr>
        <p:txBody>
          <a:bodyPr rtlCol="0" anchor="ctr">
            <a:prstTxWarp prst="textNoShape">
              <a:avLst/>
            </a:prstTxWarp>
          </a:bodyPr>
          <a:lstStyle/>
          <a:p>
            <a:pPr algn="ctr" defTabSz="914400" eaLnBrk="0" hangingPunct="0"/>
            <a:r>
              <a:rPr lang="en-US" sz="1400" dirty="0" smtClean="0"/>
              <a:t>Network</a:t>
            </a:r>
          </a:p>
          <a:p>
            <a:pPr algn="ctr" defTabSz="914400" eaLnBrk="0" hangingPunct="0"/>
            <a:r>
              <a:rPr lang="en-US" sz="1400" dirty="0" smtClean="0"/>
              <a:t>Provider</a:t>
            </a:r>
            <a:endParaRPr lang="en-US" sz="1400" dirty="0"/>
          </a:p>
        </p:txBody>
      </p:sp>
      <p:sp>
        <p:nvSpPr>
          <p:cNvPr id="37" name="Can 36"/>
          <p:cNvSpPr/>
          <p:nvPr/>
        </p:nvSpPr>
        <p:spPr bwMode="auto">
          <a:xfrm>
            <a:off x="4616620" y="5027004"/>
            <a:ext cx="712721" cy="409532"/>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200" dirty="0" smtClean="0"/>
              <a:t>Local DS</a:t>
            </a:r>
            <a:endParaRPr lang="en-US" sz="1200" dirty="0"/>
          </a:p>
        </p:txBody>
      </p:sp>
      <p:sp>
        <p:nvSpPr>
          <p:cNvPr id="2" name="Title 1"/>
          <p:cNvSpPr>
            <a:spLocks noGrp="1"/>
          </p:cNvSpPr>
          <p:nvPr>
            <p:ph type="title"/>
          </p:nvPr>
        </p:nvSpPr>
        <p:spPr/>
        <p:txBody>
          <a:bodyPr/>
          <a:lstStyle/>
          <a:p>
            <a:r>
              <a:rPr lang="en-US" dirty="0" smtClean="0"/>
              <a:t>Monitoring Architecture Overview</a:t>
            </a:r>
            <a:endParaRPr lang="en-US" dirty="0"/>
          </a:p>
        </p:txBody>
      </p:sp>
      <p:pic>
        <p:nvPicPr>
          <p:cNvPr id="4" name="Picture 3"/>
          <p:cNvPicPr>
            <a:picLocks noChangeAspect="1"/>
          </p:cNvPicPr>
          <p:nvPr/>
        </p:nvPicPr>
        <p:blipFill>
          <a:blip r:embed="rId3"/>
          <a:stretch>
            <a:fillRect/>
          </a:stretch>
        </p:blipFill>
        <p:spPr>
          <a:xfrm>
            <a:off x="601940" y="4847360"/>
            <a:ext cx="831588" cy="1331825"/>
          </a:xfrm>
          <a:prstGeom prst="rect">
            <a:avLst/>
          </a:prstGeom>
        </p:spPr>
      </p:pic>
      <p:sp>
        <p:nvSpPr>
          <p:cNvPr id="6" name="Can 5"/>
          <p:cNvSpPr/>
          <p:nvPr/>
        </p:nvSpPr>
        <p:spPr bwMode="auto">
          <a:xfrm>
            <a:off x="685800" y="4714434"/>
            <a:ext cx="712721" cy="409532"/>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200" dirty="0" smtClean="0"/>
              <a:t>Local DS</a:t>
            </a:r>
            <a:endParaRPr lang="en-US" sz="1200" dirty="0"/>
          </a:p>
        </p:txBody>
      </p:sp>
      <p:sp>
        <p:nvSpPr>
          <p:cNvPr id="8" name="TextBox 7"/>
          <p:cNvSpPr txBox="1"/>
          <p:nvPr/>
        </p:nvSpPr>
        <p:spPr>
          <a:xfrm>
            <a:off x="315657" y="6134454"/>
            <a:ext cx="1781645" cy="307777"/>
          </a:xfrm>
          <a:prstGeom prst="rect">
            <a:avLst/>
          </a:prstGeom>
          <a:noFill/>
        </p:spPr>
        <p:txBody>
          <a:bodyPr wrap="none" rtlCol="0">
            <a:spAutoFit/>
          </a:bodyPr>
          <a:lstStyle/>
          <a:p>
            <a:r>
              <a:rPr lang="en-US" sz="1400" dirty="0" smtClean="0"/>
              <a:t>Compute Aggregate</a:t>
            </a:r>
            <a:endParaRPr lang="en-US" sz="1400" dirty="0"/>
          </a:p>
        </p:txBody>
      </p:sp>
      <p:sp>
        <p:nvSpPr>
          <p:cNvPr id="16" name="Cloud 15"/>
          <p:cNvSpPr/>
          <p:nvPr/>
        </p:nvSpPr>
        <p:spPr bwMode="auto">
          <a:xfrm>
            <a:off x="2097302" y="5314715"/>
            <a:ext cx="1727386" cy="775070"/>
          </a:xfrm>
          <a:prstGeom prst="cloud">
            <a:avLst/>
          </a:prstGeom>
          <a:solidFill>
            <a:schemeClr val="bg1"/>
          </a:solidFill>
          <a:ln w="9525">
            <a:solidFill>
              <a:schemeClr val="tx1"/>
            </a:solidFill>
            <a:round/>
            <a:headEnd/>
            <a:tailEnd/>
          </a:ln>
        </p:spPr>
        <p:txBody>
          <a:bodyPr rtlCol="0" anchor="ctr">
            <a:prstTxWarp prst="textNoShape">
              <a:avLst/>
            </a:prstTxWarp>
          </a:bodyPr>
          <a:lstStyle/>
          <a:p>
            <a:pPr algn="ctr" defTabSz="914400" eaLnBrk="0" hangingPunct="0"/>
            <a:r>
              <a:rPr lang="en-US" sz="1400" dirty="0" smtClean="0"/>
              <a:t>Network</a:t>
            </a:r>
          </a:p>
          <a:p>
            <a:pPr algn="ctr" defTabSz="914400" eaLnBrk="0" hangingPunct="0"/>
            <a:r>
              <a:rPr lang="en-US" sz="1400" dirty="0" smtClean="0"/>
              <a:t>Aggregate</a:t>
            </a:r>
            <a:endParaRPr lang="en-US" sz="1400" dirty="0"/>
          </a:p>
        </p:txBody>
      </p:sp>
      <p:sp>
        <p:nvSpPr>
          <p:cNvPr id="19" name="Vertical Scroll 18"/>
          <p:cNvSpPr/>
          <p:nvPr/>
        </p:nvSpPr>
        <p:spPr bwMode="auto">
          <a:xfrm>
            <a:off x="6343793" y="5354922"/>
            <a:ext cx="754277" cy="852665"/>
          </a:xfrm>
          <a:prstGeom prst="verticalScroll">
            <a:avLst/>
          </a:prstGeom>
          <a:solidFill>
            <a:srgbClr val="FFFF99"/>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100" dirty="0" smtClean="0"/>
              <a:t>Clearing House</a:t>
            </a:r>
            <a:endParaRPr lang="en-US" sz="1100" dirty="0"/>
          </a:p>
        </p:txBody>
      </p:sp>
      <p:sp>
        <p:nvSpPr>
          <p:cNvPr id="26" name="Can 25"/>
          <p:cNvSpPr/>
          <p:nvPr/>
        </p:nvSpPr>
        <p:spPr bwMode="auto">
          <a:xfrm>
            <a:off x="781943" y="1691441"/>
            <a:ext cx="1007427" cy="603087"/>
          </a:xfrm>
          <a:prstGeom prst="can">
            <a:avLst/>
          </a:prstGeom>
          <a:solidFill>
            <a:srgbClr val="9BBB59"/>
          </a:solidFill>
          <a:ln w="9525">
            <a:solidFill>
              <a:sysClr val="windowText" lastClr="000000"/>
            </a:solidFill>
            <a:round/>
            <a:headEnd/>
            <a:tailEnd/>
          </a:ln>
        </p:spPr>
        <p:txBody>
          <a:bodyPr lIns="0" rIns="0" rtlCol="0" anchor="ctr">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Collector</a:t>
            </a:r>
          </a:p>
        </p:txBody>
      </p:sp>
      <p:sp>
        <p:nvSpPr>
          <p:cNvPr id="30" name="Rectangle 29"/>
          <p:cNvSpPr/>
          <p:nvPr/>
        </p:nvSpPr>
        <p:spPr bwMode="auto">
          <a:xfrm>
            <a:off x="685800" y="1205795"/>
            <a:ext cx="1103570" cy="478297"/>
          </a:xfrm>
          <a:prstGeom prst="rect">
            <a:avLst/>
          </a:prstGeom>
          <a:solidFill>
            <a:schemeClr val="accent6">
              <a:lumMod val="40000"/>
              <a:lumOff val="60000"/>
            </a:schemeClr>
          </a:solidFill>
          <a:ln w="9525">
            <a:solidFill>
              <a:schemeClr val="tx1"/>
            </a:solidFill>
            <a:round/>
            <a:headEnd/>
            <a:tailEnd type="none"/>
          </a:ln>
        </p:spPr>
        <p:txBody>
          <a:bodyPr lIns="0" rIns="0" rtlCol="0" anchor="ct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hangingPunct="0"/>
            <a:r>
              <a:rPr lang="en-US" sz="1600" dirty="0" smtClean="0"/>
              <a:t>Alerting</a:t>
            </a:r>
            <a:endParaRPr lang="en-US" sz="1600" dirty="0"/>
          </a:p>
        </p:txBody>
      </p:sp>
      <p:sp>
        <p:nvSpPr>
          <p:cNvPr id="34" name="Rectangle 33"/>
          <p:cNvSpPr/>
          <p:nvPr/>
        </p:nvSpPr>
        <p:spPr bwMode="auto">
          <a:xfrm>
            <a:off x="7348849" y="1215997"/>
            <a:ext cx="1103570" cy="478297"/>
          </a:xfrm>
          <a:prstGeom prst="rect">
            <a:avLst/>
          </a:prstGeom>
          <a:solidFill>
            <a:schemeClr val="accent6">
              <a:lumMod val="40000"/>
              <a:lumOff val="60000"/>
            </a:schemeClr>
          </a:solidFill>
          <a:ln w="9525">
            <a:solidFill>
              <a:schemeClr val="tx1"/>
            </a:solidFill>
            <a:round/>
            <a:headEnd/>
            <a:tailEnd type="none"/>
          </a:ln>
        </p:spPr>
        <p:txBody>
          <a:bodyPr lIns="0" rIns="0" rtlCol="0" anchor="ct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hangingPunct="0"/>
            <a:r>
              <a:rPr lang="en-US" sz="1600" dirty="0" smtClean="0"/>
              <a:t>Reports</a:t>
            </a:r>
            <a:endParaRPr lang="en-US" sz="1600" dirty="0"/>
          </a:p>
        </p:txBody>
      </p:sp>
      <p:sp>
        <p:nvSpPr>
          <p:cNvPr id="35" name="Can 34"/>
          <p:cNvSpPr/>
          <p:nvPr/>
        </p:nvSpPr>
        <p:spPr bwMode="auto">
          <a:xfrm>
            <a:off x="7396920" y="1708613"/>
            <a:ext cx="1007427" cy="603087"/>
          </a:xfrm>
          <a:prstGeom prst="can">
            <a:avLst/>
          </a:prstGeom>
          <a:solidFill>
            <a:srgbClr val="9BBB59"/>
          </a:solidFill>
          <a:ln w="9525">
            <a:solidFill>
              <a:sysClr val="windowText" lastClr="000000"/>
            </a:solidFill>
            <a:round/>
            <a:headEnd/>
            <a:tailEnd/>
          </a:ln>
        </p:spPr>
        <p:txBody>
          <a:bodyPr lIns="0" rIns="0" rtlCol="0" anchor="ctr">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Collector</a:t>
            </a:r>
          </a:p>
        </p:txBody>
      </p:sp>
      <p:sp>
        <p:nvSpPr>
          <p:cNvPr id="36" name="Can 35"/>
          <p:cNvSpPr/>
          <p:nvPr/>
        </p:nvSpPr>
        <p:spPr bwMode="auto">
          <a:xfrm>
            <a:off x="2655264" y="5027004"/>
            <a:ext cx="712721" cy="409532"/>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200" dirty="0" smtClean="0"/>
              <a:t>Local DS</a:t>
            </a:r>
            <a:endParaRPr lang="en-US" sz="1200" dirty="0"/>
          </a:p>
        </p:txBody>
      </p:sp>
      <p:sp>
        <p:nvSpPr>
          <p:cNvPr id="39" name="Can 38"/>
          <p:cNvSpPr/>
          <p:nvPr/>
        </p:nvSpPr>
        <p:spPr bwMode="auto">
          <a:xfrm>
            <a:off x="6385349" y="5015926"/>
            <a:ext cx="712721" cy="409532"/>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200" dirty="0" smtClean="0"/>
              <a:t>Local DS</a:t>
            </a:r>
            <a:endParaRPr lang="en-US" sz="1200" dirty="0"/>
          </a:p>
        </p:txBody>
      </p:sp>
      <p:cxnSp>
        <p:nvCxnSpPr>
          <p:cNvPr id="40" name="Straight Arrow Connector 39"/>
          <p:cNvCxnSpPr>
            <a:stCxn id="26" idx="3"/>
          </p:cNvCxnSpPr>
          <p:nvPr/>
        </p:nvCxnSpPr>
        <p:spPr bwMode="auto">
          <a:xfrm>
            <a:off x="1285657" y="2294528"/>
            <a:ext cx="2612090" cy="108296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4" name="Straight Arrow Connector 43"/>
          <p:cNvCxnSpPr>
            <a:stCxn id="35" idx="3"/>
          </p:cNvCxnSpPr>
          <p:nvPr/>
        </p:nvCxnSpPr>
        <p:spPr bwMode="auto">
          <a:xfrm flipH="1">
            <a:off x="5674363" y="2311700"/>
            <a:ext cx="2226271" cy="106579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1" name="Can 30"/>
          <p:cNvSpPr/>
          <p:nvPr/>
        </p:nvSpPr>
        <p:spPr bwMode="auto">
          <a:xfrm>
            <a:off x="4209785" y="1693029"/>
            <a:ext cx="1007427" cy="603087"/>
          </a:xfrm>
          <a:prstGeom prst="can">
            <a:avLst/>
          </a:prstGeom>
          <a:solidFill>
            <a:srgbClr val="9BBB59"/>
          </a:solidFill>
          <a:ln w="9525">
            <a:solidFill>
              <a:sysClr val="windowText" lastClr="000000"/>
            </a:solidFill>
            <a:round/>
            <a:headEnd/>
            <a:tailEnd/>
          </a:ln>
        </p:spPr>
        <p:txBody>
          <a:bodyPr lIns="0" rIns="0" rtlCol="0" anchor="ctr">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Collector</a:t>
            </a:r>
          </a:p>
        </p:txBody>
      </p:sp>
      <p:sp>
        <p:nvSpPr>
          <p:cNvPr id="32" name="Rectangle 31"/>
          <p:cNvSpPr/>
          <p:nvPr/>
        </p:nvSpPr>
        <p:spPr bwMode="auto">
          <a:xfrm>
            <a:off x="3021061" y="1207126"/>
            <a:ext cx="1103570" cy="478297"/>
          </a:xfrm>
          <a:prstGeom prst="rect">
            <a:avLst/>
          </a:prstGeom>
          <a:solidFill>
            <a:schemeClr val="accent6">
              <a:lumMod val="40000"/>
              <a:lumOff val="60000"/>
            </a:schemeClr>
          </a:solidFill>
          <a:ln w="9525">
            <a:solidFill>
              <a:schemeClr val="tx1"/>
            </a:solidFill>
            <a:round/>
            <a:headEnd/>
            <a:tailEnd type="none"/>
          </a:ln>
        </p:spPr>
        <p:txBody>
          <a:bodyPr lIns="0" rIns="0" rtlCol="0" anchor="ct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hangingPunct="0"/>
            <a:r>
              <a:rPr lang="en-US" sz="1600" dirty="0" smtClean="0"/>
              <a:t>Alerting</a:t>
            </a:r>
            <a:endParaRPr lang="en-US" sz="1600" dirty="0"/>
          </a:p>
        </p:txBody>
      </p:sp>
      <p:sp>
        <p:nvSpPr>
          <p:cNvPr id="33" name="Rectangle 32"/>
          <p:cNvSpPr/>
          <p:nvPr/>
        </p:nvSpPr>
        <p:spPr bwMode="auto">
          <a:xfrm>
            <a:off x="4138477" y="1207126"/>
            <a:ext cx="1189227" cy="478297"/>
          </a:xfrm>
          <a:prstGeom prst="rect">
            <a:avLst/>
          </a:prstGeom>
          <a:solidFill>
            <a:schemeClr val="accent6">
              <a:lumMod val="40000"/>
              <a:lumOff val="60000"/>
            </a:schemeClr>
          </a:solidFill>
          <a:ln w="9525">
            <a:solidFill>
              <a:schemeClr val="tx1"/>
            </a:solidFill>
            <a:round/>
            <a:headEnd/>
            <a:tailEnd type="none"/>
          </a:ln>
        </p:spPr>
        <p:txBody>
          <a:bodyPr lIns="0" rIns="0" rtlCol="0" anchor="ct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hangingPunct="0"/>
            <a:r>
              <a:rPr lang="en-US" sz="1600" dirty="0" smtClean="0"/>
              <a:t>Visualization</a:t>
            </a:r>
            <a:endParaRPr lang="en-US" sz="1600" dirty="0"/>
          </a:p>
        </p:txBody>
      </p:sp>
      <p:cxnSp>
        <p:nvCxnSpPr>
          <p:cNvPr id="43" name="Straight Arrow Connector 42"/>
          <p:cNvCxnSpPr>
            <a:endCxn id="52" idx="3"/>
          </p:cNvCxnSpPr>
          <p:nvPr/>
        </p:nvCxnSpPr>
        <p:spPr bwMode="auto">
          <a:xfrm>
            <a:off x="4687993" y="2309626"/>
            <a:ext cx="38175" cy="98520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9" name="Rectangle 28"/>
          <p:cNvSpPr/>
          <p:nvPr/>
        </p:nvSpPr>
        <p:spPr bwMode="auto">
          <a:xfrm>
            <a:off x="5327704" y="1205795"/>
            <a:ext cx="1103570" cy="478297"/>
          </a:xfrm>
          <a:prstGeom prst="rect">
            <a:avLst/>
          </a:prstGeom>
          <a:solidFill>
            <a:schemeClr val="accent6">
              <a:lumMod val="40000"/>
              <a:lumOff val="60000"/>
            </a:schemeClr>
          </a:solidFill>
          <a:ln w="9525">
            <a:solidFill>
              <a:schemeClr val="tx1"/>
            </a:solidFill>
            <a:round/>
            <a:headEnd/>
            <a:tailEnd type="none"/>
          </a:ln>
        </p:spPr>
        <p:txBody>
          <a:bodyPr lIns="0" rIns="0" rtlCol="0" anchor="ct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hangingPunct="0"/>
            <a:r>
              <a:rPr lang="en-US" sz="1600" dirty="0" smtClean="0"/>
              <a:t>Reports</a:t>
            </a:r>
            <a:endParaRPr lang="en-US" sz="1600" dirty="0"/>
          </a:p>
        </p:txBody>
      </p:sp>
      <p:cxnSp>
        <p:nvCxnSpPr>
          <p:cNvPr id="48" name="Straight Arrow Connector 47"/>
          <p:cNvCxnSpPr>
            <a:stCxn id="6" idx="4"/>
            <a:endCxn id="52" idx="2"/>
          </p:cNvCxnSpPr>
          <p:nvPr/>
        </p:nvCxnSpPr>
        <p:spPr bwMode="auto">
          <a:xfrm flipV="1">
            <a:off x="1398521" y="3790493"/>
            <a:ext cx="2094855" cy="112870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9" name="Straight Arrow Connector 48"/>
          <p:cNvCxnSpPr>
            <a:stCxn id="36" idx="1"/>
          </p:cNvCxnSpPr>
          <p:nvPr/>
        </p:nvCxnSpPr>
        <p:spPr bwMode="auto">
          <a:xfrm flipV="1">
            <a:off x="3011625" y="4228622"/>
            <a:ext cx="1000960" cy="79838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0" name="Straight Arrow Connector 49"/>
          <p:cNvCxnSpPr>
            <a:stCxn id="37" idx="1"/>
            <a:endCxn id="52" idx="1"/>
          </p:cNvCxnSpPr>
          <p:nvPr/>
        </p:nvCxnSpPr>
        <p:spPr bwMode="auto">
          <a:xfrm flipH="1" flipV="1">
            <a:off x="4726168" y="4348960"/>
            <a:ext cx="246813" cy="67804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1" name="Straight Arrow Connector 50"/>
          <p:cNvCxnSpPr>
            <a:stCxn id="39" idx="1"/>
          </p:cNvCxnSpPr>
          <p:nvPr/>
        </p:nvCxnSpPr>
        <p:spPr bwMode="auto">
          <a:xfrm flipH="1" flipV="1">
            <a:off x="5407459" y="4174582"/>
            <a:ext cx="1334251" cy="84134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2" name="Cloud 51"/>
          <p:cNvSpPr/>
          <p:nvPr/>
        </p:nvSpPr>
        <p:spPr bwMode="auto">
          <a:xfrm>
            <a:off x="3485680" y="3230834"/>
            <a:ext cx="2480975" cy="1119318"/>
          </a:xfrm>
          <a:prstGeom prst="cloud">
            <a:avLst/>
          </a:prstGeom>
          <a:solidFill>
            <a:schemeClr val="bg1"/>
          </a:solidFill>
          <a:ln w="9525">
            <a:solidFill>
              <a:schemeClr val="tx1"/>
            </a:solidFill>
            <a:round/>
            <a:headEnd/>
            <a:tailEnd/>
          </a:ln>
        </p:spPr>
        <p:txBody>
          <a:bodyPr rtlCol="0" anchor="ctr">
            <a:prstTxWarp prst="textNoShape">
              <a:avLst/>
            </a:prstTxWarp>
          </a:bodyPr>
          <a:lstStyle/>
          <a:p>
            <a:pPr algn="ctr" defTabSz="914400" eaLnBrk="0" hangingPunct="0"/>
            <a:r>
              <a:rPr lang="en-US" sz="1400" dirty="0" smtClean="0"/>
              <a:t>Internet</a:t>
            </a:r>
          </a:p>
          <a:p>
            <a:pPr algn="ctr" defTabSz="914400" eaLnBrk="0" hangingPunct="0"/>
            <a:r>
              <a:rPr lang="en-US" sz="1400" dirty="0" smtClean="0"/>
              <a:t>(Control Plane)</a:t>
            </a:r>
            <a:endParaRPr lang="en-US" sz="1400" dirty="0"/>
          </a:p>
        </p:txBody>
      </p:sp>
      <p:sp>
        <p:nvSpPr>
          <p:cNvPr id="53" name="Vertical Scroll 52"/>
          <p:cNvSpPr/>
          <p:nvPr/>
        </p:nvSpPr>
        <p:spPr bwMode="auto">
          <a:xfrm>
            <a:off x="7502717" y="5367050"/>
            <a:ext cx="754277" cy="852665"/>
          </a:xfrm>
          <a:prstGeom prst="verticalScroll">
            <a:avLst/>
          </a:prstGeom>
          <a:solidFill>
            <a:srgbClr val="FFFF99"/>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100" dirty="0" smtClean="0"/>
              <a:t>External</a:t>
            </a:r>
          </a:p>
          <a:p>
            <a:pPr algn="ctr" defTabSz="914400" eaLnBrk="0" hangingPunct="0"/>
            <a:r>
              <a:rPr lang="en-US" sz="1100" dirty="0" smtClean="0"/>
              <a:t>Checks</a:t>
            </a:r>
            <a:endParaRPr lang="en-US" sz="1100" dirty="0"/>
          </a:p>
        </p:txBody>
      </p:sp>
      <p:sp>
        <p:nvSpPr>
          <p:cNvPr id="54" name="Can 53"/>
          <p:cNvSpPr/>
          <p:nvPr/>
        </p:nvSpPr>
        <p:spPr bwMode="auto">
          <a:xfrm>
            <a:off x="7544273" y="5027004"/>
            <a:ext cx="712721" cy="409532"/>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200" dirty="0" smtClean="0"/>
              <a:t>Local DS</a:t>
            </a:r>
            <a:endParaRPr lang="en-US" sz="1200" dirty="0"/>
          </a:p>
        </p:txBody>
      </p:sp>
      <p:cxnSp>
        <p:nvCxnSpPr>
          <p:cNvPr id="55" name="Straight Arrow Connector 54"/>
          <p:cNvCxnSpPr>
            <a:stCxn id="54" idx="1"/>
            <a:endCxn id="52" idx="0"/>
          </p:cNvCxnSpPr>
          <p:nvPr/>
        </p:nvCxnSpPr>
        <p:spPr bwMode="auto">
          <a:xfrm flipH="1" flipV="1">
            <a:off x="5964588" y="3790493"/>
            <a:ext cx="1936046" cy="123651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8" name="TextBox 57"/>
          <p:cNvSpPr txBox="1"/>
          <p:nvPr/>
        </p:nvSpPr>
        <p:spPr>
          <a:xfrm>
            <a:off x="4694500" y="2550773"/>
            <a:ext cx="2079115" cy="369332"/>
          </a:xfrm>
          <a:prstGeom prst="rect">
            <a:avLst/>
          </a:prstGeom>
          <a:noFill/>
        </p:spPr>
        <p:txBody>
          <a:bodyPr wrap="none" rtlCol="0">
            <a:spAutoFit/>
          </a:bodyPr>
          <a:lstStyle/>
          <a:p>
            <a:r>
              <a:rPr lang="en-US" dirty="0" smtClean="0"/>
              <a:t>Polling REST calls</a:t>
            </a:r>
            <a:endParaRPr lang="en-US" dirty="0"/>
          </a:p>
        </p:txBody>
      </p:sp>
      <p:sp>
        <p:nvSpPr>
          <p:cNvPr id="59" name="TextBox 58"/>
          <p:cNvSpPr txBox="1"/>
          <p:nvPr/>
        </p:nvSpPr>
        <p:spPr>
          <a:xfrm>
            <a:off x="6816320" y="3989916"/>
            <a:ext cx="1929434" cy="369332"/>
          </a:xfrm>
          <a:prstGeom prst="rect">
            <a:avLst/>
          </a:prstGeom>
          <a:noFill/>
        </p:spPr>
        <p:txBody>
          <a:bodyPr wrap="none" rtlCol="0">
            <a:spAutoFit/>
          </a:bodyPr>
          <a:lstStyle/>
          <a:p>
            <a:r>
              <a:rPr lang="en-US" dirty="0" smtClean="0"/>
              <a:t>JSON responses</a:t>
            </a:r>
          </a:p>
        </p:txBody>
      </p:sp>
      <p:sp>
        <p:nvSpPr>
          <p:cNvPr id="60" name="TextBox 59"/>
          <p:cNvSpPr txBox="1"/>
          <p:nvPr/>
        </p:nvSpPr>
        <p:spPr>
          <a:xfrm>
            <a:off x="4012585" y="6072899"/>
            <a:ext cx="2010975" cy="307777"/>
          </a:xfrm>
          <a:prstGeom prst="rect">
            <a:avLst/>
          </a:prstGeom>
          <a:noFill/>
        </p:spPr>
        <p:txBody>
          <a:bodyPr wrap="none" rtlCol="0">
            <a:spAutoFit/>
          </a:bodyPr>
          <a:lstStyle/>
          <a:p>
            <a:r>
              <a:rPr lang="en-US" sz="1400" dirty="0" smtClean="0"/>
              <a:t>Not a GENI aggregate!</a:t>
            </a:r>
            <a:endParaRPr lang="en-US" sz="1400" dirty="0"/>
          </a:p>
        </p:txBody>
      </p:sp>
    </p:spTree>
    <p:extLst>
      <p:ext uri="{BB962C8B-B14F-4D97-AF65-F5344CB8AC3E}">
        <p14:creationId xmlns:p14="http://schemas.microsoft.com/office/powerpoint/2010/main" val="355886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Monitored Objects</a:t>
            </a:r>
            <a:endParaRPr lang="en-US" dirty="0"/>
          </a:p>
        </p:txBody>
      </p:sp>
      <p:sp>
        <p:nvSpPr>
          <p:cNvPr id="3" name="Content Placeholder 2"/>
          <p:cNvSpPr>
            <a:spLocks noGrp="1"/>
          </p:cNvSpPr>
          <p:nvPr>
            <p:ph idx="1"/>
          </p:nvPr>
        </p:nvSpPr>
        <p:spPr/>
        <p:txBody>
          <a:bodyPr/>
          <a:lstStyle/>
          <a:p>
            <a:r>
              <a:rPr lang="en-US" dirty="0" smtClean="0"/>
              <a:t>Aggregates</a:t>
            </a:r>
          </a:p>
          <a:p>
            <a:r>
              <a:rPr lang="en-US" dirty="0" smtClean="0"/>
              <a:t>Slices</a:t>
            </a:r>
          </a:p>
          <a:p>
            <a:r>
              <a:rPr lang="en-US" dirty="0" smtClean="0"/>
              <a:t>Slivers</a:t>
            </a:r>
          </a:p>
          <a:p>
            <a:r>
              <a:rPr lang="en-US" dirty="0" smtClean="0"/>
              <a:t>Users</a:t>
            </a:r>
          </a:p>
          <a:p>
            <a:r>
              <a:rPr lang="en-US" dirty="0" smtClean="0"/>
              <a:t>Authorities</a:t>
            </a:r>
          </a:p>
          <a:p>
            <a:r>
              <a:rPr lang="en-US" dirty="0"/>
              <a:t>Nodes</a:t>
            </a:r>
          </a:p>
          <a:p>
            <a:r>
              <a:rPr lang="en-US" dirty="0"/>
              <a:t>Interfaces</a:t>
            </a:r>
          </a:p>
          <a:p>
            <a:r>
              <a:rPr lang="en-US" dirty="0"/>
              <a:t>Interface-VLANs</a:t>
            </a:r>
          </a:p>
          <a:p>
            <a:r>
              <a:rPr lang="en-US" dirty="0"/>
              <a:t>Links</a:t>
            </a:r>
          </a:p>
          <a:p>
            <a:endParaRPr lang="en-US" dirty="0" smtClean="0"/>
          </a:p>
          <a:p>
            <a:endParaRPr lang="en-US" dirty="0" smtClean="0"/>
          </a:p>
          <a:p>
            <a:endParaRPr lang="en-US" dirty="0"/>
          </a:p>
        </p:txBody>
      </p:sp>
    </p:spTree>
    <p:extLst>
      <p:ext uri="{BB962C8B-B14F-4D97-AF65-F5344CB8AC3E}">
        <p14:creationId xmlns:p14="http://schemas.microsoft.com/office/powerpoint/2010/main" val="68368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link?</a:t>
            </a:r>
            <a:endParaRPr lang="en-US" dirty="0"/>
          </a:p>
        </p:txBody>
      </p:sp>
      <p:sp>
        <p:nvSpPr>
          <p:cNvPr id="26" name="Multiply 25"/>
          <p:cNvSpPr/>
          <p:nvPr/>
        </p:nvSpPr>
        <p:spPr bwMode="auto">
          <a:xfrm>
            <a:off x="1975985" y="5188896"/>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27" name="TextBox 26"/>
          <p:cNvSpPr txBox="1"/>
          <p:nvPr/>
        </p:nvSpPr>
        <p:spPr>
          <a:xfrm>
            <a:off x="2125827" y="5188896"/>
            <a:ext cx="4414655" cy="646331"/>
          </a:xfrm>
          <a:prstGeom prst="rect">
            <a:avLst/>
          </a:prstGeom>
          <a:noFill/>
        </p:spPr>
        <p:txBody>
          <a:bodyPr wrap="square" rtlCol="0">
            <a:spAutoFit/>
          </a:bodyPr>
          <a:lstStyle/>
          <a:p>
            <a:r>
              <a:rPr lang="en-US" sz="1200" dirty="0" smtClean="0"/>
              <a:t>= endpoint of a link represented by an </a:t>
            </a:r>
            <a:r>
              <a:rPr lang="en-US" sz="1200" dirty="0" err="1" smtClean="0"/>
              <a:t>interfacevlan</a:t>
            </a:r>
            <a:r>
              <a:rPr lang="en-US" sz="1200" dirty="0" smtClean="0"/>
              <a:t>, which must then reference a valid interface.  The </a:t>
            </a:r>
            <a:r>
              <a:rPr lang="en-US" sz="1200" dirty="0" err="1" smtClean="0"/>
              <a:t>vlan</a:t>
            </a:r>
            <a:r>
              <a:rPr lang="en-US" sz="1200" dirty="0" smtClean="0"/>
              <a:t> must be the same on both sides of a link.  </a:t>
            </a:r>
            <a:endParaRPr lang="en-US" sz="1400" dirty="0" smtClean="0"/>
          </a:p>
        </p:txBody>
      </p:sp>
      <p:grpSp>
        <p:nvGrpSpPr>
          <p:cNvPr id="3" name="Group 2"/>
          <p:cNvGrpSpPr/>
          <p:nvPr/>
        </p:nvGrpSpPr>
        <p:grpSpPr>
          <a:xfrm>
            <a:off x="314585" y="2240477"/>
            <a:ext cx="8671960" cy="2415414"/>
            <a:chOff x="243537" y="1262799"/>
            <a:chExt cx="8671960" cy="2415414"/>
          </a:xfrm>
        </p:grpSpPr>
        <p:sp>
          <p:nvSpPr>
            <p:cNvPr id="6" name="Cloud 5"/>
            <p:cNvSpPr/>
            <p:nvPr/>
          </p:nvSpPr>
          <p:spPr bwMode="auto">
            <a:xfrm>
              <a:off x="5201920" y="1764731"/>
              <a:ext cx="2865120" cy="1295409"/>
            </a:xfrm>
            <a:prstGeom prst="cloud">
              <a:avLst/>
            </a:prstGeom>
            <a:solidFill>
              <a:schemeClr val="bg1"/>
            </a:solidFill>
            <a:ln w="9525">
              <a:solidFill>
                <a:schemeClr val="tx1"/>
              </a:solidFill>
              <a:round/>
              <a:headEnd/>
              <a:tailEnd/>
            </a:ln>
          </p:spPr>
          <p:txBody>
            <a:bodyPr rtlCol="0" anchor="ctr">
              <a:prstTxWarp prst="textNoShape">
                <a:avLst/>
              </a:prstTxWarp>
            </a:bodyPr>
            <a:lstStyle/>
            <a:p>
              <a:pPr algn="ctr" defTabSz="914400" eaLnBrk="0" hangingPunct="0"/>
              <a:r>
                <a:rPr lang="en-US" sz="1400" dirty="0" smtClean="0"/>
                <a:t>Network Aggregate</a:t>
              </a:r>
            </a:p>
            <a:p>
              <a:pPr algn="ctr" defTabSz="914400" eaLnBrk="0" hangingPunct="0"/>
              <a:endParaRPr lang="en-US" sz="1400" dirty="0"/>
            </a:p>
            <a:p>
              <a:pPr algn="ctr" defTabSz="914400" eaLnBrk="0" hangingPunct="0"/>
              <a:endParaRPr lang="en-US" sz="1400" dirty="0" smtClean="0"/>
            </a:p>
            <a:p>
              <a:pPr algn="ctr" defTabSz="914400" eaLnBrk="0" hangingPunct="0"/>
              <a:endParaRPr lang="en-US" sz="1400" dirty="0" smtClean="0"/>
            </a:p>
          </p:txBody>
        </p:sp>
        <p:sp>
          <p:nvSpPr>
            <p:cNvPr id="7" name="Rectangle 6"/>
            <p:cNvSpPr/>
            <p:nvPr/>
          </p:nvSpPr>
          <p:spPr bwMode="auto">
            <a:xfrm>
              <a:off x="1023777" y="188941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1</a:t>
              </a:r>
              <a:endParaRPr lang="en-US" sz="1000" dirty="0"/>
            </a:p>
          </p:txBody>
        </p:sp>
        <p:sp>
          <p:nvSpPr>
            <p:cNvPr id="8" name="Rectangle 7"/>
            <p:cNvSpPr/>
            <p:nvPr/>
          </p:nvSpPr>
          <p:spPr bwMode="auto">
            <a:xfrm>
              <a:off x="355898" y="1854195"/>
              <a:ext cx="487382" cy="536615"/>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defTabSz="914400" eaLnBrk="0" hangingPunct="0"/>
              <a:r>
                <a:rPr lang="en-US" sz="1600" dirty="0" smtClean="0"/>
                <a:t> AM</a:t>
              </a:r>
              <a:endParaRPr lang="en-US" sz="1600" dirty="0"/>
            </a:p>
          </p:txBody>
        </p:sp>
        <p:sp>
          <p:nvSpPr>
            <p:cNvPr id="9" name="Rectangle 8"/>
            <p:cNvSpPr/>
            <p:nvPr/>
          </p:nvSpPr>
          <p:spPr bwMode="auto">
            <a:xfrm>
              <a:off x="1023777" y="247792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2</a:t>
              </a:r>
              <a:endParaRPr lang="en-US" sz="1000" dirty="0"/>
            </a:p>
          </p:txBody>
        </p:sp>
        <p:sp>
          <p:nvSpPr>
            <p:cNvPr id="10" name="Rectangle 9"/>
            <p:cNvSpPr/>
            <p:nvPr/>
          </p:nvSpPr>
          <p:spPr bwMode="auto">
            <a:xfrm>
              <a:off x="243537" y="1262799"/>
              <a:ext cx="2778879" cy="2415414"/>
            </a:xfrm>
            <a:prstGeom prst="rect">
              <a:avLst/>
            </a:prstGeom>
            <a:noFill/>
            <a:ln w="9525">
              <a:solidFill>
                <a:schemeClr val="tx1"/>
              </a:solidFill>
              <a:round/>
              <a:headEnd/>
              <a:tailEnd type="none"/>
            </a:ln>
          </p:spPr>
          <p:txBody>
            <a:bodyPr lIns="0" rIns="0" rtlCol="0" anchor="ctr">
              <a:prstTxWarp prst="textNoShape">
                <a:avLst/>
              </a:prstTxWarp>
            </a:bodyPr>
            <a:lstStyle/>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algn="ctr" defTabSz="914400" eaLnBrk="0" hangingPunct="0"/>
              <a:endParaRPr lang="en-US" sz="1000" dirty="0"/>
            </a:p>
            <a:p>
              <a:pPr algn="ctr" defTabSz="914400" eaLnBrk="0" hangingPunct="0"/>
              <a:endParaRPr lang="en-US" sz="1000" dirty="0" smtClean="0"/>
            </a:p>
            <a:p>
              <a:pPr defTabSz="914400" eaLnBrk="0" hangingPunct="0"/>
              <a:endParaRPr lang="en-US" sz="1000" dirty="0" smtClean="0"/>
            </a:p>
            <a:p>
              <a:pPr defTabSz="914400" eaLnBrk="0" hangingPunct="0"/>
              <a:r>
                <a:rPr lang="en-US" sz="1000" dirty="0" smtClean="0"/>
                <a:t>  </a:t>
              </a:r>
              <a:r>
                <a:rPr lang="en-US" sz="1600" dirty="0"/>
                <a:t>Compute Aggregate 1</a:t>
              </a:r>
            </a:p>
            <a:p>
              <a:pPr defTabSz="914400" eaLnBrk="0" hangingPunct="0"/>
              <a:endParaRPr lang="en-US" sz="1600" dirty="0"/>
            </a:p>
          </p:txBody>
        </p:sp>
        <p:sp>
          <p:nvSpPr>
            <p:cNvPr id="11" name="Rectangle 10"/>
            <p:cNvSpPr/>
            <p:nvPr/>
          </p:nvSpPr>
          <p:spPr bwMode="auto">
            <a:xfrm>
              <a:off x="2614260" y="2240477"/>
              <a:ext cx="608210" cy="433584"/>
            </a:xfrm>
            <a:prstGeom prst="rect">
              <a:avLst/>
            </a:prstGeom>
            <a:solidFill>
              <a:schemeClr val="tx2">
                <a:lumMod val="40000"/>
                <a:lumOff val="60000"/>
              </a:schemeClr>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Switch</a:t>
              </a:r>
              <a:endParaRPr lang="en-US" sz="1000" dirty="0"/>
            </a:p>
          </p:txBody>
        </p:sp>
        <p:sp>
          <p:nvSpPr>
            <p:cNvPr id="12" name="Can 11"/>
            <p:cNvSpPr/>
            <p:nvPr/>
          </p:nvSpPr>
          <p:spPr bwMode="auto">
            <a:xfrm>
              <a:off x="414000" y="1311693"/>
              <a:ext cx="858559" cy="412317"/>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600" dirty="0" smtClean="0"/>
                <a:t>Local DS</a:t>
              </a:r>
              <a:endParaRPr lang="en-US" sz="1600" dirty="0"/>
            </a:p>
          </p:txBody>
        </p:sp>
        <p:sp>
          <p:nvSpPr>
            <p:cNvPr id="13" name="Rectangle 12"/>
            <p:cNvSpPr/>
            <p:nvPr/>
          </p:nvSpPr>
          <p:spPr bwMode="auto">
            <a:xfrm>
              <a:off x="1023777" y="3046887"/>
              <a:ext cx="873680" cy="277414"/>
            </a:xfrm>
            <a:prstGeom prst="rect">
              <a:avLst/>
            </a:prstGeom>
            <a:solidFill>
              <a:srgbClr val="FFFF99"/>
            </a:solidFill>
            <a:ln w="9525">
              <a:solidFill>
                <a:schemeClr val="tx1"/>
              </a:solidFill>
              <a:round/>
              <a:headEnd/>
              <a:tailEnd type="none"/>
            </a:ln>
          </p:spPr>
          <p:txBody>
            <a:bodyPr lIns="0" rIns="0" rtlCol="0" anchor="ctr">
              <a:prstTxWarp prst="textNoShape">
                <a:avLst/>
              </a:prstTxWarp>
            </a:bodyPr>
            <a:lstStyle/>
            <a:p>
              <a:pPr algn="ctr" defTabSz="914400" eaLnBrk="0" hangingPunct="0"/>
              <a:r>
                <a:rPr lang="en-US" sz="1000" dirty="0" smtClean="0"/>
                <a:t>Node 3</a:t>
              </a:r>
              <a:endParaRPr lang="en-US" sz="1000" dirty="0"/>
            </a:p>
          </p:txBody>
        </p:sp>
        <p:cxnSp>
          <p:nvCxnSpPr>
            <p:cNvPr id="14" name="Straight Connector 13"/>
            <p:cNvCxnSpPr>
              <a:stCxn id="16" idx="1"/>
              <a:endCxn id="15" idx="0"/>
            </p:cNvCxnSpPr>
            <p:nvPr/>
          </p:nvCxnSpPr>
          <p:spPr bwMode="auto">
            <a:xfrm>
              <a:off x="1966092" y="1848844"/>
              <a:ext cx="1187743" cy="518321"/>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5" name="Multiply 14"/>
            <p:cNvSpPr/>
            <p:nvPr/>
          </p:nvSpPr>
          <p:spPr bwMode="auto">
            <a:xfrm>
              <a:off x="3090390" y="230372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16" name="Multiply 15"/>
            <p:cNvSpPr/>
            <p:nvPr/>
          </p:nvSpPr>
          <p:spPr bwMode="auto">
            <a:xfrm>
              <a:off x="1765377" y="1785399"/>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cxnSp>
          <p:nvCxnSpPr>
            <p:cNvPr id="17" name="Straight Connector 16"/>
            <p:cNvCxnSpPr>
              <a:stCxn id="34" idx="2"/>
            </p:cNvCxnSpPr>
            <p:nvPr/>
          </p:nvCxnSpPr>
          <p:spPr bwMode="auto">
            <a:xfrm>
              <a:off x="5270555" y="2491992"/>
              <a:ext cx="1252165" cy="568148"/>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8" name="Multiply 17"/>
            <p:cNvSpPr/>
            <p:nvPr/>
          </p:nvSpPr>
          <p:spPr bwMode="auto">
            <a:xfrm>
              <a:off x="6390640" y="292806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19" name="Can 18"/>
            <p:cNvSpPr/>
            <p:nvPr/>
          </p:nvSpPr>
          <p:spPr bwMode="auto">
            <a:xfrm>
              <a:off x="6654800" y="2259210"/>
              <a:ext cx="858559" cy="412317"/>
            </a:xfrm>
            <a:prstGeom prst="can">
              <a:avLst/>
            </a:prstGeom>
            <a:solidFill>
              <a:srgbClr val="FF6600"/>
            </a:solidFill>
            <a:ln w="9525">
              <a:solidFill>
                <a:schemeClr val="tx1"/>
              </a:solidFill>
              <a:round/>
              <a:headEnd/>
              <a:tailEnd/>
            </a:ln>
          </p:spPr>
          <p:txBody>
            <a:bodyPr lIns="0" rIns="0" rtlCol="0" anchor="ctr">
              <a:prstTxWarp prst="textNoShape">
                <a:avLst/>
              </a:prstTxWarp>
            </a:bodyPr>
            <a:lstStyle/>
            <a:p>
              <a:pPr algn="ctr" defTabSz="914400" eaLnBrk="0" hangingPunct="0"/>
              <a:r>
                <a:rPr lang="en-US" sz="1600" dirty="0" smtClean="0"/>
                <a:t>Local DS</a:t>
              </a:r>
              <a:endParaRPr lang="en-US" sz="1600" dirty="0"/>
            </a:p>
          </p:txBody>
        </p:sp>
        <p:cxnSp>
          <p:nvCxnSpPr>
            <p:cNvPr id="20" name="Straight Connector 19"/>
            <p:cNvCxnSpPr>
              <a:stCxn id="24" idx="0"/>
              <a:endCxn id="18" idx="1"/>
            </p:cNvCxnSpPr>
            <p:nvPr/>
          </p:nvCxnSpPr>
          <p:spPr bwMode="auto">
            <a:xfrm flipH="1">
              <a:off x="6591355" y="2991505"/>
              <a:ext cx="1057409"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22" name="TextBox 21"/>
            <p:cNvSpPr txBox="1"/>
            <p:nvPr/>
          </p:nvSpPr>
          <p:spPr>
            <a:xfrm>
              <a:off x="7233651" y="3192220"/>
              <a:ext cx="1681846" cy="438582"/>
            </a:xfrm>
            <a:prstGeom prst="rect">
              <a:avLst/>
            </a:prstGeom>
            <a:noFill/>
            <a:ln>
              <a:solidFill>
                <a:schemeClr val="tx1"/>
              </a:solidFill>
            </a:ln>
          </p:spPr>
          <p:txBody>
            <a:bodyPr wrap="none" rtlCol="0">
              <a:spAutoFit/>
            </a:bodyPr>
            <a:lstStyle/>
            <a:p>
              <a:r>
                <a:rPr lang="en-US" sz="1050" dirty="0"/>
                <a:t> </a:t>
              </a:r>
              <a:endParaRPr lang="en-US" sz="1050" dirty="0" smtClean="0"/>
            </a:p>
            <a:p>
              <a:r>
                <a:rPr lang="en-US" sz="1200" dirty="0" smtClean="0"/>
                <a:t>Compute Aggregate 2</a:t>
              </a:r>
              <a:endParaRPr lang="en-US" sz="1200" dirty="0"/>
            </a:p>
          </p:txBody>
        </p:sp>
        <p:sp>
          <p:nvSpPr>
            <p:cNvPr id="23" name="Rectangle 22"/>
            <p:cNvSpPr/>
            <p:nvPr/>
          </p:nvSpPr>
          <p:spPr bwMode="auto">
            <a:xfrm>
              <a:off x="7721600" y="2911983"/>
              <a:ext cx="565204" cy="433584"/>
            </a:xfrm>
            <a:prstGeom prst="rect">
              <a:avLst/>
            </a:prstGeom>
            <a:solidFill>
              <a:schemeClr val="tx2">
                <a:lumMod val="40000"/>
                <a:lumOff val="60000"/>
              </a:schemeClr>
            </a:solidFill>
            <a:ln w="9525">
              <a:solidFill>
                <a:schemeClr val="tx1"/>
              </a:solidFill>
              <a:round/>
              <a:headEnd/>
              <a:tailEnd/>
            </a:ln>
          </p:spPr>
          <p:txBody>
            <a:bodyPr rtlCol="0" anchor="ctr">
              <a:prstTxWarp prst="textNoShape">
                <a:avLst/>
              </a:prstTxWarp>
            </a:bodyPr>
            <a:lstStyle/>
            <a:p>
              <a:pPr algn="ctr" defTabSz="914400" eaLnBrk="0" hangingPunct="0"/>
              <a:r>
                <a:rPr lang="en-US" sz="1000" dirty="0" smtClean="0"/>
                <a:t>Switch</a:t>
              </a:r>
              <a:endParaRPr lang="en-US" sz="1000" dirty="0"/>
            </a:p>
          </p:txBody>
        </p:sp>
        <p:sp>
          <p:nvSpPr>
            <p:cNvPr id="24" name="Multiply 23"/>
            <p:cNvSpPr/>
            <p:nvPr/>
          </p:nvSpPr>
          <p:spPr bwMode="auto">
            <a:xfrm>
              <a:off x="7585319" y="2928060"/>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sp>
          <p:nvSpPr>
            <p:cNvPr id="34" name="Multiply 33"/>
            <p:cNvSpPr/>
            <p:nvPr/>
          </p:nvSpPr>
          <p:spPr bwMode="auto">
            <a:xfrm>
              <a:off x="5069840" y="2291277"/>
              <a:ext cx="264160" cy="264160"/>
            </a:xfrm>
            <a:prstGeom prst="mathMultiply">
              <a:avLst/>
            </a:prstGeom>
            <a:solidFill>
              <a:srgbClr val="14FF13"/>
            </a:solidFill>
            <a:ln w="9525">
              <a:solidFill>
                <a:schemeClr val="tx1"/>
              </a:solidFill>
              <a:round/>
              <a:headEnd/>
              <a:tailEnd/>
            </a:ln>
          </p:spPr>
          <p:txBody>
            <a:bodyPr rtlCol="0" anchor="ctr">
              <a:prstTxWarp prst="textNoShape">
                <a:avLst/>
              </a:prstTxWarp>
            </a:bodyPr>
            <a:lstStyle/>
            <a:p>
              <a:pPr algn="ctr" defTabSz="914400" eaLnBrk="0" hangingPunct="0"/>
              <a:endParaRPr lang="en-US" sz="1000" dirty="0"/>
            </a:p>
          </p:txBody>
        </p:sp>
        <p:cxnSp>
          <p:nvCxnSpPr>
            <p:cNvPr id="36" name="Straight Connector 35"/>
            <p:cNvCxnSpPr>
              <a:stCxn id="34" idx="0"/>
              <a:endCxn id="15" idx="1"/>
            </p:cNvCxnSpPr>
            <p:nvPr/>
          </p:nvCxnSpPr>
          <p:spPr bwMode="auto">
            <a:xfrm flipH="1">
              <a:off x="3291105" y="2354722"/>
              <a:ext cx="1842180" cy="12443"/>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9928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lstStyle/>
          <a:p>
            <a:r>
              <a:rPr lang="en-US" dirty="0" smtClean="0"/>
              <a:t>Release 1.0  ops-monitoring software on May 1</a:t>
            </a:r>
          </a:p>
          <a:p>
            <a:pPr lvl="1"/>
            <a:r>
              <a:rPr lang="en-US" dirty="0" smtClean="0"/>
              <a:t>Now at 1.1 patch 2</a:t>
            </a:r>
          </a:p>
          <a:p>
            <a:pPr lvl="1"/>
            <a:endParaRPr lang="en-US" dirty="0"/>
          </a:p>
          <a:p>
            <a:r>
              <a:rPr lang="en-US" dirty="0" smtClean="0"/>
              <a:t>Many </a:t>
            </a:r>
            <a:r>
              <a:rPr lang="en-US" dirty="0" err="1" smtClean="0"/>
              <a:t>datastores</a:t>
            </a:r>
            <a:r>
              <a:rPr lang="en-US" dirty="0" smtClean="0"/>
              <a:t> and collectors are coming online</a:t>
            </a:r>
          </a:p>
          <a:p>
            <a:endParaRPr lang="en-US" dirty="0" smtClean="0"/>
          </a:p>
          <a:p>
            <a:r>
              <a:rPr lang="en-US" dirty="0" smtClean="0"/>
              <a:t>Working through issues with</a:t>
            </a:r>
          </a:p>
          <a:p>
            <a:pPr lvl="1"/>
            <a:r>
              <a:rPr lang="en-US" dirty="0" smtClean="0"/>
              <a:t>the API</a:t>
            </a:r>
          </a:p>
          <a:p>
            <a:pPr lvl="1"/>
            <a:r>
              <a:rPr lang="en-US" dirty="0" smtClean="0"/>
              <a:t>the implementation</a:t>
            </a:r>
          </a:p>
          <a:p>
            <a:pPr lvl="1"/>
            <a:r>
              <a:rPr lang="en-US" dirty="0" smtClean="0"/>
              <a:t>the data coming back from the </a:t>
            </a:r>
            <a:r>
              <a:rPr lang="en-US" dirty="0" err="1" smtClean="0"/>
              <a:t>datastores</a:t>
            </a:r>
            <a:endParaRPr lang="en-US" dirty="0"/>
          </a:p>
        </p:txBody>
      </p:sp>
    </p:spTree>
    <p:extLst>
      <p:ext uri="{BB962C8B-B14F-4D97-AF65-F5344CB8AC3E}">
        <p14:creationId xmlns:p14="http://schemas.microsoft.com/office/powerpoint/2010/main" val="205086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8773522"/>
              </p:ext>
            </p:extLst>
          </p:nvPr>
        </p:nvGraphicFramePr>
        <p:xfrm>
          <a:off x="1035661" y="1408612"/>
          <a:ext cx="7448429" cy="4048165"/>
        </p:xfrm>
        <a:graphic>
          <a:graphicData uri="http://schemas.openxmlformats.org/drawingml/2006/table">
            <a:tbl>
              <a:tblPr firstRow="1" bandRow="1">
                <a:tableStyleId>{5C22544A-7EE6-4342-B048-85BDC9FD1C3A}</a:tableStyleId>
              </a:tblPr>
              <a:tblGrid>
                <a:gridCol w="1137298"/>
                <a:gridCol w="1384242"/>
                <a:gridCol w="1183517"/>
                <a:gridCol w="1968096"/>
                <a:gridCol w="1775276"/>
              </a:tblGrid>
              <a:tr h="400726">
                <a:tc gridSpan="2">
                  <a:txBody>
                    <a:bodyPr/>
                    <a:lstStyle/>
                    <a:p>
                      <a:pPr algn="ctr"/>
                      <a:r>
                        <a:rPr lang="en-US" dirty="0" err="1" smtClean="0">
                          <a:solidFill>
                            <a:srgbClr val="000000"/>
                          </a:solidFill>
                        </a:rPr>
                        <a:t>Instageni</a:t>
                      </a:r>
                      <a:endParaRPr lang="en-US" dirty="0">
                        <a:solidFill>
                          <a:srgbClr val="000000"/>
                        </a:solidFill>
                      </a:endParaRPr>
                    </a:p>
                  </a:txBody>
                  <a:tcPr/>
                </a:tc>
                <a:tc hMerge="1">
                  <a:txBody>
                    <a:bodyPr/>
                    <a:lstStyle/>
                    <a:p>
                      <a:endParaRPr lang="en-US" dirty="0"/>
                    </a:p>
                  </a:txBody>
                  <a:tcPr/>
                </a:tc>
                <a:tc>
                  <a:txBody>
                    <a:bodyPr/>
                    <a:lstStyle/>
                    <a:p>
                      <a:r>
                        <a:rPr lang="en-US" dirty="0" err="1" smtClean="0">
                          <a:solidFill>
                            <a:srgbClr val="000000"/>
                          </a:solidFill>
                        </a:rPr>
                        <a:t>ExoGENI</a:t>
                      </a:r>
                      <a:endParaRPr lang="en-US" dirty="0">
                        <a:solidFill>
                          <a:srgbClr val="000000"/>
                        </a:solidFill>
                      </a:endParaRPr>
                    </a:p>
                  </a:txBody>
                  <a:tcPr/>
                </a:tc>
                <a:tc>
                  <a:txBody>
                    <a:bodyPr/>
                    <a:lstStyle/>
                    <a:p>
                      <a:r>
                        <a:rPr lang="en-US" dirty="0" smtClean="0">
                          <a:solidFill>
                            <a:srgbClr val="000000"/>
                          </a:solidFill>
                        </a:rPr>
                        <a:t>Network/Other</a:t>
                      </a:r>
                      <a:endParaRPr lang="en-US" dirty="0">
                        <a:solidFill>
                          <a:srgbClr val="000000"/>
                        </a:solidFill>
                      </a:endParaRPr>
                    </a:p>
                  </a:txBody>
                  <a:tcPr/>
                </a:tc>
                <a:tc>
                  <a:txBody>
                    <a:bodyPr/>
                    <a:lstStyle/>
                    <a:p>
                      <a:r>
                        <a:rPr lang="en-US" dirty="0" smtClean="0">
                          <a:solidFill>
                            <a:srgbClr val="000000"/>
                          </a:solidFill>
                        </a:rPr>
                        <a:t>Collector</a:t>
                      </a:r>
                      <a:endParaRPr lang="en-US" dirty="0">
                        <a:solidFill>
                          <a:srgbClr val="000000"/>
                        </a:solidFill>
                      </a:endParaRPr>
                    </a:p>
                  </a:txBody>
                  <a:tcPr/>
                </a:tc>
              </a:tr>
              <a:tr h="2441203">
                <a:tc>
                  <a:txBody>
                    <a:bodyPr/>
                    <a:lstStyle/>
                    <a:p>
                      <a:r>
                        <a:rPr lang="en-US" sz="2000" baseline="-25000" dirty="0" err="1" smtClean="0">
                          <a:latin typeface="+mn-lt"/>
                        </a:rPr>
                        <a:t>utah-ig</a:t>
                      </a:r>
                      <a:endParaRPr lang="en-US" sz="2000" baseline="-25000" dirty="0" smtClean="0">
                        <a:latin typeface="+mn-lt"/>
                      </a:endParaRPr>
                    </a:p>
                    <a:p>
                      <a:r>
                        <a:rPr lang="en-US" sz="2000" baseline="-25000" dirty="0" err="1" smtClean="0">
                          <a:latin typeface="+mn-lt"/>
                        </a:rPr>
                        <a:t>utahddc-ig</a:t>
                      </a:r>
                      <a:endParaRPr lang="en-US" sz="2000" baseline="-25000" dirty="0" smtClean="0">
                        <a:latin typeface="+mn-lt"/>
                      </a:endParaRPr>
                    </a:p>
                    <a:p>
                      <a:r>
                        <a:rPr lang="en-US" sz="2000" baseline="-25000" dirty="0" err="1" smtClean="0">
                          <a:latin typeface="+mn-lt"/>
                        </a:rPr>
                        <a:t>uky-ig</a:t>
                      </a:r>
                      <a:endParaRPr lang="en-US" sz="2000" baseline="-25000" dirty="0" smtClean="0">
                        <a:latin typeface="+mn-lt"/>
                      </a:endParaRPr>
                    </a:p>
                    <a:p>
                      <a:r>
                        <a:rPr lang="en-US" sz="2000" baseline="-25000" dirty="0" err="1" smtClean="0">
                          <a:latin typeface="+mn-lt"/>
                        </a:rPr>
                        <a:t>princeton-ig</a:t>
                      </a:r>
                      <a:endParaRPr lang="en-US" sz="2000" baseline="-25000" dirty="0" smtClean="0">
                        <a:latin typeface="+mn-lt"/>
                      </a:endParaRPr>
                    </a:p>
                    <a:p>
                      <a:r>
                        <a:rPr lang="en-US" sz="2000" baseline="-25000" dirty="0" err="1" smtClean="0">
                          <a:latin typeface="+mn-lt"/>
                        </a:rPr>
                        <a:t>kansas-ig</a:t>
                      </a:r>
                      <a:endParaRPr lang="en-US" sz="2000" baseline="-25000" dirty="0" smtClean="0">
                        <a:latin typeface="+mn-lt"/>
                      </a:endParaRPr>
                    </a:p>
                    <a:p>
                      <a:r>
                        <a:rPr lang="en-US" sz="2000" baseline="-25000" dirty="0" err="1" smtClean="0">
                          <a:latin typeface="+mn-lt"/>
                        </a:rPr>
                        <a:t>nyu-ig</a:t>
                      </a:r>
                      <a:endParaRPr lang="en-US" sz="2000" baseline="-25000" dirty="0" smtClean="0">
                        <a:latin typeface="+mn-lt"/>
                      </a:endParaRPr>
                    </a:p>
                    <a:p>
                      <a:r>
                        <a:rPr lang="en-US" sz="2000" baseline="-25000" dirty="0" smtClean="0">
                          <a:latin typeface="+mn-lt"/>
                        </a:rPr>
                        <a:t>max-</a:t>
                      </a:r>
                      <a:r>
                        <a:rPr lang="en-US" sz="2000" baseline="-25000" dirty="0" err="1" smtClean="0">
                          <a:latin typeface="+mn-lt"/>
                        </a:rPr>
                        <a:t>ig</a:t>
                      </a:r>
                      <a:endParaRPr lang="en-US" sz="2000" baseline="-25000" dirty="0" smtClean="0">
                        <a:latin typeface="+mn-lt"/>
                      </a:endParaRPr>
                    </a:p>
                    <a:p>
                      <a:r>
                        <a:rPr lang="en-US" sz="2000" baseline="-25000" dirty="0" err="1" smtClean="0">
                          <a:latin typeface="+mn-lt"/>
                        </a:rPr>
                        <a:t>nysernet-ig</a:t>
                      </a:r>
                      <a:endParaRPr lang="en-US" sz="2000" baseline="-25000" dirty="0" smtClean="0">
                        <a:latin typeface="+mn-lt"/>
                      </a:endParaRPr>
                    </a:p>
                    <a:p>
                      <a:r>
                        <a:rPr lang="en-US" sz="2000" baseline="-25000" dirty="0" err="1" smtClean="0">
                          <a:latin typeface="+mn-lt"/>
                        </a:rPr>
                        <a:t>illinois-ig</a:t>
                      </a:r>
                      <a:endParaRPr lang="en-US" sz="2000" baseline="-25000" dirty="0" smtClean="0">
                        <a:latin typeface="+mn-lt"/>
                      </a:endParaRPr>
                    </a:p>
                    <a:p>
                      <a:r>
                        <a:rPr lang="en-US" sz="2000" baseline="-25000" dirty="0" err="1" smtClean="0">
                          <a:latin typeface="+mn-lt"/>
                        </a:rPr>
                        <a:t>missouri-ig</a:t>
                      </a:r>
                      <a:endParaRPr lang="en-US" sz="2000" baseline="-25000" dirty="0" smtClean="0">
                        <a:latin typeface="+mn-lt"/>
                      </a:endParaRPr>
                    </a:p>
                    <a:p>
                      <a:r>
                        <a:rPr lang="en-US" sz="2000" baseline="-25000" dirty="0" err="1" smtClean="0">
                          <a:latin typeface="+mn-lt"/>
                        </a:rPr>
                        <a:t>rutgers-ig</a:t>
                      </a:r>
                      <a:endParaRPr lang="en-US" sz="2000" baseline="-25000" dirty="0" smtClean="0">
                        <a:latin typeface="+mn-lt"/>
                      </a:endParaRPr>
                    </a:p>
                    <a:p>
                      <a:r>
                        <a:rPr lang="en-US" sz="2000" baseline="-25000" dirty="0" err="1" smtClean="0">
                          <a:latin typeface="+mn-lt"/>
                        </a:rPr>
                        <a:t>stanford-ig</a:t>
                      </a:r>
                      <a:endParaRPr lang="en-US" sz="2000" baseline="-25000" dirty="0" smtClean="0">
                        <a:latin typeface="+mn-lt"/>
                      </a:endParaRPr>
                    </a:p>
                    <a:p>
                      <a:r>
                        <a:rPr lang="en-US" sz="2000" baseline="-25000" dirty="0" err="1" smtClean="0">
                          <a:latin typeface="+mn-lt"/>
                        </a:rPr>
                        <a:t>cornell-ig</a:t>
                      </a:r>
                      <a:endParaRPr lang="en-US" sz="2000" baseline="-25000" dirty="0" smtClean="0">
                        <a:latin typeface="+mn-lt"/>
                      </a:endParaRPr>
                    </a:p>
                    <a:p>
                      <a:r>
                        <a:rPr lang="en-US" sz="2000" baseline="-25000" dirty="0" err="1" smtClean="0">
                          <a:latin typeface="+mn-lt"/>
                        </a:rPr>
                        <a:t>lsu-ig</a:t>
                      </a:r>
                      <a:endParaRPr lang="en-US" sz="2000" baseline="-25000" dirty="0" smtClean="0">
                        <a:latin typeface="+mn-lt"/>
                      </a:endParaRPr>
                    </a:p>
                    <a:p>
                      <a:r>
                        <a:rPr lang="en-US" sz="2000" baseline="-25000" dirty="0" err="1" smtClean="0">
                          <a:latin typeface="+mn-lt"/>
                        </a:rPr>
                        <a:t>cwru-ig</a:t>
                      </a:r>
                      <a:endParaRPr lang="en-US" sz="2000" baseline="-25000" dirty="0" smtClean="0">
                        <a:latin typeface="+mn-lt"/>
                      </a:endParaRPr>
                    </a:p>
                    <a:p>
                      <a:r>
                        <a:rPr lang="en-US" sz="2000" baseline="-25000" dirty="0" err="1" smtClean="0">
                          <a:latin typeface="+mn-lt"/>
                        </a:rPr>
                        <a:t>moxi-ig</a:t>
                      </a:r>
                      <a:endParaRPr lang="en-US" sz="2000" baseline="-25000" dirty="0" smtClean="0">
                        <a:latin typeface="+mn-lt"/>
                      </a:endParaRPr>
                    </a:p>
                    <a:p>
                      <a:endParaRPr lang="en-US" sz="2000" dirty="0">
                        <a:latin typeface="+mn-lt"/>
                      </a:endParaRPr>
                    </a:p>
                  </a:txBody>
                  <a:tcPr/>
                </a:tc>
                <a:tc>
                  <a:txBody>
                    <a:bodyPr/>
                    <a:lstStyle/>
                    <a:p>
                      <a:r>
                        <a:rPr lang="en-US" sz="2000" baseline="-25000" dirty="0" err="1" smtClean="0">
                          <a:latin typeface="+mn-lt"/>
                        </a:rPr>
                        <a:t>nps-ig</a:t>
                      </a:r>
                      <a:endParaRPr lang="en-US" sz="2000" baseline="-25000" dirty="0" smtClean="0">
                        <a:latin typeface="+mn-lt"/>
                      </a:endParaRPr>
                    </a:p>
                    <a:p>
                      <a:r>
                        <a:rPr lang="en-US" sz="2000" baseline="-25000" dirty="0" err="1" smtClean="0">
                          <a:latin typeface="+mn-lt"/>
                        </a:rPr>
                        <a:t>idaho-ig</a:t>
                      </a:r>
                      <a:endParaRPr lang="en-US" sz="2000" baseline="-25000" dirty="0" smtClean="0">
                        <a:latin typeface="+mn-lt"/>
                      </a:endParaRPr>
                    </a:p>
                    <a:p>
                      <a:r>
                        <a:rPr lang="en-US" sz="2000" baseline="-25000" dirty="0" err="1" smtClean="0">
                          <a:latin typeface="+mn-lt"/>
                        </a:rPr>
                        <a:t>ucla-ig</a:t>
                      </a:r>
                      <a:endParaRPr lang="en-US" sz="2000" baseline="-25000" dirty="0" smtClean="0">
                        <a:latin typeface="+mn-lt"/>
                      </a:endParaRPr>
                    </a:p>
                    <a:p>
                      <a:r>
                        <a:rPr lang="en-US" sz="2000" baseline="-25000" dirty="0" err="1" smtClean="0">
                          <a:latin typeface="+mn-lt"/>
                        </a:rPr>
                        <a:t>osu-ig</a:t>
                      </a:r>
                      <a:endParaRPr lang="en-US" sz="2000" baseline="-25000" dirty="0" smtClean="0">
                        <a:latin typeface="+mn-lt"/>
                      </a:endParaRPr>
                    </a:p>
                    <a:p>
                      <a:r>
                        <a:rPr lang="en-US" sz="2000" baseline="-25000" dirty="0" err="1" smtClean="0">
                          <a:latin typeface="+mn-lt"/>
                        </a:rPr>
                        <a:t>umkc-ig</a:t>
                      </a:r>
                      <a:endParaRPr lang="en-US" sz="2000" baseline="-25000" dirty="0" smtClean="0">
                        <a:latin typeface="+mn-lt"/>
                      </a:endParaRPr>
                    </a:p>
                    <a:p>
                      <a:r>
                        <a:rPr lang="en-US" sz="2000" baseline="-25000" dirty="0" err="1" smtClean="0">
                          <a:latin typeface="+mn-lt"/>
                        </a:rPr>
                        <a:t>uchicago-ig</a:t>
                      </a:r>
                      <a:endParaRPr lang="en-US" sz="2000" baseline="-25000" dirty="0" smtClean="0">
                        <a:latin typeface="+mn-lt"/>
                      </a:endParaRPr>
                    </a:p>
                    <a:p>
                      <a:r>
                        <a:rPr lang="en-US" sz="2000" baseline="-25000" dirty="0" err="1" smtClean="0">
                          <a:latin typeface="+mn-lt"/>
                        </a:rPr>
                        <a:t>ohmetrodc-ig</a:t>
                      </a:r>
                      <a:endParaRPr lang="en-US" sz="2000" baseline="-25000" dirty="0" smtClean="0">
                        <a:latin typeface="+mn-lt"/>
                      </a:endParaRPr>
                    </a:p>
                    <a:p>
                      <a:r>
                        <a:rPr lang="en-US" sz="2000" baseline="-25000" dirty="0" smtClean="0">
                          <a:latin typeface="+mn-lt"/>
                        </a:rPr>
                        <a:t>northwestern-</a:t>
                      </a:r>
                      <a:r>
                        <a:rPr lang="en-US" sz="2000" baseline="-25000" dirty="0" err="1" smtClean="0">
                          <a:latin typeface="+mn-lt"/>
                        </a:rPr>
                        <a:t>ig</a:t>
                      </a:r>
                      <a:endParaRPr lang="en-US" sz="2000" baseline="-25000" dirty="0" smtClean="0">
                        <a:latin typeface="+mn-lt"/>
                      </a:endParaRPr>
                    </a:p>
                    <a:p>
                      <a:r>
                        <a:rPr lang="en-US" sz="2000" baseline="-25000" dirty="0" err="1" smtClean="0">
                          <a:latin typeface="+mn-lt"/>
                        </a:rPr>
                        <a:t>gpo-ig</a:t>
                      </a:r>
                      <a:endParaRPr lang="en-US" sz="2000" baseline="-25000" dirty="0" smtClean="0">
                        <a:latin typeface="+mn-lt"/>
                      </a:endParaRPr>
                    </a:p>
                    <a:p>
                      <a:r>
                        <a:rPr lang="en-US" sz="2000" baseline="-25000" dirty="0" err="1" smtClean="0">
                          <a:latin typeface="+mn-lt"/>
                        </a:rPr>
                        <a:t>kettering-ig</a:t>
                      </a:r>
                      <a:endParaRPr lang="en-US" sz="2000" baseline="-25000" dirty="0" smtClean="0">
                        <a:latin typeface="+mn-lt"/>
                      </a:endParaRPr>
                    </a:p>
                    <a:p>
                      <a:r>
                        <a:rPr lang="en-US" sz="2000" baseline="-25000" dirty="0" err="1" smtClean="0">
                          <a:latin typeface="+mn-lt"/>
                        </a:rPr>
                        <a:t>gatech-ig</a:t>
                      </a:r>
                      <a:endParaRPr lang="en-US" sz="2000" baseline="-25000" dirty="0" smtClean="0">
                        <a:latin typeface="+mn-lt"/>
                      </a:endParaRPr>
                    </a:p>
                    <a:p>
                      <a:r>
                        <a:rPr lang="en-US" sz="2000" baseline="-25000" dirty="0" err="1" smtClean="0">
                          <a:latin typeface="+mn-lt"/>
                        </a:rPr>
                        <a:t>clemson-ig</a:t>
                      </a:r>
                      <a:endParaRPr lang="en-US" sz="2000" baseline="-25000" dirty="0" smtClean="0">
                        <a:latin typeface="+mn-lt"/>
                      </a:endParaRPr>
                    </a:p>
                    <a:p>
                      <a:r>
                        <a:rPr lang="en-US" sz="2000" baseline="-25000" dirty="0" smtClean="0">
                          <a:latin typeface="+mn-lt"/>
                        </a:rPr>
                        <a:t>sox-</a:t>
                      </a:r>
                      <a:r>
                        <a:rPr lang="en-US" sz="2000" baseline="-25000" dirty="0" err="1" smtClean="0">
                          <a:latin typeface="+mn-lt"/>
                        </a:rPr>
                        <a:t>ig</a:t>
                      </a:r>
                      <a:endParaRPr lang="en-US" sz="2000" baseline="-25000" dirty="0" smtClean="0">
                        <a:latin typeface="+mn-lt"/>
                      </a:endParaRPr>
                    </a:p>
                    <a:p>
                      <a:r>
                        <a:rPr lang="en-US" sz="2000" baseline="-25000" dirty="0" err="1" smtClean="0">
                          <a:latin typeface="+mn-lt"/>
                        </a:rPr>
                        <a:t>wisconsin-ig</a:t>
                      </a:r>
                      <a:endParaRPr lang="en-US" sz="2000" baseline="-25000" dirty="0" smtClean="0">
                        <a:latin typeface="+mn-lt"/>
                      </a:endParaRPr>
                    </a:p>
                    <a:p>
                      <a:r>
                        <a:rPr lang="en-US" sz="2000" baseline="-25000" dirty="0" err="1" smtClean="0">
                          <a:latin typeface="+mn-lt"/>
                        </a:rPr>
                        <a:t>utah-pg</a:t>
                      </a:r>
                      <a:endParaRPr lang="en-US" sz="2000" baseline="-25000" dirty="0" smtClean="0">
                        <a:latin typeface="+mn-lt"/>
                      </a:endParaRPr>
                    </a:p>
                    <a:p>
                      <a:endParaRPr lang="en-US" sz="2000" dirty="0">
                        <a:latin typeface="+mn-lt"/>
                      </a:endParaRPr>
                    </a:p>
                  </a:txBody>
                  <a:tcPr/>
                </a:tc>
                <a:tc>
                  <a:txBody>
                    <a:bodyPr/>
                    <a:lstStyle/>
                    <a:p>
                      <a:r>
                        <a:rPr lang="en-US" sz="1400" dirty="0" err="1" smtClean="0">
                          <a:latin typeface="+mn-lt"/>
                        </a:rPr>
                        <a:t>rcivmsite</a:t>
                      </a:r>
                      <a:endParaRPr lang="en-US" sz="1400" dirty="0" smtClean="0">
                        <a:latin typeface="+mn-lt"/>
                      </a:endParaRPr>
                    </a:p>
                    <a:p>
                      <a:r>
                        <a:rPr lang="en-US" sz="1400" dirty="0" err="1" smtClean="0">
                          <a:latin typeface="+mn-lt"/>
                        </a:rPr>
                        <a:t>bbnvmsite</a:t>
                      </a:r>
                      <a:endParaRPr lang="en-US" sz="1400" dirty="0" smtClean="0">
                        <a:latin typeface="+mn-lt"/>
                      </a:endParaRPr>
                    </a:p>
                    <a:p>
                      <a:r>
                        <a:rPr lang="en-US" sz="1400" dirty="0" err="1" smtClean="0">
                          <a:latin typeface="+mn-lt"/>
                        </a:rPr>
                        <a:t>uva-nlvmsite</a:t>
                      </a:r>
                      <a:endParaRPr lang="en-US" sz="1400" dirty="0" smtClean="0">
                        <a:latin typeface="+mn-lt"/>
                      </a:endParaRPr>
                    </a:p>
                    <a:p>
                      <a:r>
                        <a:rPr lang="en-US" sz="1400" dirty="0" err="1" smtClean="0">
                          <a:latin typeface="+mn-lt"/>
                        </a:rPr>
                        <a:t>osfvmsite</a:t>
                      </a:r>
                      <a:endParaRPr lang="en-US" sz="1400" dirty="0" smtClean="0">
                        <a:latin typeface="+mn-lt"/>
                      </a:endParaRPr>
                    </a:p>
                    <a:p>
                      <a:r>
                        <a:rPr lang="en-US" sz="1400" dirty="0" err="1" smtClean="0">
                          <a:latin typeface="+mn-lt"/>
                        </a:rPr>
                        <a:t>slvmsite</a:t>
                      </a:r>
                      <a:endParaRPr lang="en-US" sz="1400" dirty="0" smtClean="0">
                        <a:latin typeface="+mn-lt"/>
                      </a:endParaRPr>
                    </a:p>
                    <a:p>
                      <a:r>
                        <a:rPr lang="en-US" sz="1400" dirty="0" err="1" smtClean="0">
                          <a:latin typeface="+mn-lt"/>
                        </a:rPr>
                        <a:t>ucdvmsite</a:t>
                      </a:r>
                      <a:endParaRPr lang="en-US" sz="1400" dirty="0" smtClean="0">
                        <a:latin typeface="+mn-lt"/>
                      </a:endParaRPr>
                    </a:p>
                    <a:p>
                      <a:r>
                        <a:rPr lang="en-US" sz="1400" dirty="0" err="1" smtClean="0">
                          <a:latin typeface="+mn-lt"/>
                        </a:rPr>
                        <a:t>uflvmsite</a:t>
                      </a:r>
                      <a:endParaRPr lang="en-US" sz="1400" dirty="0" smtClean="0">
                        <a:latin typeface="+mn-lt"/>
                      </a:endParaRPr>
                    </a:p>
                    <a:p>
                      <a:r>
                        <a:rPr lang="en-US" sz="1400" dirty="0" err="1" smtClean="0">
                          <a:latin typeface="+mn-lt"/>
                        </a:rPr>
                        <a:t>wvnvmsite</a:t>
                      </a:r>
                      <a:endParaRPr lang="en-US" sz="1400" dirty="0" smtClean="0">
                        <a:latin typeface="+mn-lt"/>
                      </a:endParaRPr>
                    </a:p>
                    <a:p>
                      <a:r>
                        <a:rPr lang="en-US" sz="1400" dirty="0" err="1" smtClean="0">
                          <a:latin typeface="+mn-lt"/>
                        </a:rPr>
                        <a:t>ncsuvmsite</a:t>
                      </a:r>
                      <a:endParaRPr lang="en-US" sz="1400" dirty="0" smtClean="0">
                        <a:latin typeface="+mn-lt"/>
                      </a:endParaRPr>
                    </a:p>
                    <a:p>
                      <a:r>
                        <a:rPr lang="en-US" sz="1400" dirty="0" err="1" smtClean="0">
                          <a:latin typeface="+mn-lt"/>
                        </a:rPr>
                        <a:t>uhvmsite</a:t>
                      </a:r>
                      <a:endParaRPr lang="en-US" sz="1400" dirty="0" smtClean="0">
                        <a:latin typeface="+mn-lt"/>
                      </a:endParaRPr>
                    </a:p>
                    <a:p>
                      <a:r>
                        <a:rPr lang="en-US" sz="1400" dirty="0" err="1" smtClean="0">
                          <a:latin typeface="+mn-lt"/>
                        </a:rPr>
                        <a:t>fiuvmsite</a:t>
                      </a:r>
                      <a:endParaRPr lang="en-US" sz="1400" dirty="0" smtClean="0">
                        <a:latin typeface="+mn-lt"/>
                      </a:endParaRPr>
                    </a:p>
                    <a:p>
                      <a:r>
                        <a:rPr lang="en-US" sz="1400" dirty="0" err="1" smtClean="0">
                          <a:latin typeface="+mn-lt"/>
                        </a:rPr>
                        <a:t>nictavmsite</a:t>
                      </a:r>
                      <a:endParaRPr lang="en-US" sz="1400" dirty="0" smtClean="0">
                        <a:latin typeface="+mn-lt"/>
                      </a:endParaRPr>
                    </a:p>
                    <a:p>
                      <a:endParaRPr lang="en-US" sz="1400" dirty="0">
                        <a:latin typeface="+mn-lt"/>
                      </a:endParaRPr>
                    </a:p>
                  </a:txBody>
                  <a:tcPr/>
                </a:tc>
                <a:tc>
                  <a:txBody>
                    <a:bodyPr/>
                    <a:lstStyle/>
                    <a:p>
                      <a:r>
                        <a:rPr lang="en-US" sz="1400" dirty="0" smtClean="0">
                          <a:latin typeface="+mn-lt"/>
                        </a:rPr>
                        <a:t>al2s.net.internet2.edu</a:t>
                      </a:r>
                    </a:p>
                    <a:p>
                      <a:r>
                        <a:rPr lang="en-US" sz="1400" dirty="0" smtClean="0">
                          <a:latin typeface="+mn-lt"/>
                        </a:rPr>
                        <a:t>ion.internet2.edu</a:t>
                      </a:r>
                    </a:p>
                    <a:p>
                      <a:r>
                        <a:rPr lang="en-US" sz="1400" dirty="0" err="1" smtClean="0">
                          <a:latin typeface="+mn-lt"/>
                        </a:rPr>
                        <a:t>of.internet.edu</a:t>
                      </a:r>
                      <a:endParaRPr lang="en-US" sz="1400" dirty="0" smtClean="0">
                        <a:latin typeface="+mn-lt"/>
                      </a:endParaRPr>
                    </a:p>
                    <a:p>
                      <a:r>
                        <a:rPr lang="en-US" sz="1400" dirty="0" err="1" smtClean="0">
                          <a:latin typeface="+mn-lt"/>
                        </a:rPr>
                        <a:t>externalcheck</a:t>
                      </a:r>
                      <a:r>
                        <a:rPr lang="en-US" sz="1400" dirty="0" smtClean="0">
                          <a:latin typeface="+mn-lt"/>
                        </a:rPr>
                        <a:t>/</a:t>
                      </a:r>
                      <a:r>
                        <a:rPr lang="en-US" sz="1400" dirty="0" err="1" smtClean="0">
                          <a:latin typeface="+mn-lt"/>
                        </a:rPr>
                        <a:t>gpo</a:t>
                      </a:r>
                      <a:endParaRPr lang="en-US" sz="1400" dirty="0" smtClean="0">
                        <a:latin typeface="+mn-lt"/>
                      </a:endParaRPr>
                    </a:p>
                    <a:p>
                      <a:r>
                        <a:rPr lang="en-US" sz="1400" dirty="0" err="1" smtClean="0">
                          <a:latin typeface="+mn-lt"/>
                        </a:rPr>
                        <a:t>ch.geni.net</a:t>
                      </a:r>
                      <a:endParaRPr lang="en-US" sz="1400" dirty="0" smtClean="0">
                        <a:latin typeface="+mn-lt"/>
                      </a:endParaRPr>
                    </a:p>
                    <a:p>
                      <a:endParaRPr lang="en-US" sz="1400" dirty="0">
                        <a:latin typeface="+mn-lt"/>
                      </a:endParaRPr>
                    </a:p>
                  </a:txBody>
                  <a:tcPr/>
                </a:tc>
                <a:tc>
                  <a:txBody>
                    <a:bodyPr/>
                    <a:lstStyle/>
                    <a:p>
                      <a:r>
                        <a:rPr lang="en-US" sz="1600" dirty="0" smtClean="0">
                          <a:latin typeface="+mn-lt"/>
                        </a:rPr>
                        <a:t>GPO</a:t>
                      </a:r>
                    </a:p>
                    <a:p>
                      <a:r>
                        <a:rPr lang="en-US" sz="1600" dirty="0" smtClean="0">
                          <a:latin typeface="+mn-lt"/>
                        </a:rPr>
                        <a:t>U</a:t>
                      </a:r>
                      <a:r>
                        <a:rPr lang="en-US" sz="1600" baseline="0" dirty="0" smtClean="0">
                          <a:latin typeface="+mn-lt"/>
                        </a:rPr>
                        <a:t> Kentucky</a:t>
                      </a:r>
                      <a:endParaRPr lang="en-US" sz="1600" dirty="0" smtClean="0">
                        <a:latin typeface="+mn-lt"/>
                      </a:endParaRPr>
                    </a:p>
                    <a:p>
                      <a:endParaRPr lang="en-US" sz="1600" dirty="0">
                        <a:latin typeface="+mn-lt"/>
                      </a:endParaRPr>
                    </a:p>
                  </a:txBody>
                  <a:tcPr/>
                </a:tc>
              </a:tr>
            </a:tbl>
          </a:graphicData>
        </a:graphic>
      </p:graphicFrame>
    </p:spTree>
    <p:extLst>
      <p:ext uri="{BB962C8B-B14F-4D97-AF65-F5344CB8AC3E}">
        <p14:creationId xmlns:p14="http://schemas.microsoft.com/office/powerpoint/2010/main" val="229952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Report Plot</a:t>
            </a:r>
            <a:endParaRPr lang="en-US" dirty="0"/>
          </a:p>
        </p:txBody>
      </p:sp>
      <p:pic>
        <p:nvPicPr>
          <p:cNvPr id="4" name="Content Placeholder 3" descr="Global Report.png"/>
          <p:cNvPicPr>
            <a:picLocks noGrp="1" noChangeAspect="1"/>
          </p:cNvPicPr>
          <p:nvPr>
            <p:ph idx="1"/>
          </p:nvPr>
        </p:nvPicPr>
        <p:blipFill>
          <a:blip r:embed="rId2" cstate="print">
            <a:extLst>
              <a:ext uri="{28A0092B-C50C-407E-A947-70E740481C1C}">
                <a14:useLocalDpi xmlns:a14="http://schemas.microsoft.com/office/drawing/2010/main" val="0"/>
              </a:ext>
            </a:extLst>
          </a:blip>
          <a:srcRect t="10734" b="10734"/>
          <a:stretch>
            <a:fillRect/>
          </a:stretch>
        </p:blipFill>
        <p:spPr/>
      </p:pic>
    </p:spTree>
    <p:extLst>
      <p:ext uri="{BB962C8B-B14F-4D97-AF65-F5344CB8AC3E}">
        <p14:creationId xmlns:p14="http://schemas.microsoft.com/office/powerpoint/2010/main" val="318845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Node Stats</a:t>
            </a:r>
            <a:endParaRPr lang="en-US" dirty="0"/>
          </a:p>
        </p:txBody>
      </p:sp>
      <p:pic>
        <p:nvPicPr>
          <p:cNvPr id="4" name="Content Placeholder 3" descr="Node Usage.png"/>
          <p:cNvPicPr>
            <a:picLocks noGrp="1" noChangeAspect="1"/>
          </p:cNvPicPr>
          <p:nvPr>
            <p:ph idx="1"/>
          </p:nvPr>
        </p:nvPicPr>
        <p:blipFill>
          <a:blip r:embed="rId2" cstate="print">
            <a:extLst>
              <a:ext uri="{28A0092B-C50C-407E-A947-70E740481C1C}">
                <a14:useLocalDpi xmlns:a14="http://schemas.microsoft.com/office/drawing/2010/main" val="0"/>
              </a:ext>
            </a:extLst>
          </a:blip>
          <a:srcRect t="11686" b="11686"/>
          <a:stretch>
            <a:fillRect/>
          </a:stretch>
        </p:blipFill>
        <p:spPr/>
      </p:pic>
    </p:spTree>
    <p:extLst>
      <p:ext uri="{BB962C8B-B14F-4D97-AF65-F5344CB8AC3E}">
        <p14:creationId xmlns:p14="http://schemas.microsoft.com/office/powerpoint/2010/main" val="400867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Slice/Sliver Association</a:t>
            </a:r>
            <a:endParaRPr lang="en-US" dirty="0"/>
          </a:p>
        </p:txBody>
      </p:sp>
      <p:pic>
        <p:nvPicPr>
          <p:cNvPr id="4" name="Content Placeholder 3" descr="Map.png"/>
          <p:cNvPicPr>
            <a:picLocks noGrp="1" noChangeAspect="1"/>
          </p:cNvPicPr>
          <p:nvPr>
            <p:ph idx="1"/>
          </p:nvPr>
        </p:nvPicPr>
        <p:blipFill>
          <a:blip r:embed="rId2" cstate="print">
            <a:extLst>
              <a:ext uri="{28A0092B-C50C-407E-A947-70E740481C1C}">
                <a14:useLocalDpi xmlns:a14="http://schemas.microsoft.com/office/drawing/2010/main" val="0"/>
              </a:ext>
            </a:extLst>
          </a:blip>
          <a:srcRect t="11209" b="11209"/>
          <a:stretch>
            <a:fillRect/>
          </a:stretch>
        </p:blipFill>
        <p:spPr/>
      </p:pic>
    </p:spTree>
    <p:extLst>
      <p:ext uri="{BB962C8B-B14F-4D97-AF65-F5344CB8AC3E}">
        <p14:creationId xmlns:p14="http://schemas.microsoft.com/office/powerpoint/2010/main" val="2827839954"/>
      </p:ext>
    </p:extLst>
  </p:cSld>
  <p:clrMapOvr>
    <a:masterClrMapping/>
  </p:clrMapOvr>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ＭＳ Ｐゴシック"/>
        <a:cs typeface=""/>
      </a:majorFont>
      <a:minorFont>
        <a:latin typeface="Arial"/>
        <a:ea typeface="Kozuka Gothic Pro 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28860</TotalTime>
  <Words>1306</Words>
  <Application>Microsoft Macintosh PowerPoint</Application>
  <PresentationFormat>On-screen Show (4:3)</PresentationFormat>
  <Paragraphs>238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2_Default Design</vt:lpstr>
      <vt:lpstr>GENI Operations:  Monitoring</vt:lpstr>
      <vt:lpstr>Monitoring Architecture Overview</vt:lpstr>
      <vt:lpstr>Monitored Objects</vt:lpstr>
      <vt:lpstr>What is a link?</vt:lpstr>
      <vt:lpstr>Progress</vt:lpstr>
      <vt:lpstr>Deployments</vt:lpstr>
      <vt:lpstr>Global Report Plot</vt:lpstr>
      <vt:lpstr>Plot of  Node Stats</vt:lpstr>
      <vt:lpstr>Plot of Slice/Sliver Association</vt:lpstr>
      <vt:lpstr>Future Work</vt:lpstr>
      <vt:lpstr>Thanks!</vt:lpstr>
      <vt:lpstr>Backup slides</vt:lpstr>
      <vt:lpstr>What is a link?</vt:lpstr>
      <vt:lpstr>Sample Collected Data</vt:lpstr>
    </vt:vector>
  </TitlesOfParts>
  <Company>BBNT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RSpecs Engineering Meeting</dc:title>
  <dc:creator>Aaron Helsinger</dc:creator>
  <cp:lastModifiedBy>David Wiggins</cp:lastModifiedBy>
  <cp:revision>391</cp:revision>
  <cp:lastPrinted>2014-03-13T21:39:26Z</cp:lastPrinted>
  <dcterms:created xsi:type="dcterms:W3CDTF">2012-07-09T17:57:11Z</dcterms:created>
  <dcterms:modified xsi:type="dcterms:W3CDTF">2014-06-22T21:16:22Z</dcterms:modified>
</cp:coreProperties>
</file>