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B4"/>
    <a:srgbClr val="EE82EE"/>
    <a:srgbClr val="FFF68F"/>
    <a:srgbClr val="A4D3EE"/>
    <a:srgbClr val="98FB98"/>
    <a:srgbClr val="EE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6903" autoAdjust="0"/>
    <p:restoredTop sz="93678" autoAdjust="0"/>
  </p:normalViewPr>
  <p:slideViewPr>
    <p:cSldViewPr snapToGrid="0" snapToObjects="1">
      <p:cViewPr varScale="1">
        <p:scale>
          <a:sx n="138" d="100"/>
          <a:sy n="138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1905000" cy="228600"/>
          </a:xfrm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3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3/14/14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410" y="838200"/>
            <a:ext cx="825879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fld id="{42579DC7-1BE8-2446-AE27-BFA6E35B99FD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1" y="76200"/>
            <a:ext cx="7113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E31E3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12" name="Picture 10" descr="RTN_BBN_Transparent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9788" y="76200"/>
            <a:ext cx="19542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17475" indent="-117475" algn="l" rtl="0" eaLnBrk="1" fontAlgn="base" hangingPunct="1">
        <a:spcBef>
          <a:spcPct val="0"/>
        </a:spcBef>
        <a:spcAft>
          <a:spcPct val="0"/>
        </a:spcAft>
        <a:buChar char="•"/>
        <a:defRPr sz="2400" b="0">
          <a:solidFill>
            <a:srgbClr val="000000"/>
          </a:solidFill>
          <a:latin typeface="Calibri"/>
          <a:ea typeface="+mn-ea"/>
          <a:cs typeface="Calibri"/>
        </a:defRPr>
      </a:lvl1pPr>
      <a:lvl2pPr marL="341313" indent="-109538" algn="l" rtl="0" eaLnBrk="1" fontAlgn="base" hangingPunct="1">
        <a:spcBef>
          <a:spcPct val="0"/>
        </a:spcBef>
        <a:spcAft>
          <a:spcPct val="0"/>
        </a:spcAft>
        <a:buChar char="–"/>
        <a:defRPr sz="2000" b="0">
          <a:solidFill>
            <a:srgbClr val="000000"/>
          </a:solidFill>
          <a:latin typeface="Calibri"/>
          <a:ea typeface="+mn-ea"/>
          <a:cs typeface="Calibri"/>
        </a:defRPr>
      </a:lvl2pPr>
      <a:lvl3pPr marL="573088" indent="-117475" algn="l" rtl="0" eaLnBrk="1" fontAlgn="base" hangingPunct="1">
        <a:spcBef>
          <a:spcPct val="0"/>
        </a:spcBef>
        <a:spcAft>
          <a:spcPct val="0"/>
        </a:spcAft>
        <a:buChar char="•"/>
        <a:defRPr sz="1800" b="0">
          <a:solidFill>
            <a:srgbClr val="000000"/>
          </a:solidFill>
          <a:latin typeface="Calibri"/>
          <a:ea typeface="+mn-ea"/>
          <a:cs typeface="Calibri"/>
        </a:defRPr>
      </a:lvl3pPr>
      <a:lvl4pPr marL="800100" indent="-112713" algn="l" rtl="0" eaLnBrk="1" fontAlgn="base" hangingPunct="1">
        <a:spcBef>
          <a:spcPct val="0"/>
        </a:spcBef>
        <a:spcAft>
          <a:spcPct val="0"/>
        </a:spcAft>
        <a:buChar char="–"/>
        <a:defRPr sz="1800" b="0">
          <a:solidFill>
            <a:srgbClr val="000000"/>
          </a:solidFill>
          <a:latin typeface="Calibri"/>
          <a:ea typeface="+mn-ea"/>
          <a:cs typeface="Calibri"/>
        </a:defRPr>
      </a:lvl4pPr>
      <a:lvl5pPr marL="1022350" indent="-104775" algn="l" rtl="0" eaLnBrk="1" fontAlgn="base" hangingPunct="1">
        <a:spcBef>
          <a:spcPct val="0"/>
        </a:spcBef>
        <a:spcAft>
          <a:spcPct val="0"/>
        </a:spcAft>
        <a:buChar char="»"/>
        <a:defRPr sz="1800" b="0">
          <a:solidFill>
            <a:srgbClr val="000000"/>
          </a:solidFill>
          <a:latin typeface="Calibri"/>
          <a:ea typeface="+mn-ea"/>
          <a:cs typeface="Calibri"/>
        </a:defRPr>
      </a:lvl5pPr>
      <a:lvl6pPr marL="14795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6pPr>
      <a:lvl7pPr marL="19367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7pPr>
      <a:lvl8pPr marL="23939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8pPr>
      <a:lvl9pPr marL="28511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eni.net/geni/wiki/OperationalMonitoring/DataForUseCases" TargetMode="External"/><Relationship Id="rId4" Type="http://schemas.openxmlformats.org/officeDocument/2006/relationships/hyperlink" Target="http://groups.geni.net/geni/wiki/OperationalMonitoring/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ups.geni.net/geni/wiki/OperationalMonitoring/DataSchem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 Feb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95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Datastore and </a:t>
            </a:r>
            <a:r>
              <a:rPr lang="en-US" dirty="0" smtClean="0"/>
              <a:t>Collector Concept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 bwMode="auto">
          <a:xfrm>
            <a:off x="285171" y="4701875"/>
            <a:ext cx="3693708" cy="1329744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2000" dirty="0" smtClean="0"/>
              <a:t>Local Datastore:</a:t>
            </a:r>
          </a:p>
          <a:p>
            <a:pPr algn="ctr" defTabSz="914400" eaLnBrk="0" hangingPunct="0"/>
            <a:r>
              <a:rPr lang="en-US" sz="1600" dirty="0" smtClean="0"/>
              <a:t>Publishes </a:t>
            </a:r>
            <a:r>
              <a:rPr lang="en-US" sz="1600" u="sng" dirty="0" smtClean="0"/>
              <a:t>only</a:t>
            </a:r>
            <a:r>
              <a:rPr lang="en-US" sz="1600" dirty="0" smtClean="0"/>
              <a:t> for </a:t>
            </a:r>
            <a:r>
              <a:rPr lang="en-US" sz="1600" dirty="0" smtClean="0"/>
              <a:t>Collectors</a:t>
            </a:r>
            <a:endParaRPr lang="en-US" sz="1600" dirty="0" smtClean="0"/>
          </a:p>
          <a:p>
            <a:pPr algn="ctr" defTabSz="914400" eaLnBrk="0" hangingPunct="0"/>
            <a:r>
              <a:rPr lang="en-US" sz="1600" dirty="0" smtClean="0"/>
              <a:t>Populated with local data</a:t>
            </a:r>
            <a:endParaRPr lang="en-US" sz="1600" dirty="0"/>
          </a:p>
        </p:txBody>
      </p:sp>
      <p:sp>
        <p:nvSpPr>
          <p:cNvPr id="5" name="Can 4"/>
          <p:cNvSpPr/>
          <p:nvPr/>
        </p:nvSpPr>
        <p:spPr bwMode="auto">
          <a:xfrm>
            <a:off x="285171" y="1587080"/>
            <a:ext cx="3693708" cy="1364218"/>
          </a:xfrm>
          <a:prstGeom prst="can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2000" dirty="0" smtClean="0"/>
              <a:t>Collector</a:t>
            </a:r>
            <a:r>
              <a:rPr lang="en-US" sz="2000" dirty="0" smtClean="0"/>
              <a:t>:</a:t>
            </a:r>
          </a:p>
          <a:p>
            <a:pPr algn="ctr" defTabSz="914400" eaLnBrk="0" hangingPunct="0"/>
            <a:r>
              <a:rPr lang="en-US" sz="1600" dirty="0" smtClean="0"/>
              <a:t>Polls </a:t>
            </a:r>
            <a:r>
              <a:rPr lang="en-US" sz="1600" u="sng" dirty="0" smtClean="0"/>
              <a:t>only</a:t>
            </a:r>
            <a:r>
              <a:rPr lang="en-US" sz="1600" dirty="0" smtClean="0"/>
              <a:t> Local Datastores of interest</a:t>
            </a:r>
          </a:p>
          <a:p>
            <a:pPr algn="ctr" defTabSz="914400" eaLnBrk="0" hangingPunct="0"/>
            <a:r>
              <a:rPr lang="en-US" sz="1600" dirty="0" smtClean="0"/>
              <a:t>Serves monitoring apps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 bwMode="auto">
          <a:xfrm>
            <a:off x="2132025" y="2951298"/>
            <a:ext cx="0" cy="17505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4" idx="1"/>
          </p:cNvCxnSpPr>
          <p:nvPr/>
        </p:nvCxnSpPr>
        <p:spPr bwMode="auto">
          <a:xfrm flipH="1">
            <a:off x="2132025" y="4338746"/>
            <a:ext cx="587440" cy="36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2132025" y="2951298"/>
            <a:ext cx="587438" cy="466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3757" y="312749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3757" y="4154080"/>
            <a:ext cx="34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6145" y="3639622"/>
            <a:ext cx="4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Polling </a:t>
            </a:r>
            <a:r>
              <a:rPr lang="en-US" i="1" dirty="0" smtClean="0"/>
              <a:t>spread</a:t>
            </a:r>
            <a:r>
              <a:rPr lang="en-US" dirty="0" smtClean="0"/>
              <a:t> dictated by use 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85171" y="1057035"/>
            <a:ext cx="1103570" cy="478297"/>
          </a:xfrm>
          <a:prstGeom prst="rect">
            <a:avLst/>
          </a:prstGeom>
          <a:solidFill>
            <a:srgbClr val="9CB95D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Alerts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537412" y="1057035"/>
            <a:ext cx="1103570" cy="478297"/>
          </a:xfrm>
          <a:prstGeom prst="rect">
            <a:avLst/>
          </a:prstGeom>
          <a:solidFill>
            <a:srgbClr val="9CB95D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89652" y="1057035"/>
            <a:ext cx="1103570" cy="478297"/>
          </a:xfrm>
          <a:prstGeom prst="rect">
            <a:avLst/>
          </a:prstGeom>
          <a:solidFill>
            <a:srgbClr val="9CB95D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Visualization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3078" y="1049237"/>
            <a:ext cx="363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Monitoring Project Outputs</a:t>
            </a:r>
            <a:endParaRPr lang="en-US" sz="2400" dirty="0"/>
          </a:p>
        </p:txBody>
      </p:sp>
      <p:sp>
        <p:nvSpPr>
          <p:cNvPr id="16" name="Right Brace 15"/>
          <p:cNvSpPr/>
          <p:nvPr/>
        </p:nvSpPr>
        <p:spPr>
          <a:xfrm>
            <a:off x="3978879" y="1057035"/>
            <a:ext cx="156033" cy="478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 bwMode="auto">
          <a:xfrm>
            <a:off x="906156" y="6063368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Time-series data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239492" y="6063368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Relational data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60831" y="202048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0524" y="501693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9445" y="1801152"/>
            <a:ext cx="4089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Number and type of </a:t>
            </a:r>
            <a:r>
              <a:rPr lang="en-US" dirty="0" smtClean="0"/>
              <a:t>collectors dictated </a:t>
            </a:r>
            <a:r>
              <a:rPr lang="en-US" dirty="0"/>
              <a:t>by resource monitoring </a:t>
            </a:r>
            <a:r>
              <a:rPr lang="en-US" dirty="0" smtClean="0"/>
              <a:t>domains (type and amount of resources)</a:t>
            </a:r>
            <a:endParaRPr lang="en-US" dirty="0"/>
          </a:p>
          <a:p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4475015" y="1819453"/>
            <a:ext cx="194430" cy="8784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38993" y="4924603"/>
            <a:ext cx="2958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Local Datastore per AM aggregators to consume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4444563" y="4815908"/>
            <a:ext cx="194430" cy="8784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45453" y="5801116"/>
            <a:ext cx="3083322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Key:</a:t>
            </a:r>
          </a:p>
          <a:p>
            <a:r>
              <a:rPr lang="en-US" sz="1400" dirty="0" smtClean="0"/>
              <a:t>Orange= new work</a:t>
            </a:r>
          </a:p>
          <a:p>
            <a:r>
              <a:rPr lang="en-US" sz="1400" dirty="0" smtClean="0"/>
              <a:t>Green = some existing and new work</a:t>
            </a:r>
          </a:p>
          <a:p>
            <a:r>
              <a:rPr lang="en-US" sz="1400" dirty="0" smtClean="0"/>
              <a:t>Yellow = existing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90622860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</a:t>
            </a:r>
            <a:r>
              <a:rPr lang="en-US" dirty="0" smtClean="0"/>
              <a:t>collector gets </a:t>
            </a:r>
            <a:r>
              <a:rPr lang="en-US" dirty="0" smtClean="0"/>
              <a:t>information about the contents of the local datastore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Ex: https</a:t>
            </a:r>
            <a:r>
              <a:rPr lang="en-US" sz="2000" dirty="0"/>
              <a:t>://</a:t>
            </a:r>
            <a:r>
              <a:rPr lang="en-US" sz="2000" dirty="0" err="1"/>
              <a:t>datastore.instageni.gpolab.bbn.com</a:t>
            </a:r>
            <a:r>
              <a:rPr lang="en-US" sz="2000" dirty="0"/>
              <a:t>/info/aggregate/</a:t>
            </a:r>
            <a:r>
              <a:rPr lang="en-US" sz="2000" dirty="0" err="1"/>
              <a:t>gpo-</a:t>
            </a:r>
            <a:r>
              <a:rPr lang="en-US" sz="2000" dirty="0" err="1" smtClean="0"/>
              <a:t>ig</a:t>
            </a:r>
            <a:endParaRPr lang="en-US" sz="2800" dirty="0" smtClean="0"/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Response contains a reference to get time-series data</a:t>
            </a:r>
          </a:p>
          <a:p>
            <a:pPr lvl="1"/>
            <a:r>
              <a:rPr lang="en-US" dirty="0" smtClean="0"/>
              <a:t>Response contains references to get info on the aggregate’s resources</a:t>
            </a:r>
          </a:p>
          <a:p>
            <a:pPr lvl="1"/>
            <a:r>
              <a:rPr lang="en-US" dirty="0"/>
              <a:t>Response contains references to get info </a:t>
            </a:r>
            <a:r>
              <a:rPr lang="en-US" dirty="0" smtClean="0"/>
              <a:t>on the aggregate’s slivers</a:t>
            </a:r>
          </a:p>
          <a:p>
            <a:r>
              <a:rPr lang="en-US" dirty="0" smtClean="0"/>
              <a:t>The </a:t>
            </a:r>
            <a:r>
              <a:rPr lang="en-US" dirty="0"/>
              <a:t>collector makes </a:t>
            </a:r>
            <a:r>
              <a:rPr lang="en-US" dirty="0" smtClean="0"/>
              <a:t>info calls to gather all the info of interest</a:t>
            </a:r>
          </a:p>
          <a:p>
            <a:endParaRPr lang="en-US" dirty="0" smtClean="0"/>
          </a:p>
          <a:p>
            <a:r>
              <a:rPr lang="en-US" dirty="0" smtClean="0"/>
              <a:t>Then, the </a:t>
            </a:r>
            <a:r>
              <a:rPr lang="en-US" dirty="0"/>
              <a:t>collector makes </a:t>
            </a:r>
            <a:r>
              <a:rPr lang="en-US" dirty="0" smtClean="0"/>
              <a:t>periodic data queries for object id’s gathered from info queries</a:t>
            </a:r>
          </a:p>
          <a:p>
            <a:pPr marL="231775" lvl="1" indent="0">
              <a:buNone/>
            </a:pPr>
            <a:r>
              <a:rPr lang="en-US" dirty="0"/>
              <a:t>https://</a:t>
            </a:r>
            <a:r>
              <a:rPr lang="en-US" dirty="0" err="1"/>
              <a:t>datastore.instageni.gpolab.bbn.com</a:t>
            </a:r>
            <a:r>
              <a:rPr lang="en-US" dirty="0" smtClean="0"/>
              <a:t>/data</a:t>
            </a:r>
            <a:r>
              <a:rPr lang="en-US" dirty="0" smtClean="0"/>
              <a:t>/?q=</a:t>
            </a:r>
            <a:r>
              <a:rPr lang="en-US" i="1" dirty="0" smtClean="0"/>
              <a:t>&lt;</a:t>
            </a:r>
            <a:r>
              <a:rPr lang="en-US" i="1" dirty="0" err="1" smtClean="0"/>
              <a:t>filters_dictionary</a:t>
            </a:r>
            <a:r>
              <a:rPr lang="en-US" i="1" dirty="0" smtClean="0"/>
              <a:t>&gt;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Data query filters dictionary contains:</a:t>
            </a:r>
          </a:p>
          <a:p>
            <a:pPr lvl="1"/>
            <a:r>
              <a:rPr lang="en-US" dirty="0" smtClean="0"/>
              <a:t>Event types (i.e., </a:t>
            </a:r>
            <a:r>
              <a:rPr lang="en-US" dirty="0" err="1" smtClean="0"/>
              <a:t>cpu_util</a:t>
            </a:r>
            <a:r>
              <a:rPr lang="en-US" dirty="0" smtClean="0"/>
              <a:t>, </a:t>
            </a:r>
            <a:r>
              <a:rPr lang="en-US" dirty="0" err="1" smtClean="0"/>
              <a:t>swap_free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 filters</a:t>
            </a:r>
          </a:p>
          <a:p>
            <a:pPr lvl="1"/>
            <a:r>
              <a:rPr lang="en-US" dirty="0" smtClean="0"/>
              <a:t>Object ID’s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1901" y="54789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0513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Simple Rack Health Metrics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 bwMode="auto">
          <a:xfrm>
            <a:off x="1308674" y="1955059"/>
            <a:ext cx="1482781" cy="1017566"/>
          </a:xfrm>
          <a:prstGeom prst="can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dirty="0" smtClean="0"/>
              <a:t>Collector</a:t>
            </a:r>
            <a:endParaRPr lang="en-US" sz="1000" dirty="0" smtClean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 bwMode="auto">
          <a:xfrm>
            <a:off x="1867057" y="2972625"/>
            <a:ext cx="381372" cy="15590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532212" y="1090908"/>
            <a:ext cx="1045466" cy="82017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Alerting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54776" y="5587580"/>
            <a:ext cx="873680" cy="5151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VM server 1</a:t>
            </a:r>
          </a:p>
          <a:p>
            <a:pPr algn="ctr" defTabSz="914400" eaLnBrk="0" hangingPunct="0"/>
            <a:r>
              <a:rPr lang="en-US" sz="1000" dirty="0" smtClean="0"/>
              <a:t>(shared host)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02938" y="4546934"/>
            <a:ext cx="956984" cy="7575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 bwMode="auto">
          <a:xfrm>
            <a:off x="1819149" y="4531682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67057" y="5587782"/>
            <a:ext cx="873680" cy="5151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VM server 2</a:t>
            </a:r>
          </a:p>
          <a:p>
            <a:pPr algn="ctr" defTabSz="914400" eaLnBrk="0" hangingPunct="0"/>
            <a:r>
              <a:rPr lang="en-US" sz="1000" dirty="0"/>
              <a:t>(</a:t>
            </a:r>
            <a:r>
              <a:rPr lang="en-US" sz="1000" dirty="0" smtClean="0"/>
              <a:t>shared host)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23028" y="4176520"/>
            <a:ext cx="2259266" cy="241541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r>
              <a:rPr lang="en-US" sz="1600" dirty="0" smtClean="0"/>
              <a:t>Rack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5065" y="22291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/>
          <p:cNvCxnSpPr>
            <a:endCxn id="4" idx="3"/>
          </p:cNvCxnSpPr>
          <p:nvPr/>
        </p:nvCxnSpPr>
        <p:spPr bwMode="auto">
          <a:xfrm flipH="1" flipV="1">
            <a:off x="2050065" y="2972625"/>
            <a:ext cx="312064" cy="155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7" name="Right Arrow 16"/>
          <p:cNvSpPr/>
          <p:nvPr/>
        </p:nvSpPr>
        <p:spPr>
          <a:xfrm>
            <a:off x="2589119" y="1517407"/>
            <a:ext cx="517773" cy="195266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3452144" y="5599541"/>
            <a:ext cx="873680" cy="5151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VM server 1</a:t>
            </a:r>
          </a:p>
          <a:p>
            <a:pPr algn="ctr" defTabSz="914400" eaLnBrk="0" hangingPunct="0"/>
            <a:r>
              <a:rPr lang="en-US" sz="1000" dirty="0" smtClean="0"/>
              <a:t>(shared host)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600305" y="4558895"/>
            <a:ext cx="725519" cy="7575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sp>
        <p:nvSpPr>
          <p:cNvPr id="20" name="Can 19"/>
          <p:cNvSpPr/>
          <p:nvPr/>
        </p:nvSpPr>
        <p:spPr bwMode="auto">
          <a:xfrm>
            <a:off x="4377354" y="4444679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664425" y="5599743"/>
            <a:ext cx="873680" cy="5151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VM server 2</a:t>
            </a:r>
          </a:p>
          <a:p>
            <a:pPr algn="ctr" defTabSz="914400" eaLnBrk="0" hangingPunct="0"/>
            <a:r>
              <a:rPr lang="en-US" sz="1000" dirty="0"/>
              <a:t>(</a:t>
            </a:r>
            <a:r>
              <a:rPr lang="en-US" sz="1000" dirty="0" smtClean="0"/>
              <a:t>shared host)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420396" y="4188481"/>
            <a:ext cx="2259266" cy="241541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r>
              <a:rPr lang="en-US" sz="1600" dirty="0" smtClean="0"/>
              <a:t>Rack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2362129" y="2972625"/>
            <a:ext cx="2755882" cy="1472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20" idx="1"/>
          </p:cNvCxnSpPr>
          <p:nvPr/>
        </p:nvCxnSpPr>
        <p:spPr bwMode="auto">
          <a:xfrm>
            <a:off x="2248429" y="2993792"/>
            <a:ext cx="2558205" cy="14508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an 26"/>
          <p:cNvSpPr/>
          <p:nvPr/>
        </p:nvSpPr>
        <p:spPr bwMode="auto">
          <a:xfrm>
            <a:off x="4380970" y="3484804"/>
            <a:ext cx="432938" cy="311380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Local</a:t>
            </a:r>
            <a:endParaRPr lang="en-US" sz="1100" dirty="0"/>
          </a:p>
        </p:txBody>
      </p:sp>
      <p:sp>
        <p:nvSpPr>
          <p:cNvPr id="28" name="Vertical Scroll 27"/>
          <p:cNvSpPr/>
          <p:nvPr/>
        </p:nvSpPr>
        <p:spPr bwMode="auto">
          <a:xfrm>
            <a:off x="4705701" y="3233963"/>
            <a:ext cx="777299" cy="852665"/>
          </a:xfrm>
          <a:prstGeom prst="verticalScroll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Config:</a:t>
            </a:r>
          </a:p>
          <a:p>
            <a:pPr algn="ctr" defTabSz="914400" eaLnBrk="0" hangingPunct="0"/>
            <a:r>
              <a:rPr lang="en-US" sz="1100" dirty="0" smtClean="0"/>
              <a:t>AMs</a:t>
            </a:r>
          </a:p>
          <a:p>
            <a:pPr algn="ctr" defTabSz="914400" eaLnBrk="0" hangingPunct="0"/>
            <a:r>
              <a:rPr lang="en-US" sz="1100" dirty="0" smtClean="0"/>
              <a:t>Operators</a:t>
            </a:r>
            <a:endParaRPr lang="en-US" sz="11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2775594" y="2893388"/>
            <a:ext cx="1605376" cy="591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27" idx="2"/>
          </p:cNvCxnSpPr>
          <p:nvPr/>
        </p:nvCxnSpPr>
        <p:spPr bwMode="auto">
          <a:xfrm>
            <a:off x="2577678" y="2972625"/>
            <a:ext cx="1803292" cy="667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4294672" y="1157744"/>
            <a:ext cx="1337070" cy="1350792"/>
            <a:chOff x="4304221" y="633280"/>
            <a:chExt cx="1337070" cy="1350792"/>
          </a:xfrm>
        </p:grpSpPr>
        <p:sp>
          <p:nvSpPr>
            <p:cNvPr id="33" name="TextBox 32"/>
            <p:cNvSpPr txBox="1"/>
            <p:nvPr/>
          </p:nvSpPr>
          <p:spPr>
            <a:xfrm>
              <a:off x="4474523" y="633282"/>
              <a:ext cx="1125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Poll requests</a:t>
              </a:r>
              <a:endParaRPr lang="en-US" sz="14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4415794" y="714780"/>
              <a:ext cx="0" cy="2832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474523" y="1104972"/>
              <a:ext cx="1166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Polled results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4415794" y="1125513"/>
              <a:ext cx="0" cy="2878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304221" y="633280"/>
              <a:ext cx="1295868" cy="13507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80630" y="1460852"/>
              <a:ext cx="100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use of system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 rot="16200000">
              <a:off x="4242826" y="1644636"/>
              <a:ext cx="345936" cy="13713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7692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Sliver Information Gathering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 bwMode="auto">
          <a:xfrm>
            <a:off x="4603337" y="4178175"/>
            <a:ext cx="432938" cy="311380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Local</a:t>
            </a:r>
            <a:endParaRPr lang="en-US" sz="1200" dirty="0"/>
          </a:p>
        </p:txBody>
      </p:sp>
      <p:sp>
        <p:nvSpPr>
          <p:cNvPr id="5" name="Vertical Scroll 4"/>
          <p:cNvSpPr/>
          <p:nvPr/>
        </p:nvSpPr>
        <p:spPr bwMode="auto">
          <a:xfrm>
            <a:off x="4957104" y="3968288"/>
            <a:ext cx="665758" cy="852665"/>
          </a:xfrm>
          <a:prstGeom prst="verticalScroll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Clearing House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37679" y="4663519"/>
            <a:ext cx="695963" cy="7575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</a:t>
            </a:r>
            <a:r>
              <a:rPr lang="en-US" dirty="0" smtClean="0"/>
              <a:t>AM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 bwMode="auto">
          <a:xfrm>
            <a:off x="1955963" y="4549303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90289" y="4422123"/>
            <a:ext cx="2139911" cy="1374301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r>
              <a:rPr lang="en-US" sz="1600" dirty="0" smtClean="0"/>
              <a:t>Rack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 bwMode="auto">
          <a:xfrm>
            <a:off x="2173202" y="2638274"/>
            <a:ext cx="1482781" cy="1017566"/>
          </a:xfrm>
          <a:prstGeom prst="can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dirty="0" smtClean="0"/>
              <a:t>Collector</a:t>
            </a:r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2403904" y="1783671"/>
            <a:ext cx="1045466" cy="82017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dirty="0" smtClean="0"/>
              <a:t>Reporting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528491" y="3655840"/>
            <a:ext cx="261965" cy="8934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1"/>
          </p:cNvCxnSpPr>
          <p:nvPr/>
        </p:nvCxnSpPr>
        <p:spPr bwMode="auto">
          <a:xfrm flipV="1">
            <a:off x="2385243" y="3669151"/>
            <a:ext cx="303069" cy="880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514887" y="3566271"/>
            <a:ext cx="1088450" cy="61190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3655984" y="3539432"/>
            <a:ext cx="1163822" cy="638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" name="Right Arrow 14"/>
          <p:cNvSpPr/>
          <p:nvPr/>
        </p:nvSpPr>
        <p:spPr>
          <a:xfrm>
            <a:off x="3457617" y="2233955"/>
            <a:ext cx="473816" cy="183565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 bwMode="auto">
          <a:xfrm>
            <a:off x="3147706" y="5110768"/>
            <a:ext cx="1866575" cy="77507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Network</a:t>
            </a:r>
          </a:p>
          <a:p>
            <a:pPr algn="ctr" defTabSz="914400" eaLnBrk="0" hangingPunct="0"/>
            <a:r>
              <a:rPr lang="en-US" sz="1600" dirty="0" smtClean="0"/>
              <a:t>Aggregate 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4599442" y="5470601"/>
            <a:ext cx="454734" cy="37204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130200" y="3655840"/>
            <a:ext cx="1328671" cy="145492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A661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3369503" y="3655842"/>
            <a:ext cx="1233834" cy="1402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A661C"/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4288569" y="1697410"/>
            <a:ext cx="1337070" cy="1350792"/>
            <a:chOff x="4304221" y="633280"/>
            <a:chExt cx="1337070" cy="1350792"/>
          </a:xfrm>
        </p:grpSpPr>
        <p:sp>
          <p:nvSpPr>
            <p:cNvPr id="21" name="TextBox 20"/>
            <p:cNvSpPr txBox="1"/>
            <p:nvPr/>
          </p:nvSpPr>
          <p:spPr>
            <a:xfrm>
              <a:off x="4474523" y="633282"/>
              <a:ext cx="1125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Poll requests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415794" y="714780"/>
              <a:ext cx="0" cy="2832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474523" y="1104972"/>
              <a:ext cx="1166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Polled results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V="1">
              <a:off x="4415794" y="1125513"/>
              <a:ext cx="0" cy="2878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4304221" y="633280"/>
              <a:ext cx="1295868" cy="13507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80630" y="1460852"/>
              <a:ext cx="100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use of system</a:t>
              </a:r>
              <a:endParaRPr lang="en-US" sz="1400" dirty="0"/>
            </a:p>
          </p:txBody>
        </p:sp>
        <p:sp>
          <p:nvSpPr>
            <p:cNvPr id="27" name="Right Arrow 26"/>
            <p:cNvSpPr/>
            <p:nvPr/>
          </p:nvSpPr>
          <p:spPr>
            <a:xfrm rot="16200000">
              <a:off x="4242826" y="1644636"/>
              <a:ext cx="345936" cy="13713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an 27"/>
          <p:cNvSpPr/>
          <p:nvPr/>
        </p:nvSpPr>
        <p:spPr bwMode="auto">
          <a:xfrm>
            <a:off x="4435151" y="5058825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978628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/>
              <a:t>Overview: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://groups.geni.net/geni/wiki/OperationalMonitoring/Overview</a:t>
            </a: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/>
              <a:t>Polling basics: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://groups.geni.net/geni/wiki/OperationalMonitoring/DatastorePolling</a:t>
            </a: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/>
              <a:t>Polling details (has full example queries and responses):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://groups.geni.net/geni/wiki/OperationalMonitoring/</a:t>
            </a:r>
            <a:r>
              <a:rPr lang="en-US" sz="1800" dirty="0" smtClean="0">
                <a:hlinkClick r:id="rId2"/>
              </a:rPr>
              <a:t>DataSchema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Data for the datastore: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http://groups.geni.net/geni/wiki/OperationalMonitoring/</a:t>
            </a:r>
            <a:r>
              <a:rPr lang="en-US" sz="1800" dirty="0" smtClean="0">
                <a:hlinkClick r:id="rId3"/>
              </a:rPr>
              <a:t>DataForUseCases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Get the software: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http://groups.geni.net/geni/wiki/OperationalMonitoring/</a:t>
            </a:r>
            <a:r>
              <a:rPr lang="en-US" sz="1800" dirty="0" smtClean="0">
                <a:hlinkClick r:id="rId4"/>
              </a:rPr>
              <a:t>Software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440217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an 22"/>
          <p:cNvSpPr/>
          <p:nvPr/>
        </p:nvSpPr>
        <p:spPr bwMode="auto">
          <a:xfrm>
            <a:off x="594650" y="4447125"/>
            <a:ext cx="5125338" cy="1329744"/>
          </a:xfrm>
          <a:prstGeom prst="can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Local Datastores: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Publishes information </a:t>
            </a:r>
            <a:r>
              <a:rPr kumimoji="0" lang="en-US" sz="17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only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 for Collectors,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Populated with local data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594650" y="1701015"/>
            <a:ext cx="5125338" cy="1364218"/>
          </a:xfrm>
          <a:prstGeom prst="can">
            <a:avLst/>
          </a:prstGeom>
          <a:solidFill>
            <a:srgbClr val="9DB86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Collectors: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Polls </a:t>
            </a:r>
            <a:r>
              <a:rPr kumimoji="0" lang="en-US" sz="17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only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 select Local Datastores for select information depending on jurisdiction and use case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cxnSp>
        <p:nvCxnSpPr>
          <p:cNvPr id="25" name="Straight Arrow Connector 24"/>
          <p:cNvCxnSpPr>
            <a:stCxn id="24" idx="3"/>
            <a:endCxn id="23" idx="1"/>
          </p:cNvCxnSpPr>
          <p:nvPr/>
        </p:nvCxnSpPr>
        <p:spPr bwMode="auto">
          <a:xfrm>
            <a:off x="3157319" y="3065233"/>
            <a:ext cx="0" cy="1381892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endCxn id="23" idx="1"/>
          </p:cNvCxnSpPr>
          <p:nvPr/>
        </p:nvCxnSpPr>
        <p:spPr bwMode="auto">
          <a:xfrm flipH="1">
            <a:off x="3157319" y="4083996"/>
            <a:ext cx="939278" cy="363129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157319" y="3065233"/>
            <a:ext cx="939274" cy="466698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261629" y="31321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1629" y="37900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304477" y="1170970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Alerts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56718" y="1170970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Reports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808957" y="1170970"/>
            <a:ext cx="1189227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Visualization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02384" y="1163172"/>
            <a:ext cx="1262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Outputs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5175700" y="1170970"/>
            <a:ext cx="156033" cy="478297"/>
          </a:xfrm>
          <a:prstGeom prst="rightBrace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925462" y="5822273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Time-series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258798" y="5822273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Relational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9988" y="2025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9988" y="46529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19126" y="5856755"/>
            <a:ext cx="102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Inputs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4792442" y="5864553"/>
            <a:ext cx="156033" cy="478297"/>
          </a:xfrm>
          <a:prstGeom prst="rightBrace">
            <a:avLst/>
          </a:prstGeom>
          <a:noFill/>
          <a:ln w="25400" cap="flat" cmpd="sng" algn="ctr">
            <a:solidFill>
              <a:srgbClr val="3333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87086" y="3382207"/>
            <a:ext cx="515017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Every Collector uses a standardized interface to reach Local Datastores</a:t>
            </a:r>
          </a:p>
        </p:txBody>
      </p:sp>
    </p:spTree>
    <p:extLst>
      <p:ext uri="{BB962C8B-B14F-4D97-AF65-F5344CB8AC3E}">
        <p14:creationId xmlns:p14="http://schemas.microsoft.com/office/powerpoint/2010/main" val="329733039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8" y="4279533"/>
            <a:ext cx="831588" cy="1331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43" y="4258760"/>
            <a:ext cx="831588" cy="1331825"/>
          </a:xfrm>
          <a:prstGeom prst="rect">
            <a:avLst/>
          </a:prstGeom>
        </p:spPr>
      </p:pic>
      <p:sp>
        <p:nvSpPr>
          <p:cNvPr id="37" name="Can 36"/>
          <p:cNvSpPr/>
          <p:nvPr/>
        </p:nvSpPr>
        <p:spPr bwMode="auto">
          <a:xfrm>
            <a:off x="1272790" y="4545962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0810" y="5513273"/>
            <a:ext cx="146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rPr>
              <a:t>Rack Aggregate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2022875" y="4738203"/>
            <a:ext cx="1727386" cy="775070"/>
          </a:xfrm>
          <a:prstGeom prst="cloud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Network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Aggregate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Vertical Scroll 39"/>
          <p:cNvSpPr/>
          <p:nvPr/>
        </p:nvSpPr>
        <p:spPr bwMode="auto">
          <a:xfrm>
            <a:off x="5966655" y="4282197"/>
            <a:ext cx="754277" cy="852665"/>
          </a:xfrm>
          <a:prstGeom prst="verticalScroll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Clearing House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Vertical Scroll 40"/>
          <p:cNvSpPr/>
          <p:nvPr/>
        </p:nvSpPr>
        <p:spPr bwMode="auto">
          <a:xfrm>
            <a:off x="8004229" y="3460875"/>
            <a:ext cx="911171" cy="852665"/>
          </a:xfrm>
          <a:prstGeom prst="verticalScroll">
            <a:avLst/>
          </a:prstGeom>
          <a:solidFill>
            <a:srgbClr val="FFFE9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Config: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AMs,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Operators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1608310" y="2148680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551694" y="1649267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Alerting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4" name="Can 43"/>
          <p:cNvSpPr/>
          <p:nvPr/>
        </p:nvSpPr>
        <p:spPr bwMode="auto">
          <a:xfrm>
            <a:off x="4400032" y="2061931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211308" y="1562518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Alerting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328724" y="1562518"/>
            <a:ext cx="1189227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Visualization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254441" y="1562518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Reports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48" name="Can 47"/>
          <p:cNvSpPr/>
          <p:nvPr/>
        </p:nvSpPr>
        <p:spPr bwMode="auto">
          <a:xfrm>
            <a:off x="7302512" y="2040815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49" name="Can 48"/>
          <p:cNvSpPr/>
          <p:nvPr/>
        </p:nvSpPr>
        <p:spPr bwMode="auto">
          <a:xfrm>
            <a:off x="3331911" y="4617472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Can 49"/>
          <p:cNvSpPr/>
          <p:nvPr/>
        </p:nvSpPr>
        <p:spPr bwMode="auto">
          <a:xfrm>
            <a:off x="4831870" y="4587046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Can 50"/>
          <p:cNvSpPr/>
          <p:nvPr/>
        </p:nvSpPr>
        <p:spPr bwMode="auto">
          <a:xfrm>
            <a:off x="6640612" y="4616036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2065527" y="2751767"/>
            <a:ext cx="0" cy="269102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878240" y="2665018"/>
            <a:ext cx="0" cy="269102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829422" y="2643902"/>
            <a:ext cx="0" cy="269102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251595" y="5514135"/>
            <a:ext cx="146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rPr>
              <a:t>Rack Aggregate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800" y="128468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rPr>
              <a:t>Monitoring Group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517951" y="1561187"/>
            <a:ext cx="1103570" cy="478297"/>
          </a:xfrm>
          <a:prstGeom prst="rect">
            <a:avLst/>
          </a:prstGeom>
          <a:solidFill>
            <a:srgbClr val="2D2D8A">
              <a:lumMod val="40000"/>
              <a:lumOff val="60000"/>
            </a:srgbClr>
          </a:solidFill>
          <a:ln w="9525">
            <a:solidFill>
              <a:srgbClr val="000000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Kozuka Gothic Pro L"/>
                <a:cs typeface="Kozuka Gothic Pro L"/>
              </a:rPr>
              <a:t>Reports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5800" y="1226959"/>
            <a:ext cx="2223655" cy="1610916"/>
          </a:xfrm>
          <a:prstGeom prst="rect">
            <a:avLst/>
          </a:prstGeom>
          <a:noFill/>
          <a:ln w="9525" cap="flat" cmpd="sng" algn="ctr">
            <a:solidFill>
              <a:srgbClr val="2D2D8A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16895" y="1169263"/>
            <a:ext cx="301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rPr>
              <a:t>Monitoring Group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59171" y="1111539"/>
            <a:ext cx="3514117" cy="1610916"/>
          </a:xfrm>
          <a:prstGeom prst="rect">
            <a:avLst/>
          </a:prstGeom>
          <a:noFill/>
          <a:ln w="9525" cap="flat" cmpd="sng" algn="ctr">
            <a:solidFill>
              <a:srgbClr val="2D2D8A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7713" y="1111539"/>
            <a:ext cx="1952303" cy="1610916"/>
          </a:xfrm>
          <a:prstGeom prst="rect">
            <a:avLst/>
          </a:prstGeom>
          <a:noFill/>
          <a:ln w="9525" cap="flat" cmpd="sng" algn="ctr">
            <a:solidFill>
              <a:srgbClr val="2D2D8A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Kozuka Gothic Pro L"/>
              <a:cs typeface="Kozuka Gothic Pro L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1579731" y="4316376"/>
            <a:ext cx="0" cy="229586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3623020" y="4385682"/>
            <a:ext cx="0" cy="229586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5329341" y="4359664"/>
            <a:ext cx="0" cy="229586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6990622" y="4387886"/>
            <a:ext cx="0" cy="229586"/>
          </a:xfrm>
          <a:prstGeom prst="straightConnector1">
            <a:avLst/>
          </a:prstGeom>
          <a:solidFill>
            <a:srgbClr val="BBE0E3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595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raytheon_template_nor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 Narrow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>
          <a:solidFill>
            <a:schemeClr val="tx1"/>
          </a:solidFill>
          <a:round/>
          <a:headEnd/>
          <a:tailEnd/>
        </a:ln>
      </a:spPr>
      <a:bodyPr>
        <a:prstTxWarp prst="textNoShape">
          <a:avLst/>
        </a:prstTxWarp>
      </a:bodyPr>
      <a:lstStyle>
        <a:defPPr defTabSz="914400" eaLnBrk="0" hangingPunct="0">
          <a:defRPr sz="10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raytheon_template_normal.potx</Template>
  <TotalTime>4986</TotalTime>
  <Words>478</Words>
  <Application>Microsoft Macintosh PowerPoint</Application>
  <PresentationFormat>On-screen Show (4:3)</PresentationFormat>
  <Paragraphs>169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raytheon_template_normal</vt:lpstr>
      <vt:lpstr>Monitoring Overview</vt:lpstr>
      <vt:lpstr>Local Datastore and Collector Concept</vt:lpstr>
      <vt:lpstr>Polling REST API</vt:lpstr>
      <vt:lpstr>Example for Simple Rack Health Metrics</vt:lpstr>
      <vt:lpstr>Example Sliver Information Gathering</vt:lpstr>
      <vt:lpstr>Links</vt:lpstr>
      <vt:lpstr>PowerPoint Presentation</vt:lpstr>
      <vt:lpstr>PowerPoint Presentation</vt:lpstr>
    </vt:vector>
  </TitlesOfParts>
  <Company>Raytheon 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HVAC Model</dc:title>
  <dc:creator>Jeffrey Berliner</dc:creator>
  <cp:lastModifiedBy>Ryan Irwin</cp:lastModifiedBy>
  <cp:revision>44</cp:revision>
  <dcterms:created xsi:type="dcterms:W3CDTF">2012-07-02T01:12:08Z</dcterms:created>
  <dcterms:modified xsi:type="dcterms:W3CDTF">2014-03-17T18:36:39Z</dcterms:modified>
</cp:coreProperties>
</file>