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7" r:id="rId3"/>
    <p:sldId id="286" r:id="rId4"/>
    <p:sldId id="272" r:id="rId5"/>
    <p:sldId id="281" r:id="rId6"/>
    <p:sldId id="279" r:id="rId7"/>
    <p:sldId id="280" r:id="rId8"/>
    <p:sldId id="278" r:id="rId9"/>
    <p:sldId id="282" r:id="rId10"/>
    <p:sldId id="283" r:id="rId11"/>
    <p:sldId id="284" r:id="rId12"/>
    <p:sldId id="285" r:id="rId13"/>
    <p:sldId id="276" r:id="rId14"/>
    <p:sldId id="274" r:id="rId15"/>
    <p:sldId id="273" r:id="rId16"/>
  </p:sldIdLst>
  <p:sldSz cx="9144000" cy="6858000" type="screen4x3"/>
  <p:notesSz cx="6997700" cy="9271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9933"/>
    <a:srgbClr val="DDDDDD"/>
    <a:srgbClr val="FFFF66"/>
    <a:srgbClr val="FFFF00"/>
    <a:srgbClr val="FF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87" autoAdjust="0"/>
    <p:restoredTop sz="99635" autoAdjust="0"/>
  </p:normalViewPr>
  <p:slideViewPr>
    <p:cSldViewPr>
      <p:cViewPr>
        <p:scale>
          <a:sx n="139" d="100"/>
          <a:sy n="139" d="100"/>
        </p:scale>
        <p:origin x="-1040" y="-280"/>
      </p:cViewPr>
      <p:guideLst>
        <p:guide orient="horz" pos="206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514" y="-90"/>
      </p:cViewPr>
      <p:guideLst>
        <p:guide orient="horz" pos="2920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337" cy="46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744" y="0"/>
            <a:ext cx="3032337" cy="46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744" y="8805550"/>
            <a:ext cx="3032337" cy="46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79F2F818-B6C5-4ACB-BE1D-3DCD05FEDA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"/>
          </p:nvPr>
        </p:nvSpPr>
        <p:spPr>
          <a:xfrm>
            <a:off x="0" y="8805550"/>
            <a:ext cx="3032337" cy="4638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4274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337" cy="46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744" y="0"/>
            <a:ext cx="3032337" cy="46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770" y="4404359"/>
            <a:ext cx="5598160" cy="4171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5550"/>
            <a:ext cx="3032337" cy="46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744" y="8805550"/>
            <a:ext cx="3032337" cy="46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324FEDAF-C4F0-4F9B-9E87-E277B64173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4110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30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10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90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40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892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4478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25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27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32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343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937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0358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jpeg"/><Relationship Id="rId15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3" descr="PP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GENI-logo-final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10668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4"/>
          <p:cNvSpPr>
            <a:spLocks noChangeArrowheads="1"/>
          </p:cNvSpPr>
          <p:nvPr userDrawn="1"/>
        </p:nvSpPr>
        <p:spPr bwMode="auto">
          <a:xfrm>
            <a:off x="493713" y="6580188"/>
            <a:ext cx="33083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1000" dirty="0">
                <a:solidFill>
                  <a:schemeClr val="bg2"/>
                </a:solidFill>
                <a:ea typeface="ＭＳ Ｐゴシック" charset="0"/>
              </a:rPr>
              <a:t>Sponsored by the National Science Foundation</a:t>
            </a:r>
          </a:p>
        </p:txBody>
      </p:sp>
      <p:pic>
        <p:nvPicPr>
          <p:cNvPr id="2053" name="Picture 15" descr="nsf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6573838"/>
            <a:ext cx="2809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3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GENI Racks</a:t>
            </a:r>
            <a:endParaRPr lang="en-US" dirty="0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06" name="Rectangle 10"/>
          <p:cNvSpPr>
            <a:spLocks noChangeArrowheads="1"/>
          </p:cNvSpPr>
          <p:nvPr userDrawn="1"/>
        </p:nvSpPr>
        <p:spPr bwMode="auto">
          <a:xfrm>
            <a:off x="8458200" y="6580188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defRPr/>
            </a:pPr>
            <a:fld id="{811BB2CA-63C2-44F9-9D36-A15FE04E0096}" type="slidenum">
              <a:rPr lang="en-US" sz="1000">
                <a:solidFill>
                  <a:schemeClr val="bg2"/>
                </a:solidFill>
                <a:latin typeface="Arial" pitchFamily="34" charset="0"/>
              </a:rPr>
              <a:pPr algn="r">
                <a:defRPr/>
              </a:pPr>
              <a:t>‹#›</a:t>
            </a:fld>
            <a:endParaRPr lang="en-US" sz="1000" dirty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4116" name="Rectangle 20"/>
          <p:cNvSpPr>
            <a:spLocks noChangeArrowheads="1"/>
          </p:cNvSpPr>
          <p:nvPr userDrawn="1"/>
        </p:nvSpPr>
        <p:spPr bwMode="auto">
          <a:xfrm>
            <a:off x="3771900" y="6580188"/>
            <a:ext cx="2057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00" baseline="0" dirty="0" smtClean="0">
                <a:solidFill>
                  <a:schemeClr val="bg2"/>
                </a:solidFill>
                <a:latin typeface="Arial" pitchFamily="34" charset="0"/>
              </a:rPr>
              <a:t>October 22, </a:t>
            </a:r>
            <a:r>
              <a:rPr lang="en-US" sz="1000" dirty="0" smtClean="0">
                <a:solidFill>
                  <a:schemeClr val="bg2"/>
                </a:solidFill>
                <a:latin typeface="Arial" pitchFamily="34" charset="0"/>
              </a:rPr>
              <a:t>2014</a:t>
            </a:r>
            <a:endParaRPr lang="en-US" sz="1000" dirty="0">
              <a:solidFill>
                <a:schemeClr val="bg2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pitchFamily="34" charset="0"/>
          <a:ea typeface="ＭＳ Ｐゴシック" pitchFamily="34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pitchFamily="34" charset="0"/>
          <a:ea typeface="ＭＳ Ｐゴシック" pitchFamily="34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pitchFamily="34" charset="0"/>
          <a:ea typeface="ＭＳ Ｐゴシック" pitchFamily="34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pitchFamily="34" charset="0"/>
          <a:ea typeface="ＭＳ Ｐゴシック" pitchFamily="34" charset="-128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pitchFamily="34" charset="0"/>
          <a:ea typeface="ＭＳ Ｐゴシック" pitchFamily="34" charset="-128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pitchFamily="34" charset="0"/>
          <a:ea typeface="ＭＳ Ｐゴシック" pitchFamily="34" charset="-128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pitchFamily="34" charset="0"/>
          <a:ea typeface="ＭＳ Ｐゴシック" pitchFamily="34" charset="-128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pitchFamily="34" charset="0"/>
          <a:ea typeface="ＭＳ Ｐゴシック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80808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080808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80808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80808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moc-db.grnoc.iu.edu/info/interface/ion.internet2.edu/xe-0/2/2" TargetMode="External"/><Relationship Id="rId3" Type="http://schemas.openxmlformats.org/officeDocument/2006/relationships/hyperlink" Target="http://www.gpolab.bbn.com/monitoring/schema/20140828/data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moc-db.grnoc.iu.edu/info/interface/ion.internet2.edu/xe-0/2/2" TargetMode="External"/><Relationship Id="rId3" Type="http://schemas.openxmlformats.org/officeDocument/2006/relationships/hyperlink" Target="http://www.gpolab.bbn.com/monitoring/schema/20140828/data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moc-db.grnoc.iu.edu/info/interface/ion.internet2.edu/xe-0/2/2" TargetMode="External"/><Relationship Id="rId3" Type="http://schemas.openxmlformats.org/officeDocument/2006/relationships/hyperlink" Target="http://www.gpolab.bbn.com/monitoring/schema/20140828/data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gpolab.bbn.com/monitoring/schema/20140828/data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moc-db.grnoc.iu.edu/info/interface/ion.internet2.edu/xe-0/2/2" TargetMode="External"/><Relationship Id="rId3" Type="http://schemas.openxmlformats.org/officeDocument/2006/relationships/hyperlink" Target="http://www.gpolab.bbn.com/monitoring/schema/20140828/data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moc-db.grnoc.iu.edu/info/interface/ion.internet2.edu/xe-0/2/2" TargetMode="External"/><Relationship Id="rId3" Type="http://schemas.openxmlformats.org/officeDocument/2006/relationships/hyperlink" Target="http://www.gpolab.bbn.com/monitoring/schema/20140828/data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gpolab.bbn.com/monitoring/schema/20141205/data" TargetMode="External"/><Relationship Id="rId3" Type="http://schemas.openxmlformats.org/officeDocument/2006/relationships/hyperlink" Target="https://gmoc-db.grnoc.iu.edu/info/interface/ion.internet2.edu/xe-0/2/2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moc-db.grnoc.iu.edu/info/interface/ion.internet2.edu/xe-0/2/2" TargetMode="External"/><Relationship Id="rId3" Type="http://schemas.openxmlformats.org/officeDocument/2006/relationships/hyperlink" Target="http://www.gpolab.bbn.com/monitoring/schema/20140828/data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moc-db.grnoc.iu.edu/info/interface/ion.internet2.edu/xe-0/2/2" TargetMode="External"/><Relationship Id="rId3" Type="http://schemas.openxmlformats.org/officeDocument/2006/relationships/hyperlink" Target="http://www.gpolab.bbn.com/monitoring/schema/20140828/dat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GENI </a:t>
            </a:r>
            <a:r>
              <a:rPr lang="en-US" sz="4000" baseline="0" dirty="0" smtClean="0"/>
              <a:t>Monitoring Meeting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7408" y="3886199"/>
            <a:ext cx="7841314" cy="2514601"/>
          </a:xfrm>
        </p:spPr>
        <p:txBody>
          <a:bodyPr/>
          <a:lstStyle/>
          <a:p>
            <a:pPr algn="r"/>
            <a:endParaRPr lang="en-US" sz="1200" dirty="0" smtClean="0"/>
          </a:p>
          <a:p>
            <a:pPr algn="r"/>
            <a:endParaRPr lang="en-US" sz="1200" dirty="0"/>
          </a:p>
          <a:p>
            <a:pPr algn="r"/>
            <a:endParaRPr lang="en-US" sz="1200" dirty="0" smtClean="0"/>
          </a:p>
          <a:p>
            <a:pPr algn="r"/>
            <a:r>
              <a:rPr lang="en-US" dirty="0" err="1" smtClean="0"/>
              <a:t>Stéphane</a:t>
            </a:r>
            <a:r>
              <a:rPr lang="en-US" dirty="0" smtClean="0"/>
              <a:t> </a:t>
            </a:r>
            <a:r>
              <a:rPr lang="en-US" dirty="0" err="1" smtClean="0"/>
              <a:t>Blais</a:t>
            </a:r>
            <a:r>
              <a:rPr lang="en-US" dirty="0" smtClean="0"/>
              <a:t> and David P. Wiggins, GPO</a:t>
            </a:r>
          </a:p>
          <a:p>
            <a:pPr algn="r"/>
            <a:r>
              <a:rPr lang="en-US" dirty="0" smtClean="0"/>
              <a:t>GEC21, October 22, 2014</a:t>
            </a:r>
          </a:p>
          <a:p>
            <a:pPr algn="r"/>
            <a:endParaRPr lang="en-US" dirty="0" smtClean="0"/>
          </a:p>
          <a:p>
            <a:pPr algn="r"/>
            <a:r>
              <a:rPr lang="en-US" sz="1600" dirty="0"/>
              <a:t>A</a:t>
            </a:r>
            <a:r>
              <a:rPr lang="en-US" sz="1600" dirty="0" smtClean="0"/>
              <a:t>t the GPO Office, Hoosier Room, IMU Main Level, 4-5:30 PM</a:t>
            </a:r>
          </a:p>
        </p:txBody>
      </p:sp>
    </p:spTree>
    <p:extLst>
      <p:ext uri="{BB962C8B-B14F-4D97-AF65-F5344CB8AC3E}">
        <p14:creationId xmlns:p14="http://schemas.microsoft.com/office/powerpoint/2010/main" val="1035905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JSON data response: subject field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45218" y="1219200"/>
            <a:ext cx="751449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</a:t>
            </a:r>
          </a:p>
          <a:p>
            <a:r>
              <a:rPr lang="en-US" sz="1400" dirty="0"/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 {</a:t>
            </a:r>
            <a:r>
              <a:rPr lang="en-US" sz="1400" dirty="0">
                <a:solidFill>
                  <a:srgbClr val="000000"/>
                </a:solidFill>
              </a:rPr>
              <a:t>"</a:t>
            </a:r>
            <a:r>
              <a:rPr lang="en-US" sz="1400" dirty="0" err="1">
                <a:solidFill>
                  <a:srgbClr val="000000"/>
                </a:solidFill>
              </a:rPr>
              <a:t>tsdata</a:t>
            </a:r>
            <a:r>
              <a:rPr lang="en-US" sz="1400" dirty="0">
                <a:solidFill>
                  <a:srgbClr val="000000"/>
                </a:solidFill>
              </a:rPr>
              <a:t>":[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    {"ts":</a:t>
            </a:r>
            <a:r>
              <a:rPr lang="en-US" sz="1400" dirty="0"/>
              <a:t>1412124480000000,"v":7917}</a:t>
            </a:r>
            <a:r>
              <a:rPr lang="en-US" sz="1400" dirty="0" smtClean="0"/>
              <a:t>,</a:t>
            </a:r>
            <a:endParaRPr lang="en-US" sz="1400" dirty="0"/>
          </a:p>
          <a:p>
            <a:r>
              <a:rPr lang="en-US" sz="1400" dirty="0"/>
              <a:t>        {"ts":1412124600000000,"v":7026},</a:t>
            </a:r>
          </a:p>
          <a:p>
            <a:r>
              <a:rPr lang="en-US" sz="1400" dirty="0"/>
              <a:t>        {"ts":1412125320000000,"</a:t>
            </a:r>
            <a:r>
              <a:rPr lang="en-US" sz="1400" dirty="0">
                <a:solidFill>
                  <a:srgbClr val="000000"/>
                </a:solidFill>
              </a:rPr>
              <a:t>v":8731}],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"</a:t>
            </a:r>
            <a:r>
              <a:rPr lang="en-US" sz="1400" dirty="0" err="1">
                <a:solidFill>
                  <a:srgbClr val="000000"/>
                </a:solidFill>
              </a:rPr>
              <a:t>eventType</a:t>
            </a:r>
            <a:r>
              <a:rPr lang="en-US" sz="1400" dirty="0">
                <a:solidFill>
                  <a:srgbClr val="000000"/>
                </a:solidFill>
              </a:rPr>
              <a:t>":</a:t>
            </a:r>
            <a:r>
              <a:rPr lang="en-US" sz="1400" dirty="0"/>
              <a:t>"</a:t>
            </a:r>
            <a:r>
              <a:rPr lang="en-US" sz="1400" dirty="0" err="1" smtClean="0"/>
              <a:t>ops_monitori</a:t>
            </a:r>
            <a:r>
              <a:rPr lang="en-US" sz="1400" dirty="0" err="1" smtClean="0">
                <a:solidFill>
                  <a:srgbClr val="000000"/>
                </a:solidFill>
              </a:rPr>
              <a:t>ng:rx_bps</a:t>
            </a:r>
            <a:r>
              <a:rPr lang="en-US" sz="1400" dirty="0" smtClean="0">
                <a:solidFill>
                  <a:srgbClr val="000000"/>
                </a:solidFill>
              </a:rPr>
              <a:t>”,</a:t>
            </a:r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    "</a:t>
            </a:r>
            <a:r>
              <a:rPr lang="en-US" sz="1400" dirty="0">
                <a:solidFill>
                  <a:srgbClr val="FF0000"/>
                </a:solidFill>
              </a:rPr>
              <a:t>subject</a:t>
            </a:r>
            <a:r>
              <a:rPr lang="en-US" sz="1400" dirty="0">
                <a:solidFill>
                  <a:srgbClr val="000000"/>
                </a:solidFill>
              </a:rPr>
              <a:t>"</a:t>
            </a:r>
            <a:r>
              <a:rPr lang="en-US" sz="1400" dirty="0" smtClean="0">
                <a:solidFill>
                  <a:srgbClr val="000000"/>
                </a:solidFill>
              </a:rPr>
              <a:t>: </a:t>
            </a:r>
            <a:r>
              <a:rPr lang="en-US" sz="1400" dirty="0" smtClean="0">
                <a:solidFill>
                  <a:srgbClr val="000000"/>
                </a:solidFill>
                <a:hlinkClick r:id="rId2"/>
              </a:rPr>
              <a:t>“https</a:t>
            </a:r>
            <a:r>
              <a:rPr lang="en-US" sz="1400" dirty="0">
                <a:solidFill>
                  <a:srgbClr val="000000"/>
                </a:solidFill>
                <a:hlinkClick r:id="rId2"/>
              </a:rPr>
              <a:t>://gmoc-</a:t>
            </a:r>
            <a:r>
              <a:rPr lang="en-US" sz="1400" dirty="0" smtClean="0">
                <a:hlinkClick r:id="rId2"/>
              </a:rPr>
              <a:t>db.grnoc.iu.edu</a:t>
            </a:r>
            <a:r>
              <a:rPr lang="en-US" sz="1400" dirty="0" smtClean="0">
                <a:solidFill>
                  <a:srgbClr val="000000"/>
                </a:solidFill>
                <a:hlinkClick r:id="rId2"/>
              </a:rPr>
              <a:t>/</a:t>
            </a:r>
            <a:r>
              <a:rPr lang="en-US" sz="1400" dirty="0">
                <a:solidFill>
                  <a:srgbClr val="000000"/>
                </a:solidFill>
                <a:hlinkClick r:id="rId2"/>
              </a:rPr>
              <a:t>info/interface</a:t>
            </a:r>
            <a:r>
              <a:rPr lang="en-US" sz="1400" dirty="0" smtClean="0">
                <a:solidFill>
                  <a:srgbClr val="000000"/>
                </a:solidFill>
                <a:hlinkClick r:id="rId2"/>
              </a:rPr>
              <a:t>/</a:t>
            </a:r>
            <a:r>
              <a:rPr lang="en-US" sz="1400" dirty="0">
                <a:solidFill>
                  <a:srgbClr val="000000"/>
                </a:solidFill>
                <a:hlinkClick r:id="rId2"/>
              </a:rPr>
              <a:t>rtr.wash.</a:t>
            </a:r>
            <a:r>
              <a:rPr lang="en-US" sz="1400" dirty="0" smtClean="0">
                <a:solidFill>
                  <a:srgbClr val="000000"/>
                </a:solidFill>
                <a:hlinkClick r:id="rId2"/>
              </a:rPr>
              <a:t>ion.internet2</a:t>
            </a:r>
            <a:r>
              <a:rPr lang="en-US" sz="1400" dirty="0">
                <a:solidFill>
                  <a:srgbClr val="000000"/>
                </a:solidFill>
                <a:hlinkClick r:id="rId2"/>
              </a:rPr>
              <a:t>.edu/xe-0/2/</a:t>
            </a:r>
            <a:r>
              <a:rPr lang="en-US" sz="1400" dirty="0" smtClean="0">
                <a:solidFill>
                  <a:srgbClr val="000000"/>
                </a:solidFill>
                <a:hlinkClick r:id="rId2"/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”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    "</a:t>
            </a:r>
            <a:r>
              <a:rPr lang="en-US" sz="1400" dirty="0">
                <a:solidFill>
                  <a:srgbClr val="000000"/>
                </a:solidFill>
              </a:rPr>
              <a:t>id":"</a:t>
            </a:r>
            <a:r>
              <a:rPr lang="en-US" sz="1400" dirty="0" smtClean="0">
                <a:solidFill>
                  <a:srgbClr val="000000"/>
                </a:solidFill>
              </a:rPr>
              <a:t>rx_bps:rtr.wash.ion.internet2</a:t>
            </a:r>
            <a:r>
              <a:rPr lang="en-US" sz="1400" dirty="0">
                <a:solidFill>
                  <a:srgbClr val="000000"/>
                </a:solidFill>
              </a:rPr>
              <a:t>.edu:xe-0/2/2"</a:t>
            </a:r>
            <a:r>
              <a:rPr lang="en-US" sz="1400" dirty="0" smtClean="0">
                <a:solidFill>
                  <a:srgbClr val="000000"/>
                </a:solidFill>
              </a:rPr>
              <a:t>,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    "</a:t>
            </a:r>
            <a:r>
              <a:rPr lang="en-US" sz="1400" dirty="0" err="1">
                <a:solidFill>
                  <a:srgbClr val="000000"/>
                </a:solidFill>
              </a:rPr>
              <a:t>description":"bits</a:t>
            </a:r>
            <a:r>
              <a:rPr lang="en-US" sz="1400" dirty="0">
                <a:solidFill>
                  <a:srgbClr val="000000"/>
                </a:solidFill>
              </a:rPr>
              <a:t> per second received on this interface",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"</a:t>
            </a:r>
            <a:r>
              <a:rPr lang="en-US" sz="1400" dirty="0" err="1">
                <a:solidFill>
                  <a:srgbClr val="000000"/>
                </a:solidFill>
              </a:rPr>
              <a:t>units":"float</a:t>
            </a:r>
            <a:r>
              <a:rPr lang="en-US" sz="1400" dirty="0">
                <a:solidFill>
                  <a:srgbClr val="000000"/>
                </a:solidFill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"$schema"</a:t>
            </a:r>
            <a:r>
              <a:rPr lang="en-US" sz="1400" dirty="0" smtClean="0">
                <a:solidFill>
                  <a:srgbClr val="000000"/>
                </a:solidFill>
              </a:rPr>
              <a:t>: </a:t>
            </a:r>
            <a:r>
              <a:rPr lang="en-US" sz="1400" dirty="0" smtClean="0">
                <a:solidFill>
                  <a:srgbClr val="000000"/>
                </a:solidFill>
                <a:hlinkClick r:id="rId3"/>
              </a:rPr>
              <a:t>“http:</a:t>
            </a:r>
            <a:r>
              <a:rPr lang="en-US" sz="1400" dirty="0">
                <a:solidFill>
                  <a:srgbClr val="000000"/>
                </a:solidFill>
                <a:hlinkClick r:id="rId3"/>
              </a:rPr>
              <a:t>//www.gpolab.bbn.com/monitoring/schema/20140828/data</a:t>
            </a:r>
            <a:r>
              <a:rPr lang="en-US" sz="1400" dirty="0" smtClean="0">
                <a:solidFill>
                  <a:srgbClr val="000000"/>
                </a:solidFill>
                <a:hlinkClick r:id="rId3"/>
              </a:rPr>
              <a:t>#</a:t>
            </a:r>
            <a:r>
              <a:rPr lang="en-US" sz="1400" dirty="0" smtClean="0">
                <a:solidFill>
                  <a:srgbClr val="000000"/>
                </a:solidFill>
              </a:rPr>
              <a:t>”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  },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{“</a:t>
            </a:r>
            <a:r>
              <a:rPr lang="en-US" sz="1400" dirty="0" err="1" smtClean="0"/>
              <a:t>tsdata</a:t>
            </a:r>
            <a:r>
              <a:rPr lang="en-US" sz="1400" dirty="0" smtClean="0"/>
              <a:t>”:[….] }</a:t>
            </a:r>
            <a:endParaRPr lang="en-US" sz="1400" dirty="0"/>
          </a:p>
          <a:p>
            <a:r>
              <a:rPr lang="en-US" sz="1400" dirty="0" smtClean="0"/>
              <a:t>]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44958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Our schema convention is to use the _</a:t>
            </a:r>
            <a:r>
              <a:rPr lang="en-US" dirty="0" err="1" smtClean="0"/>
              <a:t>href</a:t>
            </a:r>
            <a:r>
              <a:rPr lang="en-US" dirty="0" smtClean="0"/>
              <a:t> suffix for fields that contain URLs, so add that here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Diverges from UNIS schema, but we have been moving away from UNIS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 impact on database population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Collectors must parse new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45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JSON data response: id field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45218" y="1219200"/>
            <a:ext cx="751449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</a:t>
            </a:r>
          </a:p>
          <a:p>
            <a:r>
              <a:rPr lang="en-US" sz="1400" dirty="0"/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 {</a:t>
            </a:r>
            <a:r>
              <a:rPr lang="en-US" sz="1400" dirty="0">
                <a:solidFill>
                  <a:srgbClr val="000000"/>
                </a:solidFill>
              </a:rPr>
              <a:t>"</a:t>
            </a:r>
            <a:r>
              <a:rPr lang="en-US" sz="1400" dirty="0" err="1">
                <a:solidFill>
                  <a:srgbClr val="000000"/>
                </a:solidFill>
              </a:rPr>
              <a:t>tsdata</a:t>
            </a:r>
            <a:r>
              <a:rPr lang="en-US" sz="1400" dirty="0">
                <a:solidFill>
                  <a:srgbClr val="000000"/>
                </a:solidFill>
              </a:rPr>
              <a:t>":[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    {"ts":</a:t>
            </a:r>
            <a:r>
              <a:rPr lang="en-US" sz="1400" dirty="0"/>
              <a:t>1412124480000000,"v":7917}</a:t>
            </a:r>
            <a:r>
              <a:rPr lang="en-US" sz="1400" dirty="0" smtClean="0"/>
              <a:t>,</a:t>
            </a:r>
            <a:endParaRPr lang="en-US" sz="1400" dirty="0"/>
          </a:p>
          <a:p>
            <a:r>
              <a:rPr lang="en-US" sz="1400" dirty="0"/>
              <a:t>        {"ts":1412124600000000,"v":7026},</a:t>
            </a:r>
          </a:p>
          <a:p>
            <a:r>
              <a:rPr lang="en-US" sz="1400" dirty="0"/>
              <a:t>        {"ts":1412125320000000,"</a:t>
            </a:r>
            <a:r>
              <a:rPr lang="en-US" sz="1400" dirty="0">
                <a:solidFill>
                  <a:srgbClr val="000000"/>
                </a:solidFill>
              </a:rPr>
              <a:t>v":8731}],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"</a:t>
            </a:r>
            <a:r>
              <a:rPr lang="en-US" sz="1400" dirty="0" err="1">
                <a:solidFill>
                  <a:srgbClr val="000000"/>
                </a:solidFill>
              </a:rPr>
              <a:t>eventType</a:t>
            </a:r>
            <a:r>
              <a:rPr lang="en-US" sz="1400" dirty="0">
                <a:solidFill>
                  <a:srgbClr val="000000"/>
                </a:solidFill>
              </a:rPr>
              <a:t>":</a:t>
            </a:r>
            <a:r>
              <a:rPr lang="en-US" sz="1400" dirty="0"/>
              <a:t>"</a:t>
            </a:r>
            <a:r>
              <a:rPr lang="en-US" sz="1400" dirty="0" err="1" smtClean="0"/>
              <a:t>ops_monitori</a:t>
            </a:r>
            <a:r>
              <a:rPr lang="en-US" sz="1400" dirty="0" err="1" smtClean="0">
                <a:solidFill>
                  <a:srgbClr val="000000"/>
                </a:solidFill>
              </a:rPr>
              <a:t>ng:rx_bps</a:t>
            </a:r>
            <a:r>
              <a:rPr lang="en-US" sz="1400" dirty="0" smtClean="0">
                <a:solidFill>
                  <a:srgbClr val="000000"/>
                </a:solidFill>
              </a:rPr>
              <a:t>”,</a:t>
            </a:r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    "</a:t>
            </a:r>
            <a:r>
              <a:rPr lang="en-US" sz="1400" dirty="0"/>
              <a:t>subje</a:t>
            </a:r>
            <a:r>
              <a:rPr lang="en-US" sz="1400" dirty="0">
                <a:solidFill>
                  <a:srgbClr val="000000"/>
                </a:solidFill>
              </a:rPr>
              <a:t>ct"</a:t>
            </a:r>
            <a:r>
              <a:rPr lang="en-US" sz="1400" dirty="0" smtClean="0">
                <a:solidFill>
                  <a:srgbClr val="000000"/>
                </a:solidFill>
              </a:rPr>
              <a:t>: </a:t>
            </a:r>
            <a:r>
              <a:rPr lang="en-US" sz="1400" dirty="0" smtClean="0">
                <a:solidFill>
                  <a:srgbClr val="000000"/>
                </a:solidFill>
                <a:hlinkClick r:id="rId2"/>
              </a:rPr>
              <a:t>“https</a:t>
            </a:r>
            <a:r>
              <a:rPr lang="en-US" sz="1400" dirty="0">
                <a:solidFill>
                  <a:srgbClr val="000000"/>
                </a:solidFill>
                <a:hlinkClick r:id="rId2"/>
              </a:rPr>
              <a:t>://gmoc-</a:t>
            </a:r>
            <a:r>
              <a:rPr lang="en-US" sz="1400" dirty="0" smtClean="0">
                <a:hlinkClick r:id="rId2"/>
              </a:rPr>
              <a:t>db.grnoc.iu.edu</a:t>
            </a:r>
            <a:r>
              <a:rPr lang="en-US" sz="1400" dirty="0" smtClean="0">
                <a:solidFill>
                  <a:srgbClr val="000000"/>
                </a:solidFill>
                <a:hlinkClick r:id="rId2"/>
              </a:rPr>
              <a:t>/</a:t>
            </a:r>
            <a:r>
              <a:rPr lang="en-US" sz="1400" dirty="0">
                <a:solidFill>
                  <a:srgbClr val="000000"/>
                </a:solidFill>
                <a:hlinkClick r:id="rId2"/>
              </a:rPr>
              <a:t>info/interface</a:t>
            </a:r>
            <a:r>
              <a:rPr lang="en-US" sz="1400" dirty="0" smtClean="0">
                <a:solidFill>
                  <a:srgbClr val="000000"/>
                </a:solidFill>
                <a:hlinkClick r:id="rId2"/>
              </a:rPr>
              <a:t>/</a:t>
            </a:r>
            <a:r>
              <a:rPr lang="en-US" sz="1400" dirty="0">
                <a:solidFill>
                  <a:srgbClr val="000000"/>
                </a:solidFill>
                <a:hlinkClick r:id="rId2"/>
              </a:rPr>
              <a:t>rtr.wash.</a:t>
            </a:r>
            <a:r>
              <a:rPr lang="en-US" sz="1400" dirty="0" smtClean="0">
                <a:solidFill>
                  <a:srgbClr val="000000"/>
                </a:solidFill>
                <a:hlinkClick r:id="rId2"/>
              </a:rPr>
              <a:t>ion.internet2</a:t>
            </a:r>
            <a:r>
              <a:rPr lang="en-US" sz="1400" dirty="0">
                <a:solidFill>
                  <a:srgbClr val="000000"/>
                </a:solidFill>
                <a:hlinkClick r:id="rId2"/>
              </a:rPr>
              <a:t>.edu/xe-0/2/</a:t>
            </a:r>
            <a:r>
              <a:rPr lang="en-US" sz="1400" dirty="0" smtClean="0">
                <a:solidFill>
                  <a:srgbClr val="000000"/>
                </a:solidFill>
                <a:hlinkClick r:id="rId2"/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”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    "</a:t>
            </a:r>
            <a:r>
              <a:rPr lang="en-US" sz="1400" dirty="0">
                <a:solidFill>
                  <a:srgbClr val="000000"/>
                </a:solidFill>
              </a:rPr>
              <a:t>id":"</a:t>
            </a:r>
            <a:r>
              <a:rPr lang="en-US" sz="1400" dirty="0" smtClean="0">
                <a:solidFill>
                  <a:srgbClr val="FF0000"/>
                </a:solidFill>
              </a:rPr>
              <a:t>rx_bps:</a:t>
            </a:r>
            <a:r>
              <a:rPr lang="en-US" sz="1400" dirty="0" smtClean="0">
                <a:solidFill>
                  <a:srgbClr val="000000"/>
                </a:solidFill>
              </a:rPr>
              <a:t>rtr.wash.ion.internet2</a:t>
            </a:r>
            <a:r>
              <a:rPr lang="en-US" sz="1400" dirty="0">
                <a:solidFill>
                  <a:srgbClr val="000000"/>
                </a:solidFill>
              </a:rPr>
              <a:t>.edu:xe-0/2/2"</a:t>
            </a:r>
            <a:r>
              <a:rPr lang="en-US" sz="1400" dirty="0" smtClean="0">
                <a:solidFill>
                  <a:srgbClr val="000000"/>
                </a:solidFill>
              </a:rPr>
              <a:t>,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    "</a:t>
            </a:r>
            <a:r>
              <a:rPr lang="en-US" sz="1400" dirty="0" err="1">
                <a:solidFill>
                  <a:srgbClr val="000000"/>
                </a:solidFill>
              </a:rPr>
              <a:t>description":"bits</a:t>
            </a:r>
            <a:r>
              <a:rPr lang="en-US" sz="1400" dirty="0">
                <a:solidFill>
                  <a:srgbClr val="000000"/>
                </a:solidFill>
              </a:rPr>
              <a:t> per second received on this interface",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"</a:t>
            </a:r>
            <a:r>
              <a:rPr lang="en-US" sz="1400" dirty="0" err="1">
                <a:solidFill>
                  <a:srgbClr val="000000"/>
                </a:solidFill>
              </a:rPr>
              <a:t>units":"float</a:t>
            </a:r>
            <a:r>
              <a:rPr lang="en-US" sz="1400" dirty="0">
                <a:solidFill>
                  <a:srgbClr val="000000"/>
                </a:solidFill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"$schema"</a:t>
            </a:r>
            <a:r>
              <a:rPr lang="en-US" sz="1400" dirty="0" smtClean="0">
                <a:solidFill>
                  <a:srgbClr val="000000"/>
                </a:solidFill>
              </a:rPr>
              <a:t>: </a:t>
            </a:r>
            <a:r>
              <a:rPr lang="en-US" sz="1400" dirty="0" smtClean="0">
                <a:solidFill>
                  <a:srgbClr val="000000"/>
                </a:solidFill>
                <a:hlinkClick r:id="rId3"/>
              </a:rPr>
              <a:t>“http:</a:t>
            </a:r>
            <a:r>
              <a:rPr lang="en-US" sz="1400" dirty="0">
                <a:solidFill>
                  <a:srgbClr val="000000"/>
                </a:solidFill>
                <a:hlinkClick r:id="rId3"/>
              </a:rPr>
              <a:t>//www.gpolab.bbn.com/monitoring/schema/20140828/data</a:t>
            </a:r>
            <a:r>
              <a:rPr lang="en-US" sz="1400" dirty="0" smtClean="0">
                <a:solidFill>
                  <a:srgbClr val="000000"/>
                </a:solidFill>
                <a:hlinkClick r:id="rId3"/>
              </a:rPr>
              <a:t>#</a:t>
            </a:r>
            <a:r>
              <a:rPr lang="en-US" sz="1400" dirty="0" smtClean="0">
                <a:solidFill>
                  <a:srgbClr val="000000"/>
                </a:solidFill>
              </a:rPr>
              <a:t>”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  },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{“</a:t>
            </a:r>
            <a:r>
              <a:rPr lang="en-US" sz="1400" dirty="0" err="1" smtClean="0"/>
              <a:t>tsdata</a:t>
            </a:r>
            <a:r>
              <a:rPr lang="en-US" sz="1400" dirty="0" smtClean="0"/>
              <a:t>”:[….] }</a:t>
            </a:r>
            <a:endParaRPr lang="en-US" sz="1400" dirty="0"/>
          </a:p>
          <a:p>
            <a:r>
              <a:rPr lang="en-US" sz="1400" dirty="0" smtClean="0"/>
              <a:t>]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44958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The id field does not need to start with the event (</a:t>
            </a:r>
            <a:r>
              <a:rPr lang="en-US" dirty="0" err="1" smtClean="0"/>
              <a:t>rx_bps</a:t>
            </a:r>
            <a:r>
              <a:rPr lang="en-US" dirty="0" smtClean="0"/>
              <a:t> here)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The event is already available as </a:t>
            </a:r>
            <a:r>
              <a:rPr lang="en-US" dirty="0" err="1" smtClean="0"/>
              <a:t>eventType</a:t>
            </a: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i</a:t>
            </a:r>
            <a:r>
              <a:rPr lang="en-US" dirty="0" smtClean="0"/>
              <a:t>d no longer directly references the</a:t>
            </a:r>
            <a:r>
              <a:rPr lang="en-US" dirty="0"/>
              <a:t> </a:t>
            </a:r>
            <a:r>
              <a:rPr lang="en-US" dirty="0" smtClean="0"/>
              <a:t>relevant object; this is confusing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 impact on database population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Collectors must parse new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847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JSON data response: $schema field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45218" y="1219200"/>
            <a:ext cx="751449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</a:t>
            </a:r>
          </a:p>
          <a:p>
            <a:r>
              <a:rPr lang="en-US" sz="1400" dirty="0"/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 {</a:t>
            </a:r>
            <a:r>
              <a:rPr lang="en-US" sz="1400" dirty="0">
                <a:solidFill>
                  <a:srgbClr val="000000"/>
                </a:solidFill>
              </a:rPr>
              <a:t>"</a:t>
            </a:r>
            <a:r>
              <a:rPr lang="en-US" sz="1400" dirty="0" err="1">
                <a:solidFill>
                  <a:srgbClr val="000000"/>
                </a:solidFill>
              </a:rPr>
              <a:t>tsdata</a:t>
            </a:r>
            <a:r>
              <a:rPr lang="en-US" sz="1400" dirty="0">
                <a:solidFill>
                  <a:srgbClr val="000000"/>
                </a:solidFill>
              </a:rPr>
              <a:t>":[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    {"ts":</a:t>
            </a:r>
            <a:r>
              <a:rPr lang="en-US" sz="1400" dirty="0"/>
              <a:t>1412124480000000,"v":7917}</a:t>
            </a:r>
            <a:r>
              <a:rPr lang="en-US" sz="1400" dirty="0" smtClean="0"/>
              <a:t>,</a:t>
            </a:r>
            <a:endParaRPr lang="en-US" sz="1400" dirty="0"/>
          </a:p>
          <a:p>
            <a:r>
              <a:rPr lang="en-US" sz="1400" dirty="0"/>
              <a:t>        {"ts":1412124600000000,"v":7026},</a:t>
            </a:r>
          </a:p>
          <a:p>
            <a:r>
              <a:rPr lang="en-US" sz="1400" dirty="0"/>
              <a:t>        {"ts":1412125320000000,"</a:t>
            </a:r>
            <a:r>
              <a:rPr lang="en-US" sz="1400" dirty="0">
                <a:solidFill>
                  <a:srgbClr val="000000"/>
                </a:solidFill>
              </a:rPr>
              <a:t>v":8731}],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"</a:t>
            </a:r>
            <a:r>
              <a:rPr lang="en-US" sz="1400" dirty="0" err="1">
                <a:solidFill>
                  <a:srgbClr val="000000"/>
                </a:solidFill>
              </a:rPr>
              <a:t>eventType</a:t>
            </a:r>
            <a:r>
              <a:rPr lang="en-US" sz="1400" dirty="0">
                <a:solidFill>
                  <a:srgbClr val="000000"/>
                </a:solidFill>
              </a:rPr>
              <a:t>":</a:t>
            </a:r>
            <a:r>
              <a:rPr lang="en-US" sz="1400" dirty="0"/>
              <a:t>"</a:t>
            </a:r>
            <a:r>
              <a:rPr lang="en-US" sz="1400" dirty="0" err="1" smtClean="0"/>
              <a:t>ops_monitori</a:t>
            </a:r>
            <a:r>
              <a:rPr lang="en-US" sz="1400" dirty="0" err="1" smtClean="0">
                <a:solidFill>
                  <a:srgbClr val="000000"/>
                </a:solidFill>
              </a:rPr>
              <a:t>ng:rx_bps</a:t>
            </a:r>
            <a:r>
              <a:rPr lang="en-US" sz="1400" dirty="0" smtClean="0">
                <a:solidFill>
                  <a:srgbClr val="000000"/>
                </a:solidFill>
              </a:rPr>
              <a:t>”,</a:t>
            </a:r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    "</a:t>
            </a:r>
            <a:r>
              <a:rPr lang="en-US" sz="1400" dirty="0"/>
              <a:t>subje</a:t>
            </a:r>
            <a:r>
              <a:rPr lang="en-US" sz="1400" dirty="0">
                <a:solidFill>
                  <a:srgbClr val="000000"/>
                </a:solidFill>
              </a:rPr>
              <a:t>ct"</a:t>
            </a:r>
            <a:r>
              <a:rPr lang="en-US" sz="1400" dirty="0" smtClean="0">
                <a:solidFill>
                  <a:srgbClr val="000000"/>
                </a:solidFill>
              </a:rPr>
              <a:t>: </a:t>
            </a:r>
            <a:r>
              <a:rPr lang="en-US" sz="1400" dirty="0" smtClean="0">
                <a:solidFill>
                  <a:srgbClr val="000000"/>
                </a:solidFill>
                <a:hlinkClick r:id="rId2"/>
              </a:rPr>
              <a:t>“https</a:t>
            </a:r>
            <a:r>
              <a:rPr lang="en-US" sz="1400" dirty="0">
                <a:solidFill>
                  <a:srgbClr val="000000"/>
                </a:solidFill>
                <a:hlinkClick r:id="rId2"/>
              </a:rPr>
              <a:t>://gmoc-</a:t>
            </a:r>
            <a:r>
              <a:rPr lang="en-US" sz="1400" dirty="0" smtClean="0">
                <a:hlinkClick r:id="rId2"/>
              </a:rPr>
              <a:t>db.grnoc.iu.edu</a:t>
            </a:r>
            <a:r>
              <a:rPr lang="en-US" sz="1400" dirty="0" smtClean="0">
                <a:solidFill>
                  <a:srgbClr val="000000"/>
                </a:solidFill>
                <a:hlinkClick r:id="rId2"/>
              </a:rPr>
              <a:t>/</a:t>
            </a:r>
            <a:r>
              <a:rPr lang="en-US" sz="1400" dirty="0">
                <a:solidFill>
                  <a:srgbClr val="000000"/>
                </a:solidFill>
                <a:hlinkClick r:id="rId2"/>
              </a:rPr>
              <a:t>info/interface</a:t>
            </a:r>
            <a:r>
              <a:rPr lang="en-US" sz="1400" dirty="0" smtClean="0">
                <a:solidFill>
                  <a:srgbClr val="000000"/>
                </a:solidFill>
                <a:hlinkClick r:id="rId2"/>
              </a:rPr>
              <a:t>/</a:t>
            </a:r>
            <a:r>
              <a:rPr lang="en-US" sz="1400" dirty="0">
                <a:solidFill>
                  <a:srgbClr val="000000"/>
                </a:solidFill>
                <a:hlinkClick r:id="rId2"/>
              </a:rPr>
              <a:t>rtr.wash.</a:t>
            </a:r>
            <a:r>
              <a:rPr lang="en-US" sz="1400" dirty="0" smtClean="0">
                <a:solidFill>
                  <a:srgbClr val="000000"/>
                </a:solidFill>
                <a:hlinkClick r:id="rId2"/>
              </a:rPr>
              <a:t>ion.internet2</a:t>
            </a:r>
            <a:r>
              <a:rPr lang="en-US" sz="1400" dirty="0">
                <a:solidFill>
                  <a:srgbClr val="000000"/>
                </a:solidFill>
                <a:hlinkClick r:id="rId2"/>
              </a:rPr>
              <a:t>.edu/xe-0/2/</a:t>
            </a:r>
            <a:r>
              <a:rPr lang="en-US" sz="1400" dirty="0" smtClean="0">
                <a:solidFill>
                  <a:srgbClr val="000000"/>
                </a:solidFill>
                <a:hlinkClick r:id="rId2"/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”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    "</a:t>
            </a:r>
            <a:r>
              <a:rPr lang="en-US" sz="1400" dirty="0">
                <a:solidFill>
                  <a:srgbClr val="000000"/>
                </a:solidFill>
              </a:rPr>
              <a:t>id":"</a:t>
            </a:r>
            <a:r>
              <a:rPr lang="en-US" sz="1400" dirty="0" smtClean="0">
                <a:solidFill>
                  <a:srgbClr val="000000"/>
                </a:solidFill>
              </a:rPr>
              <a:t>rx_bps:rtr.wash.ion.internet2</a:t>
            </a:r>
            <a:r>
              <a:rPr lang="en-US" sz="1400" dirty="0">
                <a:solidFill>
                  <a:srgbClr val="000000"/>
                </a:solidFill>
              </a:rPr>
              <a:t>.edu:xe-0/2/2"</a:t>
            </a:r>
            <a:r>
              <a:rPr lang="en-US" sz="1400" dirty="0" smtClean="0">
                <a:solidFill>
                  <a:srgbClr val="000000"/>
                </a:solidFill>
              </a:rPr>
              <a:t>,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    "</a:t>
            </a:r>
            <a:r>
              <a:rPr lang="en-US" sz="1400" dirty="0" err="1">
                <a:solidFill>
                  <a:srgbClr val="000000"/>
                </a:solidFill>
              </a:rPr>
              <a:t>description":"bits</a:t>
            </a:r>
            <a:r>
              <a:rPr lang="en-US" sz="1400" dirty="0">
                <a:solidFill>
                  <a:srgbClr val="000000"/>
                </a:solidFill>
              </a:rPr>
              <a:t> per second received on this interface",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"</a:t>
            </a:r>
            <a:r>
              <a:rPr lang="en-US" sz="1400" dirty="0" err="1">
                <a:solidFill>
                  <a:srgbClr val="000000"/>
                </a:solidFill>
              </a:rPr>
              <a:t>units":"float</a:t>
            </a:r>
            <a:r>
              <a:rPr lang="en-US" sz="1400" dirty="0">
                <a:solidFill>
                  <a:srgbClr val="000000"/>
                </a:solidFill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"</a:t>
            </a:r>
            <a:r>
              <a:rPr lang="en-US" sz="1400" dirty="0">
                <a:solidFill>
                  <a:srgbClr val="FF0000"/>
                </a:solidFill>
              </a:rPr>
              <a:t>$schema</a:t>
            </a:r>
            <a:r>
              <a:rPr lang="en-US" sz="1400" dirty="0">
                <a:solidFill>
                  <a:srgbClr val="000000"/>
                </a:solidFill>
              </a:rPr>
              <a:t>"</a:t>
            </a:r>
            <a:r>
              <a:rPr lang="en-US" sz="1400" dirty="0" smtClean="0">
                <a:solidFill>
                  <a:srgbClr val="000000"/>
                </a:solidFill>
              </a:rPr>
              <a:t>: </a:t>
            </a:r>
            <a:r>
              <a:rPr lang="en-US" sz="1400" dirty="0" smtClean="0">
                <a:solidFill>
                  <a:srgbClr val="000000"/>
                </a:solidFill>
                <a:hlinkClick r:id="rId3"/>
              </a:rPr>
              <a:t>“http:</a:t>
            </a:r>
            <a:r>
              <a:rPr lang="en-US" sz="1400" dirty="0">
                <a:solidFill>
                  <a:srgbClr val="000000"/>
                </a:solidFill>
                <a:hlinkClick r:id="rId3"/>
              </a:rPr>
              <a:t>//www.gpolab.bbn.com/monitoring/schema/20140828/data</a:t>
            </a:r>
            <a:r>
              <a:rPr lang="en-US" sz="1400" dirty="0" smtClean="0">
                <a:solidFill>
                  <a:srgbClr val="000000"/>
                </a:solidFill>
                <a:hlinkClick r:id="rId3"/>
              </a:rPr>
              <a:t>#</a:t>
            </a:r>
            <a:r>
              <a:rPr lang="en-US" sz="1400" dirty="0" smtClean="0">
                <a:solidFill>
                  <a:srgbClr val="000000"/>
                </a:solidFill>
              </a:rPr>
              <a:t>”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  },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{“</a:t>
            </a:r>
            <a:r>
              <a:rPr lang="en-US" sz="1400" dirty="0" err="1" smtClean="0"/>
              <a:t>tsdata</a:t>
            </a:r>
            <a:r>
              <a:rPr lang="en-US" sz="1400" dirty="0" smtClean="0"/>
              <a:t>”:[….] }</a:t>
            </a:r>
            <a:endParaRPr lang="en-US" sz="1400" dirty="0"/>
          </a:p>
          <a:p>
            <a:r>
              <a:rPr lang="en-US" sz="1400" dirty="0" smtClean="0"/>
              <a:t>]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449580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Don’t need to repeat $schema in every block of </a:t>
            </a:r>
            <a:r>
              <a:rPr lang="en-US" dirty="0" err="1" smtClean="0"/>
              <a:t>tsdata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Already addressed in top-level list fix in a previous slide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 impact on database population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Collectors must parse new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769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Revised JSON response to data query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9480" y="1599485"/>
            <a:ext cx="8007320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"</a:t>
            </a:r>
            <a:r>
              <a:rPr lang="en-US" dirty="0"/>
              <a:t>$</a:t>
            </a:r>
            <a:r>
              <a:rPr lang="en-US" dirty="0" err="1"/>
              <a:t>schema"</a:t>
            </a:r>
            <a:r>
              <a:rPr lang="en-US" dirty="0" err="1" smtClean="0"/>
              <a:t>:</a:t>
            </a:r>
            <a:r>
              <a:rPr lang="en-US" dirty="0" err="1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://www.gpolab.bbn.com/monitoring/schema/20140828/data</a:t>
            </a:r>
            <a:r>
              <a:rPr lang="en-US" dirty="0" smtClean="0">
                <a:hlinkClick r:id="rId2"/>
              </a:rPr>
              <a:t>#</a:t>
            </a:r>
            <a:endParaRPr lang="en-US" dirty="0" smtClean="0"/>
          </a:p>
          <a:p>
            <a:r>
              <a:rPr lang="en-US" dirty="0" smtClean="0"/>
              <a:t>  “measurements”: [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"</a:t>
            </a:r>
            <a:r>
              <a:rPr lang="en-US" dirty="0" err="1"/>
              <a:t>tsdata</a:t>
            </a:r>
            <a:r>
              <a:rPr lang="en-US" dirty="0"/>
              <a:t>":[</a:t>
            </a:r>
          </a:p>
          <a:p>
            <a:r>
              <a:rPr lang="en-US" dirty="0"/>
              <a:t>  </a:t>
            </a:r>
            <a:r>
              <a:rPr lang="en-US" dirty="0" smtClean="0"/>
              <a:t>            </a:t>
            </a:r>
            <a:r>
              <a:rPr lang="en-US" dirty="0"/>
              <a:t>{"ts":</a:t>
            </a:r>
            <a:r>
              <a:rPr lang="en-US" dirty="0" smtClean="0"/>
              <a:t>1412124480000,</a:t>
            </a:r>
            <a:r>
              <a:rPr lang="en-US" dirty="0"/>
              <a:t>"v":7917}</a:t>
            </a:r>
            <a:r>
              <a:rPr lang="en-US" dirty="0" smtClean="0"/>
              <a:t>,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  </a:t>
            </a:r>
            <a:r>
              <a:rPr lang="en-US" dirty="0" smtClean="0"/>
              <a:t>            </a:t>
            </a:r>
            <a:r>
              <a:rPr lang="en-US" dirty="0"/>
              <a:t>{"ts":</a:t>
            </a:r>
            <a:r>
              <a:rPr lang="en-US" dirty="0" smtClean="0"/>
              <a:t>1412124600000,</a:t>
            </a:r>
            <a:r>
              <a:rPr lang="en-US" dirty="0"/>
              <a:t>"v":7026},</a:t>
            </a:r>
          </a:p>
          <a:p>
            <a:r>
              <a:rPr lang="en-US" dirty="0"/>
              <a:t>  </a:t>
            </a:r>
            <a:r>
              <a:rPr lang="en-US" dirty="0" smtClean="0"/>
              <a:t>            </a:t>
            </a:r>
            <a:r>
              <a:rPr lang="en-US" dirty="0"/>
              <a:t>{"ts":</a:t>
            </a:r>
            <a:r>
              <a:rPr lang="en-US" dirty="0" smtClean="0"/>
              <a:t>1412125320000,</a:t>
            </a:r>
            <a:r>
              <a:rPr lang="en-US" dirty="0"/>
              <a:t>"v":8731}],</a:t>
            </a:r>
          </a:p>
          <a:p>
            <a:r>
              <a:rPr lang="en-US" dirty="0" smtClean="0"/>
              <a:t>          </a:t>
            </a:r>
            <a:r>
              <a:rPr lang="en-US" dirty="0"/>
              <a:t>"</a:t>
            </a:r>
            <a:r>
              <a:rPr lang="en-US" dirty="0" err="1"/>
              <a:t>eventType</a:t>
            </a:r>
            <a:r>
              <a:rPr lang="en-US" dirty="0"/>
              <a:t>"</a:t>
            </a:r>
            <a:r>
              <a:rPr lang="en-US" dirty="0" smtClean="0"/>
              <a:t>:”</a:t>
            </a:r>
            <a:r>
              <a:rPr lang="en-US" dirty="0" err="1" smtClean="0"/>
              <a:t>rx_bps</a:t>
            </a:r>
            <a:r>
              <a:rPr lang="en-US" dirty="0" smtClean="0"/>
              <a:t>”,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          </a:t>
            </a:r>
            <a:r>
              <a:rPr lang="en-US" dirty="0"/>
              <a:t>"</a:t>
            </a:r>
            <a:r>
              <a:rPr lang="en-US" dirty="0" smtClean="0">
                <a:solidFill>
                  <a:srgbClr val="000000"/>
                </a:solidFill>
              </a:rPr>
              <a:t>subject_</a:t>
            </a:r>
            <a:r>
              <a:rPr lang="en-US" dirty="0" err="1" smtClean="0">
                <a:solidFill>
                  <a:srgbClr val="000000"/>
                </a:solidFill>
              </a:rPr>
              <a:t>href</a:t>
            </a:r>
            <a:r>
              <a:rPr lang="en-US" dirty="0" smtClean="0"/>
              <a:t>":https</a:t>
            </a:r>
            <a:r>
              <a:rPr lang="en-US" dirty="0"/>
              <a:t>://gmoc-</a:t>
            </a:r>
            <a:r>
              <a:rPr lang="en-US" dirty="0" smtClean="0"/>
              <a:t>db.grnoc.iu.edu/</a:t>
            </a:r>
            <a:r>
              <a:rPr lang="en-US" dirty="0"/>
              <a:t>info/interface</a:t>
            </a:r>
            <a:r>
              <a:rPr lang="en-US" dirty="0" smtClean="0"/>
              <a:t>/…”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          "</a:t>
            </a:r>
            <a:r>
              <a:rPr lang="en-US" dirty="0"/>
              <a:t>id"</a:t>
            </a:r>
            <a:r>
              <a:rPr lang="en-US" dirty="0" smtClean="0"/>
              <a:t>:”rtr.wash.ion.internet2</a:t>
            </a:r>
            <a:r>
              <a:rPr lang="en-US" dirty="0"/>
              <a:t>.edu:xe-0/2/2"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      "</a:t>
            </a:r>
            <a:r>
              <a:rPr lang="en-US" dirty="0" err="1"/>
              <a:t>description":"bits</a:t>
            </a:r>
            <a:r>
              <a:rPr lang="en-US" dirty="0"/>
              <a:t> per second received on this interface",</a:t>
            </a:r>
          </a:p>
          <a:p>
            <a:r>
              <a:rPr lang="en-US" dirty="0" smtClean="0"/>
              <a:t>          </a:t>
            </a:r>
            <a:r>
              <a:rPr lang="en-US" dirty="0"/>
              <a:t>"</a:t>
            </a:r>
            <a:r>
              <a:rPr lang="en-US" dirty="0" err="1"/>
              <a:t>units":"float</a:t>
            </a:r>
            <a:r>
              <a:rPr lang="en-US" dirty="0"/>
              <a:t>",</a:t>
            </a:r>
          </a:p>
          <a:p>
            <a:r>
              <a:rPr lang="en-US" dirty="0" smtClean="0"/>
              <a:t>    },</a:t>
            </a:r>
          </a:p>
          <a:p>
            <a:r>
              <a:rPr lang="en-US" dirty="0" smtClean="0"/>
              <a:t>    {“</a:t>
            </a:r>
            <a:r>
              <a:rPr lang="en-US" dirty="0" err="1" smtClean="0"/>
              <a:t>tsdata</a:t>
            </a:r>
            <a:r>
              <a:rPr lang="en-US" dirty="0" smtClean="0"/>
              <a:t>”:[….] }</a:t>
            </a:r>
            <a:endParaRPr lang="en-US" dirty="0"/>
          </a:p>
          <a:p>
            <a:r>
              <a:rPr lang="en-US" dirty="0" smtClean="0"/>
              <a:t>  ]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143000"/>
            <a:ext cx="6240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Combining all of these changes, we get something like this: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509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Other Possible JSON Schema Enhancements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78187" y="1143000"/>
            <a:ext cx="8032413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/>
              <a:t>Bidirectional navigation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Nodes list their interfaces, but interfaces don’t specify their node.  Fix all such instances of this.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Allows lightweight navigation of the monitoring data without needing to collect and store all of the data first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This is a sweeping change that dwarfs any of the other JSON schema changes that have been discussed</a:t>
            </a:r>
          </a:p>
          <a:p>
            <a:pPr marL="742950" lvl="1" indent="-285750">
              <a:buFont typeface="Arial"/>
              <a:buChar char="•"/>
            </a:pPr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Wildcard for event types in data queries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Objects can already be </a:t>
            </a:r>
            <a:r>
              <a:rPr lang="en-US" dirty="0" err="1" smtClean="0"/>
              <a:t>wildcarded</a:t>
            </a:r>
            <a:r>
              <a:rPr lang="en-US" dirty="0" smtClean="0"/>
              <a:t>, so this completes the feature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Gotchas with </a:t>
            </a:r>
            <a:r>
              <a:rPr lang="en-US" dirty="0" err="1" smtClean="0"/>
              <a:t>datastores</a:t>
            </a:r>
            <a:r>
              <a:rPr lang="en-US" dirty="0" smtClean="0"/>
              <a:t> supporting multiple aggregates</a:t>
            </a:r>
          </a:p>
          <a:p>
            <a:pPr marL="742950" lvl="1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Objects could specify what measurements they support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Would make querying data more straightforward</a:t>
            </a:r>
          </a:p>
          <a:p>
            <a:pPr marL="742950" lvl="1" indent="-285750">
              <a:buFont typeface="Arial"/>
              <a:buChar char="•"/>
            </a:pPr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Node schema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Associate VMs with the physical machines they’re running 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Add a </a:t>
            </a:r>
            <a:r>
              <a:rPr lang="en-US" dirty="0" err="1" smtClean="0"/>
              <a:t>baremetal</a:t>
            </a:r>
            <a:r>
              <a:rPr lang="en-US" dirty="0" smtClean="0"/>
              <a:t> node type</a:t>
            </a:r>
          </a:p>
        </p:txBody>
      </p:sp>
    </p:spTree>
    <p:extLst>
      <p:ext uri="{BB962C8B-B14F-4D97-AF65-F5344CB8AC3E}">
        <p14:creationId xmlns:p14="http://schemas.microsoft.com/office/powerpoint/2010/main" val="3052068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new features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1" y="1600200"/>
            <a:ext cx="8382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err="1" smtClean="0"/>
              <a:t>OpenFlow</a:t>
            </a:r>
            <a:r>
              <a:rPr lang="en-US" sz="2800" dirty="0" smtClean="0"/>
              <a:t> support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>
                <a:solidFill>
                  <a:srgbClr val="080808"/>
                </a:solidFill>
              </a:rPr>
              <a:t>New </a:t>
            </a:r>
            <a:r>
              <a:rPr lang="en-US" sz="2000" dirty="0" err="1">
                <a:solidFill>
                  <a:srgbClr val="080808"/>
                </a:solidFill>
              </a:rPr>
              <a:t>flowspace</a:t>
            </a:r>
            <a:r>
              <a:rPr lang="en-US" sz="2000" dirty="0">
                <a:solidFill>
                  <a:srgbClr val="080808"/>
                </a:solidFill>
              </a:rPr>
              <a:t> resource type?  What’s in a </a:t>
            </a:r>
            <a:r>
              <a:rPr lang="en-US" sz="2000" dirty="0" err="1">
                <a:solidFill>
                  <a:srgbClr val="080808"/>
                </a:solidFill>
              </a:rPr>
              <a:t>flowspace</a:t>
            </a:r>
            <a:r>
              <a:rPr lang="en-US" sz="2000" dirty="0">
                <a:solidFill>
                  <a:srgbClr val="080808"/>
                </a:solidFill>
              </a:rPr>
              <a:t> resource</a:t>
            </a:r>
            <a:r>
              <a:rPr lang="en-US" sz="2000" dirty="0" smtClean="0">
                <a:solidFill>
                  <a:srgbClr val="080808"/>
                </a:solidFill>
              </a:rPr>
              <a:t>?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>
                <a:solidFill>
                  <a:srgbClr val="080808"/>
                </a:solidFill>
              </a:rPr>
              <a:t>Adding this is a certainty, not just a possibility</a:t>
            </a:r>
          </a:p>
          <a:p>
            <a:pPr lvl="1"/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Flexible install location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instead of requiring /</a:t>
            </a:r>
            <a:r>
              <a:rPr lang="en-US" sz="2000" dirty="0" err="1" smtClean="0"/>
              <a:t>usr</a:t>
            </a:r>
            <a:r>
              <a:rPr lang="en-US" sz="2000" dirty="0" smtClean="0"/>
              <a:t>/local/ops-monitoring</a:t>
            </a:r>
            <a:r>
              <a:rPr lang="en-US" sz="2800" dirty="0" smtClean="0">
                <a:solidFill>
                  <a:srgbClr val="080808"/>
                </a:solidFill>
              </a:rPr>
              <a:t>		</a:t>
            </a:r>
            <a:endParaRPr lang="en-US" sz="2000" dirty="0" smtClean="0">
              <a:solidFill>
                <a:srgbClr val="080808"/>
              </a:solidFill>
              <a:latin typeface="+mn-lt"/>
            </a:endParaRPr>
          </a:p>
          <a:p>
            <a:pPr marL="742950" lvl="1" indent="-285750">
              <a:buFont typeface="Arial"/>
              <a:buChar char="•"/>
            </a:pPr>
            <a:endParaRPr lang="en-US" sz="2000" dirty="0">
              <a:solidFill>
                <a:srgbClr val="080808"/>
              </a:solidFill>
              <a:latin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Release packaging (RPM, .deb, BSD </a:t>
            </a:r>
            <a:r>
              <a:rPr lang="en-US" sz="2800" dirty="0" err="1" smtClean="0"/>
              <a:t>pkg</a:t>
            </a:r>
            <a:r>
              <a:rPr lang="en-US" sz="2800" dirty="0" smtClean="0"/>
              <a:t>)</a:t>
            </a:r>
          </a:p>
          <a:p>
            <a:pPr marL="285750" indent="-285750">
              <a:buFont typeface="Arial"/>
              <a:buChar char="•"/>
            </a:pPr>
            <a:endParaRPr lang="en-US" sz="2800" dirty="0"/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Documentation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7472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Discussion of existing monitoring data</a:t>
            </a:r>
          </a:p>
          <a:p>
            <a:pPr lvl="1"/>
            <a:r>
              <a:rPr lang="en-US" dirty="0"/>
              <a:t>Inter-aggregate links</a:t>
            </a:r>
          </a:p>
          <a:p>
            <a:pPr lvl="1"/>
            <a:r>
              <a:rPr lang="en-US" dirty="0"/>
              <a:t>Stats for </a:t>
            </a:r>
            <a:r>
              <a:rPr lang="en-US" dirty="0" err="1"/>
              <a:t>interfacevlans</a:t>
            </a:r>
            <a:endParaRPr lang="en-US" dirty="0"/>
          </a:p>
          <a:p>
            <a:pPr lvl="1"/>
            <a:r>
              <a:rPr lang="en-US" dirty="0"/>
              <a:t>Alerting with messy data</a:t>
            </a:r>
          </a:p>
          <a:p>
            <a:r>
              <a:rPr lang="en-US" dirty="0" smtClean="0"/>
              <a:t>Possible </a:t>
            </a:r>
            <a:r>
              <a:rPr lang="en-US" dirty="0" smtClean="0"/>
              <a:t>new development</a:t>
            </a:r>
          </a:p>
          <a:p>
            <a:pPr lvl="1"/>
            <a:r>
              <a:rPr lang="en-US" dirty="0" smtClean="0"/>
              <a:t>Database schema changes</a:t>
            </a:r>
          </a:p>
          <a:p>
            <a:pPr lvl="1"/>
            <a:r>
              <a:rPr lang="en-US" dirty="0" smtClean="0"/>
              <a:t>JSON schema changes</a:t>
            </a:r>
          </a:p>
          <a:p>
            <a:pPr lvl="1"/>
            <a:r>
              <a:rPr lang="en-US" dirty="0" smtClean="0"/>
              <a:t>Other new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53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of existing monitoring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Completeness of the data</a:t>
            </a:r>
          </a:p>
          <a:p>
            <a:pPr lvl="1"/>
            <a:r>
              <a:rPr lang="en-US" dirty="0" smtClean="0"/>
              <a:t>Need to be able to show the end-to-end path between two different racks</a:t>
            </a:r>
          </a:p>
          <a:p>
            <a:pPr lvl="1"/>
            <a:r>
              <a:rPr lang="en-US" dirty="0" smtClean="0"/>
              <a:t>Attribute traffic back to users</a:t>
            </a:r>
            <a:endParaRPr lang="en-US" dirty="0" smtClean="0"/>
          </a:p>
          <a:p>
            <a:r>
              <a:rPr lang="en-US" dirty="0" smtClean="0"/>
              <a:t>Representation </a:t>
            </a:r>
            <a:r>
              <a:rPr lang="en-US" dirty="0" smtClean="0"/>
              <a:t>of inter-aggregate </a:t>
            </a:r>
            <a:r>
              <a:rPr lang="en-US" dirty="0" smtClean="0"/>
              <a:t>links</a:t>
            </a:r>
            <a:endParaRPr lang="en-US" dirty="0" smtClean="0"/>
          </a:p>
          <a:p>
            <a:r>
              <a:rPr lang="en-US" dirty="0" smtClean="0"/>
              <a:t>Removing stale or obsolete data from the </a:t>
            </a:r>
            <a:r>
              <a:rPr lang="en-US" dirty="0" smtClean="0"/>
              <a:t>database</a:t>
            </a:r>
            <a:endParaRPr lang="en-US" dirty="0"/>
          </a:p>
          <a:p>
            <a:r>
              <a:rPr lang="en-US" dirty="0" smtClean="0"/>
              <a:t>Alerting in the presence of absent, stale, or incorrect data</a:t>
            </a:r>
          </a:p>
          <a:p>
            <a:r>
              <a:rPr lang="en-US" dirty="0" smtClean="0"/>
              <a:t>Providing statistics for </a:t>
            </a:r>
            <a:r>
              <a:rPr lang="en-US" dirty="0" err="1" smtClean="0"/>
              <a:t>interfacevlans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90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Database Schema Changes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931911"/>
              </p:ext>
            </p:extLst>
          </p:nvPr>
        </p:nvGraphicFramePr>
        <p:xfrm>
          <a:off x="1143000" y="1752600"/>
          <a:ext cx="7162800" cy="3429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55626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Field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Change?</a:t>
                      </a:r>
                      <a:endParaRPr lang="en-US" b="1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$schema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Remove.  </a:t>
                      </a:r>
                      <a:r>
                        <a:rPr lang="en-US" dirty="0" err="1" smtClean="0"/>
                        <a:t>rest_call_handler</a:t>
                      </a:r>
                      <a:r>
                        <a:rPr lang="en-US" dirty="0" smtClean="0"/>
                        <a:t> should control this.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Remove?  urn is good enough?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selfRef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Remove.  </a:t>
                      </a:r>
                      <a:r>
                        <a:rPr lang="en-US" dirty="0" err="1" smtClean="0"/>
                        <a:t>rest_call_handler</a:t>
                      </a:r>
                      <a:r>
                        <a:rPr lang="en-US" dirty="0" smtClean="0"/>
                        <a:t> can fill this in.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urn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Leave as-is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Leave as-is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Leave as-is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interface_urn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Leave as-is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interface_href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Remove.  </a:t>
                      </a:r>
                      <a:r>
                        <a:rPr lang="en-US" dirty="0" err="1" smtClean="0"/>
                        <a:t>rest_call_handler</a:t>
                      </a:r>
                      <a:r>
                        <a:rPr lang="en-US" dirty="0" smtClean="0"/>
                        <a:t> can fill this in.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95400" y="1143000"/>
            <a:ext cx="6626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the </a:t>
            </a:r>
            <a:r>
              <a:rPr lang="en-US" dirty="0" err="1" smtClean="0"/>
              <a:t>ops_interfacevlan</a:t>
            </a:r>
            <a:r>
              <a:rPr lang="en-US" dirty="0" smtClean="0"/>
              <a:t> table as a representative example: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5257800"/>
            <a:ext cx="723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changes: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E</a:t>
            </a:r>
            <a:r>
              <a:rPr lang="en-US" dirty="0" smtClean="0"/>
              <a:t>liminate many data redundancies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S</a:t>
            </a:r>
            <a:r>
              <a:rPr lang="en-US" dirty="0" smtClean="0"/>
              <a:t>implify the task of understanding and populating the tables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Apply to both object and relationship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512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JSON response to data query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5218" y="1219200"/>
            <a:ext cx="8450851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[</a:t>
            </a:r>
          </a:p>
          <a:p>
            <a:r>
              <a:rPr lang="en-US" sz="1600" dirty="0"/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 {</a:t>
            </a:r>
            <a:r>
              <a:rPr lang="en-US" sz="1600" dirty="0">
                <a:solidFill>
                  <a:srgbClr val="000000"/>
                </a:solidFill>
              </a:rPr>
              <a:t>"</a:t>
            </a:r>
            <a:r>
              <a:rPr lang="en-US" sz="1600" dirty="0" err="1">
                <a:solidFill>
                  <a:srgbClr val="000000"/>
                </a:solidFill>
              </a:rPr>
              <a:t>tsdata</a:t>
            </a:r>
            <a:r>
              <a:rPr lang="en-US" sz="1600" dirty="0">
                <a:solidFill>
                  <a:srgbClr val="000000"/>
                </a:solidFill>
              </a:rPr>
              <a:t>":[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       {"ts":1412124480000000,"v":7917}</a:t>
            </a:r>
            <a:r>
              <a:rPr lang="en-US" sz="1600" dirty="0" smtClean="0">
                <a:solidFill>
                  <a:srgbClr val="000000"/>
                </a:solidFill>
              </a:rPr>
              <a:t>,</a:t>
            </a:r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dirty="0">
                <a:solidFill>
                  <a:srgbClr val="000000"/>
                </a:solidFill>
              </a:rPr>
              <a:t>        {"ts":1412124600000000,"v":7026},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       {"ts":1412125320000000,"v":8731}],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   "</a:t>
            </a:r>
            <a:r>
              <a:rPr lang="en-US" sz="1600" dirty="0" err="1">
                <a:solidFill>
                  <a:srgbClr val="000000"/>
                </a:solidFill>
              </a:rPr>
              <a:t>eventType</a:t>
            </a:r>
            <a:r>
              <a:rPr lang="en-US" sz="1600" dirty="0">
                <a:solidFill>
                  <a:srgbClr val="000000"/>
                </a:solidFill>
              </a:rPr>
              <a:t>":"</a:t>
            </a:r>
            <a:r>
              <a:rPr lang="en-US" sz="1600" dirty="0" err="1" smtClean="0">
                <a:solidFill>
                  <a:srgbClr val="000000"/>
                </a:solidFill>
              </a:rPr>
              <a:t>ops_monitoring:rx_bps</a:t>
            </a:r>
            <a:r>
              <a:rPr lang="en-US" sz="1600" dirty="0" smtClean="0">
                <a:solidFill>
                  <a:srgbClr val="000000"/>
                </a:solidFill>
              </a:rPr>
              <a:t>”,</a:t>
            </a:r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dirty="0">
                <a:solidFill>
                  <a:srgbClr val="000000"/>
                </a:solidFill>
              </a:rPr>
              <a:t>    "subject"</a:t>
            </a:r>
            <a:r>
              <a:rPr lang="en-US" sz="1600" dirty="0" smtClean="0">
                <a:solidFill>
                  <a:srgbClr val="000000"/>
                </a:solidFill>
              </a:rPr>
              <a:t>: </a:t>
            </a:r>
            <a:r>
              <a:rPr lang="en-US" sz="1600" dirty="0" smtClean="0">
                <a:solidFill>
                  <a:srgbClr val="000000"/>
                </a:solidFill>
                <a:hlinkClick r:id="rId2"/>
              </a:rPr>
              <a:t>“https</a:t>
            </a:r>
            <a:r>
              <a:rPr lang="en-US" sz="1600" dirty="0">
                <a:solidFill>
                  <a:srgbClr val="000000"/>
                </a:solidFill>
                <a:hlinkClick r:id="rId2"/>
              </a:rPr>
              <a:t>://gmoc-</a:t>
            </a:r>
            <a:r>
              <a:rPr lang="en-US" sz="1600" dirty="0" smtClean="0">
                <a:hlinkClick r:id="rId2"/>
              </a:rPr>
              <a:t>db.grnoc.iu.edu</a:t>
            </a:r>
            <a:r>
              <a:rPr lang="en-US" sz="1600" dirty="0" smtClean="0">
                <a:solidFill>
                  <a:srgbClr val="000000"/>
                </a:solidFill>
                <a:hlinkClick r:id="rId2"/>
              </a:rPr>
              <a:t>/</a:t>
            </a:r>
            <a:r>
              <a:rPr lang="en-US" sz="1600" dirty="0">
                <a:solidFill>
                  <a:srgbClr val="000000"/>
                </a:solidFill>
                <a:hlinkClick r:id="rId2"/>
              </a:rPr>
              <a:t>info/interface</a:t>
            </a:r>
            <a:r>
              <a:rPr lang="en-US" sz="1600" dirty="0" smtClean="0">
                <a:solidFill>
                  <a:srgbClr val="000000"/>
                </a:solidFill>
                <a:hlinkClick r:id="rId2"/>
              </a:rPr>
              <a:t>/rtr.wash.ion.internet2</a:t>
            </a:r>
            <a:r>
              <a:rPr lang="en-US" sz="1600" dirty="0">
                <a:solidFill>
                  <a:srgbClr val="000000"/>
                </a:solidFill>
                <a:hlinkClick r:id="rId2"/>
              </a:rPr>
              <a:t>.edu/xe-0/2/</a:t>
            </a:r>
            <a:r>
              <a:rPr lang="en-US" sz="1600" dirty="0" smtClean="0">
                <a:solidFill>
                  <a:srgbClr val="000000"/>
                </a:solidFill>
                <a:hlinkClick r:id="rId2"/>
              </a:rPr>
              <a:t>2</a:t>
            </a:r>
            <a:r>
              <a:rPr lang="en-US" sz="1600" dirty="0" smtClean="0">
                <a:solidFill>
                  <a:srgbClr val="000000"/>
                </a:solidFill>
              </a:rPr>
              <a:t>”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    "</a:t>
            </a:r>
            <a:r>
              <a:rPr lang="en-US" sz="1600" dirty="0">
                <a:solidFill>
                  <a:srgbClr val="000000"/>
                </a:solidFill>
              </a:rPr>
              <a:t>id":"</a:t>
            </a:r>
            <a:r>
              <a:rPr lang="en-US" sz="1600" dirty="0" smtClean="0">
                <a:solidFill>
                  <a:srgbClr val="000000"/>
                </a:solidFill>
              </a:rPr>
              <a:t>rx_bps:rtr.wash.ion.internet2</a:t>
            </a:r>
            <a:r>
              <a:rPr lang="en-US" sz="1600" dirty="0">
                <a:solidFill>
                  <a:srgbClr val="000000"/>
                </a:solidFill>
              </a:rPr>
              <a:t>.edu:xe-0/2/2"</a:t>
            </a:r>
            <a:r>
              <a:rPr lang="en-US" sz="1600" dirty="0" smtClean="0">
                <a:solidFill>
                  <a:srgbClr val="000000"/>
                </a:solidFill>
              </a:rPr>
              <a:t>,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    "</a:t>
            </a:r>
            <a:r>
              <a:rPr lang="en-US" sz="1600" dirty="0" err="1">
                <a:solidFill>
                  <a:srgbClr val="000000"/>
                </a:solidFill>
              </a:rPr>
              <a:t>description":"bits</a:t>
            </a:r>
            <a:r>
              <a:rPr lang="en-US" sz="1600" dirty="0">
                <a:solidFill>
                  <a:srgbClr val="000000"/>
                </a:solidFill>
              </a:rPr>
              <a:t> per second received on this interface",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   "</a:t>
            </a:r>
            <a:r>
              <a:rPr lang="en-US" sz="1600" dirty="0" err="1">
                <a:solidFill>
                  <a:srgbClr val="000000"/>
                </a:solidFill>
              </a:rPr>
              <a:t>units":"float</a:t>
            </a:r>
            <a:r>
              <a:rPr lang="en-US" sz="1600" dirty="0">
                <a:solidFill>
                  <a:srgbClr val="000000"/>
                </a:solidFill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   "$schema"</a:t>
            </a:r>
            <a:r>
              <a:rPr lang="en-US" sz="1600" dirty="0" smtClean="0">
                <a:solidFill>
                  <a:srgbClr val="000000"/>
                </a:solidFill>
              </a:rPr>
              <a:t>: </a:t>
            </a:r>
            <a:r>
              <a:rPr lang="en-US" sz="1600" dirty="0" smtClean="0">
                <a:solidFill>
                  <a:srgbClr val="000000"/>
                </a:solidFill>
                <a:hlinkClick r:id="rId3"/>
              </a:rPr>
              <a:t>“http:</a:t>
            </a:r>
            <a:r>
              <a:rPr lang="en-US" sz="1600" dirty="0">
                <a:solidFill>
                  <a:srgbClr val="000000"/>
                </a:solidFill>
                <a:hlinkClick r:id="rId3"/>
              </a:rPr>
              <a:t>//www.gpolab.bbn.com/monitoring/schema/20140828/data</a:t>
            </a:r>
            <a:r>
              <a:rPr lang="en-US" sz="1600" dirty="0" smtClean="0">
                <a:solidFill>
                  <a:srgbClr val="000000"/>
                </a:solidFill>
                <a:hlinkClick r:id="rId3"/>
              </a:rPr>
              <a:t>#</a:t>
            </a:r>
            <a:r>
              <a:rPr lang="en-US" sz="1600" dirty="0" smtClean="0">
                <a:solidFill>
                  <a:srgbClr val="000000"/>
                </a:solidFill>
              </a:rPr>
              <a:t>”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  },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{“</a:t>
            </a:r>
            <a:r>
              <a:rPr lang="en-US" sz="1600" dirty="0" err="1" smtClean="0"/>
              <a:t>tsdata</a:t>
            </a:r>
            <a:r>
              <a:rPr lang="en-US" sz="1600" dirty="0" smtClean="0"/>
              <a:t>”:[….] }</a:t>
            </a:r>
            <a:endParaRPr lang="en-US" sz="1600" dirty="0"/>
          </a:p>
          <a:p>
            <a:r>
              <a:rPr lang="en-US" sz="1600" dirty="0" smtClean="0"/>
              <a:t>]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507434" y="5410200"/>
            <a:ext cx="8255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reference, this is what a typical response to a data query currently looks like.  We will look at some possible changes to this format in the next slides.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550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data response: top-level list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5218" y="1219200"/>
            <a:ext cx="7514497" cy="326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 </a:t>
            </a:r>
            <a:r>
              <a:rPr lang="en-US" dirty="0" smtClean="0">
                <a:solidFill>
                  <a:srgbClr val="FF0000"/>
                </a:solidFill>
              </a:rPr>
              <a:t>does </a:t>
            </a:r>
            <a:r>
              <a:rPr lang="en-US" dirty="0">
                <a:solidFill>
                  <a:srgbClr val="FF0000"/>
                </a:solidFill>
              </a:rPr>
              <a:t>not match data schema </a:t>
            </a:r>
            <a:r>
              <a:rPr lang="en-US" dirty="0" smtClean="0">
                <a:solidFill>
                  <a:srgbClr val="FF0000"/>
                </a:solidFill>
              </a:rPr>
              <a:t>(schema does </a:t>
            </a:r>
            <a:r>
              <a:rPr lang="en-US" dirty="0">
                <a:solidFill>
                  <a:srgbClr val="FF0000"/>
                </a:solidFill>
              </a:rPr>
              <a:t>not start with a list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 {</a:t>
            </a:r>
            <a:r>
              <a:rPr lang="en-US" sz="1400" dirty="0">
                <a:solidFill>
                  <a:srgbClr val="000000"/>
                </a:solidFill>
              </a:rPr>
              <a:t>"</a:t>
            </a:r>
            <a:r>
              <a:rPr lang="en-US" sz="1400" dirty="0" err="1">
                <a:solidFill>
                  <a:srgbClr val="000000"/>
                </a:solidFill>
              </a:rPr>
              <a:t>tsdata</a:t>
            </a:r>
            <a:r>
              <a:rPr lang="en-US" sz="1400" dirty="0">
                <a:solidFill>
                  <a:srgbClr val="000000"/>
                </a:solidFill>
              </a:rPr>
              <a:t>":[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    {"ts":1412124480000000,"v":7917}</a:t>
            </a:r>
            <a:r>
              <a:rPr lang="en-US" sz="1400" dirty="0" smtClean="0">
                <a:solidFill>
                  <a:srgbClr val="000000"/>
                </a:solidFill>
              </a:rPr>
              <a:t>,</a:t>
            </a:r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        {"ts":1412124600000000,"v":7026},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    {"ts":1412125320000000,"v":8731}],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"</a:t>
            </a:r>
            <a:r>
              <a:rPr lang="en-US" sz="1400" dirty="0" err="1">
                <a:solidFill>
                  <a:srgbClr val="000000"/>
                </a:solidFill>
              </a:rPr>
              <a:t>eventType</a:t>
            </a:r>
            <a:r>
              <a:rPr lang="en-US" sz="1400" dirty="0">
                <a:solidFill>
                  <a:srgbClr val="000000"/>
                </a:solidFill>
              </a:rPr>
              <a:t>":"</a:t>
            </a:r>
            <a:r>
              <a:rPr lang="en-US" sz="1400" dirty="0" err="1" smtClean="0">
                <a:solidFill>
                  <a:srgbClr val="000000"/>
                </a:solidFill>
              </a:rPr>
              <a:t>ops_monitoring:rx_bps</a:t>
            </a:r>
            <a:r>
              <a:rPr lang="en-US" sz="1400" dirty="0" smtClean="0">
                <a:solidFill>
                  <a:srgbClr val="000000"/>
                </a:solidFill>
              </a:rPr>
              <a:t>”,</a:t>
            </a:r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    "subject"</a:t>
            </a:r>
            <a:r>
              <a:rPr lang="en-US" sz="1400" dirty="0" smtClean="0">
                <a:solidFill>
                  <a:srgbClr val="000000"/>
                </a:solidFill>
              </a:rPr>
              <a:t>: </a:t>
            </a:r>
            <a:r>
              <a:rPr lang="en-US" sz="1400" dirty="0" smtClean="0">
                <a:solidFill>
                  <a:srgbClr val="000000"/>
                </a:solidFill>
                <a:hlinkClick r:id="rId2"/>
              </a:rPr>
              <a:t>“https</a:t>
            </a:r>
            <a:r>
              <a:rPr lang="en-US" sz="1400" dirty="0">
                <a:solidFill>
                  <a:srgbClr val="000000"/>
                </a:solidFill>
                <a:hlinkClick r:id="rId2"/>
              </a:rPr>
              <a:t>://gmoc-</a:t>
            </a:r>
            <a:r>
              <a:rPr lang="en-US" sz="1400" dirty="0" smtClean="0">
                <a:hlinkClick r:id="rId2"/>
              </a:rPr>
              <a:t>db.grnoc.iu.edu</a:t>
            </a:r>
            <a:r>
              <a:rPr lang="en-US" sz="1400" dirty="0" smtClean="0">
                <a:solidFill>
                  <a:srgbClr val="000000"/>
                </a:solidFill>
                <a:hlinkClick r:id="rId2"/>
              </a:rPr>
              <a:t>/</a:t>
            </a:r>
            <a:r>
              <a:rPr lang="en-US" sz="1400" dirty="0">
                <a:solidFill>
                  <a:srgbClr val="000000"/>
                </a:solidFill>
                <a:hlinkClick r:id="rId2"/>
              </a:rPr>
              <a:t>info/interface</a:t>
            </a:r>
            <a:r>
              <a:rPr lang="en-US" sz="1400" dirty="0" smtClean="0">
                <a:solidFill>
                  <a:srgbClr val="000000"/>
                </a:solidFill>
                <a:hlinkClick r:id="rId2"/>
              </a:rPr>
              <a:t>/</a:t>
            </a:r>
            <a:r>
              <a:rPr lang="en-US" sz="1400" dirty="0">
                <a:solidFill>
                  <a:srgbClr val="000000"/>
                </a:solidFill>
                <a:hlinkClick r:id="rId2"/>
              </a:rPr>
              <a:t>rtr.wash.</a:t>
            </a:r>
            <a:r>
              <a:rPr lang="en-US" sz="1400" dirty="0" smtClean="0">
                <a:solidFill>
                  <a:srgbClr val="000000"/>
                </a:solidFill>
                <a:hlinkClick r:id="rId2"/>
              </a:rPr>
              <a:t>ion.internet2</a:t>
            </a:r>
            <a:r>
              <a:rPr lang="en-US" sz="1400" dirty="0">
                <a:solidFill>
                  <a:srgbClr val="000000"/>
                </a:solidFill>
                <a:hlinkClick r:id="rId2"/>
              </a:rPr>
              <a:t>.edu/xe-0/2/</a:t>
            </a:r>
            <a:r>
              <a:rPr lang="en-US" sz="1400" dirty="0" smtClean="0">
                <a:solidFill>
                  <a:srgbClr val="000000"/>
                </a:solidFill>
                <a:hlinkClick r:id="rId2"/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”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    "</a:t>
            </a:r>
            <a:r>
              <a:rPr lang="en-US" sz="1400" dirty="0">
                <a:solidFill>
                  <a:srgbClr val="000000"/>
                </a:solidFill>
              </a:rPr>
              <a:t>id":"</a:t>
            </a:r>
            <a:r>
              <a:rPr lang="en-US" sz="1400" dirty="0" smtClean="0">
                <a:solidFill>
                  <a:srgbClr val="000000"/>
                </a:solidFill>
              </a:rPr>
              <a:t>rx_bps:rtr.wash.ion.internet2</a:t>
            </a:r>
            <a:r>
              <a:rPr lang="en-US" sz="1400" dirty="0">
                <a:solidFill>
                  <a:srgbClr val="000000"/>
                </a:solidFill>
              </a:rPr>
              <a:t>.edu:xe-0/2/2"</a:t>
            </a:r>
            <a:r>
              <a:rPr lang="en-US" sz="1400" dirty="0" smtClean="0">
                <a:solidFill>
                  <a:srgbClr val="000000"/>
                </a:solidFill>
              </a:rPr>
              <a:t>,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    "</a:t>
            </a:r>
            <a:r>
              <a:rPr lang="en-US" sz="1400" dirty="0" err="1">
                <a:solidFill>
                  <a:srgbClr val="000000"/>
                </a:solidFill>
              </a:rPr>
              <a:t>description":"bits</a:t>
            </a:r>
            <a:r>
              <a:rPr lang="en-US" sz="1400" dirty="0">
                <a:solidFill>
                  <a:srgbClr val="000000"/>
                </a:solidFill>
              </a:rPr>
              <a:t> per second received on this interface",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"</a:t>
            </a:r>
            <a:r>
              <a:rPr lang="en-US" sz="1400" dirty="0" err="1">
                <a:solidFill>
                  <a:srgbClr val="000000"/>
                </a:solidFill>
              </a:rPr>
              <a:t>units":"float</a:t>
            </a:r>
            <a:r>
              <a:rPr lang="en-US" sz="1400" dirty="0">
                <a:solidFill>
                  <a:srgbClr val="000000"/>
                </a:solidFill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"$schema"</a:t>
            </a:r>
            <a:r>
              <a:rPr lang="en-US" sz="1400" dirty="0" smtClean="0">
                <a:solidFill>
                  <a:srgbClr val="000000"/>
                </a:solidFill>
              </a:rPr>
              <a:t>: </a:t>
            </a:r>
            <a:r>
              <a:rPr lang="en-US" sz="1400" dirty="0" smtClean="0">
                <a:solidFill>
                  <a:srgbClr val="000000"/>
                </a:solidFill>
                <a:hlinkClick r:id="rId3"/>
              </a:rPr>
              <a:t>“http:</a:t>
            </a:r>
            <a:r>
              <a:rPr lang="en-US" sz="1400" dirty="0">
                <a:solidFill>
                  <a:srgbClr val="000000"/>
                </a:solidFill>
                <a:hlinkClick r:id="rId3"/>
              </a:rPr>
              <a:t>//www.gpolab.bbn.com/monitoring/schema/20140828/data</a:t>
            </a:r>
            <a:r>
              <a:rPr lang="en-US" sz="1400" dirty="0" smtClean="0">
                <a:solidFill>
                  <a:srgbClr val="000000"/>
                </a:solidFill>
                <a:hlinkClick r:id="rId3"/>
              </a:rPr>
              <a:t>#</a:t>
            </a:r>
            <a:r>
              <a:rPr lang="en-US" sz="1400" dirty="0" smtClean="0">
                <a:solidFill>
                  <a:srgbClr val="000000"/>
                </a:solidFill>
              </a:rPr>
              <a:t>”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  },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{“</a:t>
            </a:r>
            <a:r>
              <a:rPr lang="en-US" sz="1400" dirty="0" err="1" smtClean="0"/>
              <a:t>tsdata</a:t>
            </a:r>
            <a:r>
              <a:rPr lang="en-US" sz="1400" dirty="0" smtClean="0"/>
              <a:t>”:[….] }</a:t>
            </a:r>
            <a:endParaRPr lang="en-US" sz="1400" dirty="0"/>
          </a:p>
          <a:p>
            <a:r>
              <a:rPr lang="en-US" sz="1400" dirty="0" smtClean="0"/>
              <a:t>]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95300" y="4514671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Currently, the response is a list [ ] of JSON objects each of which conform to the data schema.  The response as a whole does NOT pass JSON validation.  Special-case validation code is needed for this one response.  Ideally, the entire response would pass JSON validation without special treatment.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722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data response: top-level list FIX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5218" y="1219200"/>
            <a:ext cx="761425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{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>
                <a:solidFill>
                  <a:srgbClr val="000000"/>
                </a:solidFill>
              </a:rPr>
              <a:t>"</a:t>
            </a:r>
            <a:r>
              <a:rPr lang="en-US" sz="1400" dirty="0">
                <a:solidFill>
                  <a:srgbClr val="FF0000"/>
                </a:solidFill>
              </a:rPr>
              <a:t>$schema</a:t>
            </a:r>
            <a:r>
              <a:rPr lang="en-US" sz="1400" dirty="0">
                <a:solidFill>
                  <a:srgbClr val="000000"/>
                </a:solidFill>
              </a:rPr>
              <a:t>": </a:t>
            </a:r>
            <a:r>
              <a:rPr lang="en-US" sz="1400" dirty="0" smtClean="0">
                <a:solidFill>
                  <a:srgbClr val="000000"/>
                </a:solidFill>
                <a:hlinkClick r:id="rId2"/>
              </a:rPr>
              <a:t>http</a:t>
            </a:r>
            <a:r>
              <a:rPr lang="en-US" sz="1400" dirty="0">
                <a:solidFill>
                  <a:srgbClr val="000000"/>
                </a:solidFill>
                <a:hlinkClick r:id="rId2"/>
              </a:rPr>
              <a:t>://www.gpolab.bbn.com/monitoring/schema/</a:t>
            </a:r>
            <a:r>
              <a:rPr lang="en-US" sz="1400" dirty="0" smtClean="0">
                <a:solidFill>
                  <a:srgbClr val="000000"/>
                </a:solidFill>
                <a:hlinkClick r:id="rId2"/>
              </a:rPr>
              <a:t>20141205/</a:t>
            </a:r>
            <a:r>
              <a:rPr lang="en-US" sz="1400" dirty="0">
                <a:solidFill>
                  <a:srgbClr val="000000"/>
                </a:solidFill>
                <a:hlinkClick r:id="rId2"/>
              </a:rPr>
              <a:t>data</a:t>
            </a:r>
            <a:r>
              <a:rPr lang="en-US" sz="1400" dirty="0" smtClean="0">
                <a:solidFill>
                  <a:srgbClr val="000000"/>
                </a:solidFill>
                <a:hlinkClick r:id="rId2"/>
              </a:rPr>
              <a:t>#</a:t>
            </a:r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 smtClean="0"/>
              <a:t>  “</a:t>
            </a:r>
            <a:r>
              <a:rPr lang="en-US" sz="1400" dirty="0" smtClean="0">
                <a:solidFill>
                  <a:srgbClr val="FF0000"/>
                </a:solidFill>
              </a:rPr>
              <a:t>measurements</a:t>
            </a:r>
            <a:r>
              <a:rPr lang="en-US" sz="1400" dirty="0" smtClean="0"/>
              <a:t>”: [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   {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     "</a:t>
            </a:r>
            <a:r>
              <a:rPr lang="en-US" sz="1400" dirty="0" err="1">
                <a:solidFill>
                  <a:srgbClr val="000000"/>
                </a:solidFill>
              </a:rPr>
              <a:t>tsdata</a:t>
            </a:r>
            <a:r>
              <a:rPr lang="en-US" sz="1400" dirty="0">
                <a:solidFill>
                  <a:srgbClr val="000000"/>
                </a:solidFill>
              </a:rPr>
              <a:t>":[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    {"ts":1412124480000000,"v":7917}</a:t>
            </a:r>
            <a:r>
              <a:rPr lang="en-US" sz="1400" dirty="0" smtClean="0">
                <a:solidFill>
                  <a:srgbClr val="000000"/>
                </a:solidFill>
              </a:rPr>
              <a:t>,</a:t>
            </a:r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        {"ts":1412124600000000,"v":7026},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    {"ts":1412125320000000,"v":8731}],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</a:t>
            </a:r>
            <a:r>
              <a:rPr lang="en-US" sz="1400" dirty="0" smtClean="0">
                <a:solidFill>
                  <a:srgbClr val="000000"/>
                </a:solidFill>
              </a:rPr>
              <a:t>  "</a:t>
            </a:r>
            <a:r>
              <a:rPr lang="en-US" sz="1400" dirty="0" err="1">
                <a:solidFill>
                  <a:srgbClr val="000000"/>
                </a:solidFill>
              </a:rPr>
              <a:t>eventType</a:t>
            </a:r>
            <a:r>
              <a:rPr lang="en-US" sz="1400" dirty="0">
                <a:solidFill>
                  <a:srgbClr val="000000"/>
                </a:solidFill>
              </a:rPr>
              <a:t>":"</a:t>
            </a:r>
            <a:r>
              <a:rPr lang="en-US" sz="1400" dirty="0" err="1" smtClean="0">
                <a:solidFill>
                  <a:srgbClr val="000000"/>
                </a:solidFill>
              </a:rPr>
              <a:t>ops_monitoring:rx_bps</a:t>
            </a:r>
            <a:r>
              <a:rPr lang="en-US" sz="1400" dirty="0" smtClean="0">
                <a:solidFill>
                  <a:srgbClr val="000000"/>
                </a:solidFill>
              </a:rPr>
              <a:t>”,</a:t>
            </a:r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    </a:t>
            </a:r>
            <a:r>
              <a:rPr lang="en-US" sz="1400" dirty="0" smtClean="0">
                <a:solidFill>
                  <a:srgbClr val="000000"/>
                </a:solidFill>
              </a:rPr>
              <a:t>  "</a:t>
            </a:r>
            <a:r>
              <a:rPr lang="en-US" sz="1400" dirty="0">
                <a:solidFill>
                  <a:srgbClr val="000000"/>
                </a:solidFill>
              </a:rPr>
              <a:t>subject"</a:t>
            </a:r>
            <a:r>
              <a:rPr lang="en-US" sz="1400" dirty="0" smtClean="0">
                <a:solidFill>
                  <a:srgbClr val="000000"/>
                </a:solidFill>
              </a:rPr>
              <a:t>: </a:t>
            </a:r>
            <a:r>
              <a:rPr lang="en-US" sz="1400" dirty="0" smtClean="0">
                <a:solidFill>
                  <a:srgbClr val="000000"/>
                </a:solidFill>
                <a:hlinkClick r:id="rId3"/>
              </a:rPr>
              <a:t>“https</a:t>
            </a:r>
            <a:r>
              <a:rPr lang="en-US" sz="1400" dirty="0">
                <a:solidFill>
                  <a:srgbClr val="000000"/>
                </a:solidFill>
                <a:hlinkClick r:id="rId3"/>
              </a:rPr>
              <a:t>://gmoc-</a:t>
            </a:r>
            <a:r>
              <a:rPr lang="en-US" sz="1400" dirty="0" smtClean="0">
                <a:hlinkClick r:id="rId3"/>
              </a:rPr>
              <a:t>db.grnoc.iu.edu</a:t>
            </a:r>
            <a:r>
              <a:rPr lang="en-US" sz="1400" dirty="0" smtClean="0">
                <a:solidFill>
                  <a:srgbClr val="000000"/>
                </a:solidFill>
                <a:hlinkClick r:id="rId3"/>
              </a:rPr>
              <a:t>/</a:t>
            </a:r>
            <a:r>
              <a:rPr lang="en-US" sz="1400" dirty="0">
                <a:solidFill>
                  <a:srgbClr val="000000"/>
                </a:solidFill>
                <a:hlinkClick r:id="rId3"/>
              </a:rPr>
              <a:t>info/interface</a:t>
            </a:r>
            <a:r>
              <a:rPr lang="en-US" sz="1400" dirty="0" smtClean="0">
                <a:solidFill>
                  <a:srgbClr val="000000"/>
                </a:solidFill>
                <a:hlinkClick r:id="rId3"/>
              </a:rPr>
              <a:t>/</a:t>
            </a:r>
            <a:r>
              <a:rPr lang="en-US" sz="1400" dirty="0">
                <a:solidFill>
                  <a:srgbClr val="000000"/>
                </a:solidFill>
                <a:hlinkClick r:id="rId3"/>
              </a:rPr>
              <a:t>rtr.wash.</a:t>
            </a:r>
            <a:r>
              <a:rPr lang="en-US" sz="1400" dirty="0" smtClean="0">
                <a:solidFill>
                  <a:srgbClr val="000000"/>
                </a:solidFill>
                <a:hlinkClick r:id="rId3"/>
              </a:rPr>
              <a:t>ion.internet2</a:t>
            </a:r>
            <a:r>
              <a:rPr lang="en-US" sz="1400" dirty="0">
                <a:solidFill>
                  <a:srgbClr val="000000"/>
                </a:solidFill>
                <a:hlinkClick r:id="rId3"/>
              </a:rPr>
              <a:t>.edu/xe-0/2/</a:t>
            </a:r>
            <a:r>
              <a:rPr lang="en-US" sz="1400" dirty="0" smtClean="0">
                <a:solidFill>
                  <a:srgbClr val="000000"/>
                </a:solidFill>
                <a:hlinkClick r:id="rId3"/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”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      "</a:t>
            </a:r>
            <a:r>
              <a:rPr lang="en-US" sz="1400" dirty="0">
                <a:solidFill>
                  <a:srgbClr val="000000"/>
                </a:solidFill>
              </a:rPr>
              <a:t>id":"</a:t>
            </a:r>
            <a:r>
              <a:rPr lang="en-US" sz="1400" dirty="0" smtClean="0">
                <a:solidFill>
                  <a:srgbClr val="000000"/>
                </a:solidFill>
              </a:rPr>
              <a:t>rx_bps:rtr.wash.ion.internet2</a:t>
            </a:r>
            <a:r>
              <a:rPr lang="en-US" sz="1400" dirty="0">
                <a:solidFill>
                  <a:srgbClr val="000000"/>
                </a:solidFill>
              </a:rPr>
              <a:t>.edu:xe-0/2/2"</a:t>
            </a:r>
            <a:r>
              <a:rPr lang="en-US" sz="1400" dirty="0" smtClean="0">
                <a:solidFill>
                  <a:srgbClr val="000000"/>
                </a:solidFill>
              </a:rPr>
              <a:t>,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      "</a:t>
            </a:r>
            <a:r>
              <a:rPr lang="en-US" sz="1400" dirty="0" err="1">
                <a:solidFill>
                  <a:srgbClr val="000000"/>
                </a:solidFill>
              </a:rPr>
              <a:t>description":"bits</a:t>
            </a:r>
            <a:r>
              <a:rPr lang="en-US" sz="1400" dirty="0">
                <a:solidFill>
                  <a:srgbClr val="000000"/>
                </a:solidFill>
              </a:rPr>
              <a:t> per second received on this interface",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</a:t>
            </a:r>
            <a:r>
              <a:rPr lang="en-US" sz="1400" dirty="0" smtClean="0">
                <a:solidFill>
                  <a:srgbClr val="000000"/>
                </a:solidFill>
              </a:rPr>
              <a:t>  "</a:t>
            </a:r>
            <a:r>
              <a:rPr lang="en-US" sz="1400" dirty="0" err="1">
                <a:solidFill>
                  <a:srgbClr val="000000"/>
                </a:solidFill>
              </a:rPr>
              <a:t>units":"</a:t>
            </a:r>
            <a:r>
              <a:rPr lang="en-US" sz="1400" dirty="0" err="1" smtClean="0">
                <a:solidFill>
                  <a:srgbClr val="000000"/>
                </a:solidFill>
              </a:rPr>
              <a:t>float</a:t>
            </a:r>
            <a:r>
              <a:rPr lang="en-US" sz="1400" dirty="0" smtClean="0">
                <a:solidFill>
                  <a:srgbClr val="000000"/>
                </a:solidFill>
              </a:rPr>
              <a:t>”,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   },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{“</a:t>
            </a:r>
            <a:r>
              <a:rPr lang="en-US" sz="1400" dirty="0" err="1" smtClean="0"/>
              <a:t>tsdata</a:t>
            </a:r>
            <a:r>
              <a:rPr lang="en-US" sz="1400" dirty="0" smtClean="0"/>
              <a:t>”:[….] }</a:t>
            </a:r>
            <a:endParaRPr lang="en-US" sz="1400" dirty="0"/>
          </a:p>
          <a:p>
            <a:r>
              <a:rPr lang="en-US" sz="1400" dirty="0" smtClean="0"/>
              <a:t>  ]</a:t>
            </a:r>
          </a:p>
          <a:p>
            <a:r>
              <a:rPr lang="en-US" sz="1400" dirty="0" smtClean="0"/>
              <a:t>}</a:t>
            </a:r>
          </a:p>
          <a:p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105400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$schema only appears once in the entire response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 impact on database table population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Collectors must parse new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835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data response: timestamps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5218" y="1219200"/>
            <a:ext cx="751449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</a:t>
            </a:r>
          </a:p>
          <a:p>
            <a:r>
              <a:rPr lang="en-US" sz="1400" dirty="0"/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 {</a:t>
            </a:r>
            <a:r>
              <a:rPr lang="en-US" sz="1400" dirty="0">
                <a:solidFill>
                  <a:srgbClr val="000000"/>
                </a:solidFill>
              </a:rPr>
              <a:t>"</a:t>
            </a:r>
            <a:r>
              <a:rPr lang="en-US" sz="1400" dirty="0" err="1">
                <a:solidFill>
                  <a:srgbClr val="000000"/>
                </a:solidFill>
              </a:rPr>
              <a:t>tsdata</a:t>
            </a:r>
            <a:r>
              <a:rPr lang="en-US" sz="1400" dirty="0">
                <a:solidFill>
                  <a:srgbClr val="000000"/>
                </a:solidFill>
              </a:rPr>
              <a:t>":[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    {"ts":1412124480000</a:t>
            </a:r>
            <a:r>
              <a:rPr lang="en-US" sz="1400" dirty="0">
                <a:solidFill>
                  <a:srgbClr val="FF0000"/>
                </a:solidFill>
              </a:rPr>
              <a:t>000</a:t>
            </a:r>
            <a:r>
              <a:rPr lang="en-US" sz="1400" dirty="0">
                <a:solidFill>
                  <a:srgbClr val="000000"/>
                </a:solidFill>
              </a:rPr>
              <a:t>,"v":7917}</a:t>
            </a:r>
            <a:r>
              <a:rPr lang="en-US" sz="1400" dirty="0" smtClean="0">
                <a:solidFill>
                  <a:srgbClr val="000000"/>
                </a:solidFill>
              </a:rPr>
              <a:t>,</a:t>
            </a:r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        {"ts":1412124600000</a:t>
            </a:r>
            <a:r>
              <a:rPr lang="en-US" sz="1400" dirty="0">
                <a:solidFill>
                  <a:srgbClr val="FF0000"/>
                </a:solidFill>
              </a:rPr>
              <a:t>000</a:t>
            </a:r>
            <a:r>
              <a:rPr lang="en-US" sz="1400" dirty="0">
                <a:solidFill>
                  <a:srgbClr val="000000"/>
                </a:solidFill>
              </a:rPr>
              <a:t>,"v":7026},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    {"ts":1412125320000</a:t>
            </a:r>
            <a:r>
              <a:rPr lang="en-US" sz="1400" dirty="0">
                <a:solidFill>
                  <a:srgbClr val="FF0000"/>
                </a:solidFill>
              </a:rPr>
              <a:t>000</a:t>
            </a:r>
            <a:r>
              <a:rPr lang="en-US" sz="1400" dirty="0">
                <a:solidFill>
                  <a:srgbClr val="000000"/>
                </a:solidFill>
              </a:rPr>
              <a:t>,"v":8731}],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"</a:t>
            </a:r>
            <a:r>
              <a:rPr lang="en-US" sz="1400" dirty="0" err="1">
                <a:solidFill>
                  <a:srgbClr val="000000"/>
                </a:solidFill>
              </a:rPr>
              <a:t>eventType</a:t>
            </a:r>
            <a:r>
              <a:rPr lang="en-US" sz="1400" dirty="0">
                <a:solidFill>
                  <a:srgbClr val="000000"/>
                </a:solidFill>
              </a:rPr>
              <a:t>":"</a:t>
            </a:r>
            <a:r>
              <a:rPr lang="en-US" sz="1400" dirty="0" err="1" smtClean="0">
                <a:solidFill>
                  <a:srgbClr val="000000"/>
                </a:solidFill>
              </a:rPr>
              <a:t>ops_monitoring:rx_bps</a:t>
            </a:r>
            <a:r>
              <a:rPr lang="en-US" sz="1400" dirty="0" smtClean="0">
                <a:solidFill>
                  <a:srgbClr val="000000"/>
                </a:solidFill>
              </a:rPr>
              <a:t>”,</a:t>
            </a:r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    "subject"</a:t>
            </a:r>
            <a:r>
              <a:rPr lang="en-US" sz="1400" dirty="0" smtClean="0">
                <a:solidFill>
                  <a:srgbClr val="000000"/>
                </a:solidFill>
              </a:rPr>
              <a:t>: </a:t>
            </a:r>
            <a:r>
              <a:rPr lang="en-US" sz="1400" dirty="0" smtClean="0">
                <a:solidFill>
                  <a:srgbClr val="000000"/>
                </a:solidFill>
                <a:hlinkClick r:id="rId2"/>
              </a:rPr>
              <a:t>“https</a:t>
            </a:r>
            <a:r>
              <a:rPr lang="en-US" sz="1400" dirty="0">
                <a:solidFill>
                  <a:srgbClr val="000000"/>
                </a:solidFill>
                <a:hlinkClick r:id="rId2"/>
              </a:rPr>
              <a:t>://gmoc-</a:t>
            </a:r>
            <a:r>
              <a:rPr lang="en-US" sz="1400" dirty="0" smtClean="0">
                <a:hlinkClick r:id="rId2"/>
              </a:rPr>
              <a:t>db.grnoc.iu.edu</a:t>
            </a:r>
            <a:r>
              <a:rPr lang="en-US" sz="1400" dirty="0" smtClean="0">
                <a:solidFill>
                  <a:srgbClr val="000000"/>
                </a:solidFill>
                <a:hlinkClick r:id="rId2"/>
              </a:rPr>
              <a:t>/</a:t>
            </a:r>
            <a:r>
              <a:rPr lang="en-US" sz="1400" dirty="0">
                <a:solidFill>
                  <a:srgbClr val="000000"/>
                </a:solidFill>
                <a:hlinkClick r:id="rId2"/>
              </a:rPr>
              <a:t>info/interface</a:t>
            </a:r>
            <a:r>
              <a:rPr lang="en-US" sz="1400" dirty="0" smtClean="0">
                <a:solidFill>
                  <a:srgbClr val="000000"/>
                </a:solidFill>
                <a:hlinkClick r:id="rId2"/>
              </a:rPr>
              <a:t>/</a:t>
            </a:r>
            <a:r>
              <a:rPr lang="en-US" sz="1400" dirty="0">
                <a:solidFill>
                  <a:srgbClr val="000000"/>
                </a:solidFill>
                <a:hlinkClick r:id="rId2"/>
              </a:rPr>
              <a:t>rtr.wash.</a:t>
            </a:r>
            <a:r>
              <a:rPr lang="en-US" sz="1400" dirty="0" smtClean="0">
                <a:solidFill>
                  <a:srgbClr val="000000"/>
                </a:solidFill>
                <a:hlinkClick r:id="rId2"/>
              </a:rPr>
              <a:t>ion.internet2</a:t>
            </a:r>
            <a:r>
              <a:rPr lang="en-US" sz="1400" dirty="0">
                <a:solidFill>
                  <a:srgbClr val="000000"/>
                </a:solidFill>
                <a:hlinkClick r:id="rId2"/>
              </a:rPr>
              <a:t>.edu/xe-0/2/</a:t>
            </a:r>
            <a:r>
              <a:rPr lang="en-US" sz="1400" dirty="0" smtClean="0">
                <a:solidFill>
                  <a:srgbClr val="000000"/>
                </a:solidFill>
                <a:hlinkClick r:id="rId2"/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”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    "</a:t>
            </a:r>
            <a:r>
              <a:rPr lang="en-US" sz="1400" dirty="0">
                <a:solidFill>
                  <a:srgbClr val="000000"/>
                </a:solidFill>
              </a:rPr>
              <a:t>id":"</a:t>
            </a:r>
            <a:r>
              <a:rPr lang="en-US" sz="1400" dirty="0" smtClean="0">
                <a:solidFill>
                  <a:srgbClr val="000000"/>
                </a:solidFill>
              </a:rPr>
              <a:t>rx_bps:rtr.wash.ion.internet2</a:t>
            </a:r>
            <a:r>
              <a:rPr lang="en-US" sz="1400" dirty="0">
                <a:solidFill>
                  <a:srgbClr val="000000"/>
                </a:solidFill>
              </a:rPr>
              <a:t>.edu:xe-0/2/2"</a:t>
            </a:r>
            <a:r>
              <a:rPr lang="en-US" sz="1400" dirty="0" smtClean="0">
                <a:solidFill>
                  <a:srgbClr val="000000"/>
                </a:solidFill>
              </a:rPr>
              <a:t>,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    "</a:t>
            </a:r>
            <a:r>
              <a:rPr lang="en-US" sz="1400" dirty="0" err="1">
                <a:solidFill>
                  <a:srgbClr val="000000"/>
                </a:solidFill>
              </a:rPr>
              <a:t>description":"bits</a:t>
            </a:r>
            <a:r>
              <a:rPr lang="en-US" sz="1400" dirty="0">
                <a:solidFill>
                  <a:srgbClr val="000000"/>
                </a:solidFill>
              </a:rPr>
              <a:t> per second received on this interface",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"</a:t>
            </a:r>
            <a:r>
              <a:rPr lang="en-US" sz="1400" dirty="0" err="1">
                <a:solidFill>
                  <a:srgbClr val="000000"/>
                </a:solidFill>
              </a:rPr>
              <a:t>units":"float</a:t>
            </a:r>
            <a:r>
              <a:rPr lang="en-US" sz="1400" dirty="0">
                <a:solidFill>
                  <a:srgbClr val="000000"/>
                </a:solidFill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"$schema"</a:t>
            </a:r>
            <a:r>
              <a:rPr lang="en-US" sz="1400" dirty="0" smtClean="0">
                <a:solidFill>
                  <a:srgbClr val="000000"/>
                </a:solidFill>
              </a:rPr>
              <a:t>: </a:t>
            </a:r>
            <a:r>
              <a:rPr lang="en-US" sz="1400" dirty="0" smtClean="0">
                <a:solidFill>
                  <a:srgbClr val="000000"/>
                </a:solidFill>
                <a:hlinkClick r:id="rId3"/>
              </a:rPr>
              <a:t>“http:</a:t>
            </a:r>
            <a:r>
              <a:rPr lang="en-US" sz="1400" dirty="0">
                <a:solidFill>
                  <a:srgbClr val="000000"/>
                </a:solidFill>
                <a:hlinkClick r:id="rId3"/>
              </a:rPr>
              <a:t>//www.gpolab.bbn.com/monitoring/schema/20140828/data</a:t>
            </a:r>
            <a:r>
              <a:rPr lang="en-US" sz="1400" dirty="0" smtClean="0">
                <a:solidFill>
                  <a:srgbClr val="000000"/>
                </a:solidFill>
                <a:hlinkClick r:id="rId3"/>
              </a:rPr>
              <a:t>#</a:t>
            </a:r>
            <a:r>
              <a:rPr lang="en-US" sz="1400" dirty="0" smtClean="0">
                <a:solidFill>
                  <a:srgbClr val="000000"/>
                </a:solidFill>
              </a:rPr>
              <a:t>”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  },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{“</a:t>
            </a:r>
            <a:r>
              <a:rPr lang="en-US" sz="1400" dirty="0" err="1" smtClean="0"/>
              <a:t>tsdata</a:t>
            </a:r>
            <a:r>
              <a:rPr lang="en-US" sz="1400" dirty="0" smtClean="0"/>
              <a:t>”:[….] }</a:t>
            </a:r>
            <a:endParaRPr lang="en-US" sz="1400" dirty="0"/>
          </a:p>
          <a:p>
            <a:r>
              <a:rPr lang="en-US" sz="1400" dirty="0" smtClean="0"/>
              <a:t>]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4495800"/>
            <a:ext cx="83820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Timestamps could probably be milliseconds instead of microseconds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C</a:t>
            </a:r>
            <a:r>
              <a:rPr lang="en-US" dirty="0" smtClean="0"/>
              <a:t>ould reduce the response size significantly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We would want to make this change across the entire schema for consistency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Database </a:t>
            </a:r>
            <a:r>
              <a:rPr lang="en-US" dirty="0" err="1" smtClean="0"/>
              <a:t>populators</a:t>
            </a:r>
            <a:r>
              <a:rPr lang="en-US" dirty="0" smtClean="0"/>
              <a:t> would need to change to store milliseconds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Collectors would have to deal with both time granularities for a while, facilitated by schema versioning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112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JSON data response:  </a:t>
            </a:r>
            <a:r>
              <a:rPr lang="en-US" sz="2800" dirty="0" err="1" smtClean="0"/>
              <a:t>ops_monitoring</a:t>
            </a:r>
            <a:r>
              <a:rPr lang="en-US" sz="2800" dirty="0" smtClean="0"/>
              <a:t> prefix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45218" y="1219200"/>
            <a:ext cx="751449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</a:t>
            </a:r>
          </a:p>
          <a:p>
            <a:r>
              <a:rPr lang="en-US" sz="1400" dirty="0"/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 {</a:t>
            </a:r>
            <a:r>
              <a:rPr lang="en-US" sz="1400" dirty="0">
                <a:solidFill>
                  <a:srgbClr val="000000"/>
                </a:solidFill>
              </a:rPr>
              <a:t>"</a:t>
            </a:r>
            <a:r>
              <a:rPr lang="en-US" sz="1400" dirty="0" err="1">
                <a:solidFill>
                  <a:srgbClr val="000000"/>
                </a:solidFill>
              </a:rPr>
              <a:t>tsdata</a:t>
            </a:r>
            <a:r>
              <a:rPr lang="en-US" sz="1400" dirty="0">
                <a:solidFill>
                  <a:srgbClr val="000000"/>
                </a:solidFill>
              </a:rPr>
              <a:t>":[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    {"ts":</a:t>
            </a:r>
            <a:r>
              <a:rPr lang="en-US" sz="1400" dirty="0"/>
              <a:t>1412124480000000,"v":7917}</a:t>
            </a:r>
            <a:r>
              <a:rPr lang="en-US" sz="1400" dirty="0" smtClean="0"/>
              <a:t>,</a:t>
            </a:r>
            <a:endParaRPr lang="en-US" sz="1400" dirty="0"/>
          </a:p>
          <a:p>
            <a:r>
              <a:rPr lang="en-US" sz="1400" dirty="0"/>
              <a:t>        {"ts":1412124600000000,"v":7026},</a:t>
            </a:r>
          </a:p>
          <a:p>
            <a:r>
              <a:rPr lang="en-US" sz="1400" dirty="0"/>
              <a:t>        {"ts":1412125320000000,"</a:t>
            </a:r>
            <a:r>
              <a:rPr lang="en-US" sz="1400" dirty="0">
                <a:solidFill>
                  <a:srgbClr val="000000"/>
                </a:solidFill>
              </a:rPr>
              <a:t>v":8731}],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"</a:t>
            </a:r>
            <a:r>
              <a:rPr lang="en-US" sz="1400" dirty="0" err="1">
                <a:solidFill>
                  <a:srgbClr val="000000"/>
                </a:solidFill>
              </a:rPr>
              <a:t>eventType</a:t>
            </a:r>
            <a:r>
              <a:rPr lang="en-US" sz="1400" dirty="0">
                <a:solidFill>
                  <a:srgbClr val="000000"/>
                </a:solidFill>
              </a:rPr>
              <a:t>":"</a:t>
            </a:r>
            <a:r>
              <a:rPr lang="en-US" sz="1400" dirty="0" err="1" smtClean="0">
                <a:solidFill>
                  <a:srgbClr val="FF0000"/>
                </a:solidFill>
              </a:rPr>
              <a:t>ops_monitoring:</a:t>
            </a:r>
            <a:r>
              <a:rPr lang="en-US" sz="1400" dirty="0" err="1" smtClean="0">
                <a:solidFill>
                  <a:srgbClr val="000000"/>
                </a:solidFill>
              </a:rPr>
              <a:t>rx_bps</a:t>
            </a:r>
            <a:r>
              <a:rPr lang="en-US" sz="1400" dirty="0" smtClean="0">
                <a:solidFill>
                  <a:srgbClr val="000000"/>
                </a:solidFill>
              </a:rPr>
              <a:t>”,</a:t>
            </a:r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    "subject"</a:t>
            </a:r>
            <a:r>
              <a:rPr lang="en-US" sz="1400" dirty="0" smtClean="0">
                <a:solidFill>
                  <a:srgbClr val="000000"/>
                </a:solidFill>
              </a:rPr>
              <a:t>: </a:t>
            </a:r>
            <a:r>
              <a:rPr lang="en-US" sz="1400" dirty="0" smtClean="0">
                <a:solidFill>
                  <a:srgbClr val="000000"/>
                </a:solidFill>
                <a:hlinkClick r:id="rId2"/>
              </a:rPr>
              <a:t>“https</a:t>
            </a:r>
            <a:r>
              <a:rPr lang="en-US" sz="1400" dirty="0">
                <a:solidFill>
                  <a:srgbClr val="000000"/>
                </a:solidFill>
                <a:hlinkClick r:id="rId2"/>
              </a:rPr>
              <a:t>://gmoc-</a:t>
            </a:r>
            <a:r>
              <a:rPr lang="en-US" sz="1400" dirty="0" smtClean="0">
                <a:hlinkClick r:id="rId2"/>
              </a:rPr>
              <a:t>db.grnoc.iu.edu</a:t>
            </a:r>
            <a:r>
              <a:rPr lang="en-US" sz="1400" dirty="0" smtClean="0">
                <a:solidFill>
                  <a:srgbClr val="000000"/>
                </a:solidFill>
                <a:hlinkClick r:id="rId2"/>
              </a:rPr>
              <a:t>/</a:t>
            </a:r>
            <a:r>
              <a:rPr lang="en-US" sz="1400" dirty="0">
                <a:solidFill>
                  <a:srgbClr val="000000"/>
                </a:solidFill>
                <a:hlinkClick r:id="rId2"/>
              </a:rPr>
              <a:t>info/interface</a:t>
            </a:r>
            <a:r>
              <a:rPr lang="en-US" sz="1400" dirty="0" smtClean="0">
                <a:solidFill>
                  <a:srgbClr val="000000"/>
                </a:solidFill>
                <a:hlinkClick r:id="rId2"/>
              </a:rPr>
              <a:t>/</a:t>
            </a:r>
            <a:r>
              <a:rPr lang="en-US" sz="1400" dirty="0">
                <a:solidFill>
                  <a:srgbClr val="000000"/>
                </a:solidFill>
                <a:hlinkClick r:id="rId2"/>
              </a:rPr>
              <a:t>rtr.wash.</a:t>
            </a:r>
            <a:r>
              <a:rPr lang="en-US" sz="1400" dirty="0" smtClean="0">
                <a:solidFill>
                  <a:srgbClr val="000000"/>
                </a:solidFill>
                <a:hlinkClick r:id="rId2"/>
              </a:rPr>
              <a:t>ion.internet2</a:t>
            </a:r>
            <a:r>
              <a:rPr lang="en-US" sz="1400" dirty="0">
                <a:solidFill>
                  <a:srgbClr val="000000"/>
                </a:solidFill>
                <a:hlinkClick r:id="rId2"/>
              </a:rPr>
              <a:t>.edu/xe-0/2/</a:t>
            </a:r>
            <a:r>
              <a:rPr lang="en-US" sz="1400" dirty="0" smtClean="0">
                <a:solidFill>
                  <a:srgbClr val="000000"/>
                </a:solidFill>
                <a:hlinkClick r:id="rId2"/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”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    "</a:t>
            </a:r>
            <a:r>
              <a:rPr lang="en-US" sz="1400" dirty="0">
                <a:solidFill>
                  <a:srgbClr val="000000"/>
                </a:solidFill>
              </a:rPr>
              <a:t>id":"</a:t>
            </a:r>
            <a:r>
              <a:rPr lang="en-US" sz="1400" dirty="0" smtClean="0">
                <a:solidFill>
                  <a:srgbClr val="000000"/>
                </a:solidFill>
              </a:rPr>
              <a:t>rx_bps:rtr.wash.ion.internet2</a:t>
            </a:r>
            <a:r>
              <a:rPr lang="en-US" sz="1400" dirty="0">
                <a:solidFill>
                  <a:srgbClr val="000000"/>
                </a:solidFill>
              </a:rPr>
              <a:t>.edu:xe-0/2/2"</a:t>
            </a:r>
            <a:r>
              <a:rPr lang="en-US" sz="1400" dirty="0" smtClean="0">
                <a:solidFill>
                  <a:srgbClr val="000000"/>
                </a:solidFill>
              </a:rPr>
              <a:t>,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    "</a:t>
            </a:r>
            <a:r>
              <a:rPr lang="en-US" sz="1400" dirty="0" err="1">
                <a:solidFill>
                  <a:srgbClr val="000000"/>
                </a:solidFill>
              </a:rPr>
              <a:t>description":"bits</a:t>
            </a:r>
            <a:r>
              <a:rPr lang="en-US" sz="1400" dirty="0">
                <a:solidFill>
                  <a:srgbClr val="000000"/>
                </a:solidFill>
              </a:rPr>
              <a:t> per second received on this interface",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"</a:t>
            </a:r>
            <a:r>
              <a:rPr lang="en-US" sz="1400" dirty="0" err="1">
                <a:solidFill>
                  <a:srgbClr val="000000"/>
                </a:solidFill>
              </a:rPr>
              <a:t>units":"float</a:t>
            </a:r>
            <a:r>
              <a:rPr lang="en-US" sz="1400" dirty="0">
                <a:solidFill>
                  <a:srgbClr val="000000"/>
                </a:solidFill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"$schema"</a:t>
            </a:r>
            <a:r>
              <a:rPr lang="en-US" sz="1400" dirty="0" smtClean="0">
                <a:solidFill>
                  <a:srgbClr val="000000"/>
                </a:solidFill>
              </a:rPr>
              <a:t>: </a:t>
            </a:r>
            <a:r>
              <a:rPr lang="en-US" sz="1400" dirty="0" smtClean="0">
                <a:solidFill>
                  <a:srgbClr val="000000"/>
                </a:solidFill>
                <a:hlinkClick r:id="rId3"/>
              </a:rPr>
              <a:t>“http:</a:t>
            </a:r>
            <a:r>
              <a:rPr lang="en-US" sz="1400" dirty="0">
                <a:solidFill>
                  <a:srgbClr val="000000"/>
                </a:solidFill>
                <a:hlinkClick r:id="rId3"/>
              </a:rPr>
              <a:t>//www.gpolab.bbn.com/monitoring/schema/20140828/data</a:t>
            </a:r>
            <a:r>
              <a:rPr lang="en-US" sz="1400" dirty="0" smtClean="0">
                <a:solidFill>
                  <a:srgbClr val="000000"/>
                </a:solidFill>
                <a:hlinkClick r:id="rId3"/>
              </a:rPr>
              <a:t>#</a:t>
            </a:r>
            <a:r>
              <a:rPr lang="en-US" sz="1400" dirty="0" smtClean="0">
                <a:solidFill>
                  <a:srgbClr val="000000"/>
                </a:solidFill>
              </a:rPr>
              <a:t>”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  },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{“</a:t>
            </a:r>
            <a:r>
              <a:rPr lang="en-US" sz="1400" dirty="0" err="1" smtClean="0"/>
              <a:t>tsdata</a:t>
            </a:r>
            <a:r>
              <a:rPr lang="en-US" sz="1400" dirty="0" smtClean="0"/>
              <a:t>”:[….] }</a:t>
            </a:r>
            <a:endParaRPr lang="en-US" sz="1400" dirty="0"/>
          </a:p>
          <a:p>
            <a:r>
              <a:rPr lang="en-US" sz="1400" dirty="0" smtClean="0"/>
              <a:t>]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449580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/>
              <a:t>o</a:t>
            </a:r>
            <a:r>
              <a:rPr lang="en-US" dirty="0" err="1" smtClean="0"/>
              <a:t>ps_monitoring</a:t>
            </a:r>
            <a:r>
              <a:rPr lang="en-US" dirty="0" smtClean="0"/>
              <a:t> prefix seems unnecessary.  Remove it.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Also remove it in the REST call that queries for this data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 impact on database population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Collectors would see different </a:t>
            </a:r>
            <a:r>
              <a:rPr lang="en-US" dirty="0" err="1" smtClean="0"/>
              <a:t>eventType</a:t>
            </a:r>
            <a:r>
              <a:rPr lang="en-US" dirty="0" smtClean="0"/>
              <a:t> strings, but it shouldn’t matter?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95"/>
      </p:ext>
    </p:extLst>
  </p:cSld>
  <p:clrMapOvr>
    <a:masterClrMapping/>
  </p:clrMapOvr>
</p:sld>
</file>

<file path=ppt/theme/theme1.xml><?xml version="1.0" encoding="utf-8"?>
<a:theme xmlns:a="http://schemas.openxmlformats.org/drawingml/2006/main" name="2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efault Design">
      <a:majorFont>
        <a:latin typeface="Arial"/>
        <a:ea typeface="ＭＳ Ｐゴシック"/>
        <a:cs typeface=""/>
      </a:majorFont>
      <a:minorFont>
        <a:latin typeface="Arial"/>
        <a:ea typeface="Kozuka Gothic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29541</TotalTime>
  <Words>2320</Words>
  <Application>Microsoft Macintosh PowerPoint</Application>
  <PresentationFormat>On-screen Show (4:3)</PresentationFormat>
  <Paragraphs>245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2_Default Design</vt:lpstr>
      <vt:lpstr>GENI Monitoring Meeting</vt:lpstr>
      <vt:lpstr>Agenda</vt:lpstr>
      <vt:lpstr>Discussion of existing monitoring data</vt:lpstr>
      <vt:lpstr>Possible Database Schema Changes</vt:lpstr>
      <vt:lpstr>Sample JSON response to data query</vt:lpstr>
      <vt:lpstr>JSON data response: top-level list</vt:lpstr>
      <vt:lpstr>JSON data response: top-level list FIX</vt:lpstr>
      <vt:lpstr>JSON data response: timestamps</vt:lpstr>
      <vt:lpstr>JSON data response:  ops_monitoring prefix</vt:lpstr>
      <vt:lpstr>JSON data response: subject field</vt:lpstr>
      <vt:lpstr>JSON data response: id field</vt:lpstr>
      <vt:lpstr>JSON data response: $schema field</vt:lpstr>
      <vt:lpstr>Revised JSON response to data query</vt:lpstr>
      <vt:lpstr>Other Possible JSON Schema Enhancements</vt:lpstr>
      <vt:lpstr>Possible new features</vt:lpstr>
    </vt:vector>
  </TitlesOfParts>
  <Company>BBNT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RSpecs Engineering Meeting</dc:title>
  <dc:creator>Aaron Helsinger</dc:creator>
  <cp:lastModifiedBy>David Wiggins</cp:lastModifiedBy>
  <cp:revision>432</cp:revision>
  <cp:lastPrinted>2014-10-15T18:18:32Z</cp:lastPrinted>
  <dcterms:created xsi:type="dcterms:W3CDTF">2012-07-09T17:57:11Z</dcterms:created>
  <dcterms:modified xsi:type="dcterms:W3CDTF">2014-10-17T19:18:19Z</dcterms:modified>
</cp:coreProperties>
</file>