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6"/>
  </p:notesMasterIdLst>
  <p:sldIdLst>
    <p:sldId id="256" r:id="rId2"/>
    <p:sldId id="298" r:id="rId3"/>
    <p:sldId id="299" r:id="rId4"/>
    <p:sldId id="301" r:id="rId5"/>
    <p:sldId id="317" r:id="rId6"/>
    <p:sldId id="318" r:id="rId7"/>
    <p:sldId id="319" r:id="rId8"/>
    <p:sldId id="320" r:id="rId9"/>
    <p:sldId id="321" r:id="rId10"/>
    <p:sldId id="322" r:id="rId11"/>
    <p:sldId id="323" r:id="rId12"/>
    <p:sldId id="324" r:id="rId13"/>
    <p:sldId id="303" r:id="rId14"/>
    <p:sldId id="310" r:id="rId15"/>
    <p:sldId id="307" r:id="rId16"/>
    <p:sldId id="308" r:id="rId17"/>
    <p:sldId id="313" r:id="rId18"/>
    <p:sldId id="314" r:id="rId19"/>
    <p:sldId id="315" r:id="rId20"/>
    <p:sldId id="316" r:id="rId21"/>
    <p:sldId id="309" r:id="rId22"/>
    <p:sldId id="312" r:id="rId23"/>
    <p:sldId id="311" r:id="rId24"/>
    <p:sldId id="30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38EDB"/>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6" autoAdjust="0"/>
    <p:restoredTop sz="78202" autoAdjust="0"/>
  </p:normalViewPr>
  <p:slideViewPr>
    <p:cSldViewPr snapToGrid="0" snapToObjects="1">
      <p:cViewPr varScale="1">
        <p:scale>
          <a:sx n="78" d="100"/>
          <a:sy n="78" d="100"/>
        </p:scale>
        <p:origin x="2004" y="32"/>
      </p:cViewPr>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7EE3F-0E40-4E46-B38A-161A7323B428}" type="datetimeFigureOut">
              <a:rPr lang="en-US" smtClean="0"/>
              <a:t>6/7/2023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180AA-17C1-8343-89F7-A1DAC01D4BE6}" type="slidenum">
              <a:rPr lang="en-US" smtClean="0"/>
              <a:t>‹#›</a:t>
            </a:fld>
            <a:endParaRPr lang="en-US"/>
          </a:p>
        </p:txBody>
      </p:sp>
    </p:spTree>
    <p:extLst>
      <p:ext uri="{BB962C8B-B14F-4D97-AF65-F5344CB8AC3E}">
        <p14:creationId xmlns:p14="http://schemas.microsoft.com/office/powerpoint/2010/main" val="4126433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1</a:t>
            </a:fld>
            <a:endParaRPr lang="en-US"/>
          </a:p>
        </p:txBody>
      </p:sp>
    </p:spTree>
    <p:extLst>
      <p:ext uri="{BB962C8B-B14F-4D97-AF65-F5344CB8AC3E}">
        <p14:creationId xmlns:p14="http://schemas.microsoft.com/office/powerpoint/2010/main" val="1056385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11</a:t>
            </a:fld>
            <a:endParaRPr lang="en-US"/>
          </a:p>
        </p:txBody>
      </p:sp>
    </p:spTree>
    <p:extLst>
      <p:ext uri="{BB962C8B-B14F-4D97-AF65-F5344CB8AC3E}">
        <p14:creationId xmlns:p14="http://schemas.microsoft.com/office/powerpoint/2010/main" val="1407604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33333"/>
                </a:solidFill>
                <a:effectLst/>
                <a:latin typeface="Open Sans" panose="020B0606030504020204" pitchFamily="34" charset="0"/>
              </a:rPr>
              <a:t>在</a:t>
            </a:r>
            <a:r>
              <a:rPr lang="en-US" altLang="zh-CN" b="0" i="0" dirty="0">
                <a:solidFill>
                  <a:srgbClr val="333333"/>
                </a:solidFill>
                <a:effectLst/>
                <a:latin typeface="Open Sans" panose="020B0606030504020204" pitchFamily="34" charset="0"/>
              </a:rPr>
              <a:t>1</a:t>
            </a:r>
            <a:r>
              <a:rPr lang="zh-CN" altLang="en-US" b="0" i="0" dirty="0">
                <a:solidFill>
                  <a:srgbClr val="333333"/>
                </a:solidFill>
                <a:effectLst/>
                <a:latin typeface="Open Sans" panose="020B0606030504020204" pitchFamily="34" charset="0"/>
              </a:rPr>
              <a:t>处，通过</a:t>
            </a:r>
            <a:r>
              <a:rPr lang="en-US" altLang="zh-CN" b="0" i="0" dirty="0">
                <a:solidFill>
                  <a:srgbClr val="333333"/>
                </a:solidFill>
                <a:effectLst/>
                <a:latin typeface="Open Sans" panose="020B0606030504020204" pitchFamily="34" charset="0"/>
              </a:rPr>
              <a:t>AST</a:t>
            </a:r>
            <a:r>
              <a:rPr lang="zh-CN" altLang="en-US" b="0" i="0" dirty="0">
                <a:solidFill>
                  <a:srgbClr val="333333"/>
                </a:solidFill>
                <a:effectLst/>
                <a:latin typeface="Open Sans" panose="020B0606030504020204" pitchFamily="34" charset="0"/>
              </a:rPr>
              <a:t>边查找具有属性调用的赋值语句找到</a:t>
            </a:r>
            <a:r>
              <a:rPr lang="en-US" altLang="zh-CN" b="0" i="0" dirty="0">
                <a:solidFill>
                  <a:srgbClr val="333333"/>
                </a:solidFill>
                <a:effectLst/>
                <a:latin typeface="Open Sans" panose="020B0606030504020204" pitchFamily="34" charset="0"/>
              </a:rPr>
              <a:t>L5</a:t>
            </a:r>
            <a:r>
              <a:rPr lang="zh-CN" altLang="en-US" b="0" i="0" dirty="0">
                <a:solidFill>
                  <a:srgbClr val="333333"/>
                </a:solidFill>
                <a:effectLst/>
                <a:latin typeface="Open Sans" panose="020B0606030504020204" pitchFamily="34" charset="0"/>
              </a:rPr>
              <a:t>，</a:t>
            </a:r>
            <a:r>
              <a:rPr lang="en-US" altLang="zh-CN" b="0" i="0" dirty="0">
                <a:solidFill>
                  <a:srgbClr val="333333"/>
                </a:solidFill>
                <a:effectLst/>
                <a:latin typeface="Open Sans" panose="020B0606030504020204" pitchFamily="34" charset="0"/>
              </a:rPr>
              <a:t>AST</a:t>
            </a:r>
            <a:r>
              <a:rPr lang="zh-CN" altLang="en-US" b="0" i="0" dirty="0">
                <a:solidFill>
                  <a:srgbClr val="333333"/>
                </a:solidFill>
                <a:effectLst/>
                <a:latin typeface="Open Sans" panose="020B0606030504020204" pitchFamily="34" charset="0"/>
              </a:rPr>
              <a:t>图例匹配到了</a:t>
            </a:r>
            <a:r>
              <a:rPr lang="en-US" altLang="zh-CN" b="0" i="0" dirty="0">
                <a:solidFill>
                  <a:srgbClr val="333333"/>
                </a:solidFill>
                <a:effectLst/>
                <a:latin typeface="Open Sans" panose="020B0606030504020204" pitchFamily="34" charset="0"/>
              </a:rPr>
              <a:t>obj[prop]=value</a:t>
            </a:r>
            <a:r>
              <a:rPr lang="zh-CN" altLang="en-US" b="0" i="0" dirty="0">
                <a:solidFill>
                  <a:srgbClr val="333333"/>
                </a:solidFill>
                <a:effectLst/>
                <a:latin typeface="Open Sans" panose="020B0606030504020204" pitchFamily="34" charset="0"/>
              </a:rPr>
              <a:t>查询。</a:t>
            </a:r>
          </a:p>
          <a:p>
            <a:pPr algn="l"/>
            <a:r>
              <a:rPr lang="zh-CN" altLang="en-US" b="0" i="0" dirty="0">
                <a:solidFill>
                  <a:srgbClr val="333333"/>
                </a:solidFill>
                <a:effectLst/>
                <a:latin typeface="Open Sans" panose="020B0606030504020204" pitchFamily="34" charset="0"/>
              </a:rPr>
              <a:t>在</a:t>
            </a:r>
            <a:r>
              <a:rPr lang="en-US" altLang="zh-CN" b="0" i="0" dirty="0">
                <a:solidFill>
                  <a:srgbClr val="333333"/>
                </a:solidFill>
                <a:effectLst/>
                <a:latin typeface="Open Sans" panose="020B0606030504020204" pitchFamily="34" charset="0"/>
              </a:rPr>
              <a:t>2</a:t>
            </a:r>
            <a:r>
              <a:rPr lang="zh-CN" altLang="en-US" b="0" i="0" dirty="0">
                <a:solidFill>
                  <a:srgbClr val="333333"/>
                </a:solidFill>
                <a:effectLst/>
                <a:latin typeface="Open Sans" panose="020B0606030504020204" pitchFamily="34" charset="0"/>
              </a:rPr>
              <a:t>处，</a:t>
            </a:r>
            <a:r>
              <a:rPr lang="en-US" altLang="zh-CN" b="0" i="0" dirty="0">
                <a:solidFill>
                  <a:srgbClr val="333333"/>
                </a:solidFill>
                <a:effectLst/>
                <a:latin typeface="Open Sans" panose="020B0606030504020204" pitchFamily="34" charset="0"/>
              </a:rPr>
              <a:t>source2</a:t>
            </a:r>
            <a:r>
              <a:rPr lang="zh-CN" altLang="en-US" b="0" i="0" dirty="0">
                <a:solidFill>
                  <a:srgbClr val="333333"/>
                </a:solidFill>
                <a:effectLst/>
                <a:latin typeface="Open Sans" panose="020B0606030504020204" pitchFamily="34" charset="0"/>
              </a:rPr>
              <a:t>是由敌手控制，敌手可以设置</a:t>
            </a:r>
            <a:r>
              <a:rPr lang="en-US" altLang="zh-CN" b="0" i="0" dirty="0">
                <a:solidFill>
                  <a:srgbClr val="333333"/>
                </a:solidFill>
                <a:effectLst/>
                <a:latin typeface="Open Sans" panose="020B0606030504020204" pitchFamily="34" charset="0"/>
              </a:rPr>
              <a:t>source2</a:t>
            </a:r>
            <a:r>
              <a:rPr lang="zh-CN" altLang="en-US" b="0" i="0" dirty="0">
                <a:solidFill>
                  <a:srgbClr val="333333"/>
                </a:solidFill>
                <a:effectLst/>
                <a:latin typeface="Open Sans" panose="020B0606030504020204" pitchFamily="34" charset="0"/>
              </a:rPr>
              <a:t>为</a:t>
            </a:r>
            <a:r>
              <a:rPr lang="en-US" altLang="zh-CN" b="0" i="0" dirty="0">
                <a:solidFill>
                  <a:srgbClr val="333333"/>
                </a:solidFill>
                <a:effectLst/>
                <a:latin typeface="Open Sans" panose="020B0606030504020204" pitchFamily="34" charset="0"/>
              </a:rPr>
              <a:t>__proto__</a:t>
            </a:r>
            <a:r>
              <a:rPr lang="zh-CN" altLang="en-US" b="0" i="0" dirty="0">
                <a:solidFill>
                  <a:srgbClr val="333333"/>
                </a:solidFill>
                <a:effectLst/>
                <a:latin typeface="Open Sans" panose="020B0606030504020204" pitchFamily="34" charset="0"/>
              </a:rPr>
              <a:t>。</a:t>
            </a:r>
          </a:p>
          <a:p>
            <a:pPr algn="l"/>
            <a:r>
              <a:rPr lang="zh-CN" altLang="en-US" b="0" i="0" dirty="0">
                <a:solidFill>
                  <a:srgbClr val="333333"/>
                </a:solidFill>
                <a:effectLst/>
                <a:latin typeface="Open Sans" panose="020B0606030504020204" pitchFamily="34" charset="0"/>
              </a:rPr>
              <a:t>在</a:t>
            </a:r>
            <a:r>
              <a:rPr lang="en-US" altLang="zh-CN" b="0" i="0" dirty="0">
                <a:solidFill>
                  <a:srgbClr val="333333"/>
                </a:solidFill>
                <a:effectLst/>
                <a:latin typeface="Open Sans" panose="020B0606030504020204" pitchFamily="34" charset="0"/>
              </a:rPr>
              <a:t>3</a:t>
            </a:r>
            <a:r>
              <a:rPr lang="zh-CN" altLang="en-US" b="0" i="0" dirty="0">
                <a:solidFill>
                  <a:srgbClr val="333333"/>
                </a:solidFill>
                <a:effectLst/>
                <a:latin typeface="Open Sans" panose="020B0606030504020204" pitchFamily="34" charset="0"/>
              </a:rPr>
              <a:t>处，所赋的值</a:t>
            </a:r>
            <a:r>
              <a:rPr lang="en-US" altLang="zh-CN" b="0" i="0" dirty="0">
                <a:solidFill>
                  <a:srgbClr val="333333"/>
                </a:solidFill>
                <a:effectLst/>
                <a:latin typeface="Open Sans" panose="020B0606030504020204" pitchFamily="34" charset="0"/>
              </a:rPr>
              <a:t>source1</a:t>
            </a:r>
            <a:r>
              <a:rPr lang="zh-CN" altLang="en-US" b="0" i="0" dirty="0">
                <a:solidFill>
                  <a:srgbClr val="333333"/>
                </a:solidFill>
                <a:effectLst/>
                <a:latin typeface="Open Sans" panose="020B0606030504020204" pitchFamily="34" charset="0"/>
              </a:rPr>
              <a:t>是被敌手所控制的。</a:t>
            </a:r>
          </a:p>
          <a:p>
            <a:pPr algn="l"/>
            <a:r>
              <a:rPr lang="zh-CN" altLang="en-US" b="0" i="0" dirty="0">
                <a:solidFill>
                  <a:srgbClr val="333333"/>
                </a:solidFill>
                <a:effectLst/>
                <a:latin typeface="Open Sans" panose="020B0606030504020204" pitchFamily="34" charset="0"/>
              </a:rPr>
              <a:t>在</a:t>
            </a:r>
            <a:r>
              <a:rPr lang="en-US" altLang="zh-CN" b="0" i="0" dirty="0">
                <a:solidFill>
                  <a:srgbClr val="333333"/>
                </a:solidFill>
                <a:effectLst/>
                <a:latin typeface="Open Sans" panose="020B0606030504020204" pitchFamily="34" charset="0"/>
              </a:rPr>
              <a:t>4</a:t>
            </a:r>
            <a:r>
              <a:rPr lang="zh-CN" altLang="en-US" b="0" i="0" dirty="0">
                <a:solidFill>
                  <a:srgbClr val="333333"/>
                </a:solidFill>
                <a:effectLst/>
                <a:latin typeface="Open Sans" panose="020B0606030504020204" pitchFamily="34" charset="0"/>
              </a:rPr>
              <a:t>处，赋值语句中的对象具有原型对象，原型对象具有一个属性</a:t>
            </a:r>
            <a:r>
              <a:rPr lang="en-US" altLang="zh-CN" b="0" i="0" dirty="0">
                <a:solidFill>
                  <a:srgbClr val="333333"/>
                </a:solidFill>
                <a:effectLst/>
                <a:latin typeface="Open Sans" panose="020B0606030504020204" pitchFamily="34" charset="0"/>
              </a:rPr>
              <a:t>x</a:t>
            </a:r>
            <a:r>
              <a:rPr lang="zh-CN" altLang="en-US" b="0" i="0" dirty="0">
                <a:solidFill>
                  <a:srgbClr val="333333"/>
                </a:solidFill>
                <a:effectLst/>
                <a:latin typeface="Open Sans" panose="020B0606030504020204" pitchFamily="34" charset="0"/>
              </a:rPr>
              <a:t>。</a:t>
            </a:r>
          </a:p>
          <a:p>
            <a:pPr algn="l"/>
            <a:r>
              <a:rPr lang="zh-CN" altLang="en-US" b="0" i="0" dirty="0">
                <a:solidFill>
                  <a:srgbClr val="333333"/>
                </a:solidFill>
                <a:effectLst/>
                <a:latin typeface="Open Sans" panose="020B0606030504020204" pitchFamily="34" charset="0"/>
              </a:rPr>
              <a:t>在</a:t>
            </a:r>
            <a:r>
              <a:rPr lang="en-US" altLang="zh-CN" b="0" i="0" dirty="0">
                <a:solidFill>
                  <a:srgbClr val="333333"/>
                </a:solidFill>
                <a:effectLst/>
                <a:latin typeface="Open Sans" panose="020B0606030504020204" pitchFamily="34" charset="0"/>
              </a:rPr>
              <a:t>5</a:t>
            </a:r>
            <a:r>
              <a:rPr lang="zh-CN" altLang="en-US" b="0" i="0" dirty="0">
                <a:solidFill>
                  <a:srgbClr val="333333"/>
                </a:solidFill>
                <a:effectLst/>
                <a:latin typeface="Open Sans" panose="020B0606030504020204" pitchFamily="34" charset="0"/>
              </a:rPr>
              <a:t>处，后续的代码流中有使用到属性</a:t>
            </a:r>
            <a:r>
              <a:rPr lang="en-US" altLang="zh-CN" b="0" i="0" dirty="0">
                <a:solidFill>
                  <a:srgbClr val="333333"/>
                </a:solidFill>
                <a:effectLst/>
                <a:latin typeface="Open Sans" panose="020B0606030504020204" pitchFamily="34" charset="0"/>
              </a:rPr>
              <a:t>x</a:t>
            </a:r>
            <a:r>
              <a:rPr lang="zh-CN" altLang="en-US" b="0" i="0" dirty="0">
                <a:solidFill>
                  <a:srgbClr val="333333"/>
                </a:solidFill>
                <a:effectLst/>
                <a:latin typeface="Open Sans" panose="020B0606030504020204" pitchFamily="34" charset="0"/>
              </a:rPr>
              <a:t>，且证明该值直接由</a:t>
            </a:r>
            <a:r>
              <a:rPr lang="en-US" altLang="zh-CN" b="0" i="0" dirty="0">
                <a:solidFill>
                  <a:srgbClr val="333333"/>
                </a:solidFill>
                <a:effectLst/>
                <a:latin typeface="Open Sans" panose="020B0606030504020204" pitchFamily="34" charset="0"/>
              </a:rPr>
              <a:t>L5</a:t>
            </a:r>
            <a:r>
              <a:rPr lang="zh-CN" altLang="en-US" b="0" i="0" dirty="0">
                <a:solidFill>
                  <a:srgbClr val="333333"/>
                </a:solidFill>
                <a:effectLst/>
                <a:latin typeface="Open Sans" panose="020B0606030504020204" pitchFamily="34" charset="0"/>
              </a:rPr>
              <a:t>赋值影响。</a:t>
            </a:r>
          </a:p>
          <a:p>
            <a:endParaRPr lang="en-US" altLang="zh-CN" dirty="0"/>
          </a:p>
          <a:p>
            <a:r>
              <a:rPr lang="zh-CN" altLang="en-US" dirty="0"/>
              <a:t>在</a:t>
            </a:r>
            <a:r>
              <a:rPr lang="en-US" altLang="zh-CN" dirty="0"/>
              <a:t>1</a:t>
            </a:r>
            <a:r>
              <a:rPr lang="zh-CN" altLang="en-US" dirty="0"/>
              <a:t>处，通过</a:t>
            </a:r>
            <a:r>
              <a:rPr lang="en-US" altLang="zh-CN" dirty="0"/>
              <a:t>AST</a:t>
            </a:r>
            <a:r>
              <a:rPr lang="zh-CN" altLang="en-US" dirty="0"/>
              <a:t>查找污点汇聚点语句，定位到</a:t>
            </a:r>
            <a:r>
              <a:rPr lang="en-US" altLang="zh-CN" dirty="0"/>
              <a:t>L6</a:t>
            </a:r>
            <a:r>
              <a:rPr lang="zh-CN" altLang="en-US" dirty="0"/>
              <a:t>。</a:t>
            </a:r>
          </a:p>
          <a:p>
            <a:r>
              <a:rPr lang="zh-CN" altLang="en-US" dirty="0"/>
              <a:t>在</a:t>
            </a:r>
            <a:r>
              <a:rPr lang="en-US" altLang="zh-CN" dirty="0"/>
              <a:t>2</a:t>
            </a:r>
            <a:r>
              <a:rPr lang="zh-CN" altLang="en-US" dirty="0"/>
              <a:t>处，查询调用的属性节点。</a:t>
            </a:r>
          </a:p>
          <a:p>
            <a:r>
              <a:rPr lang="zh-CN" altLang="en-US" dirty="0"/>
              <a:t>在</a:t>
            </a:r>
            <a:r>
              <a:rPr lang="en-US" altLang="zh-CN" dirty="0"/>
              <a:t>3</a:t>
            </a:r>
            <a:r>
              <a:rPr lang="zh-CN" altLang="en-US" dirty="0"/>
              <a:t>处，</a:t>
            </a:r>
            <a:r>
              <a:rPr lang="en-US" altLang="zh-CN" dirty="0"/>
              <a:t>2</a:t>
            </a:r>
            <a:r>
              <a:rPr lang="zh-CN" altLang="en-US" dirty="0"/>
              <a:t>处调用的属性节点可以被</a:t>
            </a:r>
            <a:r>
              <a:rPr lang="en-US" altLang="zh-CN" dirty="0"/>
              <a:t>source1</a:t>
            </a:r>
            <a:r>
              <a:rPr lang="zh-CN" altLang="en-US" dirty="0"/>
              <a:t>影响。</a:t>
            </a:r>
          </a:p>
          <a:p>
            <a:r>
              <a:rPr lang="zh-CN" altLang="en-US" dirty="0"/>
              <a:t>在</a:t>
            </a:r>
            <a:r>
              <a:rPr lang="en-US" altLang="zh-CN" dirty="0"/>
              <a:t>4</a:t>
            </a:r>
            <a:r>
              <a:rPr lang="zh-CN" altLang="en-US" dirty="0"/>
              <a:t>处，沿着</a:t>
            </a:r>
            <a:r>
              <a:rPr lang="en-US" altLang="zh-CN" dirty="0"/>
              <a:t>ODG</a:t>
            </a:r>
            <a:r>
              <a:rPr lang="zh-CN" altLang="en-US" dirty="0"/>
              <a:t>图找寻相连的</a:t>
            </a:r>
            <a:r>
              <a:rPr lang="en-US" altLang="zh-CN" dirty="0"/>
              <a:t>AST</a:t>
            </a:r>
            <a:r>
              <a:rPr lang="zh-CN" altLang="en-US" dirty="0"/>
              <a:t>节点。</a:t>
            </a:r>
          </a:p>
        </p:txBody>
      </p:sp>
      <p:sp>
        <p:nvSpPr>
          <p:cNvPr id="4" name="灯片编号占位符 3"/>
          <p:cNvSpPr>
            <a:spLocks noGrp="1"/>
          </p:cNvSpPr>
          <p:nvPr>
            <p:ph type="sldNum" sz="quarter" idx="5"/>
          </p:nvPr>
        </p:nvSpPr>
        <p:spPr/>
        <p:txBody>
          <a:bodyPr/>
          <a:lstStyle/>
          <a:p>
            <a:fld id="{57A180AA-17C1-8343-89F7-A1DAC01D4BE6}" type="slidenum">
              <a:rPr lang="en-US" smtClean="0"/>
              <a:t>12</a:t>
            </a:fld>
            <a:endParaRPr lang="en-US"/>
          </a:p>
        </p:txBody>
      </p:sp>
    </p:spTree>
    <p:extLst>
      <p:ext uri="{BB962C8B-B14F-4D97-AF65-F5344CB8AC3E}">
        <p14:creationId xmlns:p14="http://schemas.microsoft.com/office/powerpoint/2010/main" val="3997174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13</a:t>
            </a:fld>
            <a:endParaRPr lang="en-US"/>
          </a:p>
        </p:txBody>
      </p:sp>
    </p:spTree>
    <p:extLst>
      <p:ext uri="{BB962C8B-B14F-4D97-AF65-F5344CB8AC3E}">
        <p14:creationId xmlns:p14="http://schemas.microsoft.com/office/powerpoint/2010/main" val="2444187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14</a:t>
            </a:fld>
            <a:endParaRPr lang="en-US"/>
          </a:p>
        </p:txBody>
      </p:sp>
    </p:spTree>
    <p:extLst>
      <p:ext uri="{BB962C8B-B14F-4D97-AF65-F5344CB8AC3E}">
        <p14:creationId xmlns:p14="http://schemas.microsoft.com/office/powerpoint/2010/main" val="3825561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15</a:t>
            </a:fld>
            <a:endParaRPr lang="en-US"/>
          </a:p>
        </p:txBody>
      </p:sp>
    </p:spTree>
    <p:extLst>
      <p:ext uri="{BB962C8B-B14F-4D97-AF65-F5344CB8AC3E}">
        <p14:creationId xmlns:p14="http://schemas.microsoft.com/office/powerpoint/2010/main" val="135763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其无法对于</a:t>
            </a:r>
            <a:r>
              <a:rPr lang="en-US" altLang="zh-CN" dirty="0"/>
              <a:t>`Reg-</a:t>
            </a:r>
            <a:r>
              <a:rPr lang="en-US" altLang="zh-CN" dirty="0" err="1"/>
              <a:t>DoS`</a:t>
            </a:r>
            <a:r>
              <a:rPr lang="zh-CN" altLang="en-US" dirty="0"/>
              <a:t>建模，因为漏洞本质是正则表达式漏洞而非</a:t>
            </a:r>
            <a:r>
              <a:rPr lang="en-US" altLang="zh-CN" dirty="0"/>
              <a:t>JS</a:t>
            </a:r>
            <a:r>
              <a:rPr lang="zh-CN" altLang="en-US" dirty="0"/>
              <a:t>漏洞。一些</a:t>
            </a:r>
            <a:r>
              <a:rPr lang="en-US" altLang="zh-CN" dirty="0"/>
              <a:t>`</a:t>
            </a:r>
            <a:r>
              <a:rPr lang="en-US" altLang="zh-CN" dirty="0" err="1"/>
              <a:t>DoS`</a:t>
            </a:r>
            <a:r>
              <a:rPr lang="zh-CN" altLang="en-US" dirty="0"/>
              <a:t>由于</a:t>
            </a:r>
            <a:r>
              <a:rPr lang="en-US" altLang="zh-CN" dirty="0"/>
              <a:t>event</a:t>
            </a:r>
            <a:r>
              <a:rPr lang="zh-CN" altLang="en-US" dirty="0"/>
              <a:t>循环引起，也不好建模。针对这些有专用的检测手段。输入的错误验证等不两设计不应该被统计入通用检测功能。</a:t>
            </a:r>
          </a:p>
        </p:txBody>
      </p:sp>
      <p:sp>
        <p:nvSpPr>
          <p:cNvPr id="4" name="灯片编号占位符 3"/>
          <p:cNvSpPr>
            <a:spLocks noGrp="1"/>
          </p:cNvSpPr>
          <p:nvPr>
            <p:ph type="sldNum" sz="quarter" idx="5"/>
          </p:nvPr>
        </p:nvSpPr>
        <p:spPr/>
        <p:txBody>
          <a:bodyPr/>
          <a:lstStyle/>
          <a:p>
            <a:fld id="{57A180AA-17C1-8343-89F7-A1DAC01D4BE6}" type="slidenum">
              <a:rPr lang="en-US" smtClean="0"/>
              <a:t>16</a:t>
            </a:fld>
            <a:endParaRPr lang="en-US"/>
          </a:p>
        </p:txBody>
      </p:sp>
    </p:spTree>
    <p:extLst>
      <p:ext uri="{BB962C8B-B14F-4D97-AF65-F5344CB8AC3E}">
        <p14:creationId xmlns:p14="http://schemas.microsoft.com/office/powerpoint/2010/main" val="1515870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漏洞过多，仅手动检测周下载量超过</a:t>
            </a:r>
            <a:r>
              <a:rPr lang="en-US" altLang="zh-CN" dirty="0"/>
              <a:t>1000</a:t>
            </a:r>
            <a:r>
              <a:rPr lang="zh-CN" altLang="en-US" dirty="0"/>
              <a:t>次的应用和程序包出现的漏洞</a:t>
            </a:r>
            <a:endParaRPr lang="en-US" altLang="zh-CN" dirty="0"/>
          </a:p>
          <a:p>
            <a:r>
              <a:rPr lang="zh-CN" altLang="en-US" dirty="0"/>
              <a:t>命令注入漏洞数量最多，因为</a:t>
            </a:r>
            <a:r>
              <a:rPr lang="en-US" altLang="zh-CN" dirty="0"/>
              <a:t>Node.js</a:t>
            </a:r>
            <a:r>
              <a:rPr lang="zh-CN" altLang="en-US" dirty="0"/>
              <a:t>经常被用作启动操作系统应用程序的客户端或服务器程序。原型污染作为一种新兴漏洞类型也广泛地被发现，</a:t>
            </a:r>
            <a:r>
              <a:rPr lang="en-US" altLang="zh-CN" dirty="0"/>
              <a:t>XSS</a:t>
            </a:r>
            <a:r>
              <a:rPr lang="zh-CN" altLang="en-US" dirty="0"/>
              <a:t>漏洞少则是因为</a:t>
            </a:r>
            <a:r>
              <a:rPr lang="en-US" altLang="zh-CN" dirty="0"/>
              <a:t>ODGEN</a:t>
            </a:r>
            <a:r>
              <a:rPr lang="zh-CN" altLang="en-US" dirty="0"/>
              <a:t>只对</a:t>
            </a:r>
            <a:r>
              <a:rPr lang="en-US" altLang="zh-CN" dirty="0"/>
              <a:t>Node.js</a:t>
            </a:r>
            <a:r>
              <a:rPr lang="zh-CN" altLang="en-US" dirty="0"/>
              <a:t>框架提供的简单</a:t>
            </a:r>
            <a:r>
              <a:rPr lang="en-US" altLang="zh-CN" dirty="0"/>
              <a:t>web</a:t>
            </a:r>
            <a:r>
              <a:rPr lang="zh-CN" altLang="en-US" dirty="0"/>
              <a:t>服务器建模，而不对高级</a:t>
            </a:r>
            <a:r>
              <a:rPr lang="en-US" altLang="zh-CN" dirty="0"/>
              <a:t>web</a:t>
            </a:r>
            <a:r>
              <a:rPr lang="zh-CN" altLang="en-US" dirty="0"/>
              <a:t>框架建模。</a:t>
            </a:r>
          </a:p>
        </p:txBody>
      </p:sp>
      <p:sp>
        <p:nvSpPr>
          <p:cNvPr id="4" name="灯片编号占位符 3"/>
          <p:cNvSpPr>
            <a:spLocks noGrp="1"/>
          </p:cNvSpPr>
          <p:nvPr>
            <p:ph type="sldNum" sz="quarter" idx="5"/>
          </p:nvPr>
        </p:nvSpPr>
        <p:spPr/>
        <p:txBody>
          <a:bodyPr/>
          <a:lstStyle/>
          <a:p>
            <a:fld id="{57A180AA-17C1-8343-89F7-A1DAC01D4BE6}" type="slidenum">
              <a:rPr lang="en-US" smtClean="0"/>
              <a:t>17</a:t>
            </a:fld>
            <a:endParaRPr lang="en-US"/>
          </a:p>
        </p:txBody>
      </p:sp>
    </p:spTree>
    <p:extLst>
      <p:ext uri="{BB962C8B-B14F-4D97-AF65-F5344CB8AC3E}">
        <p14:creationId xmlns:p14="http://schemas.microsoft.com/office/powerpoint/2010/main" val="2340552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18</a:t>
            </a:fld>
            <a:endParaRPr lang="en-US"/>
          </a:p>
        </p:txBody>
      </p:sp>
    </p:spTree>
    <p:extLst>
      <p:ext uri="{BB962C8B-B14F-4D97-AF65-F5344CB8AC3E}">
        <p14:creationId xmlns:p14="http://schemas.microsoft.com/office/powerpoint/2010/main" val="1893324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由于动态和基于正则的检测方法假阳性率一般很低，因此不设置对照，一些可扩展性有限的检测器也没有实现对比。</a:t>
            </a:r>
            <a:endParaRPr lang="en-US" altLang="zh-CN" dirty="0"/>
          </a:p>
          <a:p>
            <a:r>
              <a:rPr lang="zh-CN" altLang="en-US" dirty="0"/>
              <a:t>由建模函数的逻辑限制，有些低使用率函数不支持，若该函数处于数据清洗函数中，可能会报告假阳性。</a:t>
            </a:r>
          </a:p>
          <a:p>
            <a:r>
              <a:rPr lang="en-US" altLang="zh-CN" dirty="0"/>
              <a:t>ODGEN</a:t>
            </a:r>
            <a:r>
              <a:rPr lang="zh-CN" altLang="en-US" dirty="0"/>
              <a:t>会将执行</a:t>
            </a:r>
            <a:r>
              <a:rPr lang="en-US" altLang="zh-CN" dirty="0"/>
              <a:t>OS</a:t>
            </a:r>
            <a:r>
              <a:rPr lang="zh-CN" altLang="en-US" dirty="0"/>
              <a:t>命令的包检测为命令注入。</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19</a:t>
            </a:fld>
            <a:endParaRPr lang="en-US"/>
          </a:p>
        </p:txBody>
      </p:sp>
    </p:spTree>
    <p:extLst>
      <p:ext uri="{BB962C8B-B14F-4D97-AF65-F5344CB8AC3E}">
        <p14:creationId xmlns:p14="http://schemas.microsoft.com/office/powerpoint/2010/main" val="2170077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71777D"/>
                </a:solidFill>
                <a:effectLst/>
                <a:latin typeface="Arial" panose="020B0604020202020204" pitchFamily="34" charset="0"/>
              </a:rPr>
              <a:t>公共漏洞库</a:t>
            </a:r>
            <a:endParaRPr lang="en-US" altLang="zh-CN" b="0" i="0" dirty="0">
              <a:solidFill>
                <a:srgbClr val="71777D"/>
              </a:solidFill>
              <a:effectLst/>
              <a:latin typeface="Arial" panose="020B0604020202020204" pitchFamily="34" charset="0"/>
            </a:endParaRPr>
          </a:p>
          <a:p>
            <a:r>
              <a:rPr lang="zh-CN" altLang="en-US" b="0" i="0" dirty="0">
                <a:solidFill>
                  <a:srgbClr val="333333"/>
                </a:solidFill>
                <a:effectLst/>
                <a:latin typeface="Open Sans" panose="020B0606030504020204" pitchFamily="34" charset="0"/>
              </a:rPr>
              <a:t>其中一些被人工排除，例如</a:t>
            </a:r>
            <a:r>
              <a:rPr lang="en-US" altLang="zh-CN" b="0" i="0" dirty="0">
                <a:solidFill>
                  <a:srgbClr val="333333"/>
                </a:solidFill>
                <a:effectLst/>
                <a:latin typeface="Open Sans" panose="020B0606030504020204" pitchFamily="34" charset="0"/>
              </a:rPr>
              <a:t>XSS</a:t>
            </a:r>
            <a:r>
              <a:rPr lang="zh-CN" altLang="en-US" b="0" i="0" dirty="0">
                <a:solidFill>
                  <a:srgbClr val="333333"/>
                </a:solidFill>
                <a:effectLst/>
                <a:latin typeface="Open Sans" panose="020B0606030504020204" pitchFamily="34" charset="0"/>
              </a:rPr>
              <a:t>，因为兼容性问题框架尚未在</a:t>
            </a:r>
            <a:r>
              <a:rPr lang="en-US" altLang="zh-CN" b="0" i="0" dirty="0">
                <a:solidFill>
                  <a:srgbClr val="333333"/>
                </a:solidFill>
                <a:effectLst/>
                <a:latin typeface="Open Sans" panose="020B0606030504020204" pitchFamily="34" charset="0"/>
              </a:rPr>
              <a:t>ODGEN</a:t>
            </a:r>
            <a:r>
              <a:rPr lang="zh-CN" altLang="en-US" b="0" i="0" dirty="0">
                <a:solidFill>
                  <a:srgbClr val="333333"/>
                </a:solidFill>
                <a:effectLst/>
                <a:latin typeface="Open Sans" panose="020B0606030504020204" pitchFamily="34" charset="0"/>
              </a:rPr>
              <a:t>中建模</a:t>
            </a:r>
            <a:endParaRPr lang="en-US" altLang="zh-CN" b="0" i="0" dirty="0">
              <a:solidFill>
                <a:srgbClr val="333333"/>
              </a:solidFill>
              <a:effectLst/>
              <a:latin typeface="Open Sans" panose="020B0606030504020204" pitchFamily="34" charset="0"/>
            </a:endParaRPr>
          </a:p>
          <a:p>
            <a:r>
              <a:rPr lang="zh-CN" altLang="en-US" dirty="0"/>
              <a:t>例子存在路径遍历漏洞。由于多次递归调用，每个函数节点数量超过</a:t>
            </a:r>
            <a:r>
              <a:rPr lang="en-US" altLang="zh-CN" dirty="0"/>
              <a:t>15k</a:t>
            </a:r>
            <a:r>
              <a:rPr lang="zh-CN" altLang="en-US" dirty="0"/>
              <a:t>，采用混合分支策略也不会到达有漏洞的代码，若执意遍历则会对象爆炸。</a:t>
            </a:r>
          </a:p>
        </p:txBody>
      </p:sp>
      <p:sp>
        <p:nvSpPr>
          <p:cNvPr id="4" name="灯片编号占位符 3"/>
          <p:cNvSpPr>
            <a:spLocks noGrp="1"/>
          </p:cNvSpPr>
          <p:nvPr>
            <p:ph type="sldNum" sz="quarter" idx="5"/>
          </p:nvPr>
        </p:nvSpPr>
        <p:spPr/>
        <p:txBody>
          <a:bodyPr/>
          <a:lstStyle/>
          <a:p>
            <a:fld id="{57A180AA-17C1-8343-89F7-A1DAC01D4BE6}" type="slidenum">
              <a:rPr lang="en-US" smtClean="0"/>
              <a:t>20</a:t>
            </a:fld>
            <a:endParaRPr lang="en-US"/>
          </a:p>
        </p:txBody>
      </p:sp>
    </p:spTree>
    <p:extLst>
      <p:ext uri="{BB962C8B-B14F-4D97-AF65-F5344CB8AC3E}">
        <p14:creationId xmlns:p14="http://schemas.microsoft.com/office/powerpoint/2010/main" val="1169895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CPG</a:t>
            </a:r>
            <a:r>
              <a:rPr lang="zh-CN" altLang="en-US" dirty="0"/>
              <a:t>图结合了</a:t>
            </a:r>
            <a:r>
              <a:rPr lang="en-US" altLang="zh-CN" dirty="0"/>
              <a:t>AST</a:t>
            </a:r>
            <a:r>
              <a:rPr lang="zh-CN" altLang="en-US" dirty="0"/>
              <a:t>抽象语法树、控制流图以及程序依赖图，在</a:t>
            </a:r>
            <a:r>
              <a:rPr lang="en-US" altLang="zh-CN" dirty="0"/>
              <a:t>C</a:t>
            </a:r>
            <a:r>
              <a:rPr lang="zh-CN" altLang="en-US" dirty="0"/>
              <a:t>、</a:t>
            </a:r>
            <a:r>
              <a:rPr lang="en-US" altLang="zh-CN" dirty="0"/>
              <a:t>C++</a:t>
            </a:r>
            <a:r>
              <a:rPr lang="zh-CN" altLang="en-US" dirty="0"/>
              <a:t>、</a:t>
            </a:r>
            <a:r>
              <a:rPr lang="en-US" altLang="zh-CN" dirty="0"/>
              <a:t>PHP</a:t>
            </a:r>
            <a:r>
              <a:rPr lang="zh-CN" altLang="en-US" dirty="0"/>
              <a:t>等语言中证明可以检测出多种漏洞，但是无法应用于</a:t>
            </a:r>
            <a:r>
              <a:rPr lang="en-US" altLang="zh-CN" dirty="0"/>
              <a:t>JS</a:t>
            </a:r>
            <a:r>
              <a:rPr lang="zh-CN" altLang="en-US" dirty="0"/>
              <a:t>，同时也无法执行对象级别的检测。</a:t>
            </a:r>
          </a:p>
        </p:txBody>
      </p:sp>
      <p:sp>
        <p:nvSpPr>
          <p:cNvPr id="4" name="灯片编号占位符 3"/>
          <p:cNvSpPr>
            <a:spLocks noGrp="1"/>
          </p:cNvSpPr>
          <p:nvPr>
            <p:ph type="sldNum" sz="quarter" idx="5"/>
          </p:nvPr>
        </p:nvSpPr>
        <p:spPr/>
        <p:txBody>
          <a:bodyPr/>
          <a:lstStyle/>
          <a:p>
            <a:fld id="{57A180AA-17C1-8343-89F7-A1DAC01D4BE6}" type="slidenum">
              <a:rPr lang="en-US" smtClean="0"/>
              <a:t>3</a:t>
            </a:fld>
            <a:endParaRPr lang="en-US"/>
          </a:p>
        </p:txBody>
      </p:sp>
    </p:spTree>
    <p:extLst>
      <p:ext uri="{BB962C8B-B14F-4D97-AF65-F5344CB8AC3E}">
        <p14:creationId xmlns:p14="http://schemas.microsoft.com/office/powerpoint/2010/main" val="4080590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前者执行语句百分比；后者分析函数百分比</a:t>
            </a:r>
            <a:endParaRPr lang="en-US" altLang="zh-CN" dirty="0"/>
          </a:p>
          <a:p>
            <a:r>
              <a:rPr lang="zh-CN" altLang="en-US" b="0" i="0" dirty="0">
                <a:solidFill>
                  <a:srgbClr val="333333"/>
                </a:solidFill>
                <a:effectLst/>
                <a:latin typeface="Open Sans" panose="020B0606030504020204" pitchFamily="34" charset="0"/>
              </a:rPr>
              <a:t>从</a:t>
            </a:r>
            <a:r>
              <a:rPr lang="en-US" altLang="zh-CN" b="0" i="0" dirty="0">
                <a:solidFill>
                  <a:srgbClr val="333333"/>
                </a:solidFill>
                <a:effectLst/>
                <a:latin typeface="Open Sans" panose="020B0606030504020204" pitchFamily="34" charset="0"/>
              </a:rPr>
              <a:t>0-90</a:t>
            </a:r>
            <a:r>
              <a:rPr lang="zh-CN" altLang="en-US" b="0" i="0" dirty="0">
                <a:solidFill>
                  <a:srgbClr val="333333"/>
                </a:solidFill>
                <a:effectLst/>
                <a:latin typeface="Open Sans" panose="020B0606030504020204" pitchFamily="34" charset="0"/>
              </a:rPr>
              <a:t>几乎均匀分布，而在</a:t>
            </a:r>
            <a:r>
              <a:rPr lang="en-US" altLang="zh-CN" b="0" i="0" dirty="0">
                <a:solidFill>
                  <a:srgbClr val="333333"/>
                </a:solidFill>
                <a:effectLst/>
                <a:latin typeface="Open Sans" panose="020B0606030504020204" pitchFamily="34" charset="0"/>
              </a:rPr>
              <a:t>90-100%</a:t>
            </a:r>
            <a:r>
              <a:rPr lang="zh-CN" altLang="en-US" b="0" i="0" dirty="0">
                <a:solidFill>
                  <a:srgbClr val="333333"/>
                </a:solidFill>
                <a:effectLst/>
                <a:latin typeface="Open Sans" panose="020B0606030504020204" pitchFamily="34" charset="0"/>
              </a:rPr>
              <a:t>有一个飞跃的占比，其中大约</a:t>
            </a:r>
            <a:r>
              <a:rPr lang="en-US" altLang="zh-CN" b="0" i="0" dirty="0">
                <a:solidFill>
                  <a:srgbClr val="333333"/>
                </a:solidFill>
                <a:effectLst/>
                <a:latin typeface="Open Sans" panose="020B0606030504020204" pitchFamily="34" charset="0"/>
              </a:rPr>
              <a:t>40%</a:t>
            </a:r>
            <a:r>
              <a:rPr lang="zh-CN" altLang="en-US" b="0" i="0" dirty="0">
                <a:solidFill>
                  <a:srgbClr val="333333"/>
                </a:solidFill>
                <a:effectLst/>
                <a:latin typeface="Open Sans" panose="020B0606030504020204" pitchFamily="34" charset="0"/>
              </a:rPr>
              <a:t>的包具有</a:t>
            </a:r>
            <a:r>
              <a:rPr lang="en-US" altLang="zh-CN" b="0" i="0" dirty="0">
                <a:solidFill>
                  <a:srgbClr val="333333"/>
                </a:solidFill>
                <a:effectLst/>
                <a:latin typeface="Open Sans" panose="020B0606030504020204" pitchFamily="34" charset="0"/>
              </a:rPr>
              <a:t>100%</a:t>
            </a:r>
            <a:r>
              <a:rPr lang="zh-CN" altLang="en-US" b="0" i="0" dirty="0">
                <a:solidFill>
                  <a:srgbClr val="333333"/>
                </a:solidFill>
                <a:effectLst/>
                <a:latin typeface="Open Sans" panose="020B0606030504020204" pitchFamily="34" charset="0"/>
              </a:rPr>
              <a:t>的代码覆盖率。</a:t>
            </a:r>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21</a:t>
            </a:fld>
            <a:endParaRPr lang="en-US"/>
          </a:p>
        </p:txBody>
      </p:sp>
    </p:spTree>
    <p:extLst>
      <p:ext uri="{BB962C8B-B14F-4D97-AF65-F5344CB8AC3E}">
        <p14:creationId xmlns:p14="http://schemas.microsoft.com/office/powerpoint/2010/main" val="1628502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22</a:t>
            </a:fld>
            <a:endParaRPr lang="en-US"/>
          </a:p>
        </p:txBody>
      </p:sp>
    </p:spTree>
    <p:extLst>
      <p:ext uri="{BB962C8B-B14F-4D97-AF65-F5344CB8AC3E}">
        <p14:creationId xmlns:p14="http://schemas.microsoft.com/office/powerpoint/2010/main" val="694554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23</a:t>
            </a:fld>
            <a:endParaRPr lang="en-US"/>
          </a:p>
        </p:txBody>
      </p:sp>
    </p:spTree>
    <p:extLst>
      <p:ext uri="{BB962C8B-B14F-4D97-AF65-F5344CB8AC3E}">
        <p14:creationId xmlns:p14="http://schemas.microsoft.com/office/powerpoint/2010/main" val="1748294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24</a:t>
            </a:fld>
            <a:endParaRPr lang="en-US"/>
          </a:p>
        </p:txBody>
      </p:sp>
    </p:spTree>
    <p:extLst>
      <p:ext uri="{BB962C8B-B14F-4D97-AF65-F5344CB8AC3E}">
        <p14:creationId xmlns:p14="http://schemas.microsoft.com/office/powerpoint/2010/main" val="4294190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`rollup-plugin-serve`</a:t>
            </a:r>
            <a:r>
              <a:rPr lang="zh-CN" altLang="en-US" dirty="0"/>
              <a:t>插件用于在开发过程中充当本地</a:t>
            </a:r>
            <a:r>
              <a:rPr lang="en-US" altLang="zh-CN" dirty="0"/>
              <a:t>web</a:t>
            </a:r>
            <a:r>
              <a:rPr lang="zh-CN" altLang="en-US" dirty="0"/>
              <a:t>服务器，可以让开发者本地运行开发版本的应用程序，而无需每次更改代码时都重新构建并重新加载网页。</a:t>
            </a:r>
            <a:r>
              <a:rPr lang="en-US" altLang="zh-CN" dirty="0"/>
              <a:t>ODGEN</a:t>
            </a:r>
            <a:r>
              <a:rPr lang="zh-CN" altLang="en-US" dirty="0"/>
              <a:t>发现该插件存在路径遍历漏洞，有漏洞的代码使用</a:t>
            </a:r>
            <a:r>
              <a:rPr lang="en-US" altLang="zh-CN" dirty="0"/>
              <a:t>`</a:t>
            </a:r>
            <a:r>
              <a:rPr lang="en-US" altLang="zh-CN" dirty="0" err="1"/>
              <a:t>readFile</a:t>
            </a:r>
            <a:r>
              <a:rPr lang="en-US" altLang="zh-CN" dirty="0"/>
              <a:t>`</a:t>
            </a:r>
            <a:r>
              <a:rPr lang="zh-CN" altLang="en-US" dirty="0"/>
              <a:t>从客户提供的任意路径读取文件，不进行检测（原文消毒</a:t>
            </a:r>
            <a:r>
              <a:rPr lang="en-US" altLang="zh-CN" dirty="0"/>
              <a:t>sanitization</a:t>
            </a:r>
            <a:r>
              <a:rPr lang="zh-CN" altLang="en-US" dirty="0"/>
              <a:t>），文件所在路径可能来自敌手。</a:t>
            </a:r>
            <a:endParaRPr lang="en-US" altLang="zh-CN" dirty="0"/>
          </a:p>
          <a:p>
            <a:r>
              <a:rPr lang="en-US" altLang="zh-CN" dirty="0"/>
              <a:t>`</a:t>
            </a:r>
            <a:r>
              <a:rPr lang="en-US" altLang="zh-CN" dirty="0" err="1"/>
              <a:t>github</a:t>
            </a:r>
            <a:r>
              <a:rPr lang="en-US" altLang="zh-CN" dirty="0"/>
              <a:t>-growl`</a:t>
            </a:r>
            <a:r>
              <a:rPr lang="zh-CN" altLang="en-US" dirty="0"/>
              <a:t>为例，是一个</a:t>
            </a:r>
            <a:r>
              <a:rPr lang="en-US" altLang="zh-CN" dirty="0"/>
              <a:t>`</a:t>
            </a:r>
            <a:r>
              <a:rPr lang="en-US" altLang="zh-CN" dirty="0" err="1"/>
              <a:t>github</a:t>
            </a:r>
            <a:r>
              <a:rPr lang="en-US" altLang="zh-CN" dirty="0"/>
              <a:t>`</a:t>
            </a:r>
            <a:r>
              <a:rPr lang="zh-CN" altLang="en-US" dirty="0"/>
              <a:t>的客户端通知系统，如果一个</a:t>
            </a:r>
            <a:r>
              <a:rPr lang="en-US" altLang="zh-CN" dirty="0"/>
              <a:t>issue</a:t>
            </a:r>
            <a:r>
              <a:rPr lang="zh-CN" altLang="en-US" dirty="0"/>
              <a:t>被发布到订阅的</a:t>
            </a:r>
            <a:r>
              <a:rPr lang="en-US" altLang="zh-CN" dirty="0"/>
              <a:t>`</a:t>
            </a:r>
            <a:r>
              <a:rPr lang="en-US" altLang="zh-CN" dirty="0" err="1"/>
              <a:t>github</a:t>
            </a:r>
            <a:r>
              <a:rPr lang="en-US" altLang="zh-CN" dirty="0"/>
              <a:t>`</a:t>
            </a:r>
            <a:r>
              <a:rPr lang="zh-CN" altLang="en-US" dirty="0"/>
              <a:t>仓库了，那么客户端会发出</a:t>
            </a:r>
            <a:r>
              <a:rPr lang="en-US" altLang="zh-CN" dirty="0"/>
              <a:t>alert</a:t>
            </a:r>
            <a:r>
              <a:rPr lang="zh-CN" altLang="en-US" dirty="0"/>
              <a:t>信号。敌手可以发布带有操作系统指令的特制标题</a:t>
            </a:r>
            <a:r>
              <a:rPr lang="en-US" altLang="zh-CN" dirty="0"/>
              <a:t>issue</a:t>
            </a:r>
            <a:r>
              <a:rPr lang="zh-CN" altLang="en-US" dirty="0"/>
              <a:t>，并触发程序的命令注入漏洞。</a:t>
            </a:r>
          </a:p>
        </p:txBody>
      </p:sp>
      <p:sp>
        <p:nvSpPr>
          <p:cNvPr id="4" name="灯片编号占位符 3"/>
          <p:cNvSpPr>
            <a:spLocks noGrp="1"/>
          </p:cNvSpPr>
          <p:nvPr>
            <p:ph type="sldNum" sz="quarter" idx="5"/>
          </p:nvPr>
        </p:nvSpPr>
        <p:spPr/>
        <p:txBody>
          <a:bodyPr/>
          <a:lstStyle/>
          <a:p>
            <a:fld id="{57A180AA-17C1-8343-89F7-A1DAC01D4BE6}" type="slidenum">
              <a:rPr lang="en-US" smtClean="0"/>
              <a:t>4</a:t>
            </a:fld>
            <a:endParaRPr lang="en-US"/>
          </a:p>
        </p:txBody>
      </p:sp>
    </p:spTree>
    <p:extLst>
      <p:ext uri="{BB962C8B-B14F-4D97-AF65-F5344CB8AC3E}">
        <p14:creationId xmlns:p14="http://schemas.microsoft.com/office/powerpoint/2010/main" val="1472618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5</a:t>
            </a:fld>
            <a:endParaRPr lang="en-US"/>
          </a:p>
        </p:txBody>
      </p:sp>
    </p:spTree>
    <p:extLst>
      <p:ext uri="{BB962C8B-B14F-4D97-AF65-F5344CB8AC3E}">
        <p14:creationId xmlns:p14="http://schemas.microsoft.com/office/powerpoint/2010/main" val="2421329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首先使用</a:t>
            </a:r>
            <a:r>
              <a:rPr lang="en-US" altLang="zh-CN" dirty="0"/>
              <a:t>s-&gt;v</a:t>
            </a:r>
            <a:r>
              <a:rPr lang="zh-CN" altLang="en-US" dirty="0"/>
              <a:t>语句在当前作用域下查找对象，不成功就顺着作用域链</a:t>
            </a:r>
            <a:r>
              <a:rPr lang="en-US" altLang="zh-CN" dirty="0"/>
              <a:t>s-&gt;s</a:t>
            </a:r>
            <a:r>
              <a:rPr lang="zh-CN" altLang="en-US" dirty="0"/>
              <a:t>连续查找。找到对应的变量后利用</a:t>
            </a:r>
            <a:r>
              <a:rPr lang="en-US" altLang="zh-CN" dirty="0"/>
              <a:t>v-&gt;o</a:t>
            </a:r>
            <a:r>
              <a:rPr lang="zh-CN" altLang="en-US" dirty="0"/>
              <a:t>找到变量从属的对象；再使用</a:t>
            </a:r>
            <a:r>
              <a:rPr lang="en-US" altLang="zh-CN" dirty="0"/>
              <a:t>o-&gt;v</a:t>
            </a:r>
            <a:r>
              <a:rPr lang="zh-CN" altLang="en-US" dirty="0"/>
              <a:t>找到对应的属性值。</a:t>
            </a:r>
          </a:p>
        </p:txBody>
      </p:sp>
      <p:sp>
        <p:nvSpPr>
          <p:cNvPr id="4" name="灯片编号占位符 3"/>
          <p:cNvSpPr>
            <a:spLocks noGrp="1"/>
          </p:cNvSpPr>
          <p:nvPr>
            <p:ph type="sldNum" sz="quarter" idx="5"/>
          </p:nvPr>
        </p:nvSpPr>
        <p:spPr/>
        <p:txBody>
          <a:bodyPr/>
          <a:lstStyle/>
          <a:p>
            <a:fld id="{57A180AA-17C1-8343-89F7-A1DAC01D4BE6}" type="slidenum">
              <a:rPr lang="en-US" smtClean="0"/>
              <a:t>6</a:t>
            </a:fld>
            <a:endParaRPr lang="en-US"/>
          </a:p>
        </p:txBody>
      </p:sp>
    </p:spTree>
    <p:extLst>
      <p:ext uri="{BB962C8B-B14F-4D97-AF65-F5344CB8AC3E}">
        <p14:creationId xmlns:p14="http://schemas.microsoft.com/office/powerpoint/2010/main" val="2766178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7</a:t>
            </a:fld>
            <a:endParaRPr lang="en-US"/>
          </a:p>
        </p:txBody>
      </p:sp>
    </p:spTree>
    <p:extLst>
      <p:ext uri="{BB962C8B-B14F-4D97-AF65-F5344CB8AC3E}">
        <p14:creationId xmlns:p14="http://schemas.microsoft.com/office/powerpoint/2010/main" val="2801145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8</a:t>
            </a:fld>
            <a:endParaRPr lang="en-US"/>
          </a:p>
        </p:txBody>
      </p:sp>
    </p:spTree>
    <p:extLst>
      <p:ext uri="{BB962C8B-B14F-4D97-AF65-F5344CB8AC3E}">
        <p14:creationId xmlns:p14="http://schemas.microsoft.com/office/powerpoint/2010/main" val="3543558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9</a:t>
            </a:fld>
            <a:endParaRPr lang="en-US"/>
          </a:p>
        </p:txBody>
      </p:sp>
    </p:spTree>
    <p:extLst>
      <p:ext uri="{BB962C8B-B14F-4D97-AF65-F5344CB8AC3E}">
        <p14:creationId xmlns:p14="http://schemas.microsoft.com/office/powerpoint/2010/main" val="3503421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10</a:t>
            </a:fld>
            <a:endParaRPr lang="en-US"/>
          </a:p>
        </p:txBody>
      </p:sp>
    </p:spTree>
    <p:extLst>
      <p:ext uri="{BB962C8B-B14F-4D97-AF65-F5344CB8AC3E}">
        <p14:creationId xmlns:p14="http://schemas.microsoft.com/office/powerpoint/2010/main" val="3301431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422BE4-866A-7044-8197-DBFAEB6FFF91}"/>
              </a:ext>
            </a:extLst>
          </p:cNvPr>
          <p:cNvSpPr/>
          <p:nvPr userDrawn="1"/>
        </p:nvSpPr>
        <p:spPr>
          <a:xfrm>
            <a:off x="0" y="1194932"/>
            <a:ext cx="9144001" cy="22955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251911"/>
            <a:ext cx="7772400" cy="2170545"/>
          </a:xfrm>
        </p:spPr>
        <p:txBody>
          <a:bodyPr anchor="b">
            <a:normAutofit/>
          </a:bodyPr>
          <a:lstStyle>
            <a:lvl1pPr algn="ctr">
              <a:defRPr sz="5400">
                <a:solidFill>
                  <a:schemeClr val="bg1"/>
                </a:solidFill>
                <a:latin typeface="Microsoft YaHei" panose="020B0503020204020204" pitchFamily="34" charset="-122"/>
                <a:ea typeface="Microsoft YaHei" panose="020B0503020204020204" pitchFamily="34" charset="-122"/>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800">
                <a:solidFill>
                  <a:srgbClr val="002060"/>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a:lvl1pPr>
          </a:lstStyle>
          <a:p>
            <a:fld id="{B8AE17C6-53CA-944D-9421-F2F3A04C57E0}" type="slidenum">
              <a:rPr lang="en-US" smtClean="0"/>
              <a:pPr/>
              <a:t>‹#›</a:t>
            </a:fld>
            <a:endParaRPr lang="en-US" dirty="0"/>
          </a:p>
        </p:txBody>
      </p:sp>
    </p:spTree>
    <p:extLst>
      <p:ext uri="{BB962C8B-B14F-4D97-AF65-F5344CB8AC3E}">
        <p14:creationId xmlns:p14="http://schemas.microsoft.com/office/powerpoint/2010/main" val="269568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5"/>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5"/>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86769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5"/>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5"/>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93802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A38B6F-6352-774F-9A82-2DD08BB6E0F3}"/>
              </a:ext>
            </a:extLst>
          </p:cNvPr>
          <p:cNvSpPr/>
          <p:nvPr userDrawn="1"/>
        </p:nvSpPr>
        <p:spPr>
          <a:xfrm>
            <a:off x="0" y="0"/>
            <a:ext cx="9144000" cy="834675"/>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b="1" i="0">
                <a:latin typeface="Microsoft YaHei" panose="020B0503020204020204" pitchFamily="34" charset="-122"/>
                <a:ea typeface="Microsoft YaHei"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a:xfrm>
            <a:off x="346841" y="847898"/>
            <a:ext cx="8168509" cy="5873578"/>
          </a:xfrm>
        </p:spPr>
        <p:txBody>
          <a:bodyPr anchor="t"/>
          <a:lstStyle>
            <a:lvl1pPr>
              <a:buClr>
                <a:srgbClr val="FF0000"/>
              </a:buClr>
              <a:defRPr sz="2400" b="0" i="0">
                <a:latin typeface="STKaiti" panose="02010600040101010101" pitchFamily="2" charset="-122"/>
                <a:ea typeface="STKaiti" panose="02010600040101010101" pitchFamily="2" charset="-122"/>
              </a:defRPr>
            </a:lvl1pPr>
            <a:lvl2pPr>
              <a:buClr>
                <a:srgbClr val="FF0000"/>
              </a:buClr>
              <a:defRPr sz="2400" b="0" i="0">
                <a:latin typeface="STKaiti" panose="02010600040101010101" pitchFamily="2" charset="-122"/>
                <a:ea typeface="STKaiti" panose="02010600040101010101" pitchFamily="2" charset="-122"/>
              </a:defRPr>
            </a:lvl2pPr>
            <a:lvl3pPr>
              <a:buClr>
                <a:srgbClr val="FF0000"/>
              </a:buClr>
              <a:defRPr sz="2400" b="0" i="0">
                <a:latin typeface="STKaiti" panose="02010600040101010101" pitchFamily="2" charset="-122"/>
                <a:ea typeface="STKaiti" panose="02010600040101010101" pitchFamily="2" charset="-122"/>
              </a:defRPr>
            </a:lvl3pPr>
            <a:lvl4pPr>
              <a:buClr>
                <a:srgbClr val="FF0000"/>
              </a:buClr>
              <a:defRPr sz="2400" b="0" i="0">
                <a:latin typeface="STKaiti" panose="02010600040101010101" pitchFamily="2" charset="-122"/>
                <a:ea typeface="STKaiti" panose="02010600040101010101" pitchFamily="2" charset="-122"/>
              </a:defRPr>
            </a:lvl4pPr>
            <a:lvl5pPr>
              <a:buClr>
                <a:srgbClr val="FF0000"/>
              </a:buClr>
              <a:defRPr sz="2400" b="0" i="0">
                <a:latin typeface="STKaiti" panose="02010600040101010101" pitchFamily="2" charset="-122"/>
                <a:ea typeface="STKaiti"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cxnSp>
        <p:nvCxnSpPr>
          <p:cNvPr id="7" name="Straight Connector 6">
            <a:extLst>
              <a:ext uri="{FF2B5EF4-FFF2-40B4-BE49-F238E27FC236}">
                <a16:creationId xmlns:a16="http://schemas.microsoft.com/office/drawing/2014/main" id="{8EC4FF70-608F-3648-BC5D-A146BA23A0FA}"/>
              </a:ext>
            </a:extLst>
          </p:cNvPr>
          <p:cNvCxnSpPr/>
          <p:nvPr/>
        </p:nvCxnSpPr>
        <p:spPr>
          <a:xfrm>
            <a:off x="0" y="841286"/>
            <a:ext cx="9144000" cy="0"/>
          </a:xfrm>
          <a:prstGeom prst="line">
            <a:avLst/>
          </a:prstGeom>
          <a:ln w="63500">
            <a:solidFill>
              <a:srgbClr val="0052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03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5"/>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5"/>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89737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5"/>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5"/>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78503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5"/>
            <a:ext cx="2057400" cy="365125"/>
          </a:xfrm>
          <a:prstGeom prst="rect">
            <a:avLst/>
          </a:prstGeom>
        </p:spPr>
        <p:txBody>
          <a:bodyPr/>
          <a:lstStyle/>
          <a:p>
            <a:endParaRPr lang="en-US"/>
          </a:p>
        </p:txBody>
      </p:sp>
      <p:sp>
        <p:nvSpPr>
          <p:cNvPr id="8" name="Footer Placeholder 7"/>
          <p:cNvSpPr>
            <a:spLocks noGrp="1"/>
          </p:cNvSpPr>
          <p:nvPr>
            <p:ph type="ftr" sz="quarter" idx="11"/>
          </p:nvPr>
        </p:nvSpPr>
        <p:spPr>
          <a:xfrm>
            <a:off x="3028950" y="6356355"/>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778940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5"/>
            <a:ext cx="2057400" cy="365125"/>
          </a:xfrm>
          <a:prstGeom prst="rect">
            <a:avLst/>
          </a:prstGeom>
        </p:spPr>
        <p:txBody>
          <a:bodyPr/>
          <a:lstStyle/>
          <a:p>
            <a:endParaRPr lang="en-US"/>
          </a:p>
        </p:txBody>
      </p:sp>
      <p:sp>
        <p:nvSpPr>
          <p:cNvPr id="4" name="Footer Placeholder 3"/>
          <p:cNvSpPr>
            <a:spLocks noGrp="1"/>
          </p:cNvSpPr>
          <p:nvPr>
            <p:ph type="ftr" sz="quarter" idx="11"/>
          </p:nvPr>
        </p:nvSpPr>
        <p:spPr>
          <a:xfrm>
            <a:off x="3028950" y="6356355"/>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440970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5"/>
            <a:ext cx="2057400" cy="365125"/>
          </a:xfrm>
          <a:prstGeom prst="rect">
            <a:avLst/>
          </a:prstGeom>
        </p:spPr>
        <p:txBody>
          <a:bodyPr/>
          <a:lstStyle/>
          <a:p>
            <a:endParaRPr lang="en-US"/>
          </a:p>
        </p:txBody>
      </p:sp>
      <p:sp>
        <p:nvSpPr>
          <p:cNvPr id="3" name="Footer Placeholder 2"/>
          <p:cNvSpPr>
            <a:spLocks noGrp="1"/>
          </p:cNvSpPr>
          <p:nvPr>
            <p:ph type="ftr" sz="quarter" idx="11"/>
          </p:nvPr>
        </p:nvSpPr>
        <p:spPr>
          <a:xfrm>
            <a:off x="3028950" y="6356355"/>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23703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5"/>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5"/>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175984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5"/>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5"/>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76872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3999" cy="847898"/>
          </a:xfrm>
          <a:prstGeom prst="rect">
            <a:avLst/>
          </a:prstGeom>
          <a:solidFill>
            <a:srgbClr val="002060"/>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88843" y="847898"/>
            <a:ext cx="8766314" cy="5873578"/>
          </a:xfrm>
          <a:prstGeom prst="rect">
            <a:avLst/>
          </a:prstGeom>
        </p:spPr>
        <p:txBody>
          <a:bodyPr vert="horz" wrap="square" lIns="91440" tIns="45720" rIns="91440" bIns="4572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985488" y="6356355"/>
            <a:ext cx="2057400" cy="365125"/>
          </a:xfrm>
          <a:prstGeom prst="rect">
            <a:avLst/>
          </a:prstGeom>
        </p:spPr>
        <p:txBody>
          <a:bodyPr vert="horz" lIns="91440" tIns="45720" rIns="91440" bIns="45720" rtlCol="0" anchor="ctr"/>
          <a:lstStyle>
            <a:lvl1pPr algn="r">
              <a:defRPr sz="2400" b="1" i="0">
                <a:solidFill>
                  <a:srgbClr val="002060"/>
                </a:solidFill>
                <a:latin typeface="Microsoft YaHei" panose="020B0503020204020204" pitchFamily="34" charset="-122"/>
                <a:ea typeface="Microsoft YaHei" panose="020B0503020204020204" pitchFamily="34" charset="-122"/>
                <a:cs typeface="Arial" panose="020B0604020202020204" pitchFamily="34" charset="0"/>
              </a:defRPr>
            </a:lvl1pPr>
          </a:lstStyle>
          <a:p>
            <a:fld id="{B8AE17C6-53CA-944D-9421-F2F3A04C57E0}" type="slidenum">
              <a:rPr lang="en-US" smtClean="0"/>
              <a:pPr/>
              <a:t>‹#›</a:t>
            </a:fld>
            <a:endParaRPr lang="en-US" dirty="0"/>
          </a:p>
        </p:txBody>
      </p:sp>
    </p:spTree>
    <p:extLst>
      <p:ext uri="{BB962C8B-B14F-4D97-AF65-F5344CB8AC3E}">
        <p14:creationId xmlns:p14="http://schemas.microsoft.com/office/powerpoint/2010/main" val="2540221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377" rtl="0" eaLnBrk="1" latinLnBrk="0" hangingPunct="1">
        <a:lnSpc>
          <a:spcPct val="90000"/>
        </a:lnSpc>
        <a:spcBef>
          <a:spcPct val="0"/>
        </a:spcBef>
        <a:buNone/>
        <a:defRPr sz="4400" b="1" i="0" kern="1200">
          <a:solidFill>
            <a:schemeClr val="bg1"/>
          </a:solidFill>
          <a:latin typeface="Microsoft YaHei" panose="020B0503020204020204" pitchFamily="34" charset="-122"/>
          <a:ea typeface="Microsoft YaHei" panose="020B0503020204020204" pitchFamily="34" charset="-122"/>
          <a:cs typeface="Arial" panose="020B0604020202020204" pitchFamily="34" charset="0"/>
        </a:defRPr>
      </a:lvl1pPr>
    </p:titleStyle>
    <p:bodyStyle>
      <a:lvl1pPr marL="228594" indent="-228594" algn="l" defTabSz="914377" rtl="0" eaLnBrk="1" latinLnBrk="0" hangingPunct="1">
        <a:lnSpc>
          <a:spcPct val="100000"/>
        </a:lnSpc>
        <a:spcBef>
          <a:spcPts val="10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1pPr>
      <a:lvl2pPr marL="685783"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2pPr>
      <a:lvl3pPr marL="1142971"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3pPr>
      <a:lvl4pPr marL="1600160"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4pPr>
      <a:lvl5pPr marL="2057349"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D08D-3A44-F94B-A869-1C01F0828C66}"/>
              </a:ext>
            </a:extLst>
          </p:cNvPr>
          <p:cNvSpPr>
            <a:spLocks noGrp="1"/>
          </p:cNvSpPr>
          <p:nvPr>
            <p:ph type="ctrTitle"/>
          </p:nvPr>
        </p:nvSpPr>
        <p:spPr>
          <a:xfrm>
            <a:off x="297180" y="1258455"/>
            <a:ext cx="8549640" cy="2170545"/>
          </a:xfrm>
        </p:spPr>
        <p:txBody>
          <a:bodyPr>
            <a:normAutofit/>
          </a:bodyPr>
          <a:lstStyle/>
          <a:p>
            <a:r>
              <a:rPr lang="en-US" altLang="zh-CN" sz="3100" dirty="0"/>
              <a:t>Mining Node.js Vulnerabilities via Object Dependence Graph and Query</a:t>
            </a:r>
            <a:br>
              <a:rPr lang="en-US" altLang="zh-CN" sz="4800" b="1" dirty="0"/>
            </a:br>
            <a:endParaRPr lang="en-US" sz="4800" b="0" dirty="0">
              <a:latin typeface="STKaiti" panose="02010600040101010101" pitchFamily="2" charset="-122"/>
              <a:ea typeface="STKaiti" panose="02010600040101010101" pitchFamily="2" charset="-122"/>
            </a:endParaRPr>
          </a:p>
        </p:txBody>
      </p:sp>
      <p:sp>
        <p:nvSpPr>
          <p:cNvPr id="3" name="Subtitle 2">
            <a:extLst>
              <a:ext uri="{FF2B5EF4-FFF2-40B4-BE49-F238E27FC236}">
                <a16:creationId xmlns:a16="http://schemas.microsoft.com/office/drawing/2014/main" id="{26AD1487-71BD-2C4C-9B14-0A246475AB3B}"/>
              </a:ext>
            </a:extLst>
          </p:cNvPr>
          <p:cNvSpPr>
            <a:spLocks noGrp="1"/>
          </p:cNvSpPr>
          <p:nvPr>
            <p:ph type="subTitle" idx="1"/>
          </p:nvPr>
        </p:nvSpPr>
        <p:spPr>
          <a:xfrm>
            <a:off x="1143000" y="3671792"/>
            <a:ext cx="6858000" cy="1685611"/>
          </a:xfrm>
        </p:spPr>
        <p:txBody>
          <a:bodyPr/>
          <a:lstStyle/>
          <a:p>
            <a:r>
              <a:rPr lang="en-US" altLang="zh-CN" b="1" dirty="0"/>
              <a:t>                   2022 USENIX Security Symposium</a:t>
            </a:r>
          </a:p>
          <a:p>
            <a:endParaRPr lang="en-US" altLang="zh-CN" b="1" dirty="0"/>
          </a:p>
          <a:p>
            <a:r>
              <a:rPr lang="en-US" altLang="zh-CN" b="1" dirty="0"/>
              <a:t>	</a:t>
            </a:r>
            <a:r>
              <a:rPr lang="zh-CN" altLang="en-US" b="1" dirty="0"/>
              <a:t>阅读报告汇报人：</a:t>
            </a:r>
            <a:r>
              <a:rPr lang="en-US" altLang="zh-CN" b="1" dirty="0"/>
              <a:t>22S003100   </a:t>
            </a:r>
            <a:r>
              <a:rPr lang="zh-CN" altLang="en-US" b="1" dirty="0"/>
              <a:t>孙骁</a:t>
            </a:r>
            <a:endParaRPr lang="en-US" altLang="zh-CN" b="1" dirty="0"/>
          </a:p>
        </p:txBody>
      </p:sp>
    </p:spTree>
    <p:extLst>
      <p:ext uri="{BB962C8B-B14F-4D97-AF65-F5344CB8AC3E}">
        <p14:creationId xmlns:p14="http://schemas.microsoft.com/office/powerpoint/2010/main" val="3351155807"/>
      </p:ext>
    </p:extLst>
  </p:cSld>
  <p:clrMapOvr>
    <a:masterClrMapping/>
  </p:clrMapOvr>
  <mc:AlternateContent xmlns:mc="http://schemas.openxmlformats.org/markup-compatibility/2006" xmlns:p14="http://schemas.microsoft.com/office/powerpoint/2010/main">
    <mc:Choice Requires="p14">
      <p:transition spd="slow" p14:dur="2000" advTm="43634"/>
    </mc:Choice>
    <mc:Fallback xmlns="">
      <p:transition spd="slow" advTm="4363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对象依赖图（</a:t>
            </a:r>
            <a:r>
              <a:rPr lang="en-US" altLang="zh-CN" dirty="0"/>
              <a:t>ODG</a:t>
            </a:r>
            <a:r>
              <a:rPr lang="zh-CN" altLang="en-US" dirty="0"/>
              <a:t>）</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ODG</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查询检测漏洞</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内部属性篡改漏洞：敌手更改内部属性，该属性可能属于某个对象，或者属于某个实例的原型链上的原型对象。在后续对于该属性的调用时产生影响。两个重要条件：存在被敌手控制的有漏洞的赋值语句；后续仍有该属性调用。</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原型污染漏洞：敌手通过原型链改变内置函数功能。</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__proto__</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属性受到攻击或对象构造函数的原型对象受到攻击均能造成该漏洞。</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注入漏洞：通过输入将代码注入到污染汇聚点函数处执行；一般通过该函数反向查询污染流直到找到一个有敌手控制的参数源。</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不当文件访问：敌手在没有权限许可的情况下读或写文件，典型漏洞包括路径遍历和文件写入。</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10</a:t>
            </a:fld>
            <a:endParaRPr lang="en-US"/>
          </a:p>
        </p:txBody>
      </p:sp>
    </p:spTree>
    <p:custDataLst>
      <p:tags r:id="rId1"/>
    </p:custDataLst>
    <p:extLst>
      <p:ext uri="{BB962C8B-B14F-4D97-AF65-F5344CB8AC3E}">
        <p14:creationId xmlns:p14="http://schemas.microsoft.com/office/powerpoint/2010/main" val="628848"/>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对象依赖图（</a:t>
            </a:r>
            <a:r>
              <a:rPr lang="en-US" altLang="zh-CN" dirty="0"/>
              <a:t>ODG</a:t>
            </a:r>
            <a:r>
              <a:rPr lang="zh-CN" altLang="en-US" dirty="0"/>
              <a:t>）</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ODG</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查询检测漏洞</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例子：</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source1</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source2</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均被敌手控制</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两个漏洞：内部属性篡改、污点式漏洞</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11</a:t>
            </a:fld>
            <a:endParaRPr lang="en-US"/>
          </a:p>
        </p:txBody>
      </p:sp>
      <p:pic>
        <p:nvPicPr>
          <p:cNvPr id="6" name="图片 5">
            <a:extLst>
              <a:ext uri="{FF2B5EF4-FFF2-40B4-BE49-F238E27FC236}">
                <a16:creationId xmlns:a16="http://schemas.microsoft.com/office/drawing/2014/main" id="{6E3494B8-60A7-438B-AA28-6D2C9EDA8292}"/>
              </a:ext>
            </a:extLst>
          </p:cNvPr>
          <p:cNvPicPr>
            <a:picLocks noChangeAspect="1"/>
          </p:cNvPicPr>
          <p:nvPr/>
        </p:nvPicPr>
        <p:blipFill>
          <a:blip r:embed="rId4"/>
          <a:stretch>
            <a:fillRect/>
          </a:stretch>
        </p:blipFill>
        <p:spPr>
          <a:xfrm>
            <a:off x="346841" y="2187387"/>
            <a:ext cx="7890923" cy="3079385"/>
          </a:xfrm>
          <a:prstGeom prst="rect">
            <a:avLst/>
          </a:prstGeom>
        </p:spPr>
      </p:pic>
    </p:spTree>
    <p:custDataLst>
      <p:tags r:id="rId1"/>
    </p:custDataLst>
    <p:extLst>
      <p:ext uri="{BB962C8B-B14F-4D97-AF65-F5344CB8AC3E}">
        <p14:creationId xmlns:p14="http://schemas.microsoft.com/office/powerpoint/2010/main" val="2480255747"/>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对象依赖图（</a:t>
            </a:r>
            <a:r>
              <a:rPr lang="en-US" altLang="zh-CN" dirty="0"/>
              <a:t>ODG</a:t>
            </a:r>
            <a:r>
              <a:rPr lang="zh-CN" altLang="en-US" dirty="0"/>
              <a:t>）</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ODG</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查询检测漏洞</a:t>
            </a: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12</a:t>
            </a:fld>
            <a:endParaRPr lang="en-US"/>
          </a:p>
        </p:txBody>
      </p:sp>
      <p:pic>
        <p:nvPicPr>
          <p:cNvPr id="5" name="图片 4">
            <a:extLst>
              <a:ext uri="{FF2B5EF4-FFF2-40B4-BE49-F238E27FC236}">
                <a16:creationId xmlns:a16="http://schemas.microsoft.com/office/drawing/2014/main" id="{F0B83A1E-4FD3-4B04-947A-23DECE6BBECD}"/>
              </a:ext>
            </a:extLst>
          </p:cNvPr>
          <p:cNvPicPr>
            <a:picLocks noChangeAspect="1"/>
          </p:cNvPicPr>
          <p:nvPr/>
        </p:nvPicPr>
        <p:blipFill>
          <a:blip r:embed="rId4"/>
          <a:stretch>
            <a:fillRect/>
          </a:stretch>
        </p:blipFill>
        <p:spPr>
          <a:xfrm>
            <a:off x="346841" y="1872242"/>
            <a:ext cx="4842651" cy="4294219"/>
          </a:xfrm>
          <a:prstGeom prst="rect">
            <a:avLst/>
          </a:prstGeom>
        </p:spPr>
      </p:pic>
      <p:pic>
        <p:nvPicPr>
          <p:cNvPr id="8" name="图片 7">
            <a:extLst>
              <a:ext uri="{FF2B5EF4-FFF2-40B4-BE49-F238E27FC236}">
                <a16:creationId xmlns:a16="http://schemas.microsoft.com/office/drawing/2014/main" id="{3D6D913B-A903-9798-880A-7E01ED5EE099}"/>
              </a:ext>
            </a:extLst>
          </p:cNvPr>
          <p:cNvPicPr>
            <a:picLocks noChangeAspect="1"/>
          </p:cNvPicPr>
          <p:nvPr/>
        </p:nvPicPr>
        <p:blipFill>
          <a:blip r:embed="rId5"/>
          <a:stretch>
            <a:fillRect/>
          </a:stretch>
        </p:blipFill>
        <p:spPr>
          <a:xfrm>
            <a:off x="5523895" y="1155353"/>
            <a:ext cx="3407194" cy="2273647"/>
          </a:xfrm>
          <a:prstGeom prst="rect">
            <a:avLst/>
          </a:prstGeom>
        </p:spPr>
      </p:pic>
      <p:pic>
        <p:nvPicPr>
          <p:cNvPr id="10" name="图片 9">
            <a:extLst>
              <a:ext uri="{FF2B5EF4-FFF2-40B4-BE49-F238E27FC236}">
                <a16:creationId xmlns:a16="http://schemas.microsoft.com/office/drawing/2014/main" id="{09642D8E-DCAB-79D8-97AF-F9FF8A36D8AF}"/>
              </a:ext>
            </a:extLst>
          </p:cNvPr>
          <p:cNvPicPr>
            <a:picLocks noChangeAspect="1"/>
          </p:cNvPicPr>
          <p:nvPr/>
        </p:nvPicPr>
        <p:blipFill>
          <a:blip r:embed="rId6"/>
          <a:stretch>
            <a:fillRect/>
          </a:stretch>
        </p:blipFill>
        <p:spPr>
          <a:xfrm>
            <a:off x="5496140" y="4185264"/>
            <a:ext cx="3462704" cy="1936425"/>
          </a:xfrm>
          <a:prstGeom prst="rect">
            <a:avLst/>
          </a:prstGeom>
        </p:spPr>
      </p:pic>
    </p:spTree>
    <p:custDataLst>
      <p:tags r:id="rId1"/>
    </p:custDataLst>
    <p:extLst>
      <p:ext uri="{BB962C8B-B14F-4D97-AF65-F5344CB8AC3E}">
        <p14:creationId xmlns:p14="http://schemas.microsoft.com/office/powerpoint/2010/main" val="4047271117"/>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实现与评估</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研究实现了一个开源系统</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ODGen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，主要包含以下部分：</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ODG</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展示查询</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ODG</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CPG</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被存储在内存中，使用</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NetworkX</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python</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）实现查询代码，效率高于图数据库。另有利用</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pickle</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实现硬盘存储方便后续查询。</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JavaScript</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解析器</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基于</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Esprima</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（对</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JS</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代码进行词法语法分析的高性能解析器）</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抽象解释模块</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使用</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python</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实现抽象解释器，建模了使用频率足够的</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JS</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语言特性和内置函数。</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13</a:t>
            </a:fld>
            <a:endParaRPr lang="en-US"/>
          </a:p>
        </p:txBody>
      </p:sp>
    </p:spTree>
    <p:custDataLst>
      <p:tags r:id="rId1"/>
    </p:custDataLst>
    <p:extLst>
      <p:ext uri="{BB962C8B-B14F-4D97-AF65-F5344CB8AC3E}">
        <p14:creationId xmlns:p14="http://schemas.microsoft.com/office/powerpoint/2010/main" val="2415104879"/>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实现与评估</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实验披露了</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180</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个</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zero-day</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漏洞，已有</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12</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个漏洞被修复。</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实现的细节与可以优化的内容：</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）实现参考了</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JS</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中的功能在</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Node.js</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包中的使用频率，超过</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5%</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的包使用的功能和特性会被实现和支持建模，对于有不支持功能的依赖包，系统仍可以分析，但是不支持部分会跳过；</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）采用队列结构存储异步回调过程并逐个调用分析，这一执行逻辑不能适用于全部场景，也是未来的拓展方向之一；</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）执行循环和递归调用时，系统执行直至不再使用循环外新对象；设置了最小时间</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与最大时间</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。前者为了防止对外部对象的建模不充分，后者则为了避免死循环和过大的开销；</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）静态分析方法的传统缺点；</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5</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）系统分析数据流时判断是否存在清洗函数根据人工给出的列表匹配；</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6</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）系统会对于路径上的判定值进行计算，可能不覆盖全部分支。</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14</a:t>
            </a:fld>
            <a:endParaRPr lang="en-US" dirty="0"/>
          </a:p>
        </p:txBody>
      </p:sp>
    </p:spTree>
    <p:custDataLst>
      <p:tags r:id="rId1"/>
    </p:custDataLst>
    <p:extLst>
      <p:ext uri="{BB962C8B-B14F-4D97-AF65-F5344CB8AC3E}">
        <p14:creationId xmlns:p14="http://schemas.microsoft.com/office/powerpoint/2010/main" val="4062148038"/>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实现与评估</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评估问题：</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457200" indent="-457200">
              <a:buAutoNum type="arabicPeriod"/>
            </a:pPr>
            <a:r>
              <a:rPr lang="zh-CN" altLang="en-US" dirty="0">
                <a:latin typeface="华文楷体" panose="02010600040101010101" pitchFamily="2" charset="-122"/>
                <a:ea typeface="华文楷体" panose="02010600040101010101" pitchFamily="2" charset="-122"/>
                <a:cs typeface="Times New Roman" panose="02020603050405020304" pitchFamily="18" charset="0"/>
              </a:rPr>
              <a:t>最新的</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Node.js</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漏洞类别有哪些，</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ODG</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是否可以建模？</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457200" indent="-457200">
              <a:buAutoNum type="arabicPeriod"/>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ODGen</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从大量现实</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npm</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包中检测</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zero-day</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漏洞能力如何？</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457200" indent="-457200">
              <a:buAutoNum type="arabicPeriod"/>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ODGen</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假阳性率和假阴性率如何？</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457200" indent="-457200">
              <a:buAutoNum type="arabicPeriod"/>
            </a:pPr>
            <a:r>
              <a:rPr lang="zh-CN" altLang="en-US" dirty="0">
                <a:latin typeface="华文楷体" panose="02010600040101010101" pitchFamily="2" charset="-122"/>
                <a:ea typeface="华文楷体" panose="02010600040101010101" pitchFamily="2" charset="-122"/>
                <a:cs typeface="Times New Roman" panose="02020603050405020304" pitchFamily="18" charset="0"/>
              </a:rPr>
              <a:t>系统的抽象解释模块代码覆盖率与性能开销如何？</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457200" indent="-457200">
              <a:buAutoNum type="arabicPeriod"/>
            </a:pPr>
            <a:r>
              <a:rPr lang="zh-CN" altLang="en-US" dirty="0">
                <a:latin typeface="华文楷体" panose="02010600040101010101" pitchFamily="2" charset="-122"/>
                <a:ea typeface="华文楷体" panose="02010600040101010101" pitchFamily="2" charset="-122"/>
                <a:cs typeface="Times New Roman" panose="02020603050405020304" pitchFamily="18" charset="0"/>
              </a:rPr>
              <a:t>分支敏感对于</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ODGen</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检测漏洞的影响？</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15</a:t>
            </a:fld>
            <a:endParaRPr lang="en-US"/>
          </a:p>
        </p:txBody>
      </p:sp>
    </p:spTree>
    <p:custDataLst>
      <p:tags r:id="rId1"/>
    </p:custDataLst>
    <p:extLst>
      <p:ext uri="{BB962C8B-B14F-4D97-AF65-F5344CB8AC3E}">
        <p14:creationId xmlns:p14="http://schemas.microsoft.com/office/powerpoint/2010/main" val="3824205874"/>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实现与评估</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最新的</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Node.js</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漏洞类别有哪些，</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ODG</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是否可以建模？</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从</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MITRE</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组织中央数据库和</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synk.io</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数据库等处了解</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npm</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从</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2019</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年</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月到</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2020</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年</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9</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月的</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Node.js</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包漏洞，排除</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Node.js</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自身漏洞后总共</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330</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个，经过手动检测与对比数据库描述，总共可分为</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16</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个类别：</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16</a:t>
            </a:fld>
            <a:endParaRPr lang="en-US"/>
          </a:p>
        </p:txBody>
      </p:sp>
      <p:pic>
        <p:nvPicPr>
          <p:cNvPr id="7" name="图片 6">
            <a:extLst>
              <a:ext uri="{FF2B5EF4-FFF2-40B4-BE49-F238E27FC236}">
                <a16:creationId xmlns:a16="http://schemas.microsoft.com/office/drawing/2014/main" id="{381D1A28-5225-431B-5555-40E7B77AEB92}"/>
              </a:ext>
            </a:extLst>
          </p:cNvPr>
          <p:cNvPicPr>
            <a:picLocks noChangeAspect="1"/>
          </p:cNvPicPr>
          <p:nvPr/>
        </p:nvPicPr>
        <p:blipFill>
          <a:blip r:embed="rId4"/>
          <a:stretch>
            <a:fillRect/>
          </a:stretch>
        </p:blipFill>
        <p:spPr>
          <a:xfrm>
            <a:off x="5431934" y="3177619"/>
            <a:ext cx="3107107" cy="3015788"/>
          </a:xfrm>
          <a:prstGeom prst="rect">
            <a:avLst/>
          </a:prstGeom>
        </p:spPr>
      </p:pic>
      <p:sp>
        <p:nvSpPr>
          <p:cNvPr id="8" name="文本框 7">
            <a:extLst>
              <a:ext uri="{FF2B5EF4-FFF2-40B4-BE49-F238E27FC236}">
                <a16:creationId xmlns:a16="http://schemas.microsoft.com/office/drawing/2014/main" id="{D296EA3B-3CF8-BE5B-BCAE-445C340A252F}"/>
              </a:ext>
            </a:extLst>
          </p:cNvPr>
          <p:cNvSpPr txBox="1"/>
          <p:nvPr/>
        </p:nvSpPr>
        <p:spPr>
          <a:xfrm>
            <a:off x="903705" y="3716017"/>
            <a:ext cx="3971365" cy="1938992"/>
          </a:xfrm>
          <a:prstGeom prst="rect">
            <a:avLst/>
          </a:prstGeom>
          <a:noFill/>
        </p:spPr>
        <p:txBody>
          <a:bodyPr wrap="square" rtlCol="0">
            <a:spAutoFit/>
          </a:bodyPr>
          <a:lstStyle/>
          <a:p>
            <a:r>
              <a:rPr lang="zh-CN" altLang="en-US" sz="2000" dirty="0">
                <a:solidFill>
                  <a:srgbClr val="002060"/>
                </a:solidFill>
                <a:latin typeface="华文楷体" panose="02010600040101010101" pitchFamily="2" charset="-122"/>
                <a:ea typeface="华文楷体" panose="02010600040101010101" pitchFamily="2" charset="-122"/>
              </a:rPr>
              <a:t>按照</a:t>
            </a:r>
            <a:r>
              <a:rPr lang="en-US" altLang="zh-CN" sz="200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CPG</a:t>
            </a:r>
            <a:r>
              <a:rPr lang="zh-CN" altLang="en-US" sz="2000" dirty="0">
                <a:solidFill>
                  <a:srgbClr val="002060"/>
                </a:solidFill>
                <a:latin typeface="华文楷体" panose="02010600040101010101" pitchFamily="2" charset="-122"/>
                <a:ea typeface="华文楷体" panose="02010600040101010101" pitchFamily="2" charset="-122"/>
              </a:rPr>
              <a:t>图的评估标准对比：</a:t>
            </a:r>
            <a:endParaRPr lang="en-US" altLang="zh-CN" sz="2000" dirty="0">
              <a:solidFill>
                <a:srgbClr val="002060"/>
              </a:solidFill>
              <a:latin typeface="华文楷体" panose="02010600040101010101" pitchFamily="2" charset="-122"/>
              <a:ea typeface="华文楷体" panose="02010600040101010101" pitchFamily="2" charset="-122"/>
            </a:endParaRPr>
          </a:p>
          <a:p>
            <a:r>
              <a:rPr lang="en-US" altLang="zh-CN" sz="200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ODG</a:t>
            </a:r>
            <a:r>
              <a:rPr lang="zh-CN" altLang="en-US" sz="2000" dirty="0">
                <a:solidFill>
                  <a:srgbClr val="002060"/>
                </a:solidFill>
                <a:latin typeface="华文楷体" panose="02010600040101010101" pitchFamily="2" charset="-122"/>
                <a:ea typeface="华文楷体" panose="02010600040101010101" pitchFamily="2" charset="-122"/>
              </a:rPr>
              <a:t>图可以检测出</a:t>
            </a:r>
            <a:r>
              <a:rPr lang="en-US" altLang="zh-CN" sz="200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13</a:t>
            </a:r>
            <a:r>
              <a:rPr lang="zh-CN" altLang="en-US" sz="2000" dirty="0">
                <a:solidFill>
                  <a:srgbClr val="002060"/>
                </a:solidFill>
                <a:latin typeface="华文楷体" panose="02010600040101010101" pitchFamily="2" charset="-122"/>
                <a:ea typeface="华文楷体" panose="02010600040101010101" pitchFamily="2" charset="-122"/>
              </a:rPr>
              <a:t>种类型漏洞，总共的种类为</a:t>
            </a:r>
            <a:r>
              <a:rPr lang="en-US" altLang="zh-CN" sz="200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302/330</a:t>
            </a:r>
          </a:p>
          <a:p>
            <a:endParaRPr lang="en-US" altLang="zh-CN" sz="200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00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无法检测的包括</a:t>
            </a:r>
            <a:r>
              <a:rPr lang="en-US" altLang="zh-CN" sz="200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DoS</a:t>
            </a:r>
            <a:r>
              <a:rPr lang="zh-CN" altLang="en-US" sz="200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Reg-DoS</a:t>
            </a:r>
            <a:r>
              <a:rPr lang="zh-CN" altLang="en-US" sz="200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以及不合理设计。</a:t>
            </a:r>
          </a:p>
        </p:txBody>
      </p:sp>
    </p:spTree>
    <p:custDataLst>
      <p:tags r:id="rId1"/>
    </p:custDataLst>
    <p:extLst>
      <p:ext uri="{BB962C8B-B14F-4D97-AF65-F5344CB8AC3E}">
        <p14:creationId xmlns:p14="http://schemas.microsoft.com/office/powerpoint/2010/main" val="650161393"/>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实现与评估</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ODGen</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从大量现实</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npm</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包中检测</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zero-day</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漏洞能力如何？</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实验选取</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2020</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年</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月</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25</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日抓取的</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30</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万个</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npm</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包进行检测漏洞：</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17</a:t>
            </a:fld>
            <a:endParaRPr lang="en-US"/>
          </a:p>
        </p:txBody>
      </p:sp>
      <p:pic>
        <p:nvPicPr>
          <p:cNvPr id="6" name="图片 5">
            <a:extLst>
              <a:ext uri="{FF2B5EF4-FFF2-40B4-BE49-F238E27FC236}">
                <a16:creationId xmlns:a16="http://schemas.microsoft.com/office/drawing/2014/main" id="{BA738203-5B13-CCBE-DDC2-EA9936F4AB52}"/>
              </a:ext>
            </a:extLst>
          </p:cNvPr>
          <p:cNvPicPr>
            <a:picLocks noChangeAspect="1"/>
          </p:cNvPicPr>
          <p:nvPr/>
        </p:nvPicPr>
        <p:blipFill>
          <a:blip r:embed="rId4"/>
          <a:stretch>
            <a:fillRect/>
          </a:stretch>
        </p:blipFill>
        <p:spPr>
          <a:xfrm>
            <a:off x="1879756" y="2464195"/>
            <a:ext cx="4857750" cy="3076575"/>
          </a:xfrm>
          <a:prstGeom prst="rect">
            <a:avLst/>
          </a:prstGeom>
        </p:spPr>
      </p:pic>
    </p:spTree>
    <p:custDataLst>
      <p:tags r:id="rId1"/>
    </p:custDataLst>
    <p:extLst>
      <p:ext uri="{BB962C8B-B14F-4D97-AF65-F5344CB8AC3E}">
        <p14:creationId xmlns:p14="http://schemas.microsoft.com/office/powerpoint/2010/main" val="2560436199"/>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实现与评估</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ODGen</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假阳性率和假阴性率如何？</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对比实验，</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baseline</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选取了一些已知的检测方法，介绍支持的检测漏洞类型（命令注入</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CI</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、任意代码执行</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ACE</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、路径遍历</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PT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、原型污染</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PP</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18</a:t>
            </a:fld>
            <a:endParaRPr lang="en-US"/>
          </a:p>
        </p:txBody>
      </p:sp>
      <p:pic>
        <p:nvPicPr>
          <p:cNvPr id="7" name="图片 6">
            <a:extLst>
              <a:ext uri="{FF2B5EF4-FFF2-40B4-BE49-F238E27FC236}">
                <a16:creationId xmlns:a16="http://schemas.microsoft.com/office/drawing/2014/main" id="{9CF269A0-75BE-2008-AFED-BD3E7C0EFDA6}"/>
              </a:ext>
            </a:extLst>
          </p:cNvPr>
          <p:cNvPicPr>
            <a:picLocks noChangeAspect="1"/>
          </p:cNvPicPr>
          <p:nvPr/>
        </p:nvPicPr>
        <p:blipFill>
          <a:blip r:embed="rId4"/>
          <a:stretch>
            <a:fillRect/>
          </a:stretch>
        </p:blipFill>
        <p:spPr>
          <a:xfrm>
            <a:off x="1822340" y="3027273"/>
            <a:ext cx="5499318" cy="3094416"/>
          </a:xfrm>
          <a:prstGeom prst="rect">
            <a:avLst/>
          </a:prstGeom>
        </p:spPr>
      </p:pic>
    </p:spTree>
    <p:custDataLst>
      <p:tags r:id="rId1"/>
    </p:custDataLst>
    <p:extLst>
      <p:ext uri="{BB962C8B-B14F-4D97-AF65-F5344CB8AC3E}">
        <p14:creationId xmlns:p14="http://schemas.microsoft.com/office/powerpoint/2010/main" val="1989861693"/>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实现与评估</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ODGen</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假阳性率和假阴性率如何？</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假阳性率（</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FP</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）：使用的对比检测器均为静态检测器，在</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30w</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个包上应用三个检测器，选择每周下载量前</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20</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的包进行手动验证，比较结果如下：</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分析假阳性案例，主要的原因有三：</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存在未建模函数、无法解析的约束、预期功能。</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19</a:t>
            </a:fld>
            <a:endParaRPr lang="en-US"/>
          </a:p>
        </p:txBody>
      </p:sp>
      <p:pic>
        <p:nvPicPr>
          <p:cNvPr id="6" name="图片 5">
            <a:extLst>
              <a:ext uri="{FF2B5EF4-FFF2-40B4-BE49-F238E27FC236}">
                <a16:creationId xmlns:a16="http://schemas.microsoft.com/office/drawing/2014/main" id="{816AF225-017B-9BA3-3B02-55A2F9770880}"/>
              </a:ext>
            </a:extLst>
          </p:cNvPr>
          <p:cNvPicPr>
            <a:picLocks noChangeAspect="1"/>
          </p:cNvPicPr>
          <p:nvPr/>
        </p:nvPicPr>
        <p:blipFill>
          <a:blip r:embed="rId4"/>
          <a:stretch>
            <a:fillRect/>
          </a:stretch>
        </p:blipFill>
        <p:spPr>
          <a:xfrm>
            <a:off x="2143124" y="2584916"/>
            <a:ext cx="4857750" cy="1114425"/>
          </a:xfrm>
          <a:prstGeom prst="rect">
            <a:avLst/>
          </a:prstGeom>
        </p:spPr>
      </p:pic>
      <p:pic>
        <p:nvPicPr>
          <p:cNvPr id="9" name="图片 8">
            <a:extLst>
              <a:ext uri="{FF2B5EF4-FFF2-40B4-BE49-F238E27FC236}">
                <a16:creationId xmlns:a16="http://schemas.microsoft.com/office/drawing/2014/main" id="{57466818-3EBE-1A97-D1BE-A455C6E3437F}"/>
              </a:ext>
            </a:extLst>
          </p:cNvPr>
          <p:cNvPicPr>
            <a:picLocks noChangeAspect="1"/>
          </p:cNvPicPr>
          <p:nvPr/>
        </p:nvPicPr>
        <p:blipFill>
          <a:blip r:embed="rId5"/>
          <a:stretch>
            <a:fillRect/>
          </a:stretch>
        </p:blipFill>
        <p:spPr>
          <a:xfrm>
            <a:off x="346841" y="4967027"/>
            <a:ext cx="3665155" cy="1514527"/>
          </a:xfrm>
          <a:prstGeom prst="rect">
            <a:avLst/>
          </a:prstGeom>
        </p:spPr>
      </p:pic>
      <p:pic>
        <p:nvPicPr>
          <p:cNvPr id="11" name="图片 10">
            <a:extLst>
              <a:ext uri="{FF2B5EF4-FFF2-40B4-BE49-F238E27FC236}">
                <a16:creationId xmlns:a16="http://schemas.microsoft.com/office/drawing/2014/main" id="{6D73AF18-9D82-06A1-12ED-AB40F60A4A6F}"/>
              </a:ext>
            </a:extLst>
          </p:cNvPr>
          <p:cNvPicPr>
            <a:picLocks noChangeAspect="1"/>
          </p:cNvPicPr>
          <p:nvPr/>
        </p:nvPicPr>
        <p:blipFill>
          <a:blip r:embed="rId6"/>
          <a:stretch>
            <a:fillRect/>
          </a:stretch>
        </p:blipFill>
        <p:spPr>
          <a:xfrm>
            <a:off x="4678134" y="4704954"/>
            <a:ext cx="3752850" cy="2038672"/>
          </a:xfrm>
          <a:prstGeom prst="rect">
            <a:avLst/>
          </a:prstGeom>
        </p:spPr>
      </p:pic>
    </p:spTree>
    <p:custDataLst>
      <p:tags r:id="rId1"/>
    </p:custDataLst>
    <p:extLst>
      <p:ext uri="{BB962C8B-B14F-4D97-AF65-F5344CB8AC3E}">
        <p14:creationId xmlns:p14="http://schemas.microsoft.com/office/powerpoint/2010/main" val="3354609675"/>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zh-CN" altLang="en-US" dirty="0"/>
              <a:t>背景介绍</a:t>
            </a:r>
            <a:endParaRPr lang="en-US" altLang="zh-CN" dirty="0"/>
          </a:p>
          <a:p>
            <a:r>
              <a:rPr lang="zh-CN" altLang="en-US" dirty="0"/>
              <a:t>威胁模型</a:t>
            </a:r>
            <a:endParaRPr lang="en-US" altLang="zh-CN" dirty="0"/>
          </a:p>
          <a:p>
            <a:r>
              <a:rPr lang="en-US" altLang="zh-CN" dirty="0"/>
              <a:t>ODG</a:t>
            </a:r>
          </a:p>
          <a:p>
            <a:r>
              <a:rPr lang="zh-CN" altLang="en-US" dirty="0"/>
              <a:t>查询漏洞过程</a:t>
            </a:r>
            <a:endParaRPr lang="en-US" altLang="zh-CN" dirty="0"/>
          </a:p>
          <a:p>
            <a:r>
              <a:rPr lang="zh-CN" altLang="en-US" dirty="0"/>
              <a:t>实现与评估</a:t>
            </a:r>
            <a:endParaRPr lang="en-US" altLang="zh-CN" dirty="0"/>
          </a:p>
          <a:p>
            <a:endParaRPr lang="en-US" altLang="zh-CN" dirty="0"/>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2</a:t>
            </a:fld>
            <a:endParaRPr lang="en-US"/>
          </a:p>
        </p:txBody>
      </p:sp>
    </p:spTree>
    <p:custDataLst>
      <p:tags r:id="rId1"/>
    </p:custDataLst>
    <p:extLst>
      <p:ext uri="{BB962C8B-B14F-4D97-AF65-F5344CB8AC3E}">
        <p14:creationId xmlns:p14="http://schemas.microsoft.com/office/powerpoint/2010/main" val="346635305"/>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实现与评估</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ODGen</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假阳性率和假阴性率如何？</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假阴性率（</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FN</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CVE</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直到</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2020</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年</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月的五类漏洞历史包作为数据</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ODGen</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真阳性率和假阴性率分别是最好的</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假阴性原因有二：函数建模问题；解释超时</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20</a:t>
            </a:fld>
            <a:endParaRPr lang="en-US"/>
          </a:p>
        </p:txBody>
      </p:sp>
      <p:pic>
        <p:nvPicPr>
          <p:cNvPr id="7" name="图片 6">
            <a:extLst>
              <a:ext uri="{FF2B5EF4-FFF2-40B4-BE49-F238E27FC236}">
                <a16:creationId xmlns:a16="http://schemas.microsoft.com/office/drawing/2014/main" id="{F55D857B-21E9-1152-42D0-D6D798B3992B}"/>
              </a:ext>
            </a:extLst>
          </p:cNvPr>
          <p:cNvPicPr>
            <a:picLocks noChangeAspect="1"/>
          </p:cNvPicPr>
          <p:nvPr/>
        </p:nvPicPr>
        <p:blipFill>
          <a:blip r:embed="rId4"/>
          <a:stretch>
            <a:fillRect/>
          </a:stretch>
        </p:blipFill>
        <p:spPr>
          <a:xfrm>
            <a:off x="582447" y="2140836"/>
            <a:ext cx="7431741" cy="1878516"/>
          </a:xfrm>
          <a:prstGeom prst="rect">
            <a:avLst/>
          </a:prstGeom>
        </p:spPr>
      </p:pic>
      <p:pic>
        <p:nvPicPr>
          <p:cNvPr id="10" name="图片 9">
            <a:extLst>
              <a:ext uri="{FF2B5EF4-FFF2-40B4-BE49-F238E27FC236}">
                <a16:creationId xmlns:a16="http://schemas.microsoft.com/office/drawing/2014/main" id="{758E773D-AA3A-324C-8AD8-769F3383FE62}"/>
              </a:ext>
            </a:extLst>
          </p:cNvPr>
          <p:cNvPicPr>
            <a:picLocks noChangeAspect="1"/>
          </p:cNvPicPr>
          <p:nvPr/>
        </p:nvPicPr>
        <p:blipFill>
          <a:blip r:embed="rId5"/>
          <a:stretch>
            <a:fillRect/>
          </a:stretch>
        </p:blipFill>
        <p:spPr>
          <a:xfrm>
            <a:off x="518833" y="5114782"/>
            <a:ext cx="3371850" cy="1241573"/>
          </a:xfrm>
          <a:prstGeom prst="rect">
            <a:avLst/>
          </a:prstGeom>
        </p:spPr>
      </p:pic>
      <p:pic>
        <p:nvPicPr>
          <p:cNvPr id="13" name="图片 12">
            <a:extLst>
              <a:ext uri="{FF2B5EF4-FFF2-40B4-BE49-F238E27FC236}">
                <a16:creationId xmlns:a16="http://schemas.microsoft.com/office/drawing/2014/main" id="{F897DB68-49C6-1284-26F1-3D9983A42A30}"/>
              </a:ext>
            </a:extLst>
          </p:cNvPr>
          <p:cNvPicPr>
            <a:picLocks noChangeAspect="1"/>
          </p:cNvPicPr>
          <p:nvPr/>
        </p:nvPicPr>
        <p:blipFill>
          <a:blip r:embed="rId6"/>
          <a:stretch>
            <a:fillRect/>
          </a:stretch>
        </p:blipFill>
        <p:spPr>
          <a:xfrm>
            <a:off x="4303059" y="2579498"/>
            <a:ext cx="4112560" cy="3995927"/>
          </a:xfrm>
          <a:prstGeom prst="rect">
            <a:avLst/>
          </a:prstGeom>
        </p:spPr>
      </p:pic>
    </p:spTree>
    <p:custDataLst>
      <p:tags r:id="rId1"/>
    </p:custDataLst>
    <p:extLst>
      <p:ext uri="{BB962C8B-B14F-4D97-AF65-F5344CB8AC3E}">
        <p14:creationId xmlns:p14="http://schemas.microsoft.com/office/powerpoint/2010/main" val="3866610656"/>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实现与评估</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系统的抽象解释模块代码覆盖率与性能开销如何？</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覆盖率：语句覆盖率与函数覆盖率，覆盖率显示</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ODGen</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系统在依赖包分析方面的完备性。</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分析</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500</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个随机选择的</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Node.js</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包，设置超时时间</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30s</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，得到如下图的结果。</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21</a:t>
            </a:fld>
            <a:endParaRPr lang="en-US"/>
          </a:p>
        </p:txBody>
      </p:sp>
      <p:pic>
        <p:nvPicPr>
          <p:cNvPr id="13" name="图片 12">
            <a:extLst>
              <a:ext uri="{FF2B5EF4-FFF2-40B4-BE49-F238E27FC236}">
                <a16:creationId xmlns:a16="http://schemas.microsoft.com/office/drawing/2014/main" id="{A3BB3913-C4A1-8E54-B236-2487D822BFC7}"/>
              </a:ext>
            </a:extLst>
          </p:cNvPr>
          <p:cNvPicPr>
            <a:picLocks noChangeAspect="1"/>
          </p:cNvPicPr>
          <p:nvPr/>
        </p:nvPicPr>
        <p:blipFill>
          <a:blip r:embed="rId4"/>
          <a:stretch>
            <a:fillRect/>
          </a:stretch>
        </p:blipFill>
        <p:spPr>
          <a:xfrm>
            <a:off x="427523" y="3429000"/>
            <a:ext cx="3606594" cy="2585860"/>
          </a:xfrm>
          <a:prstGeom prst="rect">
            <a:avLst/>
          </a:prstGeom>
        </p:spPr>
      </p:pic>
      <p:sp>
        <p:nvSpPr>
          <p:cNvPr id="14" name="文本框 13">
            <a:extLst>
              <a:ext uri="{FF2B5EF4-FFF2-40B4-BE49-F238E27FC236}">
                <a16:creationId xmlns:a16="http://schemas.microsoft.com/office/drawing/2014/main" id="{268C1FC3-8A4F-BF5E-806E-8E2EDA9D419C}"/>
              </a:ext>
            </a:extLst>
          </p:cNvPr>
          <p:cNvSpPr txBox="1"/>
          <p:nvPr/>
        </p:nvSpPr>
        <p:spPr>
          <a:xfrm>
            <a:off x="4374776" y="3429000"/>
            <a:ext cx="3908612" cy="2554545"/>
          </a:xfrm>
          <a:prstGeom prst="rect">
            <a:avLst/>
          </a:prstGeom>
          <a:noFill/>
        </p:spPr>
        <p:txBody>
          <a:bodyPr wrap="square" rtlCol="0">
            <a:spAutoFit/>
          </a:bodyPr>
          <a:lstStyle/>
          <a:p>
            <a:r>
              <a:rPr lang="zh-CN" altLang="en-US" sz="2000" dirty="0">
                <a:solidFill>
                  <a:srgbClr val="002060"/>
                </a:solidFill>
                <a:latin typeface="华文楷体" panose="02010600040101010101" pitchFamily="2" charset="-122"/>
                <a:ea typeface="华文楷体" panose="02010600040101010101" pitchFamily="2" charset="-122"/>
              </a:rPr>
              <a:t>部分包覆盖率低原因：</a:t>
            </a:r>
            <a:endParaRPr lang="en-US" altLang="zh-CN" sz="2000" dirty="0">
              <a:solidFill>
                <a:srgbClr val="002060"/>
              </a:solidFill>
              <a:latin typeface="华文楷体" panose="02010600040101010101" pitchFamily="2" charset="-122"/>
              <a:ea typeface="华文楷体" panose="02010600040101010101" pitchFamily="2" charset="-122"/>
            </a:endParaRPr>
          </a:p>
          <a:p>
            <a:r>
              <a:rPr lang="zh-CN" altLang="en-US" sz="2000" dirty="0">
                <a:solidFill>
                  <a:srgbClr val="002060"/>
                </a:solidFill>
                <a:latin typeface="华文楷体" panose="02010600040101010101" pitchFamily="2" charset="-122"/>
                <a:ea typeface="华文楷体" panose="02010600040101010101" pitchFamily="2" charset="-122"/>
              </a:rPr>
              <a:t>有些代码直接复制其他的包却没有使用；</a:t>
            </a:r>
            <a:endParaRPr lang="en-US" altLang="zh-CN" sz="2000" dirty="0">
              <a:solidFill>
                <a:srgbClr val="002060"/>
              </a:solidFill>
              <a:latin typeface="华文楷体" panose="02010600040101010101" pitchFamily="2" charset="-122"/>
              <a:ea typeface="华文楷体" panose="02010600040101010101" pitchFamily="2" charset="-122"/>
            </a:endParaRPr>
          </a:p>
          <a:p>
            <a:r>
              <a:rPr lang="zh-CN" altLang="en-US" sz="2000" dirty="0">
                <a:solidFill>
                  <a:srgbClr val="002060"/>
                </a:solidFill>
                <a:latin typeface="华文楷体" panose="02010600040101010101" pitchFamily="2" charset="-122"/>
                <a:ea typeface="华文楷体" panose="02010600040101010101" pitchFamily="2" charset="-122"/>
              </a:rPr>
              <a:t>有些依赖包动态加载，静态方法无法覆盖；</a:t>
            </a:r>
            <a:endParaRPr lang="en-US" altLang="zh-CN" sz="2000" dirty="0">
              <a:solidFill>
                <a:srgbClr val="002060"/>
              </a:solidFill>
              <a:latin typeface="华文楷体" panose="02010600040101010101" pitchFamily="2" charset="-122"/>
              <a:ea typeface="华文楷体" panose="02010600040101010101" pitchFamily="2" charset="-122"/>
            </a:endParaRPr>
          </a:p>
          <a:p>
            <a:r>
              <a:rPr lang="zh-CN" altLang="en-US" sz="2000" dirty="0">
                <a:solidFill>
                  <a:srgbClr val="002060"/>
                </a:solidFill>
                <a:latin typeface="华文楷体" panose="02010600040101010101" pitchFamily="2" charset="-122"/>
                <a:ea typeface="华文楷体" panose="02010600040101010101" pitchFamily="2" charset="-122"/>
              </a:rPr>
              <a:t>有些函数以函数作为返回值，若返回的函数没有后续调用，不算做执行和函数覆盖。</a:t>
            </a:r>
          </a:p>
        </p:txBody>
      </p:sp>
    </p:spTree>
    <p:custDataLst>
      <p:tags r:id="rId1"/>
    </p:custDataLst>
    <p:extLst>
      <p:ext uri="{BB962C8B-B14F-4D97-AF65-F5344CB8AC3E}">
        <p14:creationId xmlns:p14="http://schemas.microsoft.com/office/powerpoint/2010/main" val="136653735"/>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实现与评估</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系统的抽象解释模块代码覆盖率与性能开销如何？</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性能开销：同样任选</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500</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个</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Node.js</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包执行直到超时或分析完成。</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分支敏感状态下，</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ODGen</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在</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30s</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内完成了</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85%</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的包解析；</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分支不敏感的状态下，</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ODGen</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完成了</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93%</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的包解析。</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评估结果：在大部分包上生成</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ODG</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可用可行。</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22</a:t>
            </a:fld>
            <a:endParaRPr lang="en-US"/>
          </a:p>
        </p:txBody>
      </p:sp>
      <p:pic>
        <p:nvPicPr>
          <p:cNvPr id="6" name="图片 5">
            <a:extLst>
              <a:ext uri="{FF2B5EF4-FFF2-40B4-BE49-F238E27FC236}">
                <a16:creationId xmlns:a16="http://schemas.microsoft.com/office/drawing/2014/main" id="{7F607F06-093B-B2ED-3F58-86DCBC90FA8C}"/>
              </a:ext>
            </a:extLst>
          </p:cNvPr>
          <p:cNvPicPr>
            <a:picLocks noChangeAspect="1"/>
          </p:cNvPicPr>
          <p:nvPr/>
        </p:nvPicPr>
        <p:blipFill>
          <a:blip r:embed="rId4"/>
          <a:stretch>
            <a:fillRect/>
          </a:stretch>
        </p:blipFill>
        <p:spPr>
          <a:xfrm>
            <a:off x="2184027" y="3540130"/>
            <a:ext cx="4991100" cy="3181350"/>
          </a:xfrm>
          <a:prstGeom prst="rect">
            <a:avLst/>
          </a:prstGeom>
        </p:spPr>
      </p:pic>
    </p:spTree>
    <p:custDataLst>
      <p:tags r:id="rId1"/>
    </p:custDataLst>
    <p:extLst>
      <p:ext uri="{BB962C8B-B14F-4D97-AF65-F5344CB8AC3E}">
        <p14:creationId xmlns:p14="http://schemas.microsoft.com/office/powerpoint/2010/main" val="703559047"/>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实现与评估</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分支敏感对于</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ODGen</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检测漏洞的影响？</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 </a:t>
            </a:r>
          </a:p>
          <a:p>
            <a:pPr marL="0" indent="0">
              <a:buNone/>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分支敏感策略、分支不敏感策略以及</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ODGen</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采用的混合策略下检测漏洞</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23</a:t>
            </a:fld>
            <a:endParaRPr lang="en-US"/>
          </a:p>
        </p:txBody>
      </p:sp>
      <p:pic>
        <p:nvPicPr>
          <p:cNvPr id="6" name="图片 5">
            <a:extLst>
              <a:ext uri="{FF2B5EF4-FFF2-40B4-BE49-F238E27FC236}">
                <a16:creationId xmlns:a16="http://schemas.microsoft.com/office/drawing/2014/main" id="{D056C38E-11C3-8508-E0C2-650AB99A92F2}"/>
              </a:ext>
            </a:extLst>
          </p:cNvPr>
          <p:cNvPicPr>
            <a:picLocks noChangeAspect="1"/>
          </p:cNvPicPr>
          <p:nvPr/>
        </p:nvPicPr>
        <p:blipFill>
          <a:blip r:embed="rId4"/>
          <a:stretch>
            <a:fillRect/>
          </a:stretch>
        </p:blipFill>
        <p:spPr>
          <a:xfrm>
            <a:off x="528636" y="2334185"/>
            <a:ext cx="3570033" cy="3914214"/>
          </a:xfrm>
          <a:prstGeom prst="rect">
            <a:avLst/>
          </a:prstGeom>
        </p:spPr>
      </p:pic>
      <p:sp>
        <p:nvSpPr>
          <p:cNvPr id="8" name="文本框 7">
            <a:extLst>
              <a:ext uri="{FF2B5EF4-FFF2-40B4-BE49-F238E27FC236}">
                <a16:creationId xmlns:a16="http://schemas.microsoft.com/office/drawing/2014/main" id="{05234E11-864A-E981-D9BA-D6E19EC42FCB}"/>
              </a:ext>
            </a:extLst>
          </p:cNvPr>
          <p:cNvSpPr txBox="1"/>
          <p:nvPr/>
        </p:nvSpPr>
        <p:spPr>
          <a:xfrm>
            <a:off x="4571999" y="3014019"/>
            <a:ext cx="3570032" cy="2862322"/>
          </a:xfrm>
          <a:prstGeom prst="rect">
            <a:avLst/>
          </a:prstGeom>
          <a:noFill/>
        </p:spPr>
        <p:txBody>
          <a:bodyPr wrap="square" rtlCol="0">
            <a:spAutoFit/>
          </a:bodyPr>
          <a:lstStyle/>
          <a:p>
            <a:r>
              <a:rPr lang="zh-CN" altLang="en-US" sz="2000" dirty="0">
                <a:solidFill>
                  <a:srgbClr val="002060"/>
                </a:solidFill>
                <a:latin typeface="华文楷体" panose="02010600040101010101" pitchFamily="2" charset="-122"/>
                <a:ea typeface="华文楷体" panose="02010600040101010101" pitchFamily="2" charset="-122"/>
              </a:rPr>
              <a:t>在图中的循环代码，迭代的对象节点数量超过</a:t>
            </a:r>
            <a:r>
              <a:rPr lang="en-US" altLang="zh-CN" sz="2000" dirty="0">
                <a:solidFill>
                  <a:srgbClr val="002060"/>
                </a:solidFill>
                <a:latin typeface="华文楷体" panose="02010600040101010101" pitchFamily="2" charset="-122"/>
                <a:ea typeface="华文楷体" panose="02010600040101010101" pitchFamily="2" charset="-122"/>
              </a:rPr>
              <a:t>3400</a:t>
            </a:r>
            <a:r>
              <a:rPr lang="zh-CN" altLang="en-US" sz="2000" dirty="0">
                <a:solidFill>
                  <a:srgbClr val="002060"/>
                </a:solidFill>
                <a:latin typeface="华文楷体" panose="02010600040101010101" pitchFamily="2" charset="-122"/>
                <a:ea typeface="华文楷体" panose="02010600040101010101" pitchFamily="2" charset="-122"/>
              </a:rPr>
              <a:t>万，使用敏感模式会造成节点爆炸。使用不敏感模式则会导致准确度降低。</a:t>
            </a:r>
            <a:endParaRPr lang="en-US" altLang="zh-CN" sz="2000" dirty="0">
              <a:solidFill>
                <a:srgbClr val="002060"/>
              </a:solidFill>
              <a:latin typeface="华文楷体" panose="02010600040101010101" pitchFamily="2" charset="-122"/>
              <a:ea typeface="华文楷体" panose="02010600040101010101" pitchFamily="2" charset="-122"/>
            </a:endParaRPr>
          </a:p>
          <a:p>
            <a:endParaRPr lang="en-US" altLang="zh-CN" sz="2000" dirty="0">
              <a:solidFill>
                <a:srgbClr val="002060"/>
              </a:solidFill>
              <a:latin typeface="华文楷体" panose="02010600040101010101" pitchFamily="2" charset="-122"/>
              <a:ea typeface="华文楷体" panose="02010600040101010101" pitchFamily="2" charset="-122"/>
            </a:endParaRPr>
          </a:p>
          <a:p>
            <a:r>
              <a:rPr lang="zh-CN" altLang="en-US" sz="2000" dirty="0">
                <a:solidFill>
                  <a:srgbClr val="002060"/>
                </a:solidFill>
                <a:latin typeface="华文楷体" panose="02010600040101010101" pitchFamily="2" charset="-122"/>
                <a:ea typeface="华文楷体" panose="02010600040101010101" pitchFamily="2" charset="-122"/>
              </a:rPr>
              <a:t>混合策略结合了敏感策略的准确性与不敏感策略的可扩展性的两方面优势。</a:t>
            </a:r>
            <a:endParaRPr lang="en-US" altLang="zh-CN" sz="2000" dirty="0">
              <a:solidFill>
                <a:srgbClr val="002060"/>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253489726"/>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实现与评估</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文章利用抽象解释设计了一种新的图结构，对象依赖图。</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ODG</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接受图数据查询检测</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Node.js</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中的多类别漏洞，尤其是由于对象之间的依赖关系而存在的漏洞。文章实现了一个开源系统</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ODGen</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，用于构建图并进行评估，实验结果表明该研究足够有实用性和说服力。</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24</a:t>
            </a:fld>
            <a:endParaRPr lang="en-US"/>
          </a:p>
        </p:txBody>
      </p:sp>
    </p:spTree>
    <p:custDataLst>
      <p:tags r:id="rId1"/>
    </p:custDataLst>
    <p:extLst>
      <p:ext uri="{BB962C8B-B14F-4D97-AF65-F5344CB8AC3E}">
        <p14:creationId xmlns:p14="http://schemas.microsoft.com/office/powerpoint/2010/main" val="2497970136"/>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背景</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Node.js</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是一个基于</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Chrome V8</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引擎的</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JavaScript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运行环境，支持前后端开发。</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Node.js</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的生态系统繁杂，</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npm</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作为安装依赖包管理工具支持百万级数量的程序包。</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有很多基于程序分析的方法来检测</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Node.js</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中的漏洞。但是现有的研究存在两方面主要问题：</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研究一般针对的目标是特定类型的漏洞，如原型污染、内部属性篡改等，无法做到针对广泛的普适情景；</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根据目标程序的相关属性建立图结构检测漏洞是一大研究热门，然而目前的研究如代码属性图（</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CPG</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）并不建模对象级别关系，例如</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JavaScript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语言中特有的原型链查找、</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this</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关键词查找以及一些动态语言特性引发的对象级关联无法识别，因此无法应用于</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JavaScript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语言。</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3</a:t>
            </a:fld>
            <a:endParaRPr lang="en-US"/>
          </a:p>
        </p:txBody>
      </p:sp>
    </p:spTree>
    <p:custDataLst>
      <p:tags r:id="rId1"/>
    </p:custDataLst>
    <p:extLst>
      <p:ext uri="{BB962C8B-B14F-4D97-AF65-F5344CB8AC3E}">
        <p14:creationId xmlns:p14="http://schemas.microsoft.com/office/powerpoint/2010/main" val="2556838543"/>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威胁模型</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考虑</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JavaScript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级别的</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Node.js</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漏洞，不考虑底层的引擎漏洞。</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JavaScript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级别的漏洞主要分为两类：</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应用程序级别漏洞</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假设敌手对网络报文如</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HTTP</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请求或响应具有一定的控制权，即恶意用户使用应用程序。包括敌手控制的客户端请求漏洞服务器内容（</a:t>
                </a:r>
                <a14:m>
                  <m:oMath xmlns:m="http://schemas.openxmlformats.org/officeDocument/2006/math">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𝑟𝑜𝑙𝑙𝑢𝑝</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𝑝𝑙𝑢𝑔𝑖𝑛</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𝑠𝑒𝑟𝑣𝑒</m:t>
                    </m:r>
                  </m:oMath>
                </a14:m>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）和敌手控制的服务器向有漏洞的客户端程序进行内容响应（</a:t>
                </a:r>
                <a14:m>
                  <m:oMath xmlns:m="http://schemas.openxmlformats.org/officeDocument/2006/math">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𝑔𝑖𝑡h𝑢𝑏</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𝑔𝑟𝑜𝑤𝑙</m:t>
                    </m:r>
                  </m:oMath>
                </a14:m>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依赖包级别漏洞</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914377" rtl="0" eaLnBrk="1" fontAlgn="auto" latinLnBrk="0" hangingPunct="1">
                  <a:lnSpc>
                    <a:spcPct val="100000"/>
                  </a:lnSpc>
                  <a:spcBef>
                    <a:spcPts val="1000"/>
                  </a:spcBef>
                  <a:spcAft>
                    <a:spcPts val="0"/>
                  </a:spcAft>
                  <a:buClr>
                    <a:srgbClr val="FF0000"/>
                  </a:buClr>
                  <a:buSzTx/>
                  <a:buFont typeface="Wingdings" pitchFamily="2" charset="2"/>
                  <a:buNone/>
                  <a:tabLst/>
                  <a:defRPr/>
                </a:pPr>
                <a:r>
                  <a:rPr kumimoji="0" lang="zh-CN" altLang="en-US" sz="2000" b="0" i="0" u="none" strike="noStrike" kern="1200" cap="none" spc="0" normalizeH="0" baseline="0" noProof="0" dirty="0">
                    <a:ln>
                      <a:noFill/>
                    </a:ln>
                    <a:solidFill>
                      <a:srgbClr val="00206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依赖包或程序导入的库中存在的漏洞，假设敌手可以控制存在漏洞的组件的输入。包级别漏洞不会独立出现，一定会与应用程序相结合，通常一个针对包级别的漏洞会影响许多应用程序，因此必须正确对待组件的输入检测等。</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D981E68-7640-8245-8A99-482F410A2C51}"/>
                  </a:ext>
                </a:extLst>
              </p:cNvPr>
              <p:cNvSpPr>
                <a:spLocks noGrp="1" noRot="1" noChangeAspect="1" noMove="1" noResize="1" noEditPoints="1" noAdjustHandles="1" noChangeArrowheads="1" noChangeShapeType="1" noTextEdit="1"/>
              </p:cNvSpPr>
              <p:nvPr>
                <p:ph idx="1"/>
              </p:nvPr>
            </p:nvSpPr>
            <p:spPr>
              <a:xfrm>
                <a:off x="346841" y="1317230"/>
                <a:ext cx="8168509" cy="5404245"/>
              </a:xfrm>
              <a:blipFill>
                <a:blip r:embed="rId4"/>
                <a:stretch>
                  <a:fillRect l="-1045" t="-1015" r="-4627"/>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4</a:t>
            </a:fld>
            <a:endParaRPr lang="en-US"/>
          </a:p>
        </p:txBody>
      </p:sp>
    </p:spTree>
    <p:custDataLst>
      <p:tags r:id="rId1"/>
    </p:custDataLst>
    <p:extLst>
      <p:ext uri="{BB962C8B-B14F-4D97-AF65-F5344CB8AC3E}">
        <p14:creationId xmlns:p14="http://schemas.microsoft.com/office/powerpoint/2010/main" val="2434863414"/>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对象依赖图（</a:t>
            </a:r>
            <a:r>
              <a:rPr lang="en-US" altLang="zh-CN" dirty="0"/>
              <a:t>ODG</a:t>
            </a:r>
            <a:r>
              <a:rPr lang="zh-CN" altLang="en-US" dirty="0"/>
              <a:t>）</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对象依赖图</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ODG</a:t>
            </a:r>
          </a:p>
          <a:p>
            <a:pPr marL="0" indent="0">
              <a:buNone/>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基于抽象解释实现的一种新型图结构，静态检测方法，支持图数据查询。</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将对象（</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object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）表示为节点，对象之间和对象与</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AST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节点关系表示为边。</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与代码属性图</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CPG</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集成，支持抽象解释中的对象定义与查找。</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ODGen</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是文章中实现的开源系统，系统进行抽象解释，过程中生成</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ODG</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5</a:t>
            </a:fld>
            <a:endParaRPr lang="en-US"/>
          </a:p>
        </p:txBody>
      </p:sp>
    </p:spTree>
    <p:custDataLst>
      <p:tags r:id="rId1"/>
    </p:custDataLst>
    <p:extLst>
      <p:ext uri="{BB962C8B-B14F-4D97-AF65-F5344CB8AC3E}">
        <p14:creationId xmlns:p14="http://schemas.microsoft.com/office/powerpoint/2010/main" val="2533690202"/>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对象依赖图（</a:t>
            </a:r>
            <a:r>
              <a:rPr lang="en-US" altLang="zh-CN" dirty="0"/>
              <a:t>ODG</a:t>
            </a:r>
            <a:r>
              <a:rPr lang="zh-CN" altLang="en-US" dirty="0"/>
              <a:t>）</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对象依赖图</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ODG</a:t>
            </a: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6</a:t>
            </a:fld>
            <a:endParaRPr lang="en-US"/>
          </a:p>
        </p:txBody>
      </p:sp>
      <p:pic>
        <p:nvPicPr>
          <p:cNvPr id="6" name="图片 5">
            <a:extLst>
              <a:ext uri="{FF2B5EF4-FFF2-40B4-BE49-F238E27FC236}">
                <a16:creationId xmlns:a16="http://schemas.microsoft.com/office/drawing/2014/main" id="{2B37520E-AD83-09A7-3F99-7F4DB021F7C5}"/>
              </a:ext>
            </a:extLst>
          </p:cNvPr>
          <p:cNvPicPr>
            <a:picLocks noChangeAspect="1"/>
          </p:cNvPicPr>
          <p:nvPr/>
        </p:nvPicPr>
        <p:blipFill>
          <a:blip r:embed="rId4"/>
          <a:stretch>
            <a:fillRect/>
          </a:stretch>
        </p:blipFill>
        <p:spPr>
          <a:xfrm>
            <a:off x="346841" y="1801906"/>
            <a:ext cx="4461939" cy="4919574"/>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775B28F-32D0-F1DA-B03D-DF93B84FF405}"/>
                  </a:ext>
                </a:extLst>
              </p:cNvPr>
              <p:cNvSpPr txBox="1"/>
              <p:nvPr/>
            </p:nvSpPr>
            <p:spPr>
              <a:xfrm>
                <a:off x="4808780" y="1751391"/>
                <a:ext cx="3988379" cy="3170099"/>
              </a:xfrm>
              <a:prstGeom prst="rect">
                <a:avLst/>
              </a:prstGeom>
              <a:noFill/>
            </p:spPr>
            <p:txBody>
              <a:bodyPr wrap="square" rtlCol="0">
                <a:spAutoFit/>
              </a:bodyPr>
              <a:lstStyle/>
              <a:p>
                <a:r>
                  <a:rPr lang="zh-CN" altLang="en-US" sz="2000" dirty="0">
                    <a:solidFill>
                      <a:srgbClr val="002060"/>
                    </a:solidFill>
                    <a:latin typeface="华文楷体" panose="02010600040101010101" pitchFamily="2" charset="-122"/>
                    <a:ea typeface="华文楷体" panose="02010600040101010101" pitchFamily="2" charset="-122"/>
                  </a:rPr>
                  <a:t>对象、变量以及作用域表示节点</a:t>
                </a:r>
                <a:endParaRPr lang="en-US" altLang="zh-CN" sz="2000" dirty="0">
                  <a:solidFill>
                    <a:srgbClr val="002060"/>
                  </a:solidFill>
                  <a:latin typeface="华文楷体" panose="02010600040101010101" pitchFamily="2" charset="-122"/>
                  <a:ea typeface="华文楷体" panose="02010600040101010101" pitchFamily="2" charset="-122"/>
                </a:endParaRPr>
              </a:p>
              <a:p>
                <a:endParaRPr lang="en-US" altLang="zh-CN" sz="2000" dirty="0">
                  <a:solidFill>
                    <a:srgbClr val="002060"/>
                  </a:solidFill>
                  <a:latin typeface="华文楷体" panose="02010600040101010101" pitchFamily="2" charset="-122"/>
                  <a:ea typeface="华文楷体" panose="02010600040101010101" pitchFamily="2" charset="-122"/>
                </a:endParaRPr>
              </a:p>
              <a:p>
                <a:r>
                  <a:rPr lang="zh-CN" altLang="en-US" sz="2000" dirty="0">
                    <a:solidFill>
                      <a:srgbClr val="002060"/>
                    </a:solidFill>
                    <a:latin typeface="华文楷体" panose="02010600040101010101" pitchFamily="2" charset="-122"/>
                    <a:ea typeface="华文楷体" panose="02010600040101010101" pitchFamily="2" charset="-122"/>
                  </a:rPr>
                  <a:t>边表示关系：</a:t>
                </a:r>
                <a:r>
                  <a:rPr lang="en-US" altLang="zh-CN" sz="200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AST</a:t>
                </a:r>
                <a:r>
                  <a:rPr lang="zh-CN" altLang="en-US" sz="2000" dirty="0">
                    <a:solidFill>
                      <a:srgbClr val="002060"/>
                    </a:solidFill>
                    <a:latin typeface="华文楷体" panose="02010600040101010101" pitchFamily="2" charset="-122"/>
                    <a:ea typeface="华文楷体" panose="02010600040101010101" pitchFamily="2" charset="-122"/>
                  </a:rPr>
                  <a:t>关系与对象关系</a:t>
                </a:r>
                <a:endParaRPr lang="en-US" altLang="zh-CN" sz="2000" dirty="0">
                  <a:solidFill>
                    <a:srgbClr val="002060"/>
                  </a:solidFill>
                  <a:latin typeface="华文楷体" panose="02010600040101010101" pitchFamily="2" charset="-122"/>
                  <a:ea typeface="华文楷体" panose="02010600040101010101" pitchFamily="2" charset="-122"/>
                </a:endParaRPr>
              </a:p>
              <a:p>
                <a:endParaRPr lang="en-US" altLang="zh-CN" sz="200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AST</a:t>
                </a:r>
                <a:r>
                  <a:rPr lang="zh-CN" altLang="en-US" sz="2000" dirty="0">
                    <a:solidFill>
                      <a:srgbClr val="002060"/>
                    </a:solidFill>
                    <a:latin typeface="华文楷体" panose="02010600040101010101" pitchFamily="2" charset="-122"/>
                    <a:ea typeface="华文楷体" panose="02010600040101010101" pitchFamily="2" charset="-122"/>
                  </a:rPr>
                  <a:t>关系：对象定义、对象调用</a:t>
                </a:r>
                <a:endParaRPr lang="en-US" altLang="zh-CN" sz="2000" dirty="0">
                  <a:solidFill>
                    <a:srgbClr val="002060"/>
                  </a:solidFill>
                  <a:latin typeface="华文楷体" panose="02010600040101010101" pitchFamily="2" charset="-122"/>
                  <a:ea typeface="华文楷体" panose="02010600040101010101" pitchFamily="2" charset="-122"/>
                </a:endParaRPr>
              </a:p>
              <a:p>
                <a:endParaRPr lang="en-US" altLang="zh-CN" sz="2000" dirty="0">
                  <a:solidFill>
                    <a:srgbClr val="002060"/>
                  </a:solidFill>
                  <a:latin typeface="华文楷体" panose="02010600040101010101" pitchFamily="2" charset="-122"/>
                  <a:ea typeface="华文楷体" panose="02010600040101010101" pitchFamily="2" charset="-122"/>
                </a:endParaRPr>
              </a:p>
              <a:p>
                <a:r>
                  <a:rPr lang="zh-CN" altLang="en-US" sz="2000" dirty="0">
                    <a:solidFill>
                      <a:srgbClr val="002060"/>
                    </a:solidFill>
                    <a:latin typeface="华文楷体" panose="02010600040101010101" pitchFamily="2" charset="-122"/>
                    <a:ea typeface="华文楷体" panose="02010600040101010101" pitchFamily="2" charset="-122"/>
                  </a:rPr>
                  <a:t>对象关系：</a:t>
                </a:r>
                <a14:m>
                  <m:oMath xmlns:m="http://schemas.openxmlformats.org/officeDocument/2006/math">
                    <m:r>
                      <a:rPr lang="en-US" altLang="zh-CN" sz="2000" b="0" i="1" smtClean="0">
                        <a:solidFill>
                          <a:srgbClr val="002060"/>
                        </a:solidFill>
                        <a:latin typeface="Cambria Math" panose="02040503050406030204" pitchFamily="18" charset="0"/>
                        <a:ea typeface="华文楷体" panose="02010600040101010101" pitchFamily="2" charset="-122"/>
                      </a:rPr>
                      <m:t>𝑠</m:t>
                    </m:r>
                    <m:r>
                      <a:rPr lang="en-US" altLang="zh-CN" sz="2000" b="0" i="1" smtClean="0">
                        <a:solidFill>
                          <a:srgbClr val="002060"/>
                        </a:solidFill>
                        <a:latin typeface="Cambria Math" panose="02040503050406030204" pitchFamily="18" charset="0"/>
                        <a:ea typeface="Cambria Math" panose="02040503050406030204" pitchFamily="18" charset="0"/>
                      </a:rPr>
                      <m:t>→</m:t>
                    </m:r>
                    <m:r>
                      <a:rPr lang="en-US" altLang="zh-CN" sz="2000" b="0" i="1" smtClean="0">
                        <a:solidFill>
                          <a:srgbClr val="002060"/>
                        </a:solidFill>
                        <a:latin typeface="Cambria Math" panose="02040503050406030204" pitchFamily="18" charset="0"/>
                        <a:ea typeface="Cambria Math" panose="02040503050406030204" pitchFamily="18" charset="0"/>
                      </a:rPr>
                      <m:t>𝑠</m:t>
                    </m:r>
                  </m:oMath>
                </a14:m>
                <a:r>
                  <a:rPr lang="zh-CN" altLang="en-US" sz="2000" dirty="0">
                    <a:solidFill>
                      <a:srgbClr val="002060"/>
                    </a:solidFill>
                    <a:latin typeface="华文楷体" panose="02010600040101010101" pitchFamily="2" charset="-122"/>
                    <a:ea typeface="华文楷体" panose="02010600040101010101" pitchFamily="2" charset="-122"/>
                  </a:rPr>
                  <a:t>、</a:t>
                </a:r>
                <a:r>
                  <a:rPr lang="en-US" altLang="zh-CN" sz="2000" dirty="0">
                    <a:solidFill>
                      <a:srgbClr val="002060"/>
                    </a:solidFill>
                    <a:ea typeface="华文楷体" panose="02010600040101010101" pitchFamily="2" charset="-122"/>
                  </a:rPr>
                  <a:t> </a:t>
                </a:r>
                <a14:m>
                  <m:oMath xmlns:m="http://schemas.openxmlformats.org/officeDocument/2006/math">
                    <m:r>
                      <a:rPr lang="en-US" altLang="zh-CN" sz="2000" i="1">
                        <a:solidFill>
                          <a:srgbClr val="002060"/>
                        </a:solidFill>
                        <a:latin typeface="Cambria Math" panose="02040503050406030204" pitchFamily="18" charset="0"/>
                        <a:ea typeface="华文楷体" panose="02010600040101010101" pitchFamily="2" charset="-122"/>
                      </a:rPr>
                      <m:t>𝑠</m:t>
                    </m:r>
                    <m:r>
                      <a:rPr lang="en-US" altLang="zh-CN" sz="2000" i="1">
                        <a:solidFill>
                          <a:srgbClr val="002060"/>
                        </a:solidFill>
                        <a:latin typeface="Cambria Math" panose="02040503050406030204" pitchFamily="18" charset="0"/>
                        <a:ea typeface="Cambria Math" panose="02040503050406030204" pitchFamily="18" charset="0"/>
                      </a:rPr>
                      <m:t>→</m:t>
                    </m:r>
                    <m:r>
                      <a:rPr lang="en-US" altLang="zh-CN" sz="2000" b="0" i="1" smtClean="0">
                        <a:solidFill>
                          <a:srgbClr val="002060"/>
                        </a:solidFill>
                        <a:latin typeface="Cambria Math" panose="02040503050406030204" pitchFamily="18" charset="0"/>
                        <a:ea typeface="Cambria Math" panose="02040503050406030204" pitchFamily="18" charset="0"/>
                      </a:rPr>
                      <m:t>𝑣</m:t>
                    </m:r>
                  </m:oMath>
                </a14:m>
                <a:r>
                  <a:rPr lang="zh-CN" altLang="en-US" sz="2000" dirty="0">
                    <a:solidFill>
                      <a:srgbClr val="002060"/>
                    </a:solidFill>
                    <a:latin typeface="华文楷体" panose="02010600040101010101" pitchFamily="2" charset="-122"/>
                    <a:ea typeface="华文楷体" panose="02010600040101010101" pitchFamily="2" charset="-122"/>
                  </a:rPr>
                  <a:t>、</a:t>
                </a:r>
                <a:r>
                  <a:rPr lang="en-US" altLang="zh-CN" sz="2000" dirty="0">
                    <a:solidFill>
                      <a:srgbClr val="002060"/>
                    </a:solidFill>
                    <a:ea typeface="华文楷体" panose="02010600040101010101" pitchFamily="2" charset="-122"/>
                  </a:rPr>
                  <a:t> </a:t>
                </a:r>
                <a14:m>
                  <m:oMath xmlns:m="http://schemas.openxmlformats.org/officeDocument/2006/math">
                    <m:r>
                      <a:rPr lang="en-US" altLang="zh-CN" sz="2000" b="0" i="1" smtClean="0">
                        <a:solidFill>
                          <a:srgbClr val="002060"/>
                        </a:solidFill>
                        <a:latin typeface="Cambria Math" panose="02040503050406030204" pitchFamily="18" charset="0"/>
                        <a:ea typeface="Cambria Math" panose="02040503050406030204" pitchFamily="18" charset="0"/>
                      </a:rPr>
                      <m:t>𝑣</m:t>
                    </m:r>
                    <m:r>
                      <a:rPr lang="en-US" altLang="zh-CN" sz="2000" i="1">
                        <a:solidFill>
                          <a:srgbClr val="002060"/>
                        </a:solidFill>
                        <a:latin typeface="Cambria Math" panose="02040503050406030204" pitchFamily="18" charset="0"/>
                        <a:ea typeface="Cambria Math" panose="02040503050406030204" pitchFamily="18" charset="0"/>
                      </a:rPr>
                      <m:t>→</m:t>
                    </m:r>
                    <m:r>
                      <a:rPr lang="en-US" altLang="zh-CN" sz="2000" b="0" i="1" smtClean="0">
                        <a:solidFill>
                          <a:srgbClr val="002060"/>
                        </a:solidFill>
                        <a:latin typeface="Cambria Math" panose="02040503050406030204" pitchFamily="18" charset="0"/>
                        <a:ea typeface="Cambria Math" panose="02040503050406030204" pitchFamily="18" charset="0"/>
                      </a:rPr>
                      <m:t>𝑜</m:t>
                    </m:r>
                  </m:oMath>
                </a14:m>
                <a:r>
                  <a:rPr lang="zh-CN" altLang="en-US" sz="2000" dirty="0">
                    <a:solidFill>
                      <a:srgbClr val="002060"/>
                    </a:solidFill>
                    <a:latin typeface="华文楷体" panose="02010600040101010101" pitchFamily="2" charset="-122"/>
                    <a:ea typeface="华文楷体" panose="02010600040101010101" pitchFamily="2" charset="-122"/>
                  </a:rPr>
                  <a:t>、</a:t>
                </a:r>
                <a:r>
                  <a:rPr lang="en-US" altLang="zh-CN" sz="2000" dirty="0">
                    <a:solidFill>
                      <a:srgbClr val="002060"/>
                    </a:solidFill>
                    <a:ea typeface="华文楷体" panose="02010600040101010101" pitchFamily="2" charset="-122"/>
                  </a:rPr>
                  <a:t> </a:t>
                </a:r>
                <a14:m>
                  <m:oMath xmlns:m="http://schemas.openxmlformats.org/officeDocument/2006/math">
                    <m:r>
                      <a:rPr lang="en-US" altLang="zh-CN" sz="2000" b="0" i="1" smtClean="0">
                        <a:solidFill>
                          <a:srgbClr val="002060"/>
                        </a:solidFill>
                        <a:latin typeface="Cambria Math" panose="02040503050406030204" pitchFamily="18" charset="0"/>
                        <a:ea typeface="Cambria Math" panose="02040503050406030204" pitchFamily="18" charset="0"/>
                      </a:rPr>
                      <m:t>𝑜</m:t>
                    </m:r>
                    <m:r>
                      <a:rPr lang="en-US" altLang="zh-CN" sz="2000" i="1">
                        <a:solidFill>
                          <a:srgbClr val="002060"/>
                        </a:solidFill>
                        <a:latin typeface="Cambria Math" panose="02040503050406030204" pitchFamily="18" charset="0"/>
                        <a:ea typeface="Cambria Math" panose="02040503050406030204" pitchFamily="18" charset="0"/>
                      </a:rPr>
                      <m:t>→</m:t>
                    </m:r>
                    <m:r>
                      <a:rPr lang="en-US" altLang="zh-CN" sz="2000" b="0" i="1" smtClean="0">
                        <a:solidFill>
                          <a:srgbClr val="002060"/>
                        </a:solidFill>
                        <a:latin typeface="Cambria Math" panose="02040503050406030204" pitchFamily="18" charset="0"/>
                        <a:ea typeface="Cambria Math" panose="02040503050406030204" pitchFamily="18" charset="0"/>
                      </a:rPr>
                      <m:t>𝑣</m:t>
                    </m:r>
                  </m:oMath>
                </a14:m>
                <a:r>
                  <a:rPr lang="zh-CN" altLang="en-US" sz="2000" dirty="0">
                    <a:solidFill>
                      <a:srgbClr val="002060"/>
                    </a:solidFill>
                    <a:latin typeface="华文楷体" panose="02010600040101010101" pitchFamily="2" charset="-122"/>
                    <a:ea typeface="华文楷体" panose="02010600040101010101" pitchFamily="2" charset="-122"/>
                  </a:rPr>
                  <a:t>用于在抽象解释过程中解析变量找到对应属性。</a:t>
                </a:r>
                <a:endParaRPr lang="en-US" altLang="zh-CN" sz="2000" dirty="0">
                  <a:solidFill>
                    <a:srgbClr val="002060"/>
                  </a:solidFill>
                  <a:latin typeface="华文楷体" panose="02010600040101010101" pitchFamily="2" charset="-122"/>
                  <a:ea typeface="华文楷体" panose="02010600040101010101" pitchFamily="2" charset="-122"/>
                </a:endParaRPr>
              </a:p>
              <a:p>
                <a:endParaRPr lang="zh-CN" altLang="en-US" sz="2000" dirty="0">
                  <a:solidFill>
                    <a:srgbClr val="002060"/>
                  </a:solidFill>
                  <a:latin typeface="华文楷体" panose="02010600040101010101" pitchFamily="2" charset="-122"/>
                  <a:ea typeface="华文楷体" panose="02010600040101010101" pitchFamily="2" charset="-122"/>
                </a:endParaRPr>
              </a:p>
            </p:txBody>
          </p:sp>
        </mc:Choice>
        <mc:Fallback xmlns="">
          <p:sp>
            <p:nvSpPr>
              <p:cNvPr id="7" name="文本框 6">
                <a:extLst>
                  <a:ext uri="{FF2B5EF4-FFF2-40B4-BE49-F238E27FC236}">
                    <a16:creationId xmlns:a16="http://schemas.microsoft.com/office/drawing/2014/main" id="{2775B28F-32D0-F1DA-B03D-DF93B84FF405}"/>
                  </a:ext>
                </a:extLst>
              </p:cNvPr>
              <p:cNvSpPr txBox="1">
                <a:spLocks noRot="1" noChangeAspect="1" noMove="1" noResize="1" noEditPoints="1" noAdjustHandles="1" noChangeArrowheads="1" noChangeShapeType="1" noTextEdit="1"/>
              </p:cNvSpPr>
              <p:nvPr/>
            </p:nvSpPr>
            <p:spPr>
              <a:xfrm>
                <a:off x="4808780" y="1751391"/>
                <a:ext cx="3988379" cy="3170099"/>
              </a:xfrm>
              <a:prstGeom prst="rect">
                <a:avLst/>
              </a:prstGeom>
              <a:blipFill>
                <a:blip r:embed="rId5"/>
                <a:stretch>
                  <a:fillRect l="-1682" t="-962" r="-7951"/>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810337222"/>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对象依赖图（</a:t>
            </a:r>
            <a:r>
              <a:rPr lang="en-US" altLang="zh-CN" dirty="0"/>
              <a:t>ODG</a:t>
            </a:r>
            <a:r>
              <a:rPr lang="zh-CN" altLang="en-US" dirty="0"/>
              <a:t>）</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抽象解释操作语义</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ODGen</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基于语义抽象解释每个</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AST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节点，为</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ODG</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生成节点和边，然后跟随控制流流动到下一个</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AST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节点。</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变量</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对象定义：从已有的</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ODG</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中查找，失败或未找到则创建新节点，连接需要的边，查找成功则直接添加边。</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分支语句（</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if/switch</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首先计算分支条件的值，可确定的情况直接确认对应分支；不可确定的情况下采用混合分支敏感策略。分支敏感模式会为每个分支创建唯一标记，并将其与分支抽象解释的节点和边对应，当对语句的所有分支进行解释后，会依据标记合并节点与边；而分支不敏感策略则直接顺序解释，重复的对象和边会覆盖。混合模式在对象个数未达到阈值（默认</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1w</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）时分支敏感，超出阈值切换为不敏感策略。</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7</a:t>
            </a:fld>
            <a:endParaRPr lang="en-US"/>
          </a:p>
        </p:txBody>
      </p:sp>
    </p:spTree>
    <p:custDataLst>
      <p:tags r:id="rId1"/>
    </p:custDataLst>
    <p:extLst>
      <p:ext uri="{BB962C8B-B14F-4D97-AF65-F5344CB8AC3E}">
        <p14:creationId xmlns:p14="http://schemas.microsoft.com/office/powerpoint/2010/main" val="2492462526"/>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对象依赖图（</a:t>
            </a:r>
            <a:r>
              <a:rPr lang="en-US" altLang="zh-CN" dirty="0"/>
              <a:t>ODG</a:t>
            </a:r>
            <a:r>
              <a:rPr lang="zh-CN" altLang="en-US" dirty="0"/>
              <a:t>）</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抽象解释操作语义</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函数定义：若函数不是匿名定义，则添加变量节点和相关边，然后对于原型进行处理。</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在</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JS</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中，每个函数都有一个特殊的属性</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prototype</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，指向原型对象。原型对象就是一个普通的</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JS</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对象，包含着一些属性和方法，可以被该函数的所有实例共享。当新建一个实例对象时，会继承构造函数的原型对象中的属性和方法。同时在</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JS</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中，每个对象都有一个</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__proto__</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属性，指向对象的原型。当创建一个</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JS</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对象时，它会有一个原型对象，在访问该对象的属性和方法时，若对象本身没有定义某个属性或方法，则会在其原型对象中寻找，直到找到</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Object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对象的原型对象。</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函数调用：首先查找函数对象并创建相应的实例对象和控制流边；然后处理参数，更改作用域，沿着数据流跳转执行</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AST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节点解释。直到函数的</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return</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语句，处理返回对象并创建相应的数据流边。</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循环</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递归调用：执行循环直至不再有循环外对象，有最大最小时间限制。</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8</a:t>
            </a:fld>
            <a:endParaRPr lang="en-US"/>
          </a:p>
        </p:txBody>
      </p:sp>
    </p:spTree>
    <p:custDataLst>
      <p:tags r:id="rId1"/>
    </p:custDataLst>
    <p:extLst>
      <p:ext uri="{BB962C8B-B14F-4D97-AF65-F5344CB8AC3E}">
        <p14:creationId xmlns:p14="http://schemas.microsoft.com/office/powerpoint/2010/main" val="2829326549"/>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对象依赖图（</a:t>
            </a:r>
            <a:r>
              <a:rPr lang="en-US" altLang="zh-CN" dirty="0"/>
              <a:t>ODG</a:t>
            </a:r>
            <a:r>
              <a:rPr lang="zh-CN" altLang="en-US" dirty="0"/>
              <a:t>）</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a:xfrm>
            <a:off x="346841" y="1317230"/>
            <a:ext cx="8168509" cy="5404245"/>
          </a:xfrm>
        </p:spPr>
        <p:txBody>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ODG</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查询检测漏洞</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将查询建模为遍历图数据的方式。支持函数组合、函数结果交集、并集。将对象定义、对象使用、属性调用、原型链查找等建模为基础图遍历的形式</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9</a:t>
            </a:fld>
            <a:endParaRPr lang="en-US"/>
          </a:p>
        </p:txBody>
      </p:sp>
      <p:pic>
        <p:nvPicPr>
          <p:cNvPr id="6" name="图片 5">
            <a:extLst>
              <a:ext uri="{FF2B5EF4-FFF2-40B4-BE49-F238E27FC236}">
                <a16:creationId xmlns:a16="http://schemas.microsoft.com/office/drawing/2014/main" id="{90563EB2-F972-81A0-4DED-019EC5647C99}"/>
              </a:ext>
            </a:extLst>
          </p:cNvPr>
          <p:cNvPicPr>
            <a:picLocks noChangeAspect="1"/>
          </p:cNvPicPr>
          <p:nvPr/>
        </p:nvPicPr>
        <p:blipFill>
          <a:blip r:embed="rId4"/>
          <a:stretch>
            <a:fillRect/>
          </a:stretch>
        </p:blipFill>
        <p:spPr>
          <a:xfrm>
            <a:off x="420522" y="3074152"/>
            <a:ext cx="4924425" cy="3371850"/>
          </a:xfrm>
          <a:prstGeom prst="rect">
            <a:avLst/>
          </a:prstGeom>
        </p:spPr>
      </p:pic>
      <p:pic>
        <p:nvPicPr>
          <p:cNvPr id="8" name="图片 7">
            <a:extLst>
              <a:ext uri="{FF2B5EF4-FFF2-40B4-BE49-F238E27FC236}">
                <a16:creationId xmlns:a16="http://schemas.microsoft.com/office/drawing/2014/main" id="{6E7DFEAC-470B-A292-26EE-FF4830C23C76}"/>
              </a:ext>
            </a:extLst>
          </p:cNvPr>
          <p:cNvPicPr>
            <a:picLocks noChangeAspect="1"/>
          </p:cNvPicPr>
          <p:nvPr/>
        </p:nvPicPr>
        <p:blipFill>
          <a:blip r:embed="rId5"/>
          <a:stretch>
            <a:fillRect/>
          </a:stretch>
        </p:blipFill>
        <p:spPr>
          <a:xfrm>
            <a:off x="3774443" y="1350127"/>
            <a:ext cx="4781550" cy="5095875"/>
          </a:xfrm>
          <a:prstGeom prst="rect">
            <a:avLst/>
          </a:prstGeom>
        </p:spPr>
      </p:pic>
    </p:spTree>
    <p:custDataLst>
      <p:tags r:id="rId1"/>
    </p:custDataLst>
    <p:extLst>
      <p:ext uri="{BB962C8B-B14F-4D97-AF65-F5344CB8AC3E}">
        <p14:creationId xmlns:p14="http://schemas.microsoft.com/office/powerpoint/2010/main" val="1894107480"/>
      </p:ext>
    </p:extLst>
  </p:cSld>
  <p:clrMapOvr>
    <a:masterClrMapping/>
  </p:clrMapOvr>
  <mc:AlternateContent xmlns:mc="http://schemas.openxmlformats.org/markup-compatibility/2006" xmlns:p14="http://schemas.microsoft.com/office/powerpoint/2010/main">
    <mc:Choice Requires="p14">
      <p:transition spd="slow" p14:dur="2000" advTm="130333"/>
    </mc:Choice>
    <mc:Fallback xmlns="">
      <p:transition spd="slow" advTm="1303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10.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11.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12.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13.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14.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15.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16.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17.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18.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19.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2.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20.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21.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22.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23.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3.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4.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5.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6.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7.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8.xml><?xml version="1.0" encoding="utf-8"?>
<p:tagLst xmlns:a="http://schemas.openxmlformats.org/drawingml/2006/main" xmlns:r="http://schemas.openxmlformats.org/officeDocument/2006/relationships" xmlns:p="http://schemas.openxmlformats.org/presentationml/2006/main">
  <p:tag name="TIMING" val="|3.5|25.9|30.7|4.9|5.4|4.3|5.5|5.5|8.4"/>
</p:tagLst>
</file>

<file path=ppt/tags/tag9.xml><?xml version="1.0" encoding="utf-8"?>
<p:tagLst xmlns:a="http://schemas.openxmlformats.org/drawingml/2006/main" xmlns:r="http://schemas.openxmlformats.org/officeDocument/2006/relationships" xmlns:p="http://schemas.openxmlformats.org/presentationml/2006/main">
  <p:tag name="TIMING" val="|3.5|25.9|30.7|4.9|5.4|4.3|5.5|5.5|8.4"/>
</p:tagLst>
</file>

<file path=ppt/theme/theme1.xml><?xml version="1.0" encoding="utf-8"?>
<a:theme xmlns:a="http://schemas.openxmlformats.org/drawingml/2006/main" name="zy-blu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zy-blue" id="{8CD101B2-958B-7A47-A194-91A5582D5E0B}" vid="{BDE09BB8-6C34-5846-8DB3-2521FF71BC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zy-blue</Template>
  <TotalTime>65948</TotalTime>
  <Words>2985</Words>
  <Application>Microsoft Office PowerPoint</Application>
  <PresentationFormat>全屏显示(4:3)</PresentationFormat>
  <Paragraphs>223</Paragraphs>
  <Slides>24</Slides>
  <Notes>23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华文楷体</vt:lpstr>
      <vt:lpstr>华文楷体</vt:lpstr>
      <vt:lpstr>Microsoft YaHei</vt:lpstr>
      <vt:lpstr>Arial</vt:lpstr>
      <vt:lpstr>Calibri</vt:lpstr>
      <vt:lpstr>Cambria Math</vt:lpstr>
      <vt:lpstr>Open Sans</vt:lpstr>
      <vt:lpstr>Times New Roman</vt:lpstr>
      <vt:lpstr>Wingdings</vt:lpstr>
      <vt:lpstr>zy-blue</vt:lpstr>
      <vt:lpstr>Mining Node.js Vulnerabilities via Object Dependence Graph and Query </vt:lpstr>
      <vt:lpstr>目录</vt:lpstr>
      <vt:lpstr>背景</vt:lpstr>
      <vt:lpstr>威胁模型</vt:lpstr>
      <vt:lpstr>对象依赖图（ODG）</vt:lpstr>
      <vt:lpstr>对象依赖图（ODG）</vt:lpstr>
      <vt:lpstr>对象依赖图（ODG）</vt:lpstr>
      <vt:lpstr>对象依赖图（ODG）</vt:lpstr>
      <vt:lpstr>对象依赖图（ODG）</vt:lpstr>
      <vt:lpstr>对象依赖图（ODG）</vt:lpstr>
      <vt:lpstr>对象依赖图（ODG）</vt:lpstr>
      <vt:lpstr>对象依赖图（ODG）</vt:lpstr>
      <vt:lpstr>实现与评估</vt:lpstr>
      <vt:lpstr>实现与评估</vt:lpstr>
      <vt:lpstr>实现与评估</vt:lpstr>
      <vt:lpstr>实现与评估</vt:lpstr>
      <vt:lpstr>实现与评估</vt:lpstr>
      <vt:lpstr>实现与评估</vt:lpstr>
      <vt:lpstr>实现与评估</vt:lpstr>
      <vt:lpstr>实现与评估</vt:lpstr>
      <vt:lpstr>实现与评估</vt:lpstr>
      <vt:lpstr>实现与评估</vt:lpstr>
      <vt:lpstr>实现与评估</vt:lpstr>
      <vt:lpstr>实现与评估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互联网体系结构与安全</dc:title>
  <dc:creator>Microsoft Office User</dc:creator>
  <cp:lastModifiedBy>孙 骁</cp:lastModifiedBy>
  <cp:revision>1320</cp:revision>
  <dcterms:created xsi:type="dcterms:W3CDTF">2019-12-18T13:17:38Z</dcterms:created>
  <dcterms:modified xsi:type="dcterms:W3CDTF">2023-06-07T14:11:47Z</dcterms:modified>
</cp:coreProperties>
</file>