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af171a569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af171a56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af171a56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af171a56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afa35fc8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afa35fc8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afa35fc8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afa35fc8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afa35fc8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afa35fc8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afa35fc8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afa35fc8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af171a569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daf171a569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af171a5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af171a5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af171a569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af171a569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afa35fc8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afa35fc8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af171a569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af171a569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af171a569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af171a569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af171a569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af171a56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af171a569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af171a569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af171a569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af171a569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biobakery/humann" TargetMode="External"/><Relationship Id="rId4" Type="http://schemas.openxmlformats.org/officeDocument/2006/relationships/hyperlink" Target="https://github.com/biobakery/MetaPhlAn" TargetMode="External"/><Relationship Id="rId5" Type="http://schemas.openxmlformats.org/officeDocument/2006/relationships/hyperlink" Target="http://borensteinlab.com/courses/TAU_CS_3116_B_19/presentations/7_MetaPhlan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MetaPhlAn &amp; HUMAnN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Coard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Pt. 4</a:t>
            </a:r>
            <a:endParaRPr/>
          </a:p>
        </p:txBody>
      </p:sp>
      <p:sp>
        <p:nvSpPr>
          <p:cNvPr id="344" name="Google Shape;344;p22"/>
          <p:cNvSpPr txBox="1"/>
          <p:nvPr>
            <p:ph idx="1" type="body"/>
          </p:nvPr>
        </p:nvSpPr>
        <p:spPr>
          <a:xfrm>
            <a:off x="1303800" y="1990050"/>
            <a:ext cx="5501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the third and final tier, reads that do not align to identified species’ pangenomes are subjected to accelerated translated search against a comprehensive protein database.</a:t>
            </a:r>
            <a:endParaRPr/>
          </a:p>
        </p:txBody>
      </p:sp>
      <p:pic>
        <p:nvPicPr>
          <p:cNvPr id="345" name="Google Shape;3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2313" y="1968750"/>
            <a:ext cx="202882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2"/>
          <p:cNvSpPr txBox="1"/>
          <p:nvPr/>
        </p:nvSpPr>
        <p:spPr>
          <a:xfrm>
            <a:off x="8109250" y="4254750"/>
            <a:ext cx="99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(Franzosa et al.)</a:t>
            </a:r>
            <a:endParaRPr sz="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Pt. 5</a:t>
            </a:r>
            <a:endParaRPr/>
          </a:p>
        </p:txBody>
      </p:sp>
      <p:sp>
        <p:nvSpPr>
          <p:cNvPr id="352" name="Google Shape;352;p23"/>
          <p:cNvSpPr txBox="1"/>
          <p:nvPr>
            <p:ph idx="1" type="body"/>
          </p:nvPr>
        </p:nvSpPr>
        <p:spPr>
          <a:xfrm>
            <a:off x="1303800" y="1990050"/>
            <a:ext cx="4784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Finally, gene families annotated to metabolic enzymes are further analyzed to reconstruct and quantify complete metabolic pathways in the community and per organism.</a:t>
            </a:r>
            <a:endParaRPr/>
          </a:p>
        </p:txBody>
      </p:sp>
      <p:pic>
        <p:nvPicPr>
          <p:cNvPr id="353" name="Google Shape;3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563" y="1990038"/>
            <a:ext cx="250507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3"/>
          <p:cNvSpPr txBox="1"/>
          <p:nvPr/>
        </p:nvSpPr>
        <p:spPr>
          <a:xfrm>
            <a:off x="8037600" y="4388900"/>
            <a:ext cx="99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(Franzosa et al.)</a:t>
            </a:r>
            <a:endParaRPr sz="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60" name="Google Shape;360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$OUTPUT_DIR/$SAMPLENAME_genefamilies.tsv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$OUTPUT_DIR/$SAMPLENAME_pathcoverage.tsv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/>
              <a:t>$OUTPUT_DIR/$SAMPLENAME_pathabundance.tsv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Families</a:t>
            </a:r>
            <a:endParaRPr/>
          </a:p>
        </p:txBody>
      </p:sp>
      <p:sp>
        <p:nvSpPr>
          <p:cNvPr id="366" name="Google Shape;366;p25"/>
          <p:cNvSpPr txBox="1"/>
          <p:nvPr>
            <p:ph idx="1" type="body"/>
          </p:nvPr>
        </p:nvSpPr>
        <p:spPr>
          <a:xfrm>
            <a:off x="573100" y="1990050"/>
            <a:ext cx="3491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Gene family abundance is reported in RPK (reads per kilobase). This is computed as the sum of the scores for all alignments for a gene family. An alignment score is based on the number of matches to the reference gene for a specific sequence. </a:t>
            </a:r>
            <a:endParaRPr/>
          </a:p>
        </p:txBody>
      </p:sp>
      <p:pic>
        <p:nvPicPr>
          <p:cNvPr id="367" name="Google Shape;3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675" y="1337225"/>
            <a:ext cx="4716400" cy="33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Abundance</a:t>
            </a:r>
            <a:endParaRPr/>
          </a:p>
        </p:txBody>
      </p:sp>
      <p:sp>
        <p:nvSpPr>
          <p:cNvPr id="373" name="Google Shape;373;p26"/>
          <p:cNvSpPr txBox="1"/>
          <p:nvPr>
            <p:ph idx="1" type="body"/>
          </p:nvPr>
        </p:nvSpPr>
        <p:spPr>
          <a:xfrm>
            <a:off x="1303800" y="3882700"/>
            <a:ext cx="70305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“The abundance for each pathway is a recursive computation of abundances of sub-pathways with paths resolved to abundances based on the relationships and abundances of the reactions contained in each.” [1]</a:t>
            </a:r>
            <a:endParaRPr/>
          </a:p>
        </p:txBody>
      </p:sp>
      <p:pic>
        <p:nvPicPr>
          <p:cNvPr id="374" name="Google Shape;3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0232"/>
            <a:ext cx="9144002" cy="2221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Coverage</a:t>
            </a:r>
            <a:endParaRPr/>
          </a:p>
        </p:txBody>
      </p:sp>
      <p:sp>
        <p:nvSpPr>
          <p:cNvPr id="380" name="Google Shape;380;p27"/>
          <p:cNvSpPr txBox="1"/>
          <p:nvPr>
            <p:ph idx="1" type="body"/>
          </p:nvPr>
        </p:nvSpPr>
        <p:spPr>
          <a:xfrm>
            <a:off x="1303800" y="4259975"/>
            <a:ext cx="70305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Coverage is a </a:t>
            </a:r>
            <a:r>
              <a:rPr lang="en"/>
              <a:t>confidence score assigned to each reaction detected in the community.</a:t>
            </a:r>
            <a:endParaRPr/>
          </a:p>
        </p:txBody>
      </p:sp>
      <p:pic>
        <p:nvPicPr>
          <p:cNvPr id="381" name="Google Shape;3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0044"/>
            <a:ext cx="9144000" cy="221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87" name="Google Shape;387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https://github.com/biobakery/humann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https://github.com/biobakery/MetaPhlAn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[3]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http://borensteinlab.com/courses/TAU_CS_3116_B_19/presentations/7_MetaPhlan.pdf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Franzosa EA, McIver LJ, Rahnavard G, Thompson LR, Schirmer M, Weingart G, Schwarzberg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Lipson K, Knight R, Caporaso JG, Segata N, Huttenhower C. Species-level functional profiling of metagenomes and metatranscriptomes. Nat Methods 15: 962-968 (2018).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Francesco Beghini, Lauren J McIver, Aitor Blanco-Míguez, Leonard Dubois, Francesco Asnicar, Sagun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Maharjan, Ana Mailyan, Paolo Manghi, Matthias Scholz, Andrew Maltez Thomas, Mireia Valles-Colomer, George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Weingart, Yancong Zhang, Moreno Zolfo, Curtis Huttenhower, Eric A Franzosa, Nicola Segata. eLife (2021)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MetaPhlAn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639950" y="1990050"/>
            <a:ext cx="7694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MetaPhlAn is a program for determining the composition of microbial communities from </a:t>
            </a:r>
            <a:r>
              <a:rPr lang="en"/>
              <a:t>metagenomic shotgun sequencing data.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900" y="2362575"/>
            <a:ext cx="3781425" cy="25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326225"/>
            <a:ext cx="5601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MetaPhlAn looks for highly conserved clade-specific marker genes.</a:t>
            </a:r>
            <a:br>
              <a:rPr lang="en"/>
            </a:br>
            <a:br>
              <a:rPr lang="en"/>
            </a:br>
            <a:r>
              <a:rPr lang="en"/>
              <a:t>Clades are groups of </a:t>
            </a:r>
            <a:r>
              <a:rPr lang="en"/>
              <a:t>organisms</a:t>
            </a:r>
            <a:r>
              <a:rPr lang="en"/>
              <a:t> that evolved from a common ancestor. A clad can be as specific as a species or as </a:t>
            </a:r>
            <a:r>
              <a:rPr lang="en"/>
              <a:t>broad</a:t>
            </a:r>
            <a:r>
              <a:rPr lang="en"/>
              <a:t> as a kingdom.</a:t>
            </a:r>
            <a:endParaRPr/>
          </a:p>
        </p:txBody>
      </p:sp>
      <p:sp>
        <p:nvSpPr>
          <p:cNvPr id="292" name="Google Shape;292;p15"/>
          <p:cNvSpPr txBox="1"/>
          <p:nvPr/>
        </p:nvSpPr>
        <p:spPr>
          <a:xfrm>
            <a:off x="8601150" y="2130000"/>
            <a:ext cx="35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[3]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150" y="2637050"/>
            <a:ext cx="6818200" cy="22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1-2 Fastq file(s)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0061"/>
            <a:ext cx="9143998" cy="1510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04634"/>
            <a:ext cx="9144002" cy="1023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89452"/>
            <a:ext cx="9143998" cy="1015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HUMAnN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HMP Unified Metabolic Analysis Network.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HUMAnN is a method for efficiently and accurately profiling the abundance of microbial metabolic pathways and other molecular functions from metagenomic or metatranscriptomic sequencing data.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Pt. 1</a:t>
            </a:r>
            <a:endParaRPr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1303800" y="1990050"/>
            <a:ext cx="4947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HUMAnN2 rapidly identifies known microbial species in a sample by screening DNA or RNA reads with MetaPhlAn2</a:t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900" y="2037238"/>
            <a:ext cx="2400300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9"/>
          <p:cNvSpPr txBox="1"/>
          <p:nvPr/>
        </p:nvSpPr>
        <p:spPr>
          <a:xfrm>
            <a:off x="8037600" y="4388900"/>
            <a:ext cx="99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Franzosa et al.)</a:t>
            </a:r>
            <a:endParaRPr sz="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Pt. 2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303800" y="1990050"/>
            <a:ext cx="5180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HUMAnN2 then constructs a sample-specific database by merging preconstructed, functionally annotated pangenomes of the identified species</a:t>
            </a:r>
            <a:endParaRPr/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475" y="1990050"/>
            <a:ext cx="20574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0"/>
          <p:cNvSpPr txBox="1"/>
          <p:nvPr/>
        </p:nvSpPr>
        <p:spPr>
          <a:xfrm>
            <a:off x="8118775" y="4174000"/>
            <a:ext cx="99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(Franzosa et al.)</a:t>
            </a:r>
            <a:endParaRPr sz="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Pt. 3</a:t>
            </a:r>
            <a:endParaRPr/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1303800" y="1990050"/>
            <a:ext cx="5911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the second tier, HUMAnN2 performs nucleotide-level mapping of all sample reads against the sample’s pangenome database.</a:t>
            </a:r>
            <a:endParaRPr/>
          </a:p>
        </p:txBody>
      </p:sp>
      <p:pic>
        <p:nvPicPr>
          <p:cNvPr id="337" name="Google Shape;3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6250" y="1990050"/>
            <a:ext cx="169545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1"/>
          <p:cNvSpPr txBox="1"/>
          <p:nvPr/>
        </p:nvSpPr>
        <p:spPr>
          <a:xfrm>
            <a:off x="8094900" y="4237950"/>
            <a:ext cx="99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(Franzosa et al.)</a:t>
            </a:r>
            <a:endParaRPr sz="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