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77" r:id="rId5"/>
    <p:sldId id="271" r:id="rId6"/>
    <p:sldId id="259" r:id="rId7"/>
    <p:sldId id="260" r:id="rId8"/>
    <p:sldId id="268" r:id="rId9"/>
    <p:sldId id="272" r:id="rId10"/>
    <p:sldId id="273" r:id="rId11"/>
    <p:sldId id="274" r:id="rId12"/>
    <p:sldId id="275"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2/11/24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2/11/24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2/11/24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2/11/24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2/11/24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2/11/24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2/11/24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2/11/24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2/11/24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2/11/24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2/11/24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2/11/24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with blue dots&#10;&#10;Description automatically generated">
            <a:extLst>
              <a:ext uri="{FF2B5EF4-FFF2-40B4-BE49-F238E27FC236}">
                <a16:creationId xmlns:a16="http://schemas.microsoft.com/office/drawing/2014/main" id="{60EC10EE-39CD-223E-9AA5-47B9F16886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28" y="0"/>
            <a:ext cx="7325359" cy="4578350"/>
          </a:xfrm>
          <a:prstGeom prst="rect">
            <a:avLst/>
          </a:prstGeom>
          <a:noFill/>
        </p:spPr>
      </p:pic>
      <p:sp>
        <p:nvSpPr>
          <p:cNvPr id="15" name="Title 2">
            <a:extLst>
              <a:ext uri="{FF2B5EF4-FFF2-40B4-BE49-F238E27FC236}">
                <a16:creationId xmlns:a16="http://schemas.microsoft.com/office/drawing/2014/main" id="{F92AD348-734D-DE73-B14E-E2B27515C114}"/>
              </a:ext>
            </a:extLst>
          </p:cNvPr>
          <p:cNvSpPr>
            <a:spLocks noGrp="1"/>
          </p:cNvSpPr>
          <p:nvPr>
            <p:ph type="title"/>
          </p:nvPr>
        </p:nvSpPr>
        <p:spPr>
          <a:xfrm>
            <a:off x="1097279" y="4799362"/>
            <a:ext cx="10113645" cy="743682"/>
          </a:xfrm>
        </p:spPr>
        <p:txBody>
          <a:bodyPr anchor="b">
            <a:normAutofit/>
          </a:bodyPr>
          <a:lstStyle/>
          <a:p>
            <a:r>
              <a:rPr lang="en-US" sz="4000" dirty="0">
                <a:latin typeface="Calibri" panose="020F0502020204030204" pitchFamily="34" charset="0"/>
                <a:cs typeface="Calibri" panose="020F0502020204030204" pitchFamily="34" charset="0"/>
              </a:rPr>
              <a:t>Fitbit Analysis</a:t>
            </a:r>
          </a:p>
        </p:txBody>
      </p:sp>
      <p:sp>
        <p:nvSpPr>
          <p:cNvPr id="10" name="Content Placeholder 2">
            <a:extLst>
              <a:ext uri="{FF2B5EF4-FFF2-40B4-BE49-F238E27FC236}">
                <a16:creationId xmlns:a16="http://schemas.microsoft.com/office/drawing/2014/main" id="{D795C355-70D2-8400-44AD-44D15D1ED081}"/>
              </a:ext>
            </a:extLst>
          </p:cNvPr>
          <p:cNvSpPr>
            <a:spLocks noGrp="1"/>
          </p:cNvSpPr>
          <p:nvPr>
            <p:ph type="body" sz="half" idx="2"/>
          </p:nvPr>
        </p:nvSpPr>
        <p:spPr>
          <a:xfrm>
            <a:off x="1097279" y="5715000"/>
            <a:ext cx="10113264" cy="609600"/>
          </a:xfrm>
        </p:spPr>
        <p:txBody>
          <a:bodyPr>
            <a:normAutofit/>
          </a:bodyPr>
          <a:lstStyle/>
          <a:p>
            <a:r>
              <a:rPr lang="en-US" sz="2400" dirty="0">
                <a:latin typeface="Calibri" panose="020F0502020204030204" pitchFamily="34" charset="0"/>
                <a:cs typeface="Calibri" panose="020F0502020204030204" pitchFamily="34" charset="0"/>
              </a:rPr>
              <a:t>A comprehensive analysis made by Fistani Gianmarco and Colangelo Thomas</a:t>
            </a:r>
          </a:p>
        </p:txBody>
      </p:sp>
    </p:spTree>
    <p:extLst>
      <p:ext uri="{BB962C8B-B14F-4D97-AF65-F5344CB8AC3E}">
        <p14:creationId xmlns:p14="http://schemas.microsoft.com/office/powerpoint/2010/main" val="21732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0F0BF-30E7-3C36-4800-BCACB7207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3AE1C-CB08-94BD-A1CA-969DDB61D5B7}"/>
              </a:ext>
            </a:extLst>
          </p:cNvPr>
          <p:cNvSpPr>
            <a:spLocks noGrp="1"/>
          </p:cNvSpPr>
          <p:nvPr>
            <p:ph type="title"/>
          </p:nvPr>
        </p:nvSpPr>
        <p:spPr/>
        <p:txBody>
          <a:bodyPr>
            <a:normAutofit/>
          </a:bodyPr>
          <a:lstStyle/>
          <a:p>
            <a:r>
              <a:rPr lang="en-US" sz="4500" dirty="0">
                <a:latin typeface="SF UI Text" panose="00000500000000000000" pitchFamily="2" charset="0"/>
              </a:rPr>
              <a:t>Conclusions</a:t>
            </a:r>
            <a:endParaRPr lang="en-US" sz="4500" dirty="0"/>
          </a:p>
        </p:txBody>
      </p:sp>
      <p:sp>
        <p:nvSpPr>
          <p:cNvPr id="3" name="Content Placeholder 2">
            <a:extLst>
              <a:ext uri="{FF2B5EF4-FFF2-40B4-BE49-F238E27FC236}">
                <a16:creationId xmlns:a16="http://schemas.microsoft.com/office/drawing/2014/main" id="{B9621126-2CB2-A4A1-089D-BC0E4B3E17B5}"/>
              </a:ext>
            </a:extLst>
          </p:cNvPr>
          <p:cNvSpPr>
            <a:spLocks noGrp="1"/>
          </p:cNvSpPr>
          <p:nvPr>
            <p:ph idx="1"/>
          </p:nvPr>
        </p:nvSpPr>
        <p:spPr>
          <a:xfrm>
            <a:off x="1188718" y="2119631"/>
            <a:ext cx="9966961" cy="4052570"/>
          </a:xfrm>
        </p:spPr>
        <p:txBody>
          <a:bodyPr>
            <a:noAutofit/>
          </a:bodyPr>
          <a:lstStyle/>
          <a:p>
            <a:pPr marL="0" indent="0">
              <a:spcBef>
                <a:spcPts val="0"/>
              </a:spcBef>
              <a:spcAft>
                <a:spcPts val="0"/>
              </a:spcAft>
              <a:buNone/>
            </a:pPr>
            <a:r>
              <a:rPr lang="en-US" sz="1300" dirty="0">
                <a:latin typeface="SF UI Text" panose="00000500000000000000" pitchFamily="2" charset="0"/>
              </a:rPr>
              <a:t>These are the patterns we discovered by analyzing our </a:t>
            </a:r>
            <a:r>
              <a:rPr lang="en-US" sz="1300" dirty="0" err="1">
                <a:latin typeface="SF UI Text" panose="00000500000000000000" pitchFamily="2" charset="0"/>
              </a:rPr>
              <a:t>FitBit</a:t>
            </a:r>
            <a:r>
              <a:rPr lang="en-US" sz="1300" dirty="0">
                <a:latin typeface="SF UI Text" panose="00000500000000000000" pitchFamily="2" charset="0"/>
              </a:rPr>
              <a:t> dataset:</a:t>
            </a:r>
          </a:p>
          <a:p>
            <a:pPr lvl="1">
              <a:spcBef>
                <a:spcPts val="0"/>
              </a:spcBef>
              <a:spcAft>
                <a:spcPts val="0"/>
              </a:spcAft>
              <a:buFont typeface="Arial" panose="020B0604020202020204" pitchFamily="34" charset="0"/>
              <a:buChar char="•"/>
            </a:pPr>
            <a:r>
              <a:rPr lang="en-US" sz="1300" b="1" dirty="0">
                <a:latin typeface="SF UI Text" panose="00000500000000000000" pitchFamily="2" charset="0"/>
              </a:rPr>
              <a:t>Daily Activity</a:t>
            </a:r>
            <a:endParaRPr lang="en-US" sz="1300" dirty="0">
              <a:latin typeface="SF UI Text" panose="00000500000000000000" pitchFamily="2" charset="0"/>
            </a:endParaRPr>
          </a:p>
          <a:p>
            <a:pPr lvl="2">
              <a:spcBef>
                <a:spcPts val="0"/>
              </a:spcBef>
              <a:spcAft>
                <a:spcPts val="0"/>
              </a:spcAft>
              <a:buFont typeface="Courier New" panose="02070309020205020404" pitchFamily="49" charset="0"/>
              <a:buChar char="o"/>
            </a:pPr>
            <a:r>
              <a:rPr lang="en-US" dirty="0">
                <a:latin typeface="SF UI Text" panose="00000500000000000000" pitchFamily="2" charset="0"/>
              </a:rPr>
              <a:t>Users tend to be more active during the morning and early afternoon, with a peak in steps between 8:00 AM and 7:00 PM.</a:t>
            </a:r>
          </a:p>
          <a:p>
            <a:pPr lvl="2">
              <a:spcBef>
                <a:spcPts val="0"/>
              </a:spcBef>
              <a:spcAft>
                <a:spcPts val="0"/>
              </a:spcAft>
              <a:buFont typeface="Courier New" panose="02070309020205020404" pitchFamily="49" charset="0"/>
              <a:buChar char="o"/>
            </a:pPr>
            <a:r>
              <a:rPr lang="en-US" dirty="0">
                <a:latin typeface="SF UI Text" panose="00000500000000000000" pitchFamily="2" charset="0"/>
              </a:rPr>
              <a:t>The distribution of the main metrics such as steps, distance, and calories burned varies over time.</a:t>
            </a:r>
          </a:p>
          <a:p>
            <a:pPr marL="384048" lvl="2" indent="0">
              <a:spcBef>
                <a:spcPts val="0"/>
              </a:spcBef>
              <a:spcAft>
                <a:spcPts val="0"/>
              </a:spcAft>
              <a:buNone/>
            </a:pPr>
            <a:endParaRPr lang="en-US" dirty="0">
              <a:latin typeface="SF UI Text" panose="00000500000000000000" pitchFamily="2" charset="0"/>
            </a:endParaRPr>
          </a:p>
          <a:p>
            <a:pPr lvl="1">
              <a:spcBef>
                <a:spcPts val="0"/>
              </a:spcBef>
              <a:spcAft>
                <a:spcPts val="0"/>
              </a:spcAft>
              <a:buFont typeface="Arial" panose="020B0604020202020204" pitchFamily="34" charset="0"/>
              <a:buChar char="•"/>
            </a:pPr>
            <a:r>
              <a:rPr lang="en-US" sz="1300" b="1" dirty="0">
                <a:latin typeface="SF UI Text" panose="00000500000000000000" pitchFamily="2" charset="0"/>
              </a:rPr>
              <a:t>Users Classification by Intensity Level</a:t>
            </a:r>
            <a:endParaRPr lang="en-US" sz="1300" dirty="0">
              <a:latin typeface="SF UI Text" panose="00000500000000000000" pitchFamily="2" charset="0"/>
            </a:endParaRPr>
          </a:p>
          <a:p>
            <a:pPr lvl="2">
              <a:spcBef>
                <a:spcPts val="0"/>
              </a:spcBef>
              <a:spcAft>
                <a:spcPts val="0"/>
              </a:spcAft>
              <a:buFont typeface="Courier New" panose="02070309020205020404" pitchFamily="49" charset="0"/>
              <a:buChar char="o"/>
            </a:pPr>
            <a:r>
              <a:rPr lang="en-US" dirty="0">
                <a:latin typeface="SF UI Text" panose="00000500000000000000" pitchFamily="2" charset="0"/>
              </a:rPr>
              <a:t>Users were classified into intensity levels based on the average METs, finding as "Medium Intensity" the most popular among the users.</a:t>
            </a:r>
          </a:p>
          <a:p>
            <a:pPr lvl="2">
              <a:spcBef>
                <a:spcPts val="0"/>
              </a:spcBef>
              <a:spcAft>
                <a:spcPts val="0"/>
              </a:spcAft>
              <a:buFont typeface="Courier New" panose="02070309020205020404" pitchFamily="49" charset="0"/>
              <a:buChar char="o"/>
            </a:pPr>
            <a:r>
              <a:rPr lang="en-US" dirty="0">
                <a:latin typeface="SF UI Text" panose="00000500000000000000" pitchFamily="2" charset="0"/>
              </a:rPr>
              <a:t>METs distribution provided insights into the range of activity intensities recorded by the devices.</a:t>
            </a:r>
          </a:p>
          <a:p>
            <a:pPr marL="384048" lvl="2" indent="0">
              <a:spcBef>
                <a:spcPts val="0"/>
              </a:spcBef>
              <a:spcAft>
                <a:spcPts val="0"/>
              </a:spcAft>
              <a:buNone/>
            </a:pPr>
            <a:endParaRPr lang="en-US" dirty="0">
              <a:latin typeface="SF UI Text" panose="00000500000000000000" pitchFamily="2" charset="0"/>
            </a:endParaRPr>
          </a:p>
          <a:p>
            <a:pPr lvl="1">
              <a:spcBef>
                <a:spcPts val="0"/>
              </a:spcBef>
              <a:spcAft>
                <a:spcPts val="0"/>
              </a:spcAft>
              <a:buFont typeface="Arial" panose="020B0604020202020204" pitchFamily="34" charset="0"/>
              <a:buChar char="•"/>
            </a:pPr>
            <a:r>
              <a:rPr lang="en-US" sz="1300" b="1" dirty="0">
                <a:latin typeface="SF UI Text" panose="00000500000000000000" pitchFamily="2" charset="0"/>
              </a:rPr>
              <a:t>Users Classification by </a:t>
            </a:r>
            <a:r>
              <a:rPr lang="en-US" sz="1300" b="1" dirty="0" err="1">
                <a:latin typeface="SF UI Text" panose="00000500000000000000" pitchFamily="2" charset="0"/>
              </a:rPr>
              <a:t>Activites</a:t>
            </a:r>
            <a:r>
              <a:rPr lang="en-US" sz="1300" b="1" dirty="0">
                <a:latin typeface="SF UI Text" panose="00000500000000000000" pitchFamily="2" charset="0"/>
              </a:rPr>
              <a:t> And Sleep Routines</a:t>
            </a:r>
            <a:endParaRPr lang="en-US" sz="1300" dirty="0">
              <a:latin typeface="SF UI Text" panose="00000500000000000000" pitchFamily="2" charset="0"/>
            </a:endParaRPr>
          </a:p>
          <a:p>
            <a:pPr lvl="2">
              <a:spcBef>
                <a:spcPts val="0"/>
              </a:spcBef>
              <a:spcAft>
                <a:spcPts val="0"/>
              </a:spcAft>
              <a:buFont typeface="Courier New" panose="02070309020205020404" pitchFamily="49" charset="0"/>
              <a:buChar char="o"/>
            </a:pPr>
            <a:r>
              <a:rPr lang="en-US" dirty="0">
                <a:latin typeface="SF UI Text" panose="00000500000000000000" pitchFamily="2" charset="0"/>
              </a:rPr>
              <a:t>Users were classified based on their activity and sleep routines. The segments include: "Less Active, Less Sleep" (most popular among our users), "Less Active, More Sleep",  "More Active, More Sleep”, "More Active, Less Sleep",</a:t>
            </a:r>
          </a:p>
          <a:p>
            <a:pPr lvl="2">
              <a:spcBef>
                <a:spcPts val="0"/>
              </a:spcBef>
              <a:spcAft>
                <a:spcPts val="0"/>
              </a:spcAft>
              <a:buFont typeface="Courier New" panose="02070309020205020404" pitchFamily="49" charset="0"/>
              <a:buChar char="o"/>
            </a:pPr>
            <a:r>
              <a:rPr lang="en-US" dirty="0">
                <a:latin typeface="SF UI Text" panose="00000500000000000000" pitchFamily="2" charset="0"/>
              </a:rPr>
              <a:t>Analysis of the correlation between sleep metrics and calories burned pointed the variations in sleep duration and calorie expenditure during activities.</a:t>
            </a:r>
          </a:p>
          <a:p>
            <a:pPr marL="384048" lvl="2" indent="0">
              <a:spcBef>
                <a:spcPts val="0"/>
              </a:spcBef>
              <a:spcAft>
                <a:spcPts val="0"/>
              </a:spcAft>
              <a:buNone/>
            </a:pPr>
            <a:endParaRPr lang="en-US" dirty="0">
              <a:latin typeface="SF UI Text" panose="00000500000000000000" pitchFamily="2" charset="0"/>
            </a:endParaRPr>
          </a:p>
          <a:p>
            <a:pPr lvl="1">
              <a:spcBef>
                <a:spcPts val="0"/>
              </a:spcBef>
              <a:spcAft>
                <a:spcPts val="0"/>
              </a:spcAft>
              <a:buFont typeface="Arial" panose="020B0604020202020204" pitchFamily="34" charset="0"/>
              <a:buChar char="•"/>
            </a:pPr>
            <a:r>
              <a:rPr lang="en-US" sz="1300" b="1" dirty="0">
                <a:latin typeface="SF UI Text" panose="00000500000000000000" pitchFamily="2" charset="0"/>
              </a:rPr>
              <a:t>Heartrate and Calories</a:t>
            </a:r>
            <a:endParaRPr lang="en-US" sz="1300" dirty="0">
              <a:latin typeface="SF UI Text" panose="00000500000000000000" pitchFamily="2" charset="0"/>
            </a:endParaRPr>
          </a:p>
          <a:p>
            <a:pPr lvl="2">
              <a:spcBef>
                <a:spcPts val="0"/>
              </a:spcBef>
              <a:spcAft>
                <a:spcPts val="0"/>
              </a:spcAft>
              <a:buFont typeface="Courier New" panose="02070309020205020404" pitchFamily="49" charset="0"/>
              <a:buChar char="o"/>
            </a:pPr>
            <a:r>
              <a:rPr lang="en-US" dirty="0">
                <a:latin typeface="SF UI Text" panose="00000500000000000000" pitchFamily="2" charset="0"/>
              </a:rPr>
              <a:t>In some individuals, high heartrate does not always mean higher calorie consumption. We should strive to recommend tailored training for each user, based on their own metabolism, to maximize calorie expenditure.</a:t>
            </a:r>
          </a:p>
          <a:p>
            <a:pPr marL="0" indent="0">
              <a:spcBef>
                <a:spcPts val="0"/>
              </a:spcBef>
              <a:spcAft>
                <a:spcPts val="0"/>
              </a:spcAft>
              <a:buNone/>
            </a:pPr>
            <a:endParaRPr lang="en-US" sz="1300" dirty="0">
              <a:latin typeface="SF UI Text" panose="00000500000000000000" pitchFamily="2" charset="0"/>
            </a:endParaRPr>
          </a:p>
        </p:txBody>
      </p:sp>
    </p:spTree>
    <p:extLst>
      <p:ext uri="{BB962C8B-B14F-4D97-AF65-F5344CB8AC3E}">
        <p14:creationId xmlns:p14="http://schemas.microsoft.com/office/powerpoint/2010/main" val="4191258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07BF-3DB2-8DBC-BFBB-DC7CBD45B2FE}"/>
              </a:ext>
            </a:extLst>
          </p:cNvPr>
          <p:cNvSpPr>
            <a:spLocks noGrp="1"/>
          </p:cNvSpPr>
          <p:nvPr>
            <p:ph type="title"/>
          </p:nvPr>
        </p:nvSpPr>
        <p:spPr/>
        <p:txBody>
          <a:bodyPr/>
          <a:lstStyle/>
          <a:p>
            <a:r>
              <a:rPr lang="en-US" dirty="0">
                <a:latin typeface="SF UI Text" panose="00000500000000000000" pitchFamily="2" charset="0"/>
              </a:rPr>
              <a:t>Scope</a:t>
            </a:r>
            <a:endParaRPr lang="en-CA" dirty="0">
              <a:latin typeface="SF UI Text" panose="00000500000000000000" pitchFamily="2" charset="0"/>
            </a:endParaRPr>
          </a:p>
        </p:txBody>
      </p:sp>
      <p:sp>
        <p:nvSpPr>
          <p:cNvPr id="3" name="Content Placeholder 2">
            <a:extLst>
              <a:ext uri="{FF2B5EF4-FFF2-40B4-BE49-F238E27FC236}">
                <a16:creationId xmlns:a16="http://schemas.microsoft.com/office/drawing/2014/main" id="{2CDA2C3C-2F87-67E0-F313-571B84275092}"/>
              </a:ext>
            </a:extLst>
          </p:cNvPr>
          <p:cNvSpPr>
            <a:spLocks noGrp="1"/>
          </p:cNvSpPr>
          <p:nvPr>
            <p:ph idx="1"/>
          </p:nvPr>
        </p:nvSpPr>
        <p:spPr/>
        <p:txBody>
          <a:bodyPr>
            <a:normAutofit/>
          </a:bodyPr>
          <a:lstStyle/>
          <a:p>
            <a:pPr lvl="1">
              <a:buFont typeface="Arial" panose="020B0604020202020204" pitchFamily="34" charset="0"/>
              <a:buChar char="•"/>
            </a:pPr>
            <a:r>
              <a:rPr lang="en-US" sz="1800" dirty="0">
                <a:latin typeface="SF UI Text" panose="00000500000000000000" pitchFamily="2" charset="0"/>
              </a:rPr>
              <a:t>In this comprehensive analysis of device usage data, we delved into various aspects of user behavior, ranging from daily activity patterns to sleep metrics. The analysis aimed to look for trends and identifying potential pattern recognition among users.</a:t>
            </a:r>
          </a:p>
          <a:p>
            <a:pPr marL="201168" lvl="1" indent="0">
              <a:buNone/>
            </a:pPr>
            <a:endParaRPr lang="en-US" sz="1800" dirty="0">
              <a:latin typeface="SF UI Text" panose="00000500000000000000" pitchFamily="2" charset="0"/>
            </a:endParaRPr>
          </a:p>
          <a:p>
            <a:pPr lvl="1">
              <a:buFont typeface="Arial" panose="020B0604020202020204" pitchFamily="34" charset="0"/>
              <a:buChar char="•"/>
            </a:pPr>
            <a:r>
              <a:rPr lang="en-US" sz="1800" dirty="0">
                <a:latin typeface="SF UI Text" panose="00000500000000000000" pitchFamily="2" charset="0"/>
              </a:rPr>
              <a:t>The dataset we used contains health data concerning 30 users, specifically: daily activity, heart rate, sleep monitoring and more.</a:t>
            </a:r>
          </a:p>
          <a:p>
            <a:pPr marL="201168" lvl="1" indent="0">
              <a:buNone/>
            </a:pPr>
            <a:endParaRPr lang="en-US" sz="1800" dirty="0">
              <a:latin typeface="SF UI Text" panose="00000500000000000000" pitchFamily="2" charset="0"/>
            </a:endParaRPr>
          </a:p>
          <a:p>
            <a:pPr lvl="1">
              <a:buFont typeface="Arial" panose="020B0604020202020204" pitchFamily="34" charset="0"/>
              <a:buChar char="•"/>
            </a:pPr>
            <a:r>
              <a:rPr lang="en-US" sz="1800" dirty="0">
                <a:latin typeface="SF UI Text" panose="00000500000000000000" pitchFamily="2" charset="0"/>
              </a:rPr>
              <a:t>Our goal is to analyze the athlete’s routine to recognize patterns and trends in their activities</a:t>
            </a:r>
          </a:p>
        </p:txBody>
      </p:sp>
    </p:spTree>
    <p:extLst>
      <p:ext uri="{BB962C8B-B14F-4D97-AF65-F5344CB8AC3E}">
        <p14:creationId xmlns:p14="http://schemas.microsoft.com/office/powerpoint/2010/main" val="2312579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6B98-A522-9C5C-CF44-443155B55CAF}"/>
              </a:ext>
            </a:extLst>
          </p:cNvPr>
          <p:cNvSpPr>
            <a:spLocks noGrp="1"/>
          </p:cNvSpPr>
          <p:nvPr>
            <p:ph type="title"/>
          </p:nvPr>
        </p:nvSpPr>
        <p:spPr/>
        <p:txBody>
          <a:bodyPr/>
          <a:lstStyle/>
          <a:p>
            <a:r>
              <a:rPr lang="en-US" dirty="0">
                <a:latin typeface="SF UI Text" panose="00000500000000000000" pitchFamily="2" charset="0"/>
              </a:rPr>
              <a:t>Table of Contents</a:t>
            </a:r>
            <a:endParaRPr lang="en-CA" dirty="0">
              <a:latin typeface="SF UI Text" panose="00000500000000000000" pitchFamily="2" charset="0"/>
            </a:endParaRPr>
          </a:p>
        </p:txBody>
      </p:sp>
      <p:sp>
        <p:nvSpPr>
          <p:cNvPr id="3" name="Content Placeholder 2">
            <a:extLst>
              <a:ext uri="{FF2B5EF4-FFF2-40B4-BE49-F238E27FC236}">
                <a16:creationId xmlns:a16="http://schemas.microsoft.com/office/drawing/2014/main" id="{7E6A5B4E-FCB9-9989-B2AE-FC4FDE4159A1}"/>
              </a:ext>
            </a:extLst>
          </p:cNvPr>
          <p:cNvSpPr>
            <a:spLocks noGrp="1"/>
          </p:cNvSpPr>
          <p:nvPr>
            <p:ph idx="1"/>
          </p:nvPr>
        </p:nvSpPr>
        <p:spPr>
          <a:xfrm>
            <a:off x="1097280" y="2108202"/>
            <a:ext cx="10027920" cy="2808856"/>
          </a:xfrm>
        </p:spPr>
        <p:txBody>
          <a:bodyPr>
            <a:noAutofit/>
          </a:bodyPr>
          <a:lstStyle/>
          <a:p>
            <a:pPr marL="201168" lvl="1" indent="0" fontAlgn="base">
              <a:buNone/>
            </a:pPr>
            <a:r>
              <a:rPr lang="en-US" sz="1800" b="0" i="0" dirty="0">
                <a:solidFill>
                  <a:srgbClr val="000000"/>
                </a:solidFill>
                <a:effectLst/>
                <a:latin typeface="SF UI Text" panose="00000500000000000000" pitchFamily="2" charset="0"/>
              </a:rPr>
              <a:t>The project is divided in 4 parts:</a:t>
            </a:r>
          </a:p>
          <a:p>
            <a:pPr marL="726948" lvl="2" indent="-342900" fontAlgn="base">
              <a:buFont typeface="+mj-lt"/>
              <a:buAutoNum type="arabicPeriod"/>
            </a:pPr>
            <a:r>
              <a:rPr lang="en-US" sz="1800" dirty="0">
                <a:solidFill>
                  <a:srgbClr val="000000"/>
                </a:solidFill>
                <a:latin typeface="SF UI Text" panose="00000500000000000000" pitchFamily="2" charset="0"/>
              </a:rPr>
              <a:t>Data Import</a:t>
            </a:r>
          </a:p>
          <a:p>
            <a:pPr marL="726948" lvl="2" indent="-342900" fontAlgn="base">
              <a:buFont typeface="+mj-lt"/>
              <a:buAutoNum type="arabicPeriod"/>
            </a:pPr>
            <a:r>
              <a:rPr lang="en-US" sz="1800" dirty="0">
                <a:solidFill>
                  <a:srgbClr val="000000"/>
                </a:solidFill>
                <a:latin typeface="SF UI Text" panose="00000500000000000000" pitchFamily="2" charset="0"/>
              </a:rPr>
              <a:t>Data Cleaning</a:t>
            </a:r>
          </a:p>
          <a:p>
            <a:pPr marL="726948" lvl="2" indent="-342900" fontAlgn="base">
              <a:buFont typeface="+mj-lt"/>
              <a:buAutoNum type="arabicPeriod"/>
            </a:pPr>
            <a:r>
              <a:rPr lang="en-US" sz="1800" dirty="0">
                <a:solidFill>
                  <a:srgbClr val="000000"/>
                </a:solidFill>
                <a:latin typeface="SF UI Text" panose="00000500000000000000" pitchFamily="2" charset="0"/>
              </a:rPr>
              <a:t>Data Analysis</a:t>
            </a:r>
          </a:p>
          <a:p>
            <a:pPr marL="726948" lvl="2" indent="-342900" fontAlgn="base">
              <a:buFont typeface="+mj-lt"/>
              <a:buAutoNum type="arabicPeriod"/>
            </a:pPr>
            <a:r>
              <a:rPr lang="en-US" sz="1800" dirty="0">
                <a:solidFill>
                  <a:srgbClr val="000000"/>
                </a:solidFill>
                <a:latin typeface="SF UI Text" panose="00000500000000000000" pitchFamily="2" charset="0"/>
              </a:rPr>
              <a:t>Conclusion</a:t>
            </a:r>
          </a:p>
          <a:p>
            <a:pPr marL="201168" lvl="1" indent="0" fontAlgn="base">
              <a:buNone/>
            </a:pPr>
            <a:endParaRPr lang="en-CA" sz="1800" dirty="0">
              <a:solidFill>
                <a:schemeClr val="tx1"/>
              </a:solidFill>
              <a:latin typeface="SF UI Text" panose="00000500000000000000" pitchFamily="2" charset="0"/>
            </a:endParaRPr>
          </a:p>
        </p:txBody>
      </p:sp>
    </p:spTree>
    <p:extLst>
      <p:ext uri="{BB962C8B-B14F-4D97-AF65-F5344CB8AC3E}">
        <p14:creationId xmlns:p14="http://schemas.microsoft.com/office/powerpoint/2010/main" val="362334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10EE8-1602-07EA-DEB1-1E1DBE493A5B}"/>
              </a:ext>
            </a:extLst>
          </p:cNvPr>
          <p:cNvSpPr>
            <a:spLocks noGrp="1"/>
          </p:cNvSpPr>
          <p:nvPr>
            <p:ph type="title"/>
          </p:nvPr>
        </p:nvSpPr>
        <p:spPr/>
        <p:txBody>
          <a:bodyPr/>
          <a:lstStyle/>
          <a:p>
            <a:r>
              <a:rPr lang="en-US" dirty="0">
                <a:latin typeface="SF UI Text" panose="00000500000000000000" pitchFamily="2" charset="0"/>
              </a:rPr>
              <a:t>Analyses</a:t>
            </a:r>
            <a:endParaRPr lang="en-CA" dirty="0">
              <a:latin typeface="SF UI Text" panose="00000500000000000000" pitchFamily="2" charset="0"/>
            </a:endParaRPr>
          </a:p>
        </p:txBody>
      </p:sp>
      <p:sp>
        <p:nvSpPr>
          <p:cNvPr id="3" name="Content Placeholder 2">
            <a:extLst>
              <a:ext uri="{FF2B5EF4-FFF2-40B4-BE49-F238E27FC236}">
                <a16:creationId xmlns:a16="http://schemas.microsoft.com/office/drawing/2014/main" id="{B80ABF63-5AA4-9BDC-4F80-8590D27456A5}"/>
              </a:ext>
            </a:extLst>
          </p:cNvPr>
          <p:cNvSpPr>
            <a:spLocks noGrp="1"/>
          </p:cNvSpPr>
          <p:nvPr>
            <p:ph idx="1"/>
          </p:nvPr>
        </p:nvSpPr>
        <p:spPr>
          <a:xfrm>
            <a:off x="1097279" y="2108201"/>
            <a:ext cx="10058399" cy="3760891"/>
          </a:xfrm>
        </p:spPr>
        <p:txBody>
          <a:bodyPr>
            <a:normAutofit/>
          </a:bodyPr>
          <a:lstStyle/>
          <a:p>
            <a:r>
              <a:rPr lang="en-US" sz="1800" dirty="0">
                <a:latin typeface="SF UI Text" panose="00000500000000000000" pitchFamily="2" charset="0"/>
              </a:rPr>
              <a:t>For brevity’s sake, we have chosen to only report our main analysis in this presentation.</a:t>
            </a:r>
          </a:p>
          <a:p>
            <a:pPr marL="749808" lvl="1" indent="-457200">
              <a:buFont typeface="+mj-lt"/>
              <a:buAutoNum type="arabicPeriod"/>
            </a:pPr>
            <a:r>
              <a:rPr lang="en-US" sz="1800" dirty="0">
                <a:latin typeface="SF UI Text" panose="00000500000000000000" pitchFamily="2" charset="0"/>
              </a:rPr>
              <a:t>Daily Average Analysis</a:t>
            </a:r>
          </a:p>
          <a:p>
            <a:pPr marL="749808" lvl="1" indent="-457200">
              <a:buFont typeface="+mj-lt"/>
              <a:buAutoNum type="arabicPeriod"/>
            </a:pPr>
            <a:r>
              <a:rPr lang="en-US" sz="1800" dirty="0">
                <a:latin typeface="SF UI Text" panose="00000500000000000000" pitchFamily="2" charset="0"/>
              </a:rPr>
              <a:t>Different Metrics Comparison</a:t>
            </a:r>
          </a:p>
          <a:p>
            <a:pPr marL="749808" lvl="1" indent="-457200">
              <a:buFont typeface="+mj-lt"/>
              <a:buAutoNum type="arabicPeriod"/>
            </a:pPr>
            <a:r>
              <a:rPr lang="en-US" sz="1800" dirty="0">
                <a:latin typeface="SF UI Text" panose="00000500000000000000" pitchFamily="2" charset="0"/>
              </a:rPr>
              <a:t>Users Classification By Intensity Level</a:t>
            </a:r>
          </a:p>
          <a:p>
            <a:pPr marL="749808" lvl="1" indent="-457200">
              <a:buFont typeface="+mj-lt"/>
              <a:buAutoNum type="arabicPeriod"/>
            </a:pPr>
            <a:r>
              <a:rPr lang="en-US" sz="1800" dirty="0">
                <a:latin typeface="SF UI Text" panose="00000500000000000000" pitchFamily="2" charset="0"/>
              </a:rPr>
              <a:t>Users Classification By Activities &amp; Sleep</a:t>
            </a:r>
          </a:p>
          <a:p>
            <a:pPr marL="749808" lvl="1" indent="-457200">
              <a:buFont typeface="+mj-lt"/>
              <a:buAutoNum type="arabicPeriod"/>
            </a:pPr>
            <a:r>
              <a:rPr lang="en-US" sz="1800" dirty="0">
                <a:latin typeface="SF UI Text" panose="00000500000000000000" pitchFamily="2" charset="0"/>
              </a:rPr>
              <a:t>Heartrate &amp; Calories</a:t>
            </a:r>
          </a:p>
          <a:p>
            <a:endParaRPr lang="en-US" sz="1800" dirty="0">
              <a:latin typeface="SF UI Text" panose="00000500000000000000" pitchFamily="2" charset="0"/>
            </a:endParaRPr>
          </a:p>
          <a:p>
            <a:endParaRPr lang="en-US" sz="1800" dirty="0">
              <a:latin typeface="SF UI Text" panose="00000500000000000000" pitchFamily="2" charset="0"/>
            </a:endParaRPr>
          </a:p>
        </p:txBody>
      </p:sp>
    </p:spTree>
    <p:extLst>
      <p:ext uri="{BB962C8B-B14F-4D97-AF65-F5344CB8AC3E}">
        <p14:creationId xmlns:p14="http://schemas.microsoft.com/office/powerpoint/2010/main" val="236205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FFEC-8D8A-D4A5-05C3-0CA2A080FD16}"/>
              </a:ext>
            </a:extLst>
          </p:cNvPr>
          <p:cNvSpPr>
            <a:spLocks noGrp="1"/>
          </p:cNvSpPr>
          <p:nvPr>
            <p:ph type="title"/>
          </p:nvPr>
        </p:nvSpPr>
        <p:spPr/>
        <p:txBody>
          <a:bodyPr>
            <a:normAutofit/>
          </a:bodyPr>
          <a:lstStyle/>
          <a:p>
            <a:r>
              <a:rPr lang="en-US" dirty="0">
                <a:latin typeface="SF UI Text" panose="00000500000000000000" pitchFamily="2" charset="0"/>
              </a:rPr>
              <a:t>1. Daily Average Analysis</a:t>
            </a:r>
            <a:endParaRPr lang="en-CA" sz="1800" dirty="0">
              <a:latin typeface="SF UI Text" panose="00000500000000000000" pitchFamily="2" charset="0"/>
            </a:endParaRPr>
          </a:p>
        </p:txBody>
      </p:sp>
      <p:sp>
        <p:nvSpPr>
          <p:cNvPr id="3" name="Content Placeholder 2">
            <a:extLst>
              <a:ext uri="{FF2B5EF4-FFF2-40B4-BE49-F238E27FC236}">
                <a16:creationId xmlns:a16="http://schemas.microsoft.com/office/drawing/2014/main" id="{A4F27F95-68D4-7732-661C-68A5E0D5CA0A}"/>
              </a:ext>
            </a:extLst>
          </p:cNvPr>
          <p:cNvSpPr>
            <a:spLocks noGrp="1"/>
          </p:cNvSpPr>
          <p:nvPr>
            <p:ph idx="1"/>
          </p:nvPr>
        </p:nvSpPr>
        <p:spPr>
          <a:xfrm>
            <a:off x="1097280" y="2176550"/>
            <a:ext cx="4331970" cy="3435580"/>
          </a:xfrm>
        </p:spPr>
        <p:txBody>
          <a:bodyPr>
            <a:normAutofit/>
          </a:bodyPr>
          <a:lstStyle/>
          <a:p>
            <a:pPr marL="201168" lvl="1" indent="0">
              <a:buNone/>
            </a:pPr>
            <a:r>
              <a:rPr lang="en-US" sz="1600" dirty="0">
                <a:latin typeface="SF UI Text" panose="00000500000000000000" pitchFamily="2" charset="0"/>
              </a:rPr>
              <a:t>With this analysis we want to calculate, for each day, the average values for the main metrics:</a:t>
            </a:r>
          </a:p>
          <a:p>
            <a:pPr lvl="1">
              <a:buFont typeface="Arial" panose="020B0604020202020204" pitchFamily="34" charset="0"/>
              <a:buChar char="•"/>
            </a:pPr>
            <a:r>
              <a:rPr lang="en-US" sz="1600" dirty="0">
                <a:latin typeface="SF UI Text" panose="00000500000000000000" pitchFamily="2" charset="0"/>
              </a:rPr>
              <a:t>Average steps</a:t>
            </a:r>
          </a:p>
          <a:p>
            <a:pPr lvl="1">
              <a:buFont typeface="Arial" panose="020B0604020202020204" pitchFamily="34" charset="0"/>
              <a:buChar char="•"/>
            </a:pPr>
            <a:r>
              <a:rPr lang="en-US" sz="1600" dirty="0">
                <a:latin typeface="SF UI Text" panose="00000500000000000000" pitchFamily="2" charset="0"/>
              </a:rPr>
              <a:t>Average distance</a:t>
            </a:r>
          </a:p>
          <a:p>
            <a:pPr lvl="1">
              <a:buFont typeface="Arial" panose="020B0604020202020204" pitchFamily="34" charset="0"/>
              <a:buChar char="•"/>
            </a:pPr>
            <a:r>
              <a:rPr lang="en-US" sz="1600" dirty="0">
                <a:latin typeface="SF UI Text" panose="00000500000000000000" pitchFamily="2" charset="0"/>
              </a:rPr>
              <a:t>Average calories (burned)</a:t>
            </a:r>
          </a:p>
          <a:p>
            <a:pPr marL="201168" lvl="1" indent="0">
              <a:buNone/>
            </a:pPr>
            <a:endParaRPr lang="en-US" sz="1600" dirty="0">
              <a:latin typeface="SF UI Text" panose="00000500000000000000" pitchFamily="2" charset="0"/>
            </a:endParaRPr>
          </a:p>
          <a:p>
            <a:pPr marL="201168" lvl="1" indent="0">
              <a:buNone/>
            </a:pPr>
            <a:r>
              <a:rPr lang="en-US" sz="1600" dirty="0">
                <a:latin typeface="SF UI Text" panose="00000500000000000000" pitchFamily="2" charset="0"/>
              </a:rPr>
              <a:t>Our findings suggest that while there isn’t much difference in activity levels for different days of the week, users are most active from 8:00 to 19:00, with a clear peak at 17:00, 18:00 and 19:00.</a:t>
            </a:r>
          </a:p>
          <a:p>
            <a:pPr marL="201168" lvl="1" indent="0">
              <a:buNone/>
            </a:pPr>
            <a:endParaRPr lang="en-US" dirty="0"/>
          </a:p>
          <a:p>
            <a:pPr marL="201168" lvl="1" indent="0" algn="ctr">
              <a:buNone/>
            </a:pPr>
            <a:endParaRPr lang="en-US" dirty="0"/>
          </a:p>
          <a:p>
            <a:pPr marL="201168" lvl="1" indent="0" algn="ctr">
              <a:buNone/>
            </a:pPr>
            <a:endParaRPr lang="en-CA" dirty="0"/>
          </a:p>
        </p:txBody>
      </p:sp>
      <p:pic>
        <p:nvPicPr>
          <p:cNvPr id="6" name="Picture 5">
            <a:extLst>
              <a:ext uri="{FF2B5EF4-FFF2-40B4-BE49-F238E27FC236}">
                <a16:creationId xmlns:a16="http://schemas.microsoft.com/office/drawing/2014/main" id="{B2D51280-5D4A-356C-856E-21DEABD3A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700" y="4305898"/>
            <a:ext cx="5583767" cy="1908607"/>
          </a:xfrm>
          <a:prstGeom prst="rect">
            <a:avLst/>
          </a:prstGeom>
        </p:spPr>
      </p:pic>
      <p:pic>
        <p:nvPicPr>
          <p:cNvPr id="8" name="Picture 7">
            <a:extLst>
              <a:ext uri="{FF2B5EF4-FFF2-40B4-BE49-F238E27FC236}">
                <a16:creationId xmlns:a16="http://schemas.microsoft.com/office/drawing/2014/main" id="{C28E3D88-16CC-8A57-AA03-C793786C0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0700" y="2066309"/>
            <a:ext cx="5555135" cy="1908606"/>
          </a:xfrm>
          <a:prstGeom prst="rect">
            <a:avLst/>
          </a:prstGeom>
        </p:spPr>
      </p:pic>
    </p:spTree>
    <p:extLst>
      <p:ext uri="{BB962C8B-B14F-4D97-AF65-F5344CB8AC3E}">
        <p14:creationId xmlns:p14="http://schemas.microsoft.com/office/powerpoint/2010/main" val="17561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A841-A9AD-72E9-ADF7-1D13BA50D527}"/>
              </a:ext>
            </a:extLst>
          </p:cNvPr>
          <p:cNvSpPr>
            <a:spLocks noGrp="1"/>
          </p:cNvSpPr>
          <p:nvPr>
            <p:ph type="title"/>
          </p:nvPr>
        </p:nvSpPr>
        <p:spPr/>
        <p:txBody>
          <a:bodyPr/>
          <a:lstStyle/>
          <a:p>
            <a:r>
              <a:rPr lang="en-US" dirty="0">
                <a:latin typeface="SF UI Text" panose="00000500000000000000" pitchFamily="2" charset="0"/>
              </a:rPr>
              <a:t>2. Different Metrics Comparison</a:t>
            </a:r>
            <a:endParaRPr lang="en-US" dirty="0"/>
          </a:p>
        </p:txBody>
      </p:sp>
      <p:sp>
        <p:nvSpPr>
          <p:cNvPr id="3" name="Content Placeholder 2">
            <a:extLst>
              <a:ext uri="{FF2B5EF4-FFF2-40B4-BE49-F238E27FC236}">
                <a16:creationId xmlns:a16="http://schemas.microsoft.com/office/drawing/2014/main" id="{FF5F5BEB-BD66-7DA2-52B0-A27E242E58EB}"/>
              </a:ext>
            </a:extLst>
          </p:cNvPr>
          <p:cNvSpPr>
            <a:spLocks noGrp="1"/>
          </p:cNvSpPr>
          <p:nvPr>
            <p:ph idx="1"/>
          </p:nvPr>
        </p:nvSpPr>
        <p:spPr>
          <a:xfrm>
            <a:off x="1097280" y="2039621"/>
            <a:ext cx="4998720" cy="2520949"/>
          </a:xfrm>
        </p:spPr>
        <p:txBody>
          <a:bodyPr>
            <a:normAutofit/>
          </a:bodyPr>
          <a:lstStyle/>
          <a:p>
            <a:r>
              <a:rPr lang="en-US" sz="1600" dirty="0">
                <a:latin typeface="SF UI Text" panose="00000500000000000000" pitchFamily="2" charset="0"/>
              </a:rPr>
              <a:t>With this analysis our aim was to calculate the duration of each activity and number of calories burned for every user</a:t>
            </a:r>
          </a:p>
          <a:p>
            <a:r>
              <a:rPr lang="en-US" sz="1600" dirty="0">
                <a:latin typeface="SF UI Text" panose="00000500000000000000" pitchFamily="2" charset="0"/>
              </a:rPr>
              <a:t>The following chart shows how as the steps increase the number of calories burned also increases.</a:t>
            </a:r>
          </a:p>
          <a:p>
            <a:r>
              <a:rPr lang="en-US" sz="1600" dirty="0">
                <a:latin typeface="SF UI Text" panose="00000500000000000000" pitchFamily="2" charset="0"/>
              </a:rPr>
              <a:t>Note that the total steps vary significantly across users, ranging from 12000 to 500000, indicating diverse levels of physical activity among users.</a:t>
            </a:r>
          </a:p>
          <a:p>
            <a:pPr marL="0" indent="0">
              <a:buNone/>
            </a:pPr>
            <a:endParaRPr lang="en-US" sz="1600" dirty="0">
              <a:latin typeface="SF UI Text" panose="00000500000000000000" pitchFamily="2" charset="0"/>
            </a:endParaRPr>
          </a:p>
        </p:txBody>
      </p:sp>
      <p:pic>
        <p:nvPicPr>
          <p:cNvPr id="5" name="Picture 4">
            <a:extLst>
              <a:ext uri="{FF2B5EF4-FFF2-40B4-BE49-F238E27FC236}">
                <a16:creationId xmlns:a16="http://schemas.microsoft.com/office/drawing/2014/main" id="{95761055-30BB-A2FC-91A3-883E05556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039621"/>
            <a:ext cx="5059680" cy="3760891"/>
          </a:xfrm>
          <a:prstGeom prst="rect">
            <a:avLst/>
          </a:prstGeom>
        </p:spPr>
      </p:pic>
    </p:spTree>
    <p:extLst>
      <p:ext uri="{BB962C8B-B14F-4D97-AF65-F5344CB8AC3E}">
        <p14:creationId xmlns:p14="http://schemas.microsoft.com/office/powerpoint/2010/main" val="420987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1AC85-0A80-90F5-66C0-573A5ADF68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52FF4-49CD-4CBE-88B5-8F15B6FC74D7}"/>
              </a:ext>
            </a:extLst>
          </p:cNvPr>
          <p:cNvSpPr>
            <a:spLocks noGrp="1"/>
          </p:cNvSpPr>
          <p:nvPr>
            <p:ph type="title"/>
          </p:nvPr>
        </p:nvSpPr>
        <p:spPr/>
        <p:txBody>
          <a:bodyPr/>
          <a:lstStyle/>
          <a:p>
            <a:r>
              <a:rPr lang="en-US" dirty="0">
                <a:latin typeface="SF UI Text" panose="00000500000000000000" pitchFamily="2" charset="0"/>
              </a:rPr>
              <a:t>3. Users classification By Intensity Levels</a:t>
            </a:r>
            <a:endParaRPr lang="en-US" dirty="0"/>
          </a:p>
        </p:txBody>
      </p:sp>
      <p:sp>
        <p:nvSpPr>
          <p:cNvPr id="3" name="Content Placeholder 2">
            <a:extLst>
              <a:ext uri="{FF2B5EF4-FFF2-40B4-BE49-F238E27FC236}">
                <a16:creationId xmlns:a16="http://schemas.microsoft.com/office/drawing/2014/main" id="{E82545BE-69C5-9651-1D04-F05C4FAA0562}"/>
              </a:ext>
            </a:extLst>
          </p:cNvPr>
          <p:cNvSpPr>
            <a:spLocks noGrp="1"/>
          </p:cNvSpPr>
          <p:nvPr>
            <p:ph idx="1"/>
          </p:nvPr>
        </p:nvSpPr>
        <p:spPr>
          <a:xfrm>
            <a:off x="1200150" y="2108201"/>
            <a:ext cx="5383530" cy="4018280"/>
          </a:xfrm>
        </p:spPr>
        <p:txBody>
          <a:bodyPr>
            <a:normAutofit/>
          </a:bodyPr>
          <a:lstStyle/>
          <a:p>
            <a:pPr marL="0" indent="0">
              <a:buNone/>
            </a:pPr>
            <a:r>
              <a:rPr lang="en-US" sz="1600" dirty="0">
                <a:latin typeface="SF UI Text" panose="00000500000000000000" pitchFamily="2" charset="0"/>
              </a:rPr>
              <a:t>In this analysis we aim to classify users based on their activity level, by analyzing the intensity of physical activities and correlate it with other metrics like steps, distance, and calories burned. To do so we are using METs, which are a measure of the energy expenditure of physical activities.</a:t>
            </a:r>
          </a:p>
          <a:p>
            <a:pPr marL="0" indent="0">
              <a:buNone/>
            </a:pPr>
            <a:r>
              <a:rPr lang="en-US" sz="1600" dirty="0">
                <a:latin typeface="SF UI Text" panose="00000500000000000000" pitchFamily="2" charset="0"/>
              </a:rPr>
              <a:t>Here's how we segmented our user base:</a:t>
            </a:r>
          </a:p>
          <a:p>
            <a:pPr lvl="1">
              <a:spcBef>
                <a:spcPts val="0"/>
              </a:spcBef>
              <a:spcAft>
                <a:spcPts val="0"/>
              </a:spcAft>
              <a:buFont typeface="Arial" panose="020B0604020202020204" pitchFamily="34" charset="0"/>
              <a:buChar char="•"/>
            </a:pPr>
            <a:r>
              <a:rPr lang="en-US" sz="1600" b="1" dirty="0">
                <a:latin typeface="SF UI Text" panose="00000500000000000000" pitchFamily="2" charset="0"/>
              </a:rPr>
              <a:t>Low Intensity,  </a:t>
            </a:r>
            <a:r>
              <a:rPr lang="en-US" sz="1600" dirty="0">
                <a:latin typeface="SF UI Text" panose="00000500000000000000" pitchFamily="2" charset="0"/>
              </a:rPr>
              <a:t>users in this group has an average METs between 1 and 10.</a:t>
            </a:r>
          </a:p>
          <a:p>
            <a:pPr lvl="1">
              <a:spcBef>
                <a:spcPts val="0"/>
              </a:spcBef>
              <a:spcAft>
                <a:spcPts val="0"/>
              </a:spcAft>
              <a:buFont typeface="Arial" panose="020B0604020202020204" pitchFamily="34" charset="0"/>
              <a:buChar char="•"/>
            </a:pPr>
            <a:r>
              <a:rPr lang="en-US" sz="1600" b="1" dirty="0">
                <a:latin typeface="SF UI Text" panose="00000500000000000000" pitchFamily="2" charset="0"/>
              </a:rPr>
              <a:t>Medium Intensity, </a:t>
            </a:r>
            <a:r>
              <a:rPr lang="en-US" sz="1600" dirty="0">
                <a:latin typeface="SF UI Text" panose="00000500000000000000" pitchFamily="2" charset="0"/>
              </a:rPr>
              <a:t>users in this group has an average METs between 11 and 15.</a:t>
            </a:r>
            <a:endParaRPr lang="en-US" sz="1600" b="1" dirty="0">
              <a:latin typeface="SF UI Text" panose="00000500000000000000" pitchFamily="2" charset="0"/>
            </a:endParaRPr>
          </a:p>
          <a:p>
            <a:pPr lvl="1">
              <a:spcBef>
                <a:spcPts val="0"/>
              </a:spcBef>
              <a:spcAft>
                <a:spcPts val="0"/>
              </a:spcAft>
              <a:buFont typeface="Arial" panose="020B0604020202020204" pitchFamily="34" charset="0"/>
              <a:buChar char="•"/>
            </a:pPr>
            <a:r>
              <a:rPr lang="en-US" sz="1600" b="1" dirty="0">
                <a:latin typeface="SF UI Text" panose="00000500000000000000" pitchFamily="2" charset="0"/>
              </a:rPr>
              <a:t>High Intensity</a:t>
            </a:r>
            <a:r>
              <a:rPr lang="en-US" sz="1600" dirty="0">
                <a:latin typeface="SF UI Text" panose="00000500000000000000" pitchFamily="2" charset="0"/>
              </a:rPr>
              <a:t> users in this group has an average METs higher than 15</a:t>
            </a:r>
          </a:p>
        </p:txBody>
      </p:sp>
      <p:pic>
        <p:nvPicPr>
          <p:cNvPr id="1026" name="Picture 2">
            <a:extLst>
              <a:ext uri="{FF2B5EF4-FFF2-40B4-BE49-F238E27FC236}">
                <a16:creationId xmlns:a16="http://schemas.microsoft.com/office/drawing/2014/main" id="{B5A80F72-D3E2-696C-C1DA-167E746D6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140" y="2325204"/>
            <a:ext cx="4462779" cy="3561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5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9F00C-5BF6-9365-A848-391BE39C36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B14E3-813C-E346-69EB-114BFF3233A1}"/>
              </a:ext>
            </a:extLst>
          </p:cNvPr>
          <p:cNvSpPr>
            <a:spLocks noGrp="1"/>
          </p:cNvSpPr>
          <p:nvPr>
            <p:ph type="title"/>
          </p:nvPr>
        </p:nvSpPr>
        <p:spPr/>
        <p:txBody>
          <a:bodyPr>
            <a:normAutofit/>
          </a:bodyPr>
          <a:lstStyle/>
          <a:p>
            <a:r>
              <a:rPr lang="en-US" sz="4500" dirty="0">
                <a:latin typeface="SF UI Text" panose="00000500000000000000" pitchFamily="2" charset="0"/>
              </a:rPr>
              <a:t>4. Users Classification By Activities &amp; Sleep</a:t>
            </a:r>
            <a:endParaRPr lang="en-US" sz="4500" dirty="0"/>
          </a:p>
        </p:txBody>
      </p:sp>
      <p:sp>
        <p:nvSpPr>
          <p:cNvPr id="3" name="Content Placeholder 2">
            <a:extLst>
              <a:ext uri="{FF2B5EF4-FFF2-40B4-BE49-F238E27FC236}">
                <a16:creationId xmlns:a16="http://schemas.microsoft.com/office/drawing/2014/main" id="{30591AE1-DE09-1113-5C61-E16EA070C1E3}"/>
              </a:ext>
            </a:extLst>
          </p:cNvPr>
          <p:cNvSpPr>
            <a:spLocks noGrp="1"/>
          </p:cNvSpPr>
          <p:nvPr>
            <p:ph idx="1"/>
          </p:nvPr>
        </p:nvSpPr>
        <p:spPr>
          <a:xfrm>
            <a:off x="1097280" y="2108202"/>
            <a:ext cx="4823460" cy="4029707"/>
          </a:xfrm>
        </p:spPr>
        <p:txBody>
          <a:bodyPr>
            <a:noAutofit/>
          </a:bodyPr>
          <a:lstStyle/>
          <a:p>
            <a:pPr>
              <a:spcBef>
                <a:spcPts val="0"/>
              </a:spcBef>
              <a:spcAft>
                <a:spcPts val="0"/>
              </a:spcAft>
            </a:pPr>
            <a:r>
              <a:rPr lang="en-US" sz="1500" dirty="0">
                <a:latin typeface="SF UI Text" panose="00000500000000000000" pitchFamily="2" charset="0"/>
              </a:rPr>
              <a:t>In this analysis we are segmenting users based on their activities and sleep routines, in order to identify different user groups with distinct behaviors.</a:t>
            </a:r>
          </a:p>
          <a:p>
            <a:pPr>
              <a:spcBef>
                <a:spcPts val="0"/>
              </a:spcBef>
              <a:spcAft>
                <a:spcPts val="0"/>
              </a:spcAft>
            </a:pPr>
            <a:endParaRPr lang="en-US" sz="1500" dirty="0">
              <a:latin typeface="SF UI Text" panose="00000500000000000000" pitchFamily="2" charset="0"/>
            </a:endParaRPr>
          </a:p>
          <a:p>
            <a:pPr>
              <a:spcBef>
                <a:spcPts val="0"/>
              </a:spcBef>
              <a:spcAft>
                <a:spcPts val="0"/>
              </a:spcAft>
            </a:pPr>
            <a:r>
              <a:rPr lang="en-US" sz="1500" dirty="0">
                <a:latin typeface="SF UI Text" panose="00000500000000000000" pitchFamily="2" charset="0"/>
              </a:rPr>
              <a:t>Here’s how we segmented our users:</a:t>
            </a:r>
          </a:p>
          <a:p>
            <a:pPr lvl="1">
              <a:spcBef>
                <a:spcPts val="0"/>
              </a:spcBef>
              <a:spcAft>
                <a:spcPts val="0"/>
              </a:spcAft>
              <a:buFont typeface="Arial" panose="020B0604020202020204" pitchFamily="34" charset="0"/>
              <a:buChar char="•"/>
            </a:pPr>
            <a:r>
              <a:rPr lang="en-US" sz="1500" b="1" dirty="0">
                <a:latin typeface="SF UI Text" panose="00000500000000000000" pitchFamily="2" charset="0"/>
              </a:rPr>
              <a:t>More Active, More Sleep</a:t>
            </a:r>
            <a:r>
              <a:rPr lang="en-US" sz="1500" dirty="0">
                <a:latin typeface="SF UI Text" panose="00000500000000000000" pitchFamily="2" charset="0"/>
              </a:rPr>
              <a:t>: Users in this group are both very active and good sleepers, as evidenced by a higher average step count and high minutes in bed.</a:t>
            </a:r>
          </a:p>
          <a:p>
            <a:pPr lvl="1">
              <a:spcBef>
                <a:spcPts val="0"/>
              </a:spcBef>
              <a:spcAft>
                <a:spcPts val="0"/>
              </a:spcAft>
              <a:buFont typeface="Arial" panose="020B0604020202020204" pitchFamily="34" charset="0"/>
              <a:buChar char="•"/>
            </a:pPr>
            <a:r>
              <a:rPr lang="en-US" sz="1500" b="1" dirty="0">
                <a:latin typeface="SF UI Text" panose="00000500000000000000" pitchFamily="2" charset="0"/>
              </a:rPr>
              <a:t>More Active, Less Sleep</a:t>
            </a:r>
            <a:r>
              <a:rPr lang="en-US" sz="1500" dirty="0">
                <a:latin typeface="SF UI Text" panose="00000500000000000000" pitchFamily="2" charset="0"/>
              </a:rPr>
              <a:t>: Users in this group are very active, as evidenced by a higher average step count, but they have a relatively shorter average sleep duration.</a:t>
            </a:r>
          </a:p>
          <a:p>
            <a:pPr lvl="1">
              <a:spcBef>
                <a:spcPts val="0"/>
              </a:spcBef>
              <a:spcAft>
                <a:spcPts val="0"/>
              </a:spcAft>
              <a:buFont typeface="Arial" panose="020B0604020202020204" pitchFamily="34" charset="0"/>
              <a:buChar char="•"/>
            </a:pPr>
            <a:r>
              <a:rPr lang="en-US" sz="1500" b="1" dirty="0">
                <a:latin typeface="SF UI Text" panose="00000500000000000000" pitchFamily="2" charset="0"/>
              </a:rPr>
              <a:t>Less Active, Less Sleep</a:t>
            </a:r>
            <a:r>
              <a:rPr lang="en-US" sz="1500" dirty="0">
                <a:latin typeface="SF UI Text" panose="00000500000000000000" pitchFamily="2" charset="0"/>
              </a:rPr>
              <a:t>: Users in this group have lower average steps, indicating a less active lifestyle. They also have a shorter average sleep duration.</a:t>
            </a:r>
          </a:p>
          <a:p>
            <a:pPr lvl="1">
              <a:spcBef>
                <a:spcPts val="0"/>
              </a:spcBef>
              <a:spcAft>
                <a:spcPts val="0"/>
              </a:spcAft>
              <a:buFont typeface="Arial" panose="020B0604020202020204" pitchFamily="34" charset="0"/>
              <a:buChar char="•"/>
            </a:pPr>
            <a:r>
              <a:rPr lang="en-US" sz="1500" b="1" dirty="0">
                <a:latin typeface="SF UI Text" panose="00000500000000000000" pitchFamily="2" charset="0"/>
              </a:rPr>
              <a:t>Less Active, More Sleep</a:t>
            </a:r>
            <a:r>
              <a:rPr lang="en-US" sz="1500" dirty="0">
                <a:latin typeface="SF UI Text" panose="00000500000000000000" pitchFamily="2" charset="0"/>
              </a:rPr>
              <a:t>: This group has lower average steps but a longer and presumably better sleep duration. </a:t>
            </a:r>
          </a:p>
        </p:txBody>
      </p:sp>
      <p:pic>
        <p:nvPicPr>
          <p:cNvPr id="2050" name="Picture 2">
            <a:extLst>
              <a:ext uri="{FF2B5EF4-FFF2-40B4-BE49-F238E27FC236}">
                <a16:creationId xmlns:a16="http://schemas.microsoft.com/office/drawing/2014/main" id="{AFA6501F-053A-1E46-B848-C019D6F89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9695" y="2108202"/>
            <a:ext cx="4965025" cy="3681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380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03AE2-346A-C7B0-66C1-55D5A7E21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57B99-E86A-7B9F-D6AF-40E790866325}"/>
              </a:ext>
            </a:extLst>
          </p:cNvPr>
          <p:cNvSpPr>
            <a:spLocks noGrp="1"/>
          </p:cNvSpPr>
          <p:nvPr>
            <p:ph type="title"/>
          </p:nvPr>
        </p:nvSpPr>
        <p:spPr/>
        <p:txBody>
          <a:bodyPr>
            <a:normAutofit/>
          </a:bodyPr>
          <a:lstStyle/>
          <a:p>
            <a:r>
              <a:rPr lang="en-US" sz="4500" dirty="0">
                <a:latin typeface="SF UI Text" panose="00000500000000000000" pitchFamily="2" charset="0"/>
              </a:rPr>
              <a:t>5. Heartrate &amp; Calories</a:t>
            </a:r>
            <a:endParaRPr lang="en-US" sz="4500" dirty="0"/>
          </a:p>
        </p:txBody>
      </p:sp>
      <p:sp>
        <p:nvSpPr>
          <p:cNvPr id="3" name="Content Placeholder 2">
            <a:extLst>
              <a:ext uri="{FF2B5EF4-FFF2-40B4-BE49-F238E27FC236}">
                <a16:creationId xmlns:a16="http://schemas.microsoft.com/office/drawing/2014/main" id="{F3132F32-7B7C-B0AF-0465-FF3436E9E831}"/>
              </a:ext>
            </a:extLst>
          </p:cNvPr>
          <p:cNvSpPr>
            <a:spLocks noGrp="1"/>
          </p:cNvSpPr>
          <p:nvPr>
            <p:ph idx="1"/>
          </p:nvPr>
        </p:nvSpPr>
        <p:spPr>
          <a:xfrm>
            <a:off x="1097280" y="2108201"/>
            <a:ext cx="4998720" cy="4105563"/>
          </a:xfrm>
        </p:spPr>
        <p:txBody>
          <a:bodyPr>
            <a:normAutofit/>
          </a:bodyPr>
          <a:lstStyle/>
          <a:p>
            <a:r>
              <a:rPr lang="en-US" sz="1600" dirty="0">
                <a:latin typeface="SF UI Text" panose="00000500000000000000" pitchFamily="2" charset="0"/>
              </a:rPr>
              <a:t>This analysis is aimed at finding a correlation between heartrate and calorie consumption.</a:t>
            </a:r>
          </a:p>
          <a:p>
            <a:r>
              <a:rPr lang="en-US" sz="1600" dirty="0">
                <a:latin typeface="SF UI Text" panose="00000500000000000000" pitchFamily="2" charset="0"/>
              </a:rPr>
              <a:t>We can see from the graphs that while all users present a positive correlation between calorie consumption and a high heartrate, one of our sample users does not.</a:t>
            </a:r>
          </a:p>
          <a:p>
            <a:r>
              <a:rPr lang="en-US" sz="1600" dirty="0">
                <a:latin typeface="SF UI Text" panose="00000500000000000000" pitchFamily="2" charset="0"/>
              </a:rPr>
              <a:t>In fact, it seems they consumed more calories while maintaining a lower heartrate.</a:t>
            </a:r>
          </a:p>
          <a:p>
            <a:r>
              <a:rPr lang="en-US" sz="1600" dirty="0">
                <a:latin typeface="SF UI Text" panose="00000500000000000000" pitchFamily="2" charset="0"/>
              </a:rPr>
              <a:t>By comparing the user’s activities, we can note that this user prefers low intensity exercise and that they burn the most calories doing low intensity activities. </a:t>
            </a:r>
          </a:p>
          <a:p>
            <a:r>
              <a:rPr lang="en-US" sz="1600" dirty="0">
                <a:latin typeface="SF UI Text" panose="00000500000000000000" pitchFamily="2" charset="0"/>
              </a:rPr>
              <a:t>This suggests that not all individuals respond the same way to the same workout.</a:t>
            </a:r>
          </a:p>
        </p:txBody>
      </p:sp>
      <p:pic>
        <p:nvPicPr>
          <p:cNvPr id="5" name="Picture 4">
            <a:extLst>
              <a:ext uri="{FF2B5EF4-FFF2-40B4-BE49-F238E27FC236}">
                <a16:creationId xmlns:a16="http://schemas.microsoft.com/office/drawing/2014/main" id="{B275818B-2D62-5D42-3477-1EC7B8970E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15100" y="2108201"/>
            <a:ext cx="4640580" cy="3992298"/>
          </a:xfrm>
          <a:prstGeom prst="rect">
            <a:avLst/>
          </a:prstGeom>
        </p:spPr>
      </p:pic>
    </p:spTree>
    <p:extLst>
      <p:ext uri="{BB962C8B-B14F-4D97-AF65-F5344CB8AC3E}">
        <p14:creationId xmlns:p14="http://schemas.microsoft.com/office/powerpoint/2010/main" val="3856497481"/>
      </p:ext>
    </p:extLst>
  </p:cSld>
  <p:clrMapOvr>
    <a:masterClrMapping/>
  </p:clrMapOvr>
</p:sld>
</file>

<file path=ppt/theme/theme1.xml><?xml version="1.0" encoding="utf-8"?>
<a:theme xmlns:a="http://schemas.openxmlformats.org/drawingml/2006/main" name="Custom">
  <a:themeElements>
    <a:clrScheme name="Custom 5">
      <a:dk1>
        <a:srgbClr val="000000"/>
      </a:dk1>
      <a:lt1>
        <a:srgbClr val="FFFFFF"/>
      </a:lt1>
      <a:dk2>
        <a:srgbClr val="4A5356"/>
      </a:dk2>
      <a:lt2>
        <a:srgbClr val="E8E3CE"/>
      </a:lt2>
      <a:accent1>
        <a:srgbClr val="3E3E3E"/>
      </a:accent1>
      <a:accent2>
        <a:srgbClr val="FA4343"/>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{36129205-5EF8-46B8-A036-1BF5123F2393}tf56160789_win32</Template>
  <TotalTime>208</TotalTime>
  <Words>894</Words>
  <Application>Microsoft Macintosh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Courier New</vt:lpstr>
      <vt:lpstr>Franklin Gothic Book</vt:lpstr>
      <vt:lpstr>SF UI Text</vt:lpstr>
      <vt:lpstr>Custom</vt:lpstr>
      <vt:lpstr>Fitbit Analysis</vt:lpstr>
      <vt:lpstr>Scope</vt:lpstr>
      <vt:lpstr>Table of Contents</vt:lpstr>
      <vt:lpstr>Analyses</vt:lpstr>
      <vt:lpstr>1. Daily Average Analysis</vt:lpstr>
      <vt:lpstr>2. Different Metrics Comparison</vt:lpstr>
      <vt:lpstr>3. Users classification By Intensity Levels</vt:lpstr>
      <vt:lpstr>4. Users Classification By Activities &amp; Sleep</vt:lpstr>
      <vt:lpstr>5. Heartrate &amp; Calories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Strive</dc:title>
  <dc:creator>Thomas Colangelo</dc:creator>
  <cp:lastModifiedBy>Gianmarco Fistani</cp:lastModifiedBy>
  <cp:revision>65</cp:revision>
  <dcterms:created xsi:type="dcterms:W3CDTF">2024-01-23T08:38:18Z</dcterms:created>
  <dcterms:modified xsi:type="dcterms:W3CDTF">2024-02-11T18:41:31Z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