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448" r:id="rId5"/>
    <p:sldId id="2462" r:id="rId6"/>
    <p:sldId id="259" r:id="rId7"/>
    <p:sldId id="2451" r:id="rId8"/>
    <p:sldId id="2450" r:id="rId9"/>
    <p:sldId id="2463" r:id="rId10"/>
    <p:sldId id="2453" r:id="rId11"/>
    <p:sldId id="2457" r:id="rId12"/>
    <p:sldId id="262" r:id="rId13"/>
    <p:sldId id="2464" r:id="rId14"/>
    <p:sldId id="243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5033" autoAdjust="0"/>
  </p:normalViewPr>
  <p:slideViewPr>
    <p:cSldViewPr snapToGrid="0">
      <p:cViewPr varScale="1">
        <p:scale>
          <a:sx n="111" d="100"/>
          <a:sy n="111" d="100"/>
        </p:scale>
        <p:origin x="1038" y="96"/>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8/14/2022</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8/14/2022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1632949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p:txBody>
          <a:bodyPr/>
          <a:lstStyle/>
          <a:p>
            <a:r>
              <a:rPr lang="en-US" dirty="0"/>
              <a:t>Agile at </a:t>
            </a:r>
            <a:r>
              <a:rPr lang="en-US" dirty="0" err="1"/>
              <a:t>chadatech</a:t>
            </a:r>
            <a:endParaRPr lang="en-US" dirty="0"/>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p:txBody>
          <a:bodyPr/>
          <a:lstStyle/>
          <a:p>
            <a:r>
              <a:rPr lang="en-US" dirty="0"/>
              <a:t>08.14.22</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p:txBody>
          <a:bodyPr/>
          <a:lstStyle/>
          <a:p>
            <a:r>
              <a:rPr lang="en-US" dirty="0"/>
              <a:t>A comprehensive look at agile</a:t>
            </a: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p:txBody>
          <a:bodyPr>
            <a:normAutofit fontScale="90000"/>
          </a:bodyPr>
          <a:lstStyle/>
          <a:p>
            <a:r>
              <a:rPr lang="en-US" dirty="0"/>
              <a:t>Methodology choice</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6095999" y="4378134"/>
            <a:ext cx="5251449" cy="365125"/>
          </a:xfrm>
        </p:spPr>
        <p:txBody>
          <a:bodyPr/>
          <a:lstStyle/>
          <a:p>
            <a:r>
              <a:rPr lang="en-US" spc="300" dirty="0"/>
              <a:t>When to choose agile or waterfall</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10</a:t>
            </a:fld>
            <a:endParaRPr lang="en-US" dirty="0"/>
          </a:p>
        </p:txBody>
      </p:sp>
    </p:spTree>
    <p:extLst>
      <p:ext uri="{BB962C8B-B14F-4D97-AF65-F5344CB8AC3E}">
        <p14:creationId xmlns:p14="http://schemas.microsoft.com/office/powerpoint/2010/main" val="3842225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1" y="-2666999"/>
            <a:ext cx="6858000" cy="12192000"/>
          </a:xfrm>
          <a:prstGeom prst="rect">
            <a:avLst/>
          </a:prstGeom>
          <a:noFill/>
        </p:spPr>
      </p:pic>
      <p:sp>
        <p:nvSpPr>
          <p:cNvPr id="20" name="Text Placeholder 3">
            <a:extLst>
              <a:ext uri="{FF2B5EF4-FFF2-40B4-BE49-F238E27FC236}">
                <a16:creationId xmlns:a16="http://schemas.microsoft.com/office/drawing/2014/main" id="{CEA5D867-43D5-9793-C962-DAFEFC175818}"/>
              </a:ext>
            </a:extLst>
          </p:cNvPr>
          <p:cNvSpPr txBox="1">
            <a:spLocks/>
          </p:cNvSpPr>
          <p:nvPr/>
        </p:nvSpPr>
        <p:spPr>
          <a:xfrm>
            <a:off x="469106" y="1328565"/>
            <a:ext cx="5157787" cy="494506"/>
          </a:xfrm>
          <a:prstGeom prst="rect">
            <a:avLst/>
          </a:prstGeom>
        </p:spPr>
        <p:txBody>
          <a:bodyPr>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pc="300" dirty="0"/>
              <a:t>Waterfall</a:t>
            </a:r>
          </a:p>
        </p:txBody>
      </p:sp>
      <p:sp>
        <p:nvSpPr>
          <p:cNvPr id="21" name="Text Placeholder 5">
            <a:extLst>
              <a:ext uri="{FF2B5EF4-FFF2-40B4-BE49-F238E27FC236}">
                <a16:creationId xmlns:a16="http://schemas.microsoft.com/office/drawing/2014/main" id="{0B99A781-F920-4A80-F74B-C05F94AED468}"/>
              </a:ext>
            </a:extLst>
          </p:cNvPr>
          <p:cNvSpPr txBox="1">
            <a:spLocks/>
          </p:cNvSpPr>
          <p:nvPr/>
        </p:nvSpPr>
        <p:spPr>
          <a:xfrm>
            <a:off x="6565107" y="1328565"/>
            <a:ext cx="5183188" cy="494506"/>
          </a:xfrm>
          <a:prstGeom prst="rect">
            <a:avLst/>
          </a:prstGeom>
        </p:spPr>
        <p:txBody>
          <a:bodyPr>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pc="300" dirty="0"/>
              <a:t>Scrum-Agile</a:t>
            </a:r>
          </a:p>
        </p:txBody>
      </p:sp>
      <p:sp>
        <p:nvSpPr>
          <p:cNvPr id="22" name="Content Placeholder 4">
            <a:extLst>
              <a:ext uri="{FF2B5EF4-FFF2-40B4-BE49-F238E27FC236}">
                <a16:creationId xmlns:a16="http://schemas.microsoft.com/office/drawing/2014/main" id="{3A91A797-B2E1-2307-B354-019FFAE530D8}"/>
              </a:ext>
            </a:extLst>
          </p:cNvPr>
          <p:cNvSpPr txBox="1">
            <a:spLocks/>
          </p:cNvSpPr>
          <p:nvPr/>
        </p:nvSpPr>
        <p:spPr>
          <a:xfrm>
            <a:off x="469106" y="1823071"/>
            <a:ext cx="5157787" cy="3121254"/>
          </a:xfrm>
          <a:prstGeom prst="rect">
            <a:avLst/>
          </a:prstGeom>
        </p:spPr>
        <p:txBody>
          <a:bodyPr>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Wingdings" panose="05000000000000000000" pitchFamily="2" charset="2"/>
              <a:buChar char="§"/>
            </a:pPr>
            <a:r>
              <a:rPr lang="en-US" sz="1400" dirty="0"/>
              <a:t>When requirements, roadblocks are well known up front</a:t>
            </a:r>
          </a:p>
          <a:p>
            <a:pPr>
              <a:lnSpc>
                <a:spcPct val="100000"/>
              </a:lnSpc>
              <a:buFont typeface="Wingdings" panose="05000000000000000000" pitchFamily="2" charset="2"/>
              <a:buChar char="§"/>
            </a:pPr>
            <a:r>
              <a:rPr lang="en-US" sz="1400" dirty="0"/>
              <a:t>When the scope of the product is well established</a:t>
            </a:r>
          </a:p>
          <a:p>
            <a:pPr>
              <a:lnSpc>
                <a:spcPct val="100000"/>
              </a:lnSpc>
              <a:buFont typeface="Wingdings" panose="05000000000000000000" pitchFamily="2" charset="2"/>
              <a:buChar char="§"/>
            </a:pPr>
            <a:r>
              <a:rPr lang="en-US" sz="1400" dirty="0"/>
              <a:t>When all </a:t>
            </a:r>
            <a:r>
              <a:rPr lang="en-US" sz="1400" dirty="0" err="1"/>
              <a:t>softwares</a:t>
            </a:r>
            <a:r>
              <a:rPr lang="en-US" sz="1400" dirty="0"/>
              <a:t>, tools, and technology stacks are well known</a:t>
            </a:r>
          </a:p>
          <a:p>
            <a:pPr>
              <a:lnSpc>
                <a:spcPct val="100000"/>
              </a:lnSpc>
              <a:buFont typeface="Wingdings" panose="05000000000000000000" pitchFamily="2" charset="2"/>
              <a:buChar char="§"/>
            </a:pPr>
            <a:r>
              <a:rPr lang="en-US" sz="1400" dirty="0"/>
              <a:t>When test-cases are foreseeable</a:t>
            </a:r>
          </a:p>
          <a:p>
            <a:pPr>
              <a:lnSpc>
                <a:spcPct val="100000"/>
              </a:lnSpc>
              <a:buFont typeface="Wingdings" panose="05000000000000000000" pitchFamily="2" charset="2"/>
              <a:buChar char="§"/>
            </a:pPr>
            <a:r>
              <a:rPr lang="en-US" sz="1400" dirty="0"/>
              <a:t>When the length of the project is on the shorter end</a:t>
            </a:r>
          </a:p>
        </p:txBody>
      </p:sp>
      <p:sp>
        <p:nvSpPr>
          <p:cNvPr id="23" name="Content Placeholder 6">
            <a:extLst>
              <a:ext uri="{FF2B5EF4-FFF2-40B4-BE49-F238E27FC236}">
                <a16:creationId xmlns:a16="http://schemas.microsoft.com/office/drawing/2014/main" id="{0C39B694-5FED-00B0-A90D-0D87CEFFED2D}"/>
              </a:ext>
            </a:extLst>
          </p:cNvPr>
          <p:cNvSpPr txBox="1">
            <a:spLocks/>
          </p:cNvSpPr>
          <p:nvPr/>
        </p:nvSpPr>
        <p:spPr>
          <a:xfrm>
            <a:off x="6539706" y="1823071"/>
            <a:ext cx="5183188" cy="3121254"/>
          </a:xfrm>
          <a:prstGeom prst="rect">
            <a:avLst/>
          </a:prstGeom>
        </p:spPr>
        <p:txBody>
          <a:bodyPr>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Wingdings" panose="05000000000000000000" pitchFamily="2" charset="2"/>
              <a:buChar char="§"/>
            </a:pPr>
            <a:r>
              <a:rPr lang="en-US" sz="1400" dirty="0"/>
              <a:t>When the scope of the product is large or complex</a:t>
            </a:r>
          </a:p>
          <a:p>
            <a:pPr>
              <a:lnSpc>
                <a:spcPct val="100000"/>
              </a:lnSpc>
              <a:buFont typeface="Wingdings" panose="05000000000000000000" pitchFamily="2" charset="2"/>
              <a:buChar char="§"/>
            </a:pPr>
            <a:r>
              <a:rPr lang="en-US" sz="1400" dirty="0"/>
              <a:t>When there may be unforeseen changes or requirements that need attention</a:t>
            </a:r>
          </a:p>
          <a:p>
            <a:pPr>
              <a:lnSpc>
                <a:spcPct val="100000"/>
              </a:lnSpc>
              <a:buFont typeface="Wingdings" panose="05000000000000000000" pitchFamily="2" charset="2"/>
              <a:buChar char="§"/>
            </a:pPr>
            <a:r>
              <a:rPr lang="en-US" sz="1400" dirty="0"/>
              <a:t>When the needs of the client may pivot and need catered to</a:t>
            </a:r>
          </a:p>
          <a:p>
            <a:pPr>
              <a:lnSpc>
                <a:spcPct val="100000"/>
              </a:lnSpc>
              <a:buFont typeface="Wingdings" panose="05000000000000000000" pitchFamily="2" charset="2"/>
              <a:buChar char="§"/>
            </a:pPr>
            <a:r>
              <a:rPr lang="en-US" sz="1400" dirty="0"/>
              <a:t>When the technology stack is new and may require additional troubleshooting</a:t>
            </a:r>
          </a:p>
          <a:p>
            <a:pPr>
              <a:lnSpc>
                <a:spcPct val="100000"/>
              </a:lnSpc>
              <a:buFont typeface="Wingdings" panose="05000000000000000000" pitchFamily="2" charset="2"/>
              <a:buChar char="§"/>
            </a:pPr>
            <a:r>
              <a:rPr lang="en-US" sz="1400" dirty="0"/>
              <a:t>When the product doesn’t have clear requirements or is iterative</a:t>
            </a:r>
          </a:p>
        </p:txBody>
      </p:sp>
    </p:spTree>
    <p:extLst>
      <p:ext uri="{BB962C8B-B14F-4D97-AF65-F5344CB8AC3E}">
        <p14:creationId xmlns:p14="http://schemas.microsoft.com/office/powerpoint/2010/main" val="92772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p:txBody>
          <a:bodyPr/>
          <a:lstStyle/>
          <a:p>
            <a:r>
              <a:rPr lang="en-US" dirty="0"/>
              <a:t>FACETS</a:t>
            </a:r>
          </a:p>
        </p:txBody>
      </p:sp>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p:txBody>
          <a:bodyPr/>
          <a:lstStyle/>
          <a:p>
            <a:r>
              <a:rPr lang="en-US" dirty="0"/>
              <a:t>INTRODUCTION</a:t>
            </a:r>
          </a:p>
          <a:p>
            <a:r>
              <a:rPr lang="en-US" dirty="0"/>
              <a:t>IMPORTANCE OF SCRUM ROLES</a:t>
            </a:r>
          </a:p>
          <a:p>
            <a:r>
              <a:rPr lang="en-US" dirty="0"/>
              <a:t>PHASES OF SDLC IN AGILE</a:t>
            </a:r>
          </a:p>
          <a:p>
            <a:r>
              <a:rPr lang="en-US" dirty="0"/>
              <a:t>CONTRAST WITH WATERFALL</a:t>
            </a:r>
          </a:p>
          <a:p>
            <a:r>
              <a:rPr lang="en-US" dirty="0"/>
              <a:t>METHODOLOGY CHOICE</a:t>
            </a:r>
          </a:p>
          <a:p>
            <a:endParaRPr lang="en-US"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p:txBody>
          <a:bodyPr/>
          <a:lstStyle/>
          <a:p>
            <a:r>
              <a:rPr lang="en-US" dirty="0"/>
              <a:t>INTRODUCTION</a:t>
            </a:r>
          </a:p>
        </p:txBody>
      </p:sp>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6225539" y="1546138"/>
            <a:ext cx="3017520" cy="464871"/>
          </a:xfrm>
        </p:spPr>
        <p:txBody>
          <a:bodyPr/>
          <a:lstStyle/>
          <a:p>
            <a:r>
              <a:rPr lang="en-US" dirty="0"/>
              <a:t>THE TRANSITION TO AGILE</a:t>
            </a:r>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p:txBody>
          <a:bodyPr>
            <a:normAutofit/>
          </a:bodyPr>
          <a:lstStyle/>
          <a:p>
            <a:pPr marL="0" indent="0">
              <a:lnSpc>
                <a:spcPct val="100000"/>
              </a:lnSpc>
              <a:buNone/>
            </a:pPr>
            <a:r>
              <a:rPr lang="en-US" sz="1600" dirty="0">
                <a:cs typeface="Biome Light" panose="020B0303030204020804" pitchFamily="34" charset="0"/>
              </a:rPr>
              <a:t>The transition from waterfall methodology to an agile approach with a scrum framework will enhance our products and build a more cohesive corporate culture.</a:t>
            </a:r>
          </a:p>
          <a:p>
            <a:pPr marL="0" indent="0">
              <a:lnSpc>
                <a:spcPct val="100000"/>
              </a:lnSpc>
              <a:buNone/>
            </a:pPr>
            <a:r>
              <a:rPr lang="en-US" dirty="0">
                <a:cs typeface="Biome Light" panose="020B0303030204020804" pitchFamily="34" charset="0"/>
              </a:rPr>
              <a:t>Through scrum tools and practices we will become more efficient and productive.</a:t>
            </a:r>
            <a:endParaRPr lang="en-US" sz="1600" dirty="0">
              <a:cs typeface="Biome Light" panose="020B0303030204020804" pitchFamily="34" charset="0"/>
            </a:endParaRPr>
          </a:p>
          <a:p>
            <a:pPr marL="0" indent="0">
              <a:buNone/>
            </a:pP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3</a:t>
            </a:fld>
            <a:endParaRPr lang="en-US" dirty="0"/>
          </a:p>
        </p:txBody>
      </p:sp>
    </p:spTree>
    <p:extLst>
      <p:ext uri="{BB962C8B-B14F-4D97-AF65-F5344CB8AC3E}">
        <p14:creationId xmlns:p14="http://schemas.microsoft.com/office/powerpoint/2010/main" val="132537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p:txBody>
          <a:bodyPr>
            <a:normAutofit fontScale="90000"/>
          </a:bodyPr>
          <a:lstStyle/>
          <a:p>
            <a:r>
              <a:rPr lang="en-US" dirty="0"/>
              <a:t>Importance of scrum roles</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6202680" y="4393374"/>
            <a:ext cx="2834640" cy="365125"/>
          </a:xfrm>
        </p:spPr>
        <p:txBody>
          <a:bodyPr/>
          <a:lstStyle/>
          <a:p>
            <a:r>
              <a:rPr lang="en-US" dirty="0"/>
              <a:t>A look at each</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4</a:t>
            </a:fld>
            <a:endParaRPr lang="en-US" dirty="0"/>
          </a:p>
        </p:txBody>
      </p:sp>
    </p:spTree>
    <p:extLst>
      <p:ext uri="{BB962C8B-B14F-4D97-AF65-F5344CB8AC3E}">
        <p14:creationId xmlns:p14="http://schemas.microsoft.com/office/powerpoint/2010/main" val="294476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7" name="Text Placeholder 6">
            <a:extLst>
              <a:ext uri="{FF2B5EF4-FFF2-40B4-BE49-F238E27FC236}">
                <a16:creationId xmlns:a16="http://schemas.microsoft.com/office/drawing/2014/main" id="{F4AC56B4-E1D1-9A41-6144-7D96E83C8889}"/>
              </a:ext>
            </a:extLst>
          </p:cNvPr>
          <p:cNvSpPr>
            <a:spLocks noGrp="1"/>
          </p:cNvSpPr>
          <p:nvPr>
            <p:ph type="body" sz="quarter" idx="11"/>
          </p:nvPr>
        </p:nvSpPr>
        <p:spPr>
          <a:xfrm>
            <a:off x="370936" y="586597"/>
            <a:ext cx="11438626" cy="5693434"/>
          </a:xfrm>
        </p:spPr>
        <p:txBody>
          <a:bodyPr numCol="4" spcCol="228600"/>
          <a:lstStyle/>
          <a:p>
            <a:pPr algn="l"/>
            <a:r>
              <a:rPr lang="en-US" dirty="0"/>
              <a:t>Product Owner</a:t>
            </a:r>
          </a:p>
          <a:p>
            <a:pPr marL="342900" indent="-342900" algn="l">
              <a:buFont typeface="Arial" panose="020B0604020202020204" pitchFamily="34" charset="0"/>
              <a:buChar char="•"/>
            </a:pPr>
            <a:r>
              <a:rPr lang="en-US" sz="2000" dirty="0"/>
              <a:t>Point of contact for external affairs</a:t>
            </a:r>
          </a:p>
          <a:p>
            <a:pPr marL="342900" indent="-342900" algn="l">
              <a:buFont typeface="Arial" panose="020B0604020202020204" pitchFamily="34" charset="0"/>
              <a:buChar char="•"/>
            </a:pPr>
            <a:r>
              <a:rPr lang="en-US" sz="2000" dirty="0"/>
              <a:t>Takes responsibility for product</a:t>
            </a:r>
          </a:p>
          <a:p>
            <a:pPr marL="342900" indent="-342900" algn="l">
              <a:buFont typeface="Arial" panose="020B0604020202020204" pitchFamily="34" charset="0"/>
              <a:buChar char="•"/>
            </a:pPr>
            <a:r>
              <a:rPr lang="en-US" sz="2000" dirty="0"/>
              <a:t>Maintains and trims product backlog</a:t>
            </a:r>
          </a:p>
          <a:p>
            <a:endParaRPr lang="en-US" sz="2000" dirty="0"/>
          </a:p>
          <a:p>
            <a:endParaRPr lang="en-US" sz="2000" dirty="0"/>
          </a:p>
          <a:p>
            <a:endParaRPr lang="en-US" sz="2000" dirty="0"/>
          </a:p>
          <a:p>
            <a:pPr algn="l"/>
            <a:r>
              <a:rPr lang="en-US" dirty="0"/>
              <a:t>Scrum Master</a:t>
            </a:r>
          </a:p>
          <a:p>
            <a:pPr marL="342900" indent="-342900" algn="l">
              <a:buFont typeface="Arial" panose="020B0604020202020204" pitchFamily="34" charset="0"/>
              <a:buChar char="•"/>
            </a:pPr>
            <a:r>
              <a:rPr lang="en-US" sz="2000" dirty="0"/>
              <a:t>Ensures team is operating within agile</a:t>
            </a:r>
          </a:p>
          <a:p>
            <a:pPr marL="342900" indent="-342900" algn="l">
              <a:buFont typeface="Arial" panose="020B0604020202020204" pitchFamily="34" charset="0"/>
              <a:buChar char="•"/>
            </a:pPr>
            <a:r>
              <a:rPr lang="en-US" sz="2000" dirty="0"/>
              <a:t>Fosters transparent communication</a:t>
            </a:r>
          </a:p>
          <a:p>
            <a:pPr marL="342900" indent="-342900" algn="l">
              <a:buFont typeface="Arial" panose="020B0604020202020204" pitchFamily="34" charset="0"/>
              <a:buChar char="•"/>
            </a:pPr>
            <a:r>
              <a:rPr lang="en-US" sz="2000" dirty="0"/>
              <a:t>Blocks out any hinderances to team</a:t>
            </a:r>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endParaRPr lang="en-US" sz="2000" dirty="0"/>
          </a:p>
          <a:p>
            <a:pPr algn="l"/>
            <a:r>
              <a:rPr lang="en-US" dirty="0"/>
              <a:t>Developer</a:t>
            </a:r>
          </a:p>
          <a:p>
            <a:pPr marL="342900" indent="-342900" algn="l">
              <a:buFont typeface="Arial" panose="020B0604020202020204" pitchFamily="34" charset="0"/>
              <a:buChar char="•"/>
            </a:pPr>
            <a:r>
              <a:rPr lang="en-US" sz="2000" dirty="0"/>
              <a:t>Ensures delivery of intended work</a:t>
            </a:r>
          </a:p>
          <a:p>
            <a:pPr marL="342900" indent="-342900" algn="l">
              <a:buFont typeface="Arial" panose="020B0604020202020204" pitchFamily="34" charset="0"/>
              <a:buChar char="•"/>
            </a:pPr>
            <a:r>
              <a:rPr lang="en-US" sz="2000" dirty="0"/>
              <a:t>Operates within sprint time constraint</a:t>
            </a:r>
          </a:p>
          <a:p>
            <a:pPr marL="342900" indent="-342900" algn="l">
              <a:buFont typeface="Arial" panose="020B0604020202020204" pitchFamily="34" charset="0"/>
              <a:buChar char="•"/>
            </a:pPr>
            <a:r>
              <a:rPr lang="en-US" sz="2000" dirty="0"/>
              <a:t>Communicates effectively with team</a:t>
            </a:r>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endParaRPr lang="en-US" sz="2000" dirty="0"/>
          </a:p>
          <a:p>
            <a:pPr algn="l"/>
            <a:r>
              <a:rPr lang="en-US" dirty="0"/>
              <a:t>Tester</a:t>
            </a:r>
          </a:p>
          <a:p>
            <a:pPr marL="342900" indent="-342900" algn="l">
              <a:buFont typeface="Arial" panose="020B0604020202020204" pitchFamily="34" charset="0"/>
              <a:buChar char="•"/>
            </a:pPr>
            <a:r>
              <a:rPr lang="en-US" sz="2000" dirty="0"/>
              <a:t>Makes sure product meets requirements</a:t>
            </a:r>
          </a:p>
          <a:p>
            <a:pPr marL="342900" indent="-342900" algn="l">
              <a:buFont typeface="Arial" panose="020B0604020202020204" pitchFamily="34" charset="0"/>
              <a:buChar char="•"/>
            </a:pPr>
            <a:r>
              <a:rPr lang="en-US" sz="2000" dirty="0"/>
              <a:t>Sets up test cases from user-stories</a:t>
            </a:r>
          </a:p>
          <a:p>
            <a:pPr marL="342900" indent="-342900" algn="l">
              <a:buFont typeface="Arial" panose="020B0604020202020204" pitchFamily="34" charset="0"/>
              <a:buChar char="•"/>
            </a:pPr>
            <a:r>
              <a:rPr lang="en-US" sz="2000" dirty="0"/>
              <a:t>Offers wider lens to see project through</a:t>
            </a:r>
          </a:p>
          <a:p>
            <a:pPr marL="342900" indent="-342900" algn="l">
              <a:buFont typeface="Arial" panose="020B0604020202020204" pitchFamily="34" charset="0"/>
              <a:buChar char="•"/>
            </a:pPr>
            <a:endParaRPr lang="en-US" sz="2000" dirty="0"/>
          </a:p>
        </p:txBody>
      </p:sp>
    </p:spTree>
    <p:extLst>
      <p:ext uri="{BB962C8B-B14F-4D97-AF65-F5344CB8AC3E}">
        <p14:creationId xmlns:p14="http://schemas.microsoft.com/office/powerpoint/2010/main" val="839779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p:txBody>
          <a:bodyPr>
            <a:normAutofit fontScale="90000"/>
          </a:bodyPr>
          <a:lstStyle/>
          <a:p>
            <a:r>
              <a:rPr lang="en-US" dirty="0"/>
              <a:t>Phases of </a:t>
            </a:r>
            <a:r>
              <a:rPr lang="en-US" dirty="0" err="1"/>
              <a:t>sdlc</a:t>
            </a:r>
            <a:r>
              <a:rPr lang="en-US" dirty="0"/>
              <a:t> in scrum</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6202679" y="4393374"/>
            <a:ext cx="4045501" cy="365125"/>
          </a:xfrm>
        </p:spPr>
        <p:txBody>
          <a:bodyPr/>
          <a:lstStyle/>
          <a:p>
            <a:r>
              <a:rPr lang="en-US" dirty="0"/>
              <a:t>Each phase of the cycle</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6</a:t>
            </a:fld>
            <a:endParaRPr lang="en-US" dirty="0"/>
          </a:p>
        </p:txBody>
      </p:sp>
    </p:spTree>
    <p:extLst>
      <p:ext uri="{BB962C8B-B14F-4D97-AF65-F5344CB8AC3E}">
        <p14:creationId xmlns:p14="http://schemas.microsoft.com/office/powerpoint/2010/main" val="4280410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A457865-6CE4-48F7-9DE8-065695261810}"/>
              </a:ext>
              <a:ext uri="{C183D7F6-B498-43B3-948B-1728B52AA6E4}">
                <adec:decorative xmlns:adec="http://schemas.microsoft.com/office/drawing/2017/decorative" val="1"/>
              </a:ext>
            </a:extLst>
          </p:cNvPr>
          <p:cNvSpPr/>
          <p:nvPr/>
        </p:nvSpPr>
        <p:spPr>
          <a:xfrm>
            <a:off x="593725" y="2417615"/>
            <a:ext cx="11002961" cy="557784"/>
          </a:xfrm>
          <a:prstGeom prst="rect">
            <a:avLst/>
          </a:prstGeom>
          <a:gradFill flip="none" rotWithShape="1">
            <a:gsLst>
              <a:gs pos="0">
                <a:schemeClr val="accent5"/>
              </a:gs>
              <a:gs pos="100000">
                <a:schemeClr val="accent2">
                  <a:lumMod val="98000"/>
                  <a:lumOff val="2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16300B5C-7AD0-42EE-A289-DB61F249073A}"/>
              </a:ext>
            </a:extLst>
          </p:cNvPr>
          <p:cNvSpPr>
            <a:spLocks noGrp="1"/>
          </p:cNvSpPr>
          <p:nvPr>
            <p:ph type="title"/>
          </p:nvPr>
        </p:nvSpPr>
        <p:spPr/>
        <p:txBody>
          <a:bodyPr>
            <a:normAutofit/>
          </a:bodyPr>
          <a:lstStyle/>
          <a:p>
            <a:r>
              <a:rPr lang="en-US" sz="4800" dirty="0"/>
              <a:t>Phases of SDLC In </a:t>
            </a:r>
            <a:r>
              <a:rPr lang="en-US" dirty="0"/>
              <a:t>SCRUM</a:t>
            </a:r>
            <a:endParaRPr lang="en-US" sz="4800" dirty="0"/>
          </a:p>
        </p:txBody>
      </p:sp>
      <p:graphicFrame>
        <p:nvGraphicFramePr>
          <p:cNvPr id="7" name="Table 7">
            <a:extLst>
              <a:ext uri="{FF2B5EF4-FFF2-40B4-BE49-F238E27FC236}">
                <a16:creationId xmlns:a16="http://schemas.microsoft.com/office/drawing/2014/main" id="{B1897641-C811-4117-B9B9-5EE41B5A3203}"/>
              </a:ext>
            </a:extLst>
          </p:cNvPr>
          <p:cNvGraphicFramePr>
            <a:graphicFrameLocks noGrp="1"/>
          </p:cNvGraphicFramePr>
          <p:nvPr>
            <p:extLst>
              <p:ext uri="{D42A27DB-BD31-4B8C-83A1-F6EECF244321}">
                <p14:modId xmlns:p14="http://schemas.microsoft.com/office/powerpoint/2010/main" val="729426191"/>
              </p:ext>
            </p:extLst>
          </p:nvPr>
        </p:nvGraphicFramePr>
        <p:xfrm>
          <a:off x="681249" y="2400407"/>
          <a:ext cx="10827908" cy="3523933"/>
        </p:xfrm>
        <a:graphic>
          <a:graphicData uri="http://schemas.openxmlformats.org/drawingml/2006/table">
            <a:tbl>
              <a:tblPr firstRow="1" bandRow="1">
                <a:tableStyleId>{5C22544A-7EE6-4342-B048-85BDC9FD1C3A}</a:tableStyleId>
              </a:tblPr>
              <a:tblGrid>
                <a:gridCol w="1967060">
                  <a:extLst>
                    <a:ext uri="{9D8B030D-6E8A-4147-A177-3AD203B41FA5}">
                      <a16:colId xmlns:a16="http://schemas.microsoft.com/office/drawing/2014/main" val="711439747"/>
                    </a:ext>
                  </a:extLst>
                </a:gridCol>
                <a:gridCol w="1630393">
                  <a:extLst>
                    <a:ext uri="{9D8B030D-6E8A-4147-A177-3AD203B41FA5}">
                      <a16:colId xmlns:a16="http://schemas.microsoft.com/office/drawing/2014/main" val="1769144258"/>
                    </a:ext>
                  </a:extLst>
                </a:gridCol>
                <a:gridCol w="1880558">
                  <a:extLst>
                    <a:ext uri="{9D8B030D-6E8A-4147-A177-3AD203B41FA5}">
                      <a16:colId xmlns:a16="http://schemas.microsoft.com/office/drawing/2014/main" val="3557615946"/>
                    </a:ext>
                  </a:extLst>
                </a:gridCol>
                <a:gridCol w="1828800">
                  <a:extLst>
                    <a:ext uri="{9D8B030D-6E8A-4147-A177-3AD203B41FA5}">
                      <a16:colId xmlns:a16="http://schemas.microsoft.com/office/drawing/2014/main" val="1217148694"/>
                    </a:ext>
                  </a:extLst>
                </a:gridCol>
                <a:gridCol w="1716657">
                  <a:extLst>
                    <a:ext uri="{9D8B030D-6E8A-4147-A177-3AD203B41FA5}">
                      <a16:colId xmlns:a16="http://schemas.microsoft.com/office/drawing/2014/main" val="2620358747"/>
                    </a:ext>
                  </a:extLst>
                </a:gridCol>
                <a:gridCol w="1804440">
                  <a:extLst>
                    <a:ext uri="{9D8B030D-6E8A-4147-A177-3AD203B41FA5}">
                      <a16:colId xmlns:a16="http://schemas.microsoft.com/office/drawing/2014/main" val="3587985154"/>
                    </a:ext>
                  </a:extLst>
                </a:gridCol>
              </a:tblGrid>
              <a:tr h="585216">
                <a:tc>
                  <a:txBody>
                    <a:bodyPr/>
                    <a:lstStyle/>
                    <a:p>
                      <a:pPr algn="ctr"/>
                      <a:r>
                        <a:rPr lang="en-US" dirty="0"/>
                        <a:t>1</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dirty="0"/>
                        <a:t>2</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dirty="0"/>
                        <a:t>3</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dirty="0"/>
                        <a:t>4</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dirty="0"/>
                        <a:t>5</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dirty="0"/>
                        <a:t>6</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25291448"/>
                  </a:ext>
                </a:extLst>
              </a:tr>
              <a:tr h="640080">
                <a:tc>
                  <a:txBody>
                    <a:bodyPr/>
                    <a:lstStyle/>
                    <a:p>
                      <a:pPr algn="ctr"/>
                      <a:r>
                        <a:rPr lang="en-US" sz="1800" spc="300" dirty="0">
                          <a:solidFill>
                            <a:schemeClr val="tx1"/>
                          </a:solidFill>
                        </a:rPr>
                        <a:t>Requirements</a:t>
                      </a:r>
                    </a:p>
                  </a:txBody>
                  <a:tcPr anchor="ctr">
                    <a:lnL w="12700" cmpd="sng">
                      <a:noFill/>
                    </a:lnL>
                    <a:lnR w="3175" cap="flat" cmpd="sng" algn="ctr">
                      <a:solidFill>
                        <a:schemeClr val="bg2">
                          <a:lumMod val="50000"/>
                        </a:schemeClr>
                      </a:solidFill>
                      <a:prstDash val="solid"/>
                      <a:round/>
                      <a:headEnd type="none" w="med" len="med"/>
                      <a:tailEnd type="none" w="med" len="med"/>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spc="300" dirty="0">
                          <a:solidFill>
                            <a:schemeClr val="tx1"/>
                          </a:solidFill>
                        </a:rPr>
                        <a:t>Design</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spc="300" dirty="0">
                          <a:solidFill>
                            <a:schemeClr val="tx1"/>
                          </a:solidFill>
                        </a:rPr>
                        <a:t>Development</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spc="300" dirty="0">
                          <a:solidFill>
                            <a:schemeClr val="tx1"/>
                          </a:solidFill>
                        </a:rPr>
                        <a:t>Testing</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spc="300" dirty="0">
                          <a:solidFill>
                            <a:schemeClr val="tx1"/>
                          </a:solidFill>
                        </a:rPr>
                        <a:t>Deployment</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spc="300" dirty="0">
                          <a:solidFill>
                            <a:schemeClr val="tx1"/>
                          </a:solidFill>
                        </a:rPr>
                        <a:t>Review</a:t>
                      </a:r>
                    </a:p>
                  </a:txBody>
                  <a:tcPr anchor="ctr">
                    <a:lnL w="3175" cap="flat" cmpd="sng" algn="ctr">
                      <a:solidFill>
                        <a:schemeClr val="bg2">
                          <a:lumMod val="50000"/>
                        </a:schemeClr>
                      </a:solidFill>
                      <a:prstDash val="solid"/>
                      <a:round/>
                      <a:headEnd type="none" w="med" len="med"/>
                      <a:tailEnd type="none" w="med" len="med"/>
                    </a:lnL>
                    <a:lnR w="12700" cmpd="sng">
                      <a:noFill/>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39761096"/>
                  </a:ext>
                </a:extLst>
              </a:tr>
              <a:tr h="1645920">
                <a:tc>
                  <a:txBody>
                    <a:bodyPr/>
                    <a:lstStyle/>
                    <a:p>
                      <a:pPr algn="ctr">
                        <a:lnSpc>
                          <a:spcPct val="150000"/>
                        </a:lnSpc>
                      </a:pPr>
                      <a:r>
                        <a:rPr lang="en-US" sz="1400" dirty="0">
                          <a:solidFill>
                            <a:schemeClr val="tx1"/>
                          </a:solidFill>
                          <a:cs typeface="Biome Light" panose="020B0303030204020804" pitchFamily="34" charset="0"/>
                        </a:rPr>
                        <a:t>Assessments and meetings between Product Owner and client/stakeholders to determine needs of product.</a:t>
                      </a:r>
                    </a:p>
                  </a:txBody>
                  <a:tcPr anchor="ctr">
                    <a:lnL w="12700" cmpd="sng">
                      <a:noFill/>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lnSpc>
                          <a:spcPct val="150000"/>
                        </a:lnSpc>
                      </a:pPr>
                      <a:r>
                        <a:rPr lang="en-US" sz="1400" dirty="0">
                          <a:solidFill>
                            <a:schemeClr val="tx1"/>
                          </a:solidFill>
                          <a:cs typeface="Biome Light" panose="020B0303030204020804" pitchFamily="34" charset="0"/>
                        </a:rPr>
                        <a:t>Meetings between Product Owner and team to define requirements and prioritize stories.</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lnSpc>
                          <a:spcPct val="150000"/>
                        </a:lnSpc>
                      </a:pPr>
                      <a:r>
                        <a:rPr lang="en-US" sz="1400" kern="1200" dirty="0">
                          <a:solidFill>
                            <a:schemeClr val="tx1"/>
                          </a:solidFill>
                          <a:latin typeface="+mn-lt"/>
                          <a:ea typeface="+mn-ea"/>
                          <a:cs typeface="Biome Light" panose="020B0303030204020804" pitchFamily="34" charset="0"/>
                        </a:rPr>
                        <a:t>Sprints begin and user stories are tackled by priority in backlog. Functionality is developed.</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400" dirty="0">
                          <a:solidFill>
                            <a:schemeClr val="tx1"/>
                          </a:solidFill>
                          <a:cs typeface="Biome Light" panose="020B0303030204020804" pitchFamily="34" charset="0"/>
                        </a:rPr>
                        <a:t>Test cases defined and refined to address any potential bugs or edge cases unaccounted for in the product.</a:t>
                      </a:r>
                    </a:p>
                    <a:p>
                      <a:pPr algn="ctr">
                        <a:lnSpc>
                          <a:spcPct val="150000"/>
                        </a:lnSpc>
                      </a:pPr>
                      <a:endParaRPr lang="en-US" sz="1400" dirty="0">
                        <a:solidFill>
                          <a:schemeClr val="tx1"/>
                        </a:solidFill>
                        <a:cs typeface="Biome Light" panose="020B0303030204020804" pitchFamily="34" charset="0"/>
                      </a:endParaRP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lnSpc>
                          <a:spcPct val="150000"/>
                        </a:lnSpc>
                      </a:pPr>
                      <a:r>
                        <a:rPr lang="en-US" sz="1400" kern="1200" dirty="0">
                          <a:solidFill>
                            <a:schemeClr val="tx1"/>
                          </a:solidFill>
                          <a:latin typeface="+mn-lt"/>
                          <a:ea typeface="+mn-ea"/>
                          <a:cs typeface="Biome Light" panose="020B0303030204020804" pitchFamily="34" charset="0"/>
                        </a:rPr>
                        <a:t>Ongoing support is provided as needed, as the product backlog is shuffled to reprioritize functionality and stories.</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lnSpc>
                          <a:spcPct val="150000"/>
                        </a:lnSpc>
                      </a:pPr>
                      <a:r>
                        <a:rPr lang="en-US" sz="1400" dirty="0">
                          <a:solidFill>
                            <a:schemeClr val="tx1"/>
                          </a:solidFill>
                          <a:cs typeface="Biome Light" panose="020B0303030204020804" pitchFamily="34" charset="0"/>
                        </a:rPr>
                        <a:t>End of sprint review, sprint retrospective. A look back into the work that has been done and the product completed.</a:t>
                      </a:r>
                    </a:p>
                  </a:txBody>
                  <a:tcPr anchor="ctr">
                    <a:lnL w="3175" cap="flat" cmpd="sng" algn="ctr">
                      <a:solidFill>
                        <a:schemeClr val="bg2">
                          <a:lumMod val="50000"/>
                        </a:schemeClr>
                      </a:solidFill>
                      <a:prstDash val="solid"/>
                      <a:round/>
                      <a:headEnd type="none" w="med" len="med"/>
                      <a:tailEnd type="none" w="med" len="med"/>
                    </a:lnL>
                    <a:lnR w="12700" cmpd="sng">
                      <a:noFill/>
                    </a:lnR>
                    <a:lnT w="3175" cap="flat" cmpd="sng" algn="ctr">
                      <a:solidFill>
                        <a:schemeClr val="bg2">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0372063"/>
                  </a:ext>
                </a:extLst>
              </a:tr>
            </a:tbl>
          </a:graphicData>
        </a:graphic>
      </p:graphicFrame>
      <p:sp>
        <p:nvSpPr>
          <p:cNvPr id="6" name="Slide Number Placeholder 5">
            <a:extLst>
              <a:ext uri="{FF2B5EF4-FFF2-40B4-BE49-F238E27FC236}">
                <a16:creationId xmlns:a16="http://schemas.microsoft.com/office/drawing/2014/main" id="{762668FB-51EF-473B-89E5-AB8206BF498C}"/>
              </a:ext>
            </a:extLst>
          </p:cNvPr>
          <p:cNvSpPr>
            <a:spLocks noGrp="1"/>
          </p:cNvSpPr>
          <p:nvPr>
            <p:ph type="sldNum" sz="quarter" idx="11"/>
          </p:nvPr>
        </p:nvSpPr>
        <p:spPr/>
        <p:txBody>
          <a:bodyPr/>
          <a:lstStyle/>
          <a:p>
            <a:fld id="{8C2E478F-E849-4A8C-AF1F-CBCC78A7CBFA}" type="slidenum">
              <a:rPr lang="en-US" smtClean="0"/>
              <a:t>7</a:t>
            </a:fld>
            <a:endParaRPr lang="en-US" dirty="0"/>
          </a:p>
        </p:txBody>
      </p:sp>
    </p:spTree>
    <p:extLst>
      <p:ext uri="{BB962C8B-B14F-4D97-AF65-F5344CB8AC3E}">
        <p14:creationId xmlns:p14="http://schemas.microsoft.com/office/powerpoint/2010/main" val="2129108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p:txBody>
          <a:bodyPr>
            <a:normAutofit fontScale="90000"/>
          </a:bodyPr>
          <a:lstStyle/>
          <a:p>
            <a:r>
              <a:rPr lang="en-US" dirty="0"/>
              <a:t>Contrast with waterfall</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6095999" y="4378134"/>
            <a:ext cx="5251449" cy="365125"/>
          </a:xfrm>
        </p:spPr>
        <p:txBody>
          <a:bodyPr/>
          <a:lstStyle/>
          <a:p>
            <a:r>
              <a:rPr lang="en-US" spc="300" dirty="0"/>
              <a:t>Differences between waterfall and agile</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8</a:t>
            </a:fld>
            <a:endParaRPr lang="en-US" dirty="0"/>
          </a:p>
        </p:txBody>
      </p:sp>
    </p:spTree>
    <p:extLst>
      <p:ext uri="{BB962C8B-B14F-4D97-AF65-F5344CB8AC3E}">
        <p14:creationId xmlns:p14="http://schemas.microsoft.com/office/powerpoint/2010/main" val="3164405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C409A73-2FDB-4725-9558-77B4ACF929B3}"/>
              </a:ext>
            </a:extLst>
          </p:cNvPr>
          <p:cNvSpPr>
            <a:spLocks noGrp="1"/>
          </p:cNvSpPr>
          <p:nvPr>
            <p:ph type="body" idx="1"/>
          </p:nvPr>
        </p:nvSpPr>
        <p:spPr>
          <a:xfrm>
            <a:off x="469107" y="2734671"/>
            <a:ext cx="5157787" cy="494506"/>
          </a:xfrm>
        </p:spPr>
        <p:txBody>
          <a:bodyPr>
            <a:normAutofit fontScale="92500" lnSpcReduction="20000"/>
          </a:bodyPr>
          <a:lstStyle/>
          <a:p>
            <a:r>
              <a:rPr lang="en-US" spc="300" dirty="0">
                <a:solidFill>
                  <a:schemeClr val="tx1"/>
                </a:solidFill>
              </a:rPr>
              <a:t>Waterfall</a:t>
            </a:r>
          </a:p>
        </p:txBody>
      </p:sp>
      <p:sp>
        <p:nvSpPr>
          <p:cNvPr id="6" name="Text Placeholder 5">
            <a:extLst>
              <a:ext uri="{FF2B5EF4-FFF2-40B4-BE49-F238E27FC236}">
                <a16:creationId xmlns:a16="http://schemas.microsoft.com/office/drawing/2014/main" id="{5FBB0776-0624-4A97-8BD3-03CF602288BA}"/>
              </a:ext>
            </a:extLst>
          </p:cNvPr>
          <p:cNvSpPr>
            <a:spLocks noGrp="1"/>
          </p:cNvSpPr>
          <p:nvPr>
            <p:ph type="body" sz="quarter" idx="3"/>
          </p:nvPr>
        </p:nvSpPr>
        <p:spPr>
          <a:xfrm>
            <a:off x="6565107" y="2734671"/>
            <a:ext cx="5183188" cy="494506"/>
          </a:xfrm>
        </p:spPr>
        <p:txBody>
          <a:bodyPr>
            <a:normAutofit fontScale="92500" lnSpcReduction="20000"/>
          </a:bodyPr>
          <a:lstStyle/>
          <a:p>
            <a:r>
              <a:rPr lang="en-US" spc="300" dirty="0"/>
              <a:t>Scrum-Agile</a:t>
            </a:r>
            <a:endParaRPr lang="en-US" spc="300" dirty="0">
              <a:solidFill>
                <a:schemeClr val="tx1"/>
              </a:solidFill>
            </a:endParaRPr>
          </a:p>
        </p:txBody>
      </p:sp>
      <p:sp>
        <p:nvSpPr>
          <p:cNvPr id="5" name="Content Placeholder 4">
            <a:extLst>
              <a:ext uri="{FF2B5EF4-FFF2-40B4-BE49-F238E27FC236}">
                <a16:creationId xmlns:a16="http://schemas.microsoft.com/office/drawing/2014/main" id="{56D0F54D-A602-4D35-8BE1-6B9BE8078989}"/>
              </a:ext>
            </a:extLst>
          </p:cNvPr>
          <p:cNvSpPr>
            <a:spLocks noGrp="1"/>
          </p:cNvSpPr>
          <p:nvPr>
            <p:ph sz="half" idx="2"/>
          </p:nvPr>
        </p:nvSpPr>
        <p:spPr>
          <a:xfrm>
            <a:off x="469107" y="3347049"/>
            <a:ext cx="5157787" cy="3121254"/>
          </a:xfrm>
        </p:spPr>
        <p:txBody>
          <a:bodyPr>
            <a:normAutofit/>
          </a:bodyPr>
          <a:lstStyle/>
          <a:p>
            <a:pPr>
              <a:lnSpc>
                <a:spcPct val="100000"/>
              </a:lnSpc>
              <a:buFont typeface="Wingdings" panose="05000000000000000000" pitchFamily="2" charset="2"/>
              <a:buChar char="§"/>
            </a:pPr>
            <a:r>
              <a:rPr lang="en-US" sz="1400" dirty="0">
                <a:solidFill>
                  <a:schemeClr val="tx1"/>
                </a:solidFill>
              </a:rPr>
              <a:t>Allows for feature planning up-front</a:t>
            </a:r>
          </a:p>
          <a:p>
            <a:pPr>
              <a:lnSpc>
                <a:spcPct val="100000"/>
              </a:lnSpc>
              <a:buFont typeface="Wingdings" panose="05000000000000000000" pitchFamily="2" charset="2"/>
              <a:buChar char="§"/>
            </a:pPr>
            <a:r>
              <a:rPr lang="en-US" sz="1400" dirty="0">
                <a:solidFill>
                  <a:schemeClr val="tx1"/>
                </a:solidFill>
              </a:rPr>
              <a:t>Clear trajectory and roadmap for schedule</a:t>
            </a:r>
          </a:p>
          <a:p>
            <a:pPr>
              <a:lnSpc>
                <a:spcPct val="100000"/>
              </a:lnSpc>
              <a:buFont typeface="Wingdings" panose="05000000000000000000" pitchFamily="2" charset="2"/>
              <a:buChar char="§"/>
            </a:pPr>
            <a:r>
              <a:rPr lang="en-US" sz="1400" dirty="0">
                <a:solidFill>
                  <a:schemeClr val="tx1"/>
                </a:solidFill>
              </a:rPr>
              <a:t>Methodical approach that emphasizes smooth transitions</a:t>
            </a:r>
          </a:p>
          <a:p>
            <a:pPr>
              <a:lnSpc>
                <a:spcPct val="100000"/>
              </a:lnSpc>
              <a:buFont typeface="Wingdings" panose="05000000000000000000" pitchFamily="2" charset="2"/>
              <a:buChar char="§"/>
            </a:pPr>
            <a:r>
              <a:rPr lang="en-US" sz="1400" dirty="0">
                <a:solidFill>
                  <a:schemeClr val="tx1"/>
                </a:solidFill>
              </a:rPr>
              <a:t>Minimizes deviation from preliminary ideal</a:t>
            </a:r>
          </a:p>
        </p:txBody>
      </p:sp>
      <p:sp>
        <p:nvSpPr>
          <p:cNvPr id="7" name="Content Placeholder 6">
            <a:extLst>
              <a:ext uri="{FF2B5EF4-FFF2-40B4-BE49-F238E27FC236}">
                <a16:creationId xmlns:a16="http://schemas.microsoft.com/office/drawing/2014/main" id="{EFFBC808-1837-4C36-BFF0-135B8C1042A2}"/>
              </a:ext>
            </a:extLst>
          </p:cNvPr>
          <p:cNvSpPr>
            <a:spLocks noGrp="1"/>
          </p:cNvSpPr>
          <p:nvPr>
            <p:ph sz="quarter" idx="4"/>
          </p:nvPr>
        </p:nvSpPr>
        <p:spPr>
          <a:xfrm>
            <a:off x="6565107" y="3347049"/>
            <a:ext cx="5183188" cy="3121254"/>
          </a:xfrm>
        </p:spPr>
        <p:txBody>
          <a:bodyPr>
            <a:normAutofit/>
          </a:bodyPr>
          <a:lstStyle/>
          <a:p>
            <a:pPr>
              <a:lnSpc>
                <a:spcPct val="100000"/>
              </a:lnSpc>
              <a:buFont typeface="Wingdings" panose="05000000000000000000" pitchFamily="2" charset="2"/>
              <a:buChar char="§"/>
            </a:pPr>
            <a:r>
              <a:rPr lang="en-US" sz="1400" dirty="0">
                <a:solidFill>
                  <a:schemeClr val="tx1"/>
                </a:solidFill>
              </a:rPr>
              <a:t>Promotes transparency and communication</a:t>
            </a:r>
          </a:p>
          <a:p>
            <a:pPr>
              <a:lnSpc>
                <a:spcPct val="100000"/>
              </a:lnSpc>
              <a:buFont typeface="Wingdings" panose="05000000000000000000" pitchFamily="2" charset="2"/>
              <a:buChar char="§"/>
            </a:pPr>
            <a:r>
              <a:rPr lang="en-US" sz="1400" dirty="0">
                <a:solidFill>
                  <a:schemeClr val="tx1"/>
                </a:solidFill>
              </a:rPr>
              <a:t>Puts needs of client first</a:t>
            </a:r>
          </a:p>
          <a:p>
            <a:pPr>
              <a:lnSpc>
                <a:spcPct val="100000"/>
              </a:lnSpc>
              <a:buFont typeface="Wingdings" panose="05000000000000000000" pitchFamily="2" charset="2"/>
              <a:buChar char="§"/>
            </a:pPr>
            <a:r>
              <a:rPr lang="en-US" sz="1400" dirty="0">
                <a:solidFill>
                  <a:schemeClr val="tx1"/>
                </a:solidFill>
              </a:rPr>
              <a:t>More flexible, addresses needs as they appear</a:t>
            </a:r>
          </a:p>
          <a:p>
            <a:pPr>
              <a:lnSpc>
                <a:spcPct val="100000"/>
              </a:lnSpc>
              <a:buFont typeface="Wingdings" panose="05000000000000000000" pitchFamily="2" charset="2"/>
              <a:buChar char="§"/>
            </a:pPr>
            <a:r>
              <a:rPr lang="en-US" sz="1400" dirty="0"/>
              <a:t>Adaptable, can pivot to accommodate for unseen requirements from clients or troubleshooting</a:t>
            </a:r>
            <a:endParaRPr lang="en-US" sz="1400" dirty="0">
              <a:solidFill>
                <a:schemeClr val="tx1"/>
              </a:solidFill>
            </a:endParaRPr>
          </a:p>
        </p:txBody>
      </p:sp>
      <p:sp>
        <p:nvSpPr>
          <p:cNvPr id="16" name="Slide Number Placeholder 15">
            <a:extLst>
              <a:ext uri="{FF2B5EF4-FFF2-40B4-BE49-F238E27FC236}">
                <a16:creationId xmlns:a16="http://schemas.microsoft.com/office/drawing/2014/main" id="{8E69FE38-B9E0-4441-8A00-92DDB88DF02C}"/>
              </a:ext>
            </a:extLst>
          </p:cNvPr>
          <p:cNvSpPr>
            <a:spLocks noGrp="1"/>
          </p:cNvSpPr>
          <p:nvPr>
            <p:ph type="sldNum" sz="quarter" idx="12"/>
          </p:nvPr>
        </p:nvSpPr>
        <p:spPr/>
        <p:txBody>
          <a:bodyPr/>
          <a:lstStyle/>
          <a:p>
            <a:fld id="{8C2E478F-E849-4A8C-AF1F-CBCC78A7CBFA}" type="slidenum">
              <a:rPr lang="en-US" smtClean="0"/>
              <a:t>9</a:t>
            </a:fld>
            <a:endParaRPr lang="en-US" dirty="0"/>
          </a:p>
        </p:txBody>
      </p:sp>
      <p:sp>
        <p:nvSpPr>
          <p:cNvPr id="13" name="Content Placeholder 8">
            <a:extLst>
              <a:ext uri="{FF2B5EF4-FFF2-40B4-BE49-F238E27FC236}">
                <a16:creationId xmlns:a16="http://schemas.microsoft.com/office/drawing/2014/main" id="{8B41F5DC-BC71-A256-B424-622763A45B0E}"/>
              </a:ext>
            </a:extLst>
          </p:cNvPr>
          <p:cNvSpPr txBox="1">
            <a:spLocks/>
          </p:cNvSpPr>
          <p:nvPr/>
        </p:nvSpPr>
        <p:spPr>
          <a:xfrm>
            <a:off x="469107" y="516086"/>
            <a:ext cx="11080162" cy="2218585"/>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600" dirty="0">
                <a:cs typeface="Biome Light" panose="020B0303030204020804" pitchFamily="34" charset="0"/>
              </a:rPr>
              <a:t>	Waterfall methodology is great when you know exactly what your product will entail every step of the development process. However, it’s hindering in that if anything at all comes to light on the client or development side, it will likely not be addressed until further down the development pipeline. Without adopting agile methodology with a scrum framework, our team wouldn’t have been able to pivot the product to reflect SNHU Travel’s desire to cater to the detox/wellness demographic, which would have impacted their business negatively. Thanks to the flexibility of agile, we were able to complete our sprint and give the client the product that they needed.</a:t>
            </a:r>
            <a:endParaRPr lang="en-US" dirty="0"/>
          </a:p>
        </p:txBody>
      </p:sp>
    </p:spTree>
    <p:extLst>
      <p:ext uri="{BB962C8B-B14F-4D97-AF65-F5344CB8AC3E}">
        <p14:creationId xmlns:p14="http://schemas.microsoft.com/office/powerpoint/2010/main" val="1619265676"/>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2.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presentation</Template>
  <TotalTime>53</TotalTime>
  <Words>576</Words>
  <Application>Microsoft Office PowerPoint</Application>
  <PresentationFormat>Widescreen</PresentationFormat>
  <Paragraphs>97</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Biome Light</vt:lpstr>
      <vt:lpstr>Calibri</vt:lpstr>
      <vt:lpstr>Calibri Light</vt:lpstr>
      <vt:lpstr>Wingdings</vt:lpstr>
      <vt:lpstr>Office Theme</vt:lpstr>
      <vt:lpstr>Agile at chadatech</vt:lpstr>
      <vt:lpstr>FACETS</vt:lpstr>
      <vt:lpstr>INTRODUCTION</vt:lpstr>
      <vt:lpstr>Importance of scrum roles</vt:lpstr>
      <vt:lpstr>PowerPoint Presentation</vt:lpstr>
      <vt:lpstr>Phases of sdlc in scrum</vt:lpstr>
      <vt:lpstr>Phases of SDLC In SCRUM</vt:lpstr>
      <vt:lpstr>Contrast with waterfall</vt:lpstr>
      <vt:lpstr>PowerPoint Presentation</vt:lpstr>
      <vt:lpstr>Methodology choice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at chadatech</dc:title>
  <dc:creator>Collins, Tanner</dc:creator>
  <cp:lastModifiedBy>Collins, Tanner</cp:lastModifiedBy>
  <cp:revision>1</cp:revision>
  <dcterms:created xsi:type="dcterms:W3CDTF">2022-08-15T01:38:02Z</dcterms:created>
  <dcterms:modified xsi:type="dcterms:W3CDTF">2022-08-15T02:31:37Z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