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3" r:id="rId2"/>
    <p:sldId id="273" r:id="rId3"/>
    <p:sldId id="274" r:id="rId4"/>
    <p:sldId id="334" r:id="rId5"/>
    <p:sldId id="335" r:id="rId6"/>
    <p:sldId id="336" r:id="rId7"/>
    <p:sldId id="340" r:id="rId8"/>
    <p:sldId id="337" r:id="rId9"/>
    <p:sldId id="341" r:id="rId10"/>
    <p:sldId id="344" r:id="rId11"/>
    <p:sldId id="345" r:id="rId12"/>
    <p:sldId id="346" r:id="rId13"/>
    <p:sldId id="339" r:id="rId14"/>
    <p:sldId id="347" r:id="rId15"/>
    <p:sldId id="348" r:id="rId16"/>
    <p:sldId id="333" r:id="rId17"/>
  </p:sldIdLst>
  <p:sldSz cx="24387175" cy="13716000"/>
  <p:notesSz cx="6858000" cy="9144000"/>
  <p:defaultTextStyle>
    <a:defPPr>
      <a:defRPr lang="en-US"/>
    </a:defPPr>
    <a:lvl1pPr marL="0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CONG" initials="T" lastIdx="1" clrIdx="0">
    <p:extLst>
      <p:ext uri="{19B8F6BF-5375-455C-9EA6-DF929625EA0E}">
        <p15:presenceInfo xmlns:p15="http://schemas.microsoft.com/office/powerpoint/2012/main" userId="TC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  <a:srgbClr val="A8D709"/>
    <a:srgbClr val="192632"/>
    <a:srgbClr val="2C4155"/>
    <a:srgbClr val="DBDBDB"/>
    <a:srgbClr val="C3C3C3"/>
    <a:srgbClr val="383433"/>
    <a:srgbClr val="E54C29"/>
    <a:srgbClr val="FABD30"/>
    <a:srgbClr val="BFCE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78182" autoAdjust="0"/>
  </p:normalViewPr>
  <p:slideViewPr>
    <p:cSldViewPr snapToObjects="1" showGuides="1">
      <p:cViewPr varScale="1">
        <p:scale>
          <a:sx n="37" d="100"/>
          <a:sy n="37" d="100"/>
        </p:scale>
        <p:origin x="534" y="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712304107147898E-2"/>
          <c:y val="5.0890201224846887E-2"/>
          <c:w val="0.9700470404909064"/>
          <c:h val="0.817810835157473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 =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2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polynomial</c:v>
                </c:pt>
                <c:pt idx="2">
                  <c:v>radial basis</c:v>
                </c:pt>
                <c:pt idx="3">
                  <c:v>sigmoid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96.039599999999993</c:v>
                </c:pt>
                <c:pt idx="1">
                  <c:v>87.128699999999995</c:v>
                </c:pt>
                <c:pt idx="2">
                  <c:v>92.0792</c:v>
                </c:pt>
                <c:pt idx="3">
                  <c:v>71.287099999999995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31-4D91-9114-5AC148526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 = 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polynomial</c:v>
                </c:pt>
                <c:pt idx="2">
                  <c:v>radial basis</c:v>
                </c:pt>
                <c:pt idx="3">
                  <c:v>sigmoid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96.039599999999993</c:v>
                </c:pt>
                <c:pt idx="1">
                  <c:v>94.059399999999997</c:v>
                </c:pt>
                <c:pt idx="2">
                  <c:v>96.039599999999993</c:v>
                </c:pt>
                <c:pt idx="3">
                  <c:v>82.178200000000004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31-4D91-9114-5AC1485266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 = 100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polynomial</c:v>
                </c:pt>
                <c:pt idx="2">
                  <c:v>radial basis</c:v>
                </c:pt>
                <c:pt idx="3">
                  <c:v>sigmoid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95.049499999999995</c:v>
                </c:pt>
                <c:pt idx="1">
                  <c:v>97.029700000000005</c:v>
                </c:pt>
                <c:pt idx="2">
                  <c:v>96.039599999999993</c:v>
                </c:pt>
                <c:pt idx="3">
                  <c:v>76.2376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31-4D91-9114-5AC1485266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 = 1000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polynomial</c:v>
                </c:pt>
                <c:pt idx="2">
                  <c:v>radial basis</c:v>
                </c:pt>
                <c:pt idx="3">
                  <c:v>sigmoid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95.049499999999995</c:v>
                </c:pt>
                <c:pt idx="1">
                  <c:v>96.039599999999993</c:v>
                </c:pt>
                <c:pt idx="2">
                  <c:v>96.039599999999993</c:v>
                </c:pt>
                <c:pt idx="3">
                  <c:v>72.277199999999993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31-4D91-9114-5AC1485266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7535695"/>
        <c:axId val="807531535"/>
      </c:barChart>
      <c:catAx>
        <c:axId val="807535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531535"/>
        <c:crosses val="autoZero"/>
        <c:auto val="1"/>
        <c:lblAlgn val="ctr"/>
        <c:lblOffset val="100"/>
        <c:noMultiLvlLbl val="0"/>
      </c:catAx>
      <c:valAx>
        <c:axId val="807531535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535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blipFill dpi="0" rotWithShape="1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3349756635224084"/>
          <c:y val="1.6256518445486902E-2"/>
          <c:w val="0.25376589798545923"/>
          <c:h val="0.12860574246401021"/>
        </c:manualLayout>
      </c:layout>
      <c:overlay val="0"/>
      <c:spPr>
        <a:noFill/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blipFill>
                <a:blip xmlns:r="http://schemas.openxmlformats.org/officeDocument/2006/relationships" r:embed="rId3"/>
                <a:tile tx="0" ty="0" sx="100000" sy="100000" flip="none" algn="tl"/>
              </a:blip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31EDE-17CF-D746-B83B-FEE41F000DF3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20672-5196-0B4F-93AE-044FFF10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A9F3C-04AF-8847-8AD8-CAC892C2E24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7CB07-0039-4545-92EA-48E12138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0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zoo.csv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17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…</a:t>
            </a:r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1. 0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7CB07-0039-4545-92EA-48E12138E5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9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7CB07-0039-4545-92EA-48E12138E5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3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112710" y="3200400"/>
            <a:ext cx="7722600" cy="7721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6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2" descr="HWijjF7RwOPGEJ1nb4Zb_IMG_377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0" b="23490"/>
          <a:stretch>
            <a:fillRect/>
          </a:stretch>
        </p:blipFill>
        <p:spPr>
          <a:xfrm>
            <a:off x="0" y="-1"/>
            <a:ext cx="24387175" cy="10579101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3" y="2"/>
            <a:ext cx="24387175" cy="10623437"/>
          </a:xfrm>
          <a:prstGeom prst="rect">
            <a:avLst/>
          </a:prstGeom>
          <a:solidFill>
            <a:srgbClr val="2C4155">
              <a:alpha val="8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7549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iPhone White 5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0" b="29520"/>
          <a:stretch/>
        </p:blipFill>
        <p:spPr>
          <a:xfrm>
            <a:off x="9057816" y="2701148"/>
            <a:ext cx="5845460" cy="7922291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228774" y="4655525"/>
            <a:ext cx="4001615" cy="5969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24387175" cy="8229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1736389" cy="13716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/>
          </a:p>
        </p:txBody>
      </p:sp>
      <p:sp>
        <p:nvSpPr>
          <p:cNvPr id="3" name="Oval 2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2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76308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28" name="Oval 27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6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2590800"/>
            <a:ext cx="12193588" cy="89238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76308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2219145" y="3606800"/>
            <a:ext cx="4267756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7316152" y="3606800"/>
            <a:ext cx="4267756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12193587" y="3606800"/>
            <a:ext cx="4267756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17071022" y="3606800"/>
            <a:ext cx="4267756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/>
      <p:bldP spid="2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723609" y="3200400"/>
            <a:ext cx="6332712" cy="633188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2576930" y="2738987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7353480" y="2738987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sz="2600" b="0" i="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1_Portfolio One</a:t>
            </a:r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2130030" y="2749323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6906580" y="2759512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2576930" y="7559427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353480" y="7559427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2130030" y="7538901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6906580" y="7538901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224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/>
      <p:bldP spid="20" grpId="0"/>
      <p:bldP spid="26" grpId="0"/>
      <p:bldP spid="27" grpId="0"/>
      <p:bldP spid="28" grpId="0"/>
      <p:bldP spid="29" grpId="0"/>
      <p:bldP spid="3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-13630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319943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644806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13630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319943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644806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2311233" y="77066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44806" y="77066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969669" y="77066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311233" y="100291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4644806" y="100291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6969669" y="100291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6966442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9300015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-13630" y="77574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6966442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9300015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-13630" y="100799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91304" y="77066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9291304" y="100291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472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900"/>
                            </p:stCondLst>
                            <p:childTnLst>
                              <p:par>
                                <p:cTn id="8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300"/>
                            </p:stCondLst>
                            <p:childTnLst>
                              <p:par>
                                <p:cTn id="9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1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900"/>
                            </p:stCondLst>
                            <p:childTnLst>
                              <p:par>
                                <p:cTn id="11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300"/>
                            </p:stCondLst>
                            <p:childTnLst>
                              <p:par>
                                <p:cTn id="12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700"/>
                            </p:stCondLst>
                            <p:childTnLst>
                              <p:par>
                                <p:cTn id="1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100"/>
                            </p:stCondLst>
                            <p:childTnLst>
                              <p:par>
                                <p:cTn id="13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41451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875024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199886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41451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875024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5199886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4504820" y="29972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6838394" y="29972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9163256" y="29972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4504820" y="53196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6838394" y="53196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9163256" y="53196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521522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9855095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12179958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7521522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9855095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2179958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21484892" y="29972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21484892" y="53196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63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900"/>
                            </p:stCondLst>
                            <p:childTnLst>
                              <p:par>
                                <p:cTn id="8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300"/>
                            </p:stCondLst>
                            <p:childTnLst>
                              <p:par>
                                <p:cTn id="9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1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900"/>
                            </p:stCondLst>
                            <p:childTnLst>
                              <p:par>
                                <p:cTn id="11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300"/>
                            </p:stCondLst>
                            <p:childTnLst>
                              <p:par>
                                <p:cTn id="12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700"/>
                            </p:stCondLst>
                            <p:childTnLst>
                              <p:par>
                                <p:cTn id="1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100"/>
                            </p:stCondLst>
                            <p:childTnLst>
                              <p:par>
                                <p:cTn id="13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7"/>
            <a:ext cx="21948458" cy="2286000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3"/>
            <a:ext cx="21948458" cy="9051925"/>
          </a:xfrm>
          <a:prstGeom prst="rect">
            <a:avLst/>
          </a:prstGeom>
        </p:spPr>
        <p:txBody>
          <a:bodyPr vert="horz" lIns="243852" tIns="121926" rIns="243852" bIns="12192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359" y="12712701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2285" y="12712701"/>
            <a:ext cx="7722605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1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686B8-C880-FF40-96DC-14FF2413C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1" r:id="rId3"/>
    <p:sldLayoutId id="2147483650" r:id="rId4"/>
    <p:sldLayoutId id="2147483662" r:id="rId5"/>
    <p:sldLayoutId id="2147483663" r:id="rId6"/>
    <p:sldLayoutId id="2147483669" r:id="rId7"/>
    <p:sldLayoutId id="2147483667" r:id="rId8"/>
    <p:sldLayoutId id="2147483666" r:id="rId9"/>
    <p:sldLayoutId id="2147483665" r:id="rId10"/>
    <p:sldLayoutId id="2147483670" r:id="rId11"/>
    <p:sldLayoutId id="2147483678" r:id="rId12"/>
    <p:sldLayoutId id="214748367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ctr" defTabSz="1219261" rtl="0" eaLnBrk="1" latinLnBrk="0" hangingPunct="1">
        <a:spcBef>
          <a:spcPct val="0"/>
        </a:spcBef>
        <a:buNone/>
        <a:defRPr sz="7500" kern="1200">
          <a:solidFill>
            <a:schemeClr val="bg2"/>
          </a:solidFill>
          <a:latin typeface="Raleway ExtraBold"/>
          <a:ea typeface="+mj-ea"/>
          <a:cs typeface="Raleway ExtraBold"/>
        </a:defRPr>
      </a:lvl1pPr>
    </p:titleStyle>
    <p:bodyStyle>
      <a:lvl1pPr marL="0" indent="0" algn="l" defTabSz="1219261" rtl="0" eaLnBrk="1" latinLnBrk="0" hangingPunct="1">
        <a:spcBef>
          <a:spcPct val="20000"/>
        </a:spcBef>
        <a:buFont typeface="Arial"/>
        <a:buNone/>
        <a:defRPr sz="64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1pPr>
      <a:lvl2pPr marL="1219261" indent="0" algn="l" defTabSz="1219261" rtl="0" eaLnBrk="1" latinLnBrk="0" hangingPunct="1">
        <a:spcBef>
          <a:spcPct val="20000"/>
        </a:spcBef>
        <a:buFont typeface="Arial"/>
        <a:buNone/>
        <a:defRPr sz="48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2pPr>
      <a:lvl3pPr marL="2438522" indent="0" algn="l" defTabSz="1219261" rtl="0" eaLnBrk="1" latinLnBrk="0" hangingPunct="1">
        <a:spcBef>
          <a:spcPct val="20000"/>
        </a:spcBef>
        <a:buFont typeface="Arial"/>
        <a:buNone/>
        <a:defRPr sz="43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3pPr>
      <a:lvl4pPr marL="3657783" indent="0" algn="l" defTabSz="1219261" rtl="0" eaLnBrk="1" latinLnBrk="0" hangingPunct="1">
        <a:spcBef>
          <a:spcPct val="20000"/>
        </a:spcBef>
        <a:buFont typeface="Arial"/>
        <a:buNone/>
        <a:defRPr sz="37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4pPr>
      <a:lvl5pPr marL="4877044" indent="0" algn="l" defTabSz="1219261" rtl="0" eaLnBrk="1" latinLnBrk="0" hangingPunct="1">
        <a:spcBef>
          <a:spcPct val="20000"/>
        </a:spcBef>
        <a:buFont typeface="Arial"/>
        <a:buNone/>
        <a:defRPr sz="37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5pPr>
      <a:lvl6pPr marL="6705935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5196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457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718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61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522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783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044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305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66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827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088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573587" y="4232449"/>
            <a:ext cx="18897600" cy="2940051"/>
          </a:xfrm>
        </p:spPr>
        <p:txBody>
          <a:bodyPr>
            <a:normAutofit fontScale="90000"/>
          </a:bodyPr>
          <a:lstStyle/>
          <a:p>
            <a:pPr algn="l"/>
            <a:r>
              <a:rPr lang="en-US" sz="9600" b="1" dirty="0" err="1" smtClean="0">
                <a:solidFill>
                  <a:schemeClr val="accent2"/>
                </a:solidFill>
              </a:rPr>
              <a:t>Ứng</a:t>
            </a:r>
            <a:r>
              <a:rPr lang="en-US" sz="9600" b="1" dirty="0" smtClean="0">
                <a:solidFill>
                  <a:schemeClr val="accent2"/>
                </a:solidFill>
              </a:rPr>
              <a:t> </a:t>
            </a:r>
            <a:r>
              <a:rPr lang="en-US" sz="9600" b="1" dirty="0" err="1" smtClean="0">
                <a:solidFill>
                  <a:schemeClr val="accent2"/>
                </a:solidFill>
              </a:rPr>
              <a:t>Dụng</a:t>
            </a:r>
            <a:r>
              <a:rPr lang="en-US" sz="9600" b="1" dirty="0" smtClean="0">
                <a:solidFill>
                  <a:schemeClr val="accent2"/>
                </a:solidFill>
              </a:rPr>
              <a:t> </a:t>
            </a:r>
            <a:r>
              <a:rPr lang="en-US" sz="9600" b="1" dirty="0" err="1" smtClean="0">
                <a:solidFill>
                  <a:schemeClr val="accent2"/>
                </a:solidFill>
              </a:rPr>
              <a:t>Dự</a:t>
            </a:r>
            <a:r>
              <a:rPr lang="en-US" sz="9600" b="1" dirty="0" smtClean="0">
                <a:solidFill>
                  <a:schemeClr val="accent2"/>
                </a:solidFill>
              </a:rPr>
              <a:t> </a:t>
            </a:r>
            <a:r>
              <a:rPr lang="en-US" sz="9600" b="1" dirty="0" err="1" smtClean="0">
                <a:solidFill>
                  <a:schemeClr val="accent2"/>
                </a:solidFill>
              </a:rPr>
              <a:t>Đoán</a:t>
            </a:r>
            <a:r>
              <a:rPr lang="en-US" sz="9600" b="1" dirty="0" smtClean="0">
                <a:solidFill>
                  <a:schemeClr val="accent2"/>
                </a:solidFill>
              </a:rPr>
              <a:t> </a:t>
            </a:r>
            <a:r>
              <a:rPr lang="en-US" sz="9600" b="1" dirty="0" err="1" smtClean="0">
                <a:solidFill>
                  <a:schemeClr val="accent2"/>
                </a:solidFill>
              </a:rPr>
              <a:t>Hệ</a:t>
            </a:r>
            <a:r>
              <a:rPr lang="en-US" sz="9600" b="1" dirty="0" smtClean="0">
                <a:solidFill>
                  <a:schemeClr val="accent2"/>
                </a:solidFill>
              </a:rPr>
              <a:t> </a:t>
            </a:r>
            <a:r>
              <a:rPr lang="en-US" sz="9600" b="1" dirty="0" err="1" smtClean="0">
                <a:solidFill>
                  <a:schemeClr val="accent2"/>
                </a:solidFill>
              </a:rPr>
              <a:t>Động</a:t>
            </a:r>
            <a:r>
              <a:rPr lang="en-US" sz="9600" b="1" dirty="0" smtClean="0">
                <a:solidFill>
                  <a:schemeClr val="accent2"/>
                </a:solidFill>
              </a:rPr>
              <a:t> </a:t>
            </a:r>
            <a:r>
              <a:rPr lang="en-US" sz="9600" b="1" dirty="0" err="1" smtClean="0">
                <a:solidFill>
                  <a:schemeClr val="accent2"/>
                </a:solidFill>
              </a:rPr>
              <a:t>Vật</a:t>
            </a:r>
            <a:endParaRPr lang="en-US" sz="9600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69231" y="8959647"/>
            <a:ext cx="8565743" cy="35186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latin typeface="Raleway ExtraLight"/>
                <a:cs typeface="Raleway ExtraLight"/>
              </a:rPr>
              <a:t>Nhóm</a:t>
            </a:r>
            <a:r>
              <a:rPr lang="en-US" sz="4000" dirty="0" smtClean="0">
                <a:latin typeface="Raleway ExtraLight"/>
                <a:cs typeface="Raleway ExtraLight"/>
              </a:rPr>
              <a:t>:</a:t>
            </a:r>
          </a:p>
          <a:p>
            <a:pPr marL="571500" indent="-571500" algn="l">
              <a:buFontTx/>
              <a:buChar char="-"/>
            </a:pPr>
            <a:r>
              <a:rPr lang="en-US" sz="4000" dirty="0" err="1" smtClean="0">
                <a:latin typeface="Raleway ExtraLight"/>
                <a:cs typeface="Raleway ExtraLight"/>
              </a:rPr>
              <a:t>Đỗ</a:t>
            </a:r>
            <a:r>
              <a:rPr lang="en-US" sz="4000" dirty="0" smtClean="0">
                <a:latin typeface="Raleway ExtraLight"/>
                <a:cs typeface="Raleway ExtraLight"/>
              </a:rPr>
              <a:t> </a:t>
            </a:r>
            <a:r>
              <a:rPr lang="en-US" sz="4000" dirty="0" err="1" smtClean="0">
                <a:latin typeface="Raleway ExtraLight"/>
                <a:cs typeface="Raleway ExtraLight"/>
              </a:rPr>
              <a:t>Trung</a:t>
            </a:r>
            <a:r>
              <a:rPr lang="en-US" sz="4000" dirty="0" smtClean="0">
                <a:latin typeface="Raleway ExtraLight"/>
                <a:cs typeface="Raleway ExtraLight"/>
              </a:rPr>
              <a:t> </a:t>
            </a:r>
            <a:r>
              <a:rPr lang="en-US" sz="4000" dirty="0" err="1" smtClean="0">
                <a:latin typeface="Raleway ExtraLight"/>
                <a:cs typeface="Raleway ExtraLight"/>
              </a:rPr>
              <a:t>Nguyên</a:t>
            </a:r>
            <a:r>
              <a:rPr lang="en-US" sz="4000" dirty="0" smtClean="0">
                <a:latin typeface="Raleway ExtraLight"/>
                <a:cs typeface="Raleway ExtraLight"/>
              </a:rPr>
              <a:t>  - B1709552</a:t>
            </a:r>
          </a:p>
          <a:p>
            <a:pPr marL="571500" indent="-571500" algn="l">
              <a:buFontTx/>
              <a:buChar char="-"/>
            </a:pPr>
            <a:r>
              <a:rPr lang="en-US" sz="4000" dirty="0" err="1" smtClean="0">
                <a:latin typeface="Raleway ExtraLight"/>
                <a:cs typeface="Raleway ExtraLight"/>
              </a:rPr>
              <a:t>Đỗ</a:t>
            </a:r>
            <a:r>
              <a:rPr lang="en-US" sz="4000" dirty="0" smtClean="0">
                <a:latin typeface="Raleway ExtraLight"/>
                <a:cs typeface="Raleway ExtraLight"/>
              </a:rPr>
              <a:t> </a:t>
            </a:r>
            <a:r>
              <a:rPr lang="en-US" sz="4000" dirty="0" err="1" smtClean="0">
                <a:latin typeface="Raleway ExtraLight"/>
                <a:cs typeface="Raleway ExtraLight"/>
              </a:rPr>
              <a:t>Thành</a:t>
            </a:r>
            <a:r>
              <a:rPr lang="en-US" sz="4000" dirty="0" smtClean="0">
                <a:latin typeface="Raleway ExtraLight"/>
                <a:cs typeface="Raleway ExtraLight"/>
              </a:rPr>
              <a:t> </a:t>
            </a:r>
            <a:r>
              <a:rPr lang="en-US" sz="4000" dirty="0" err="1" smtClean="0">
                <a:latin typeface="Raleway ExtraLight"/>
                <a:cs typeface="Raleway ExtraLight"/>
              </a:rPr>
              <a:t>Công</a:t>
            </a:r>
            <a:r>
              <a:rPr lang="en-US" sz="4000" dirty="0" smtClean="0">
                <a:latin typeface="Raleway ExtraLight"/>
                <a:cs typeface="Raleway ExtraLight"/>
              </a:rPr>
              <a:t> – B1709526</a:t>
            </a:r>
          </a:p>
          <a:p>
            <a:pPr marL="571500" indent="-571500">
              <a:buFontTx/>
              <a:buChar char="-"/>
            </a:pPr>
            <a:r>
              <a:rPr lang="en-US" sz="4000" dirty="0" err="1" smtClean="0">
                <a:latin typeface="Raleway ExtraLight"/>
                <a:cs typeface="Raleway ExtraLight"/>
              </a:rPr>
              <a:t>Nguyễn</a:t>
            </a:r>
            <a:r>
              <a:rPr lang="en-US" sz="4000" dirty="0" smtClean="0">
                <a:latin typeface="Raleway ExtraLight"/>
                <a:cs typeface="Raleway ExtraLight"/>
              </a:rPr>
              <a:t> </a:t>
            </a:r>
            <a:r>
              <a:rPr lang="en-US" sz="4000" dirty="0" err="1" smtClean="0">
                <a:latin typeface="Raleway ExtraLight"/>
                <a:cs typeface="Raleway ExtraLight"/>
              </a:rPr>
              <a:t>Hưng</a:t>
            </a:r>
            <a:r>
              <a:rPr lang="en-US" sz="4000" dirty="0" smtClean="0">
                <a:latin typeface="Raleway ExtraLight"/>
                <a:cs typeface="Raleway ExtraLight"/>
              </a:rPr>
              <a:t> – B1709536</a:t>
            </a:r>
            <a:endParaRPr lang="en-US" sz="4000" dirty="0">
              <a:latin typeface="Raleway ExtraLight"/>
              <a:cs typeface="Raleway Extra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62188" y="7172500"/>
            <a:ext cx="2626166" cy="467048"/>
            <a:chOff x="6221638" y="2403583"/>
            <a:chExt cx="1501283" cy="267029"/>
          </a:xfrm>
        </p:grpSpPr>
        <p:sp>
          <p:nvSpPr>
            <p:cNvPr id="4" name="Oval 3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4073" y="690976"/>
            <a:ext cx="1234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2"/>
                </a:solidFill>
                <a:latin typeface="Raleway ExtraBold"/>
                <a:ea typeface="+mj-ea"/>
                <a:cs typeface="Raleway ExtraBold"/>
              </a:rPr>
              <a:t>BÁO CÁO</a:t>
            </a:r>
          </a:p>
          <a:p>
            <a:pPr algn="ctr"/>
            <a:r>
              <a:rPr lang="en-US" sz="5400" b="1" dirty="0" smtClean="0">
                <a:solidFill>
                  <a:schemeClr val="accent2"/>
                </a:solidFill>
                <a:latin typeface="Raleway ExtraBold"/>
                <a:ea typeface="+mj-ea"/>
                <a:cs typeface="Raleway ExtraBold"/>
              </a:rPr>
              <a:t> MÁY HỌC NÂNG CAO</a:t>
            </a:r>
            <a:endParaRPr lang="en-US" sz="5400" b="1" dirty="0">
              <a:solidFill>
                <a:schemeClr val="accent2"/>
              </a:solidFill>
              <a:latin typeface="Raleway ExtraBold"/>
              <a:ea typeface="+mj-ea"/>
              <a:cs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70522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74" y="3288236"/>
            <a:ext cx="17373600" cy="90159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955587" y="1802812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Lông</a:t>
            </a:r>
            <a:r>
              <a:rPr lang="en-US" sz="28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vũ</a:t>
            </a:r>
            <a:endParaRPr lang="en-US" sz="28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821987" y="2283914"/>
            <a:ext cx="1905000" cy="100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49"/>
              </p:ext>
            </p:extLst>
          </p:nvPr>
        </p:nvGraphicFramePr>
        <p:xfrm>
          <a:off x="18234568" y="4674049"/>
          <a:ext cx="7062196" cy="600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901">
                  <a:extLst>
                    <a:ext uri="{9D8B030D-6E8A-4147-A177-3AD203B41FA5}">
                      <a16:colId xmlns:a16="http://schemas.microsoft.com/office/drawing/2014/main" val="2836548992"/>
                    </a:ext>
                  </a:extLst>
                </a:gridCol>
                <a:gridCol w="4829295">
                  <a:extLst>
                    <a:ext uri="{9D8B030D-6E8A-4147-A177-3AD203B41FA5}">
                      <a16:colId xmlns:a16="http://schemas.microsoft.com/office/drawing/2014/main" val="3517827534"/>
                    </a:ext>
                  </a:extLst>
                </a:gridCol>
              </a:tblGrid>
              <a:tr h="732971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32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32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32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vú</a:t>
                      </a:r>
                      <a:endParaRPr lang="en-US" sz="32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323919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Chim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02569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Bò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sát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16519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Cá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2841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Lưỡng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cư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21253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Bọ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286846"/>
                  </a:ext>
                </a:extLst>
              </a:tr>
              <a:tr h="1387082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xương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sống</a:t>
                      </a:r>
                      <a:endParaRPr lang="en-US" sz="32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45826"/>
                  </a:ext>
                </a:extLst>
              </a:tr>
            </a:tbl>
          </a:graphicData>
        </a:graphic>
      </p:graphicFrame>
      <p:sp>
        <p:nvSpPr>
          <p:cNvPr id="1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I. GIỚI THIỆU TẬP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87" y="3276600"/>
            <a:ext cx="17373600" cy="87981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55587" y="1802812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Xương</a:t>
            </a:r>
            <a:r>
              <a:rPr lang="en-US" sz="28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sống</a:t>
            </a:r>
            <a:endParaRPr lang="en-US" sz="28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821987" y="2283914"/>
            <a:ext cx="1905000" cy="100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33672"/>
              </p:ext>
            </p:extLst>
          </p:nvPr>
        </p:nvGraphicFramePr>
        <p:xfrm>
          <a:off x="18234568" y="4674049"/>
          <a:ext cx="7062196" cy="600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901">
                  <a:extLst>
                    <a:ext uri="{9D8B030D-6E8A-4147-A177-3AD203B41FA5}">
                      <a16:colId xmlns:a16="http://schemas.microsoft.com/office/drawing/2014/main" val="2836548992"/>
                    </a:ext>
                  </a:extLst>
                </a:gridCol>
                <a:gridCol w="4829295">
                  <a:extLst>
                    <a:ext uri="{9D8B030D-6E8A-4147-A177-3AD203B41FA5}">
                      <a16:colId xmlns:a16="http://schemas.microsoft.com/office/drawing/2014/main" val="3517827534"/>
                    </a:ext>
                  </a:extLst>
                </a:gridCol>
              </a:tblGrid>
              <a:tr h="732971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32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32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32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vú</a:t>
                      </a:r>
                      <a:endParaRPr lang="en-US" sz="32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323919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Chim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02569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Bò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sát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16519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Cá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2841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Lưỡng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cư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21253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Bọ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286846"/>
                  </a:ext>
                </a:extLst>
              </a:tr>
              <a:tr h="1387082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xương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sống</a:t>
                      </a:r>
                      <a:endParaRPr lang="en-US" sz="32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45826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I. GIỚI THIỆU TẬP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II. HUẤN LUYỆN MÔ HÌNH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62583" y="1371600"/>
            <a:ext cx="20129646" cy="90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Từ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tập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dữ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liệu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zoo.csv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sử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dụng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thuật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toán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svm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để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huấn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luyện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mô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hình</a:t>
            </a:r>
            <a:endParaRPr lang="en-US" sz="45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Thử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qua 4 kernel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để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tìm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ra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mô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hình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phù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hợp</a:t>
            </a:r>
            <a:endParaRPr lang="en-US" sz="4500" dirty="0" smtClean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Với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mỗi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kerner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ta dung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tham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số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c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thay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đổi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từ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1,10,100,...1000000000.</a:t>
            </a:r>
          </a:p>
          <a:p>
            <a:pPr marL="2133661" lvl="1" indent="-9144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0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: 'linear'</a:t>
            </a:r>
          </a:p>
          <a:p>
            <a:pPr marL="2133661" lvl="1" indent="-9144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1: 'polynomial'</a:t>
            </a:r>
          </a:p>
          <a:p>
            <a:pPr marL="2133661" lvl="1" indent="-9144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2: 'radial basis'</a:t>
            </a:r>
          </a:p>
          <a:p>
            <a:pPr marL="2133661" lvl="1" indent="-9144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3: 'sigmoid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’</a:t>
            </a:r>
          </a:p>
          <a:p>
            <a:pPr marL="685800" lvl="1" indent="-6858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Và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sử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dụng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phương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thức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đánh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giá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k-fold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với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k = n ( leave-one-out 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)</a:t>
            </a:r>
            <a:endParaRPr lang="en-US" sz="45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  <a:p>
            <a:endParaRPr lang="en-US" sz="4500" dirty="0"/>
          </a:p>
        </p:txBody>
      </p:sp>
      <p:sp>
        <p:nvSpPr>
          <p:cNvPr id="4" name="Right Arrow 3"/>
          <p:cNvSpPr/>
          <p:nvPr/>
        </p:nvSpPr>
        <p:spPr>
          <a:xfrm>
            <a:off x="2103409" y="10539684"/>
            <a:ext cx="3505200" cy="114300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54987" y="10667021"/>
            <a:ext cx="848228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Biểu</a:t>
            </a:r>
            <a:r>
              <a:rPr lang="en-US" sz="5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5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đồ</a:t>
            </a:r>
            <a:r>
              <a:rPr lang="en-US" sz="5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so </a:t>
            </a:r>
            <a:r>
              <a:rPr lang="en-US" sz="5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sánh</a:t>
            </a:r>
            <a:r>
              <a:rPr lang="en-US" sz="5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5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kết</a:t>
            </a:r>
            <a:r>
              <a:rPr lang="en-US" sz="5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5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quả</a:t>
            </a:r>
            <a:endParaRPr lang="en-US" sz="55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II. HUẤN LUYỆN MÔ HÌNH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172830587"/>
              </p:ext>
            </p:extLst>
          </p:nvPr>
        </p:nvGraphicFramePr>
        <p:xfrm>
          <a:off x="1906166" y="1442366"/>
          <a:ext cx="20939760" cy="10998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08108" y="12092970"/>
            <a:ext cx="179294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Biểu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đồ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thể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hiện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chỉ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số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đánh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giá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của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các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kernel qua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từng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tham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số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c</a:t>
            </a:r>
            <a:endParaRPr lang="en-US" sz="45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II. ĐÁNH GIÁ MÔ HÌNH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62551" y="10256520"/>
            <a:ext cx="8915400" cy="1811298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351941" y="10608171"/>
            <a:ext cx="14643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Tạo</a:t>
            </a:r>
            <a:r>
              <a:rPr lang="en-US" sz="66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model </a:t>
            </a:r>
            <a:r>
              <a:rPr lang="en-US" sz="66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sử</a:t>
            </a:r>
            <a:r>
              <a:rPr lang="en-US" sz="66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dụng</a:t>
            </a:r>
            <a:r>
              <a:rPr lang="en-US" sz="66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cho</a:t>
            </a:r>
            <a:r>
              <a:rPr lang="en-US" sz="66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bài</a:t>
            </a:r>
            <a:r>
              <a:rPr lang="en-US" sz="66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toán</a:t>
            </a:r>
            <a:endParaRPr lang="en-US" sz="66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67" y="2180143"/>
            <a:ext cx="5760720" cy="576072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0288587" y="3841303"/>
            <a:ext cx="8870270" cy="2438400"/>
          </a:xfrm>
          <a:prstGeom prst="round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Dùng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linear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với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tham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số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c 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= 10</a:t>
            </a:r>
            <a:endParaRPr lang="en-US" sz="45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8231535" y="4495800"/>
            <a:ext cx="1295052" cy="1371600"/>
          </a:xfrm>
          <a:prstGeom prst="chevron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8D7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1987" y="4480649"/>
            <a:ext cx="16992600" cy="317009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DEMO</a:t>
            </a:r>
            <a:endParaRPr lang="en-US" sz="200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8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" y="0"/>
            <a:ext cx="24387174" cy="8229600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373187" y="8515200"/>
            <a:ext cx="17131486" cy="2940051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bg2"/>
                </a:solidFill>
                <a:latin typeface="Raleway ExtraBold"/>
                <a:ea typeface="+mj-ea"/>
                <a:cs typeface="Raleway ExtraBold"/>
              </a:defRPr>
            </a:lvl1pPr>
          </a:lstStyle>
          <a:p>
            <a:pPr algn="l"/>
            <a:r>
              <a:rPr lang="en-US" sz="14400" dirty="0">
                <a:solidFill>
                  <a:schemeClr val="accent2"/>
                </a:solidFill>
              </a:rPr>
              <a:t>Thanks for coming!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373187" y="10911364"/>
            <a:ext cx="17131486" cy="1105808"/>
          </a:xfrm>
          <a:prstGeom prst="rect">
            <a:avLst/>
          </a:prstGeom>
        </p:spPr>
        <p:txBody>
          <a:bodyPr vert="horz" lIns="243852" tIns="121926" rIns="243852" bIns="121926" rtlCol="0">
            <a:normAutofit/>
          </a:bodyPr>
          <a:lstStyle>
            <a:lvl1pPr marL="0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64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1pPr>
            <a:lvl2pPr marL="1219261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2pPr>
            <a:lvl3pPr marL="2438522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43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3pPr>
            <a:lvl4pPr marL="3657783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37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4pPr>
            <a:lvl5pPr marL="4877044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37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5pPr>
            <a:lvl6pPr marL="6705935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dirty="0" smtClean="0">
                <a:latin typeface="Raleway ExtraLight"/>
                <a:cs typeface="Raleway ExtraLight"/>
              </a:rPr>
              <a:t>We </a:t>
            </a:r>
            <a:r>
              <a:rPr lang="en-US" sz="4300" dirty="0">
                <a:latin typeface="Raleway ExtraLight"/>
                <a:cs typeface="Raleway ExtraLight"/>
              </a:rPr>
              <a:t>hope you guys enjoyed it!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34385" y="11953552"/>
            <a:ext cx="2626166" cy="467048"/>
            <a:chOff x="6221638" y="2403583"/>
            <a:chExt cx="1501283" cy="267029"/>
          </a:xfrm>
        </p:grpSpPr>
        <p:sp>
          <p:nvSpPr>
            <p:cNvPr id="15" name="Oval 14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849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ea typeface="+mj-ea"/>
              </a:rPr>
              <a:t>NỘI DUNG </a:t>
            </a:r>
            <a:r>
              <a:rPr lang="en-US" dirty="0">
                <a:solidFill>
                  <a:schemeClr val="accent2"/>
                </a:solidFill>
                <a:ea typeface="+mj-ea"/>
              </a:rPr>
              <a:t>BÁO </a:t>
            </a:r>
            <a:r>
              <a:rPr lang="en-US" dirty="0" smtClean="0">
                <a:solidFill>
                  <a:schemeClr val="accent2"/>
                </a:solidFill>
                <a:ea typeface="+mj-ea"/>
              </a:rPr>
              <a:t>CÁO </a:t>
            </a:r>
            <a:endParaRPr lang="en-US" dirty="0">
              <a:solidFill>
                <a:schemeClr val="accent2"/>
              </a:solidFill>
              <a:ea typeface="+mj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12708" y="2667000"/>
            <a:ext cx="20397517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indent="-1028700">
              <a:lnSpc>
                <a:spcPct val="200000"/>
              </a:lnSpc>
              <a:buAutoNum type="romanUcPeriod"/>
            </a:pPr>
            <a:r>
              <a:rPr lang="en-US" sz="6400" dirty="0" smtClean="0">
                <a:solidFill>
                  <a:schemeClr val="accent2"/>
                </a:solidFill>
                <a:latin typeface="Raleway ExtraBold"/>
              </a:rPr>
              <a:t>GIỚI THIỆU TẬP DỮ LIỆU ZOO</a:t>
            </a:r>
          </a:p>
          <a:p>
            <a:pPr marL="1028700" indent="-1028700">
              <a:lnSpc>
                <a:spcPct val="200000"/>
              </a:lnSpc>
              <a:buAutoNum type="romanUcPeriod"/>
            </a:pPr>
            <a:r>
              <a:rPr lang="en-US" sz="6400" dirty="0" smtClean="0">
                <a:solidFill>
                  <a:schemeClr val="accent2"/>
                </a:solidFill>
                <a:latin typeface="Raleway ExtraBold"/>
              </a:rPr>
              <a:t> HUẤN LUYỆN MÔ HÌNH</a:t>
            </a:r>
            <a:endParaRPr lang="en-US" sz="6400" dirty="0">
              <a:solidFill>
                <a:schemeClr val="accent2"/>
              </a:solidFill>
              <a:latin typeface="Raleway ExtraBold"/>
            </a:endParaRPr>
          </a:p>
          <a:p>
            <a:pPr marL="1028700" indent="-1028700">
              <a:lnSpc>
                <a:spcPct val="200000"/>
              </a:lnSpc>
              <a:buAutoNum type="romanUcPeriod"/>
            </a:pPr>
            <a:r>
              <a:rPr lang="en-US" sz="6400" dirty="0" smtClean="0">
                <a:solidFill>
                  <a:schemeClr val="accent2"/>
                </a:solidFill>
                <a:latin typeface="Raleway ExtraBold"/>
              </a:rPr>
              <a:t> ĐÁNH GIÁ MÔ HÌNH</a:t>
            </a:r>
          </a:p>
          <a:p>
            <a:pPr marL="1028700" indent="-1028700">
              <a:lnSpc>
                <a:spcPct val="200000"/>
              </a:lnSpc>
              <a:buAutoNum type="romanUcPeriod"/>
            </a:pPr>
            <a:r>
              <a:rPr lang="en-US" sz="6400" dirty="0" smtClean="0">
                <a:solidFill>
                  <a:schemeClr val="accent2"/>
                </a:solidFill>
                <a:latin typeface="Raleway ExtraBold"/>
              </a:rPr>
              <a:t> DEMO</a:t>
            </a:r>
            <a:endParaRPr lang="en-US" sz="6400" dirty="0">
              <a:solidFill>
                <a:schemeClr val="accent2"/>
              </a:solidFill>
              <a:latin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9017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I. GIỚI THIỆU TẬP DỮ LIỆU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62540" y="9857638"/>
            <a:ext cx="3454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  <a:latin typeface="Raleway ExtraBold"/>
                <a:cs typeface="Raleway ExtraBold"/>
              </a:rPr>
              <a:t>Dataset Zoo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536987" y="3200400"/>
            <a:ext cx="9220200" cy="2057400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no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Raleway ExtraBold"/>
                <a:cs typeface="Raleway ExtraBold"/>
              </a:rPr>
              <a:t>GỒM: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10567776" y="3559424"/>
            <a:ext cx="0" cy="675297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Action Button: Document 19">
            <a:hlinkClick r:id="" action="ppaction://noaction" highlightClick="1"/>
          </p:cNvPr>
          <p:cNvSpPr/>
          <p:nvPr/>
        </p:nvSpPr>
        <p:spPr>
          <a:xfrm>
            <a:off x="11473307" y="4495800"/>
            <a:ext cx="1066800" cy="1524000"/>
          </a:xfrm>
          <a:prstGeom prst="actionButtonDocumen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ction Button: Document 48">
            <a:hlinkClick r:id="" action="ppaction://noaction" highlightClick="1"/>
          </p:cNvPr>
          <p:cNvSpPr/>
          <p:nvPr/>
        </p:nvSpPr>
        <p:spPr>
          <a:xfrm>
            <a:off x="11473307" y="7246288"/>
            <a:ext cx="1066800" cy="1524000"/>
          </a:xfrm>
          <a:prstGeom prst="actionButtonDocumen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879387" y="50292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Raleway ExtraBold"/>
                <a:cs typeface="Raleway ExtraBold"/>
              </a:rPr>
              <a:t>class.csv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879387" y="7592789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Raleway ExtraBold"/>
                <a:cs typeface="Raleway ExtraBold"/>
              </a:rPr>
              <a:t>zoo.csv</a:t>
            </a:r>
          </a:p>
        </p:txBody>
      </p:sp>
    </p:spTree>
    <p:extLst>
      <p:ext uri="{BB962C8B-B14F-4D97-AF65-F5344CB8AC3E}">
        <p14:creationId xmlns:p14="http://schemas.microsoft.com/office/powerpoint/2010/main" val="6608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42104" y="10565524"/>
            <a:ext cx="2468978" cy="2468657"/>
          </a:xfrm>
        </p:spPr>
      </p:pic>
      <p:sp>
        <p:nvSpPr>
          <p:cNvPr id="20" name="Action Button: Document 19">
            <a:hlinkClick r:id="" action="ppaction://noaction" highlightClick="1"/>
          </p:cNvPr>
          <p:cNvSpPr/>
          <p:nvPr/>
        </p:nvSpPr>
        <p:spPr>
          <a:xfrm>
            <a:off x="19073126" y="12124398"/>
            <a:ext cx="644080" cy="909783"/>
          </a:xfrm>
          <a:prstGeom prst="actionButtonDocumen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903804" y="12510961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Raleway ExtraBold"/>
                <a:cs typeface="Raleway ExtraBold"/>
              </a:rPr>
              <a:t>class.csv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58408" y="3131403"/>
            <a:ext cx="17793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Raleway ExtraBold"/>
                <a:cs typeface="Raleway ExtraBold"/>
              </a:rPr>
              <a:t>File class.csv </a:t>
            </a:r>
            <a:r>
              <a:rPr lang="en-US" dirty="0" err="1">
                <a:solidFill>
                  <a:schemeClr val="bg2"/>
                </a:solidFill>
                <a:latin typeface="Raleway ExtraBold"/>
                <a:cs typeface="Raleway ExtraBold"/>
              </a:rPr>
              <a:t>gồm</a:t>
            </a:r>
            <a:r>
              <a:rPr lang="en-US" dirty="0">
                <a:solidFill>
                  <a:schemeClr val="bg2"/>
                </a:solidFill>
                <a:latin typeface="Raleway ExtraBold"/>
                <a:cs typeface="Raleway ExtraBold"/>
              </a:rPr>
              <a:t> 4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thuộc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aleway ExtraBold"/>
                <a:cs typeface="Raleway ExtraBold"/>
              </a:rPr>
              <a:t>tính</a:t>
            </a:r>
            <a:r>
              <a:rPr lang="en-US" dirty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503097"/>
              </p:ext>
            </p:extLst>
          </p:nvPr>
        </p:nvGraphicFramePr>
        <p:xfrm>
          <a:off x="2924572" y="5058605"/>
          <a:ext cx="17805668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102">
                  <a:extLst>
                    <a:ext uri="{9D8B030D-6E8A-4147-A177-3AD203B41FA5}">
                      <a16:colId xmlns:a16="http://schemas.microsoft.com/office/drawing/2014/main" val="1965980201"/>
                    </a:ext>
                  </a:extLst>
                </a:gridCol>
                <a:gridCol w="12067173">
                  <a:extLst>
                    <a:ext uri="{9D8B030D-6E8A-4147-A177-3AD203B41FA5}">
                      <a16:colId xmlns:a16="http://schemas.microsoft.com/office/drawing/2014/main" val="2836548992"/>
                    </a:ext>
                  </a:extLst>
                </a:gridCol>
                <a:gridCol w="3899393">
                  <a:extLst>
                    <a:ext uri="{9D8B030D-6E8A-4147-A177-3AD203B41FA5}">
                      <a16:colId xmlns:a16="http://schemas.microsoft.com/office/drawing/2014/main" val="3517827534"/>
                    </a:ext>
                  </a:extLst>
                </a:gridCol>
              </a:tblGrid>
              <a:tr h="705452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Stt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Tê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984157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 err="1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Raleway ExtraBold"/>
                        </a:rPr>
                        <a:t>Class_Number</a:t>
                      </a:r>
                      <a:endParaRPr lang="en-US" sz="4400" b="0" kern="1200" dirty="0" smtClean="0">
                        <a:solidFill>
                          <a:schemeClr val="bg1"/>
                        </a:solidFill>
                        <a:latin typeface="Raleway ExtraBold"/>
                        <a:ea typeface="+mn-ea"/>
                        <a:cs typeface="Raleway ExtraBold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25694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 err="1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Raleway ExtraBold"/>
                        </a:rPr>
                        <a:t>Number_Of_Animal_Species_In_Class</a:t>
                      </a:r>
                      <a:endParaRPr lang="en-US" sz="4400" b="0" kern="1200" dirty="0" smtClean="0">
                        <a:solidFill>
                          <a:schemeClr val="bg1"/>
                        </a:solidFill>
                        <a:latin typeface="Raleway ExtraBold"/>
                        <a:ea typeface="+mn-ea"/>
                        <a:cs typeface="Raleway ExtraBold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65190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 err="1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Raleway ExtraBold"/>
                        </a:rPr>
                        <a:t>Class_Type</a:t>
                      </a:r>
                      <a:endParaRPr lang="en-US" sz="4400" b="0" kern="1200" dirty="0" smtClean="0">
                        <a:solidFill>
                          <a:schemeClr val="bg1"/>
                        </a:solidFill>
                        <a:latin typeface="Raleway ExtraBold"/>
                        <a:ea typeface="+mn-ea"/>
                        <a:cs typeface="Raleway ExtraBold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84100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b="0" kern="1200" dirty="0" err="1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Raleway ExtraBold"/>
                        </a:rPr>
                        <a:t>Animal_Names</a:t>
                      </a:r>
                      <a:endParaRPr lang="en-US" sz="4400" b="0" kern="1200" dirty="0" smtClean="0">
                        <a:solidFill>
                          <a:schemeClr val="bg1"/>
                        </a:solidFill>
                        <a:latin typeface="Raleway ExtraBold"/>
                        <a:ea typeface="+mn-ea"/>
                        <a:cs typeface="Raleway ExtraBold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12537"/>
                  </a:ext>
                </a:extLst>
              </a:tr>
            </a:tbl>
          </a:graphicData>
        </a:graphic>
      </p:graphicFrame>
      <p:sp>
        <p:nvSpPr>
          <p:cNvPr id="1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I. GIỚI THIỆU TẬP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4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42104" y="10565524"/>
            <a:ext cx="2468978" cy="2468657"/>
          </a:xfrm>
        </p:spPr>
      </p:pic>
      <p:sp>
        <p:nvSpPr>
          <p:cNvPr id="20" name="Action Button: Document 19">
            <a:hlinkClick r:id="" action="ppaction://noaction" highlightClick="1"/>
          </p:cNvPr>
          <p:cNvSpPr/>
          <p:nvPr/>
        </p:nvSpPr>
        <p:spPr>
          <a:xfrm>
            <a:off x="19073126" y="12124398"/>
            <a:ext cx="644080" cy="909783"/>
          </a:xfrm>
          <a:prstGeom prst="actionButtonDocumen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903804" y="12510961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zoo.csv</a:t>
            </a:r>
            <a:endParaRPr lang="en-US" sz="2800" dirty="0">
              <a:solidFill>
                <a:schemeClr val="bg2"/>
              </a:solidFill>
              <a:latin typeface="Raleway ExtraBold"/>
              <a:cs typeface="Raleway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1387" y="1988403"/>
            <a:ext cx="2120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Raleway ExtraBold"/>
                <a:cs typeface="Raleway ExtraBold"/>
              </a:rPr>
              <a:t>File 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zoo.csv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chứa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101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dòng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dữ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liệu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.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Gồm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17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thuộc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tính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và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1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cột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nhãn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endParaRPr lang="en-US" dirty="0">
              <a:solidFill>
                <a:schemeClr val="bg2"/>
              </a:solidFill>
              <a:latin typeface="Raleway ExtraBold"/>
              <a:cs typeface="Raleway ExtraBold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153631"/>
              </p:ext>
            </p:extLst>
          </p:nvPr>
        </p:nvGraphicFramePr>
        <p:xfrm>
          <a:off x="2823987" y="3352800"/>
          <a:ext cx="17805668" cy="83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102">
                  <a:extLst>
                    <a:ext uri="{9D8B030D-6E8A-4147-A177-3AD203B41FA5}">
                      <a16:colId xmlns:a16="http://schemas.microsoft.com/office/drawing/2014/main" val="1965980201"/>
                    </a:ext>
                  </a:extLst>
                </a:gridCol>
                <a:gridCol w="12067173">
                  <a:extLst>
                    <a:ext uri="{9D8B030D-6E8A-4147-A177-3AD203B41FA5}">
                      <a16:colId xmlns:a16="http://schemas.microsoft.com/office/drawing/2014/main" val="2836548992"/>
                    </a:ext>
                  </a:extLst>
                </a:gridCol>
                <a:gridCol w="3899393">
                  <a:extLst>
                    <a:ext uri="{9D8B030D-6E8A-4147-A177-3AD203B41FA5}">
                      <a16:colId xmlns:a16="http://schemas.microsoft.com/office/drawing/2014/main" val="3517827534"/>
                    </a:ext>
                  </a:extLst>
                </a:gridCol>
              </a:tblGrid>
              <a:tr h="705452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Stt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Tê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984157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err="1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animal_name</a:t>
                      </a:r>
                      <a:endParaRPr lang="en-US" sz="4400" kern="1200" dirty="0" smtClean="0">
                        <a:solidFill>
                          <a:schemeClr val="bg1"/>
                        </a:solidFill>
                        <a:latin typeface="Raleway ExtraBold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25694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hair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65190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feathers</a:t>
                      </a:r>
                      <a:endParaRPr lang="en-US" sz="4400" kern="1200" dirty="0">
                        <a:solidFill>
                          <a:schemeClr val="bg1"/>
                        </a:solidFill>
                        <a:latin typeface="Raleway ExtraBold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84100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eggs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12537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milk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86846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airborne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5826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aquatic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70319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predator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787579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toothed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67305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backbone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608990"/>
                  </a:ext>
                </a:extLst>
              </a:tr>
            </a:tbl>
          </a:graphicData>
        </a:graphic>
      </p:graphicFrame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I. GIỚI THIỆU TẬP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6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42104" y="10565524"/>
            <a:ext cx="2468978" cy="2468657"/>
          </a:xfrm>
        </p:spPr>
      </p:pic>
      <p:sp>
        <p:nvSpPr>
          <p:cNvPr id="20" name="Action Button: Document 19">
            <a:hlinkClick r:id="" action="ppaction://noaction" highlightClick="1"/>
          </p:cNvPr>
          <p:cNvSpPr/>
          <p:nvPr/>
        </p:nvSpPr>
        <p:spPr>
          <a:xfrm>
            <a:off x="19073126" y="12124398"/>
            <a:ext cx="644080" cy="909783"/>
          </a:xfrm>
          <a:prstGeom prst="actionButtonDocumen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903804" y="12510961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zoo.csv</a:t>
            </a:r>
            <a:endParaRPr lang="en-US" sz="2800" dirty="0">
              <a:solidFill>
                <a:schemeClr val="bg2"/>
              </a:solidFill>
              <a:latin typeface="Raleway ExtraBold"/>
              <a:cs typeface="Raleway ExtraBold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64698"/>
              </p:ext>
            </p:extLst>
          </p:nvPr>
        </p:nvGraphicFramePr>
        <p:xfrm>
          <a:off x="2823987" y="2286000"/>
          <a:ext cx="1780566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102">
                  <a:extLst>
                    <a:ext uri="{9D8B030D-6E8A-4147-A177-3AD203B41FA5}">
                      <a16:colId xmlns:a16="http://schemas.microsoft.com/office/drawing/2014/main" val="1965980201"/>
                    </a:ext>
                  </a:extLst>
                </a:gridCol>
                <a:gridCol w="12067173">
                  <a:extLst>
                    <a:ext uri="{9D8B030D-6E8A-4147-A177-3AD203B41FA5}">
                      <a16:colId xmlns:a16="http://schemas.microsoft.com/office/drawing/2014/main" val="2836548992"/>
                    </a:ext>
                  </a:extLst>
                </a:gridCol>
                <a:gridCol w="3899393">
                  <a:extLst>
                    <a:ext uri="{9D8B030D-6E8A-4147-A177-3AD203B41FA5}">
                      <a16:colId xmlns:a16="http://schemas.microsoft.com/office/drawing/2014/main" val="3517827534"/>
                    </a:ext>
                  </a:extLst>
                </a:gridCol>
              </a:tblGrid>
              <a:tr h="705452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Stt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Tê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984157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breathes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323919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venomous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25694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fins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65190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legs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84100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tail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12537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domestic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86846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err="1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catsize</a:t>
                      </a:r>
                      <a:endParaRPr lang="en-US" sz="4400" kern="1200" dirty="0" smtClean="0">
                        <a:solidFill>
                          <a:schemeClr val="bg1"/>
                        </a:solidFill>
                        <a:latin typeface="Raleway ExtraBold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5826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err="1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class_type</a:t>
                      </a:r>
                      <a:endParaRPr lang="en-US" sz="4400" kern="1200" dirty="0" smtClean="0">
                        <a:solidFill>
                          <a:schemeClr val="bg1"/>
                        </a:solidFill>
                        <a:latin typeface="Raleway ExtraBold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7031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73204" y="10249478"/>
            <a:ext cx="1623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Các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nhãn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từ</a:t>
            </a:r>
            <a:r>
              <a:rPr lang="en-US" sz="44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1 </a:t>
            </a:r>
            <a:r>
              <a:rPr lang="en-US" sz="44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đến</a:t>
            </a:r>
            <a:r>
              <a:rPr lang="en-US" sz="44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7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đại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diện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cho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hệ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động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vật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tương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ứng</a:t>
            </a:r>
            <a:endParaRPr lang="en-US" sz="44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</p:txBody>
      </p:sp>
      <p:sp>
        <p:nvSpPr>
          <p:cNvPr id="7" name="Curved Right Arrow 6"/>
          <p:cNvSpPr/>
          <p:nvPr/>
        </p:nvSpPr>
        <p:spPr>
          <a:xfrm>
            <a:off x="1274508" y="8600012"/>
            <a:ext cx="1676400" cy="2453741"/>
          </a:xfrm>
          <a:prstGeom prst="curvedRightArrow">
            <a:avLst>
              <a:gd name="adj1" fmla="val 18666"/>
              <a:gd name="adj2" fmla="val 42320"/>
              <a:gd name="adj3" fmla="val 25000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I. GIỚI THIỆU TẬP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8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214418"/>
              </p:ext>
            </p:extLst>
          </p:nvPr>
        </p:nvGraphicFramePr>
        <p:xfrm>
          <a:off x="4245505" y="4114800"/>
          <a:ext cx="16634881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558">
                  <a:extLst>
                    <a:ext uri="{9D8B030D-6E8A-4147-A177-3AD203B41FA5}">
                      <a16:colId xmlns:a16="http://schemas.microsoft.com/office/drawing/2014/main" val="2836548992"/>
                    </a:ext>
                  </a:extLst>
                </a:gridCol>
                <a:gridCol w="11375323">
                  <a:extLst>
                    <a:ext uri="{9D8B030D-6E8A-4147-A177-3AD203B41FA5}">
                      <a16:colId xmlns:a16="http://schemas.microsoft.com/office/drawing/2014/main" val="3517827534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Class_type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984157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44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44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44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vú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323919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Chim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25694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Bò</a:t>
                      </a:r>
                      <a:r>
                        <a:rPr lang="en-US" sz="44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sát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6519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Cá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841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Lưỡng</a:t>
                      </a:r>
                      <a:r>
                        <a:rPr lang="en-US" sz="44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cư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12537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Bọ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86846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44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xương</a:t>
                      </a:r>
                      <a:r>
                        <a:rPr lang="en-US" sz="44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sống</a:t>
                      </a:r>
                      <a:endParaRPr lang="en-US" sz="44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582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06787" y="2209800"/>
            <a:ext cx="1097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Tên</a:t>
            </a:r>
            <a:r>
              <a:rPr lang="en-US" sz="44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các</a:t>
            </a:r>
            <a:r>
              <a:rPr lang="en-US" sz="44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hệ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động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vật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trong</a:t>
            </a:r>
            <a:r>
              <a:rPr lang="en-US" sz="44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class_type</a:t>
            </a:r>
            <a:endParaRPr lang="en-US" sz="44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</p:txBody>
      </p:sp>
      <p:pic>
        <p:nvPicPr>
          <p:cNvPr id="7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42104" y="10565524"/>
            <a:ext cx="2468978" cy="2468657"/>
          </a:xfrm>
        </p:spPr>
      </p:pic>
      <p:sp>
        <p:nvSpPr>
          <p:cNvPr id="8" name="TextBox 7"/>
          <p:cNvSpPr txBox="1"/>
          <p:nvPr/>
        </p:nvSpPr>
        <p:spPr>
          <a:xfrm>
            <a:off x="19903804" y="12510961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zoo.csv</a:t>
            </a:r>
            <a:endParaRPr lang="en-US" sz="2800" dirty="0">
              <a:solidFill>
                <a:schemeClr val="bg2"/>
              </a:solidFill>
              <a:latin typeface="Raleway ExtraBold"/>
              <a:cs typeface="Raleway ExtraBold"/>
            </a:endParaRPr>
          </a:p>
        </p:txBody>
      </p:sp>
      <p:sp>
        <p:nvSpPr>
          <p:cNvPr id="10" name="Action Button: Document 9">
            <a:hlinkClick r:id="" action="ppaction://noaction" highlightClick="1"/>
          </p:cNvPr>
          <p:cNvSpPr/>
          <p:nvPr/>
        </p:nvSpPr>
        <p:spPr>
          <a:xfrm>
            <a:off x="19073126" y="12124398"/>
            <a:ext cx="644080" cy="909783"/>
          </a:xfrm>
          <a:prstGeom prst="actionButtonDocumen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I. GIỚI THIỆU TẬP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6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42104" y="10565524"/>
            <a:ext cx="2468978" cy="2468657"/>
          </a:xfrm>
        </p:spPr>
      </p:pic>
      <p:sp>
        <p:nvSpPr>
          <p:cNvPr id="20" name="Action Button: Document 19">
            <a:hlinkClick r:id="" action="ppaction://noaction" highlightClick="1"/>
          </p:cNvPr>
          <p:cNvSpPr/>
          <p:nvPr/>
        </p:nvSpPr>
        <p:spPr>
          <a:xfrm>
            <a:off x="19073126" y="12124398"/>
            <a:ext cx="644080" cy="909783"/>
          </a:xfrm>
          <a:prstGeom prst="actionButtonDocumen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903804" y="12510961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zoo.csv</a:t>
            </a:r>
            <a:endParaRPr lang="en-US" sz="2800" dirty="0">
              <a:solidFill>
                <a:schemeClr val="bg2"/>
              </a:solidFill>
              <a:latin typeface="Raleway ExtraBold"/>
              <a:cs typeface="Raleway Extra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789" y="2657462"/>
            <a:ext cx="2235683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8511" y="1725304"/>
            <a:ext cx="17793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Ví</a:t>
            </a:r>
            <a:r>
              <a:rPr lang="en-US" sz="44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sz="4400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dụ</a:t>
            </a:r>
            <a:r>
              <a:rPr lang="en-US" sz="44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sz="4400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khi</a:t>
            </a:r>
            <a:r>
              <a:rPr lang="en-US" sz="44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sz="4400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liệt</a:t>
            </a:r>
            <a:r>
              <a:rPr lang="en-US" sz="44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sz="4400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kê</a:t>
            </a:r>
            <a:r>
              <a:rPr lang="en-US" sz="44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sz="4400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động</a:t>
            </a:r>
            <a:r>
              <a:rPr lang="en-US" sz="44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sz="4400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vật</a:t>
            </a:r>
            <a:r>
              <a:rPr lang="en-US" sz="44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sz="4400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có</a:t>
            </a:r>
            <a:r>
              <a:rPr lang="en-US" sz="44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5 </a:t>
            </a:r>
            <a:r>
              <a:rPr lang="en-US" sz="4400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chân</a:t>
            </a:r>
            <a:r>
              <a:rPr lang="en-US" sz="44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: legs = 5</a:t>
            </a:r>
            <a:endParaRPr lang="en-US" sz="4400" dirty="0">
              <a:solidFill>
                <a:schemeClr val="bg2"/>
              </a:solidFill>
              <a:latin typeface="Raleway ExtraBold"/>
              <a:cs typeface="Raleway ExtraBold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7587" y="3726291"/>
            <a:ext cx="0" cy="298622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2600000" algn="tr" rotWithShape="0">
              <a:schemeClr val="bg2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16488" y="7164153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Raleway ExtraBold"/>
                <a:cs typeface="Raleway ExtraBold"/>
              </a:rPr>
              <a:t>Đẻ</a:t>
            </a:r>
            <a:r>
              <a:rPr lang="en-US" sz="4000" dirty="0" smtClean="0">
                <a:solidFill>
                  <a:schemeClr val="bg1"/>
                </a:solidFill>
                <a:latin typeface="Raleway ExtraBold"/>
                <a:cs typeface="Raleway ExtraBold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Raleway ExtraBold"/>
                <a:cs typeface="Raleway ExtraBold"/>
              </a:rPr>
              <a:t>trứng</a:t>
            </a:r>
            <a:endParaRPr lang="en-US" sz="4000" dirty="0">
              <a:solidFill>
                <a:schemeClr val="bg1"/>
              </a:solidFill>
              <a:latin typeface="Raleway ExtraBold"/>
              <a:cs typeface="Raleway ExtraBold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297987" y="3726291"/>
            <a:ext cx="0" cy="413642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2600000" algn="tr" rotWithShape="0">
              <a:schemeClr val="bg2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78787" y="8160603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Raleway ExtraBold"/>
                <a:cs typeface="Raleway ExtraBold"/>
              </a:rPr>
              <a:t>Thủy</a:t>
            </a:r>
            <a:r>
              <a:rPr lang="en-US" sz="4000" dirty="0">
                <a:solidFill>
                  <a:schemeClr val="bg1"/>
                </a:solidFill>
                <a:latin typeface="Raleway ExtraBold"/>
                <a:cs typeface="Raleway ExtraBold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Raleway ExtraBold"/>
                <a:cs typeface="Raleway ExtraBold"/>
              </a:rPr>
              <a:t>sinh</a:t>
            </a:r>
            <a:endParaRPr lang="en-US" sz="4000" dirty="0">
              <a:solidFill>
                <a:schemeClr val="bg1"/>
              </a:solidFill>
              <a:latin typeface="Raleway ExtraBold"/>
              <a:cs typeface="Raleway ExtraBold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974387" y="3726291"/>
            <a:ext cx="0" cy="603422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2600000" algn="tr" rotWithShape="0">
              <a:schemeClr val="bg2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142128" y="10168637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Raleway ExtraBold"/>
                <a:cs typeface="Raleway ExtraBold"/>
              </a:rPr>
              <a:t>Ăn</a:t>
            </a:r>
            <a:r>
              <a:rPr lang="en-US" sz="4000" dirty="0">
                <a:solidFill>
                  <a:schemeClr val="bg1"/>
                </a:solidFill>
                <a:latin typeface="Raleway ExtraBold"/>
                <a:cs typeface="Raleway ExtraBold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Raleway ExtraBold"/>
                <a:cs typeface="Raleway ExtraBold"/>
              </a:rPr>
              <a:t>thịt</a:t>
            </a:r>
            <a:endParaRPr lang="en-US" sz="4000" dirty="0">
              <a:solidFill>
                <a:schemeClr val="bg1"/>
              </a:solidFill>
              <a:latin typeface="Raleway ExtraBold"/>
              <a:cs typeface="Raleway ExtraBold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984787" y="3689644"/>
            <a:ext cx="0" cy="420971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2600000" algn="tr" rotWithShape="0">
              <a:schemeClr val="bg2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04044" y="8042456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aleway ExtraBold"/>
                <a:cs typeface="Raleway ExtraBold"/>
              </a:rPr>
              <a:t>5 </a:t>
            </a:r>
            <a:r>
              <a:rPr lang="en-US" sz="4000" dirty="0" err="1">
                <a:solidFill>
                  <a:schemeClr val="bg1"/>
                </a:solidFill>
                <a:latin typeface="Raleway ExtraBold"/>
                <a:cs typeface="Raleway ExtraBold"/>
              </a:rPr>
              <a:t>chân</a:t>
            </a:r>
            <a:r>
              <a:rPr lang="en-US" sz="4000" dirty="0">
                <a:solidFill>
                  <a:schemeClr val="bg1"/>
                </a:solidFill>
                <a:latin typeface="Raleway ExtraBold"/>
                <a:cs typeface="Raleway ExtraBold"/>
              </a:rPr>
              <a:t>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328187" y="3644045"/>
            <a:ext cx="0" cy="565201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2600000" algn="tr" rotWithShape="0">
              <a:schemeClr val="bg2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88731" y="9553084"/>
            <a:ext cx="529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Không</a:t>
            </a:r>
            <a:r>
              <a:rPr lang="en-US" sz="40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xương</a:t>
            </a:r>
            <a:r>
              <a:rPr lang="en-US" sz="40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sống</a:t>
            </a:r>
            <a:endParaRPr lang="en-US" sz="40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chemeClr val="bg1"/>
              </a:solidFill>
              <a:latin typeface="Raleway ExtraBold"/>
              <a:cs typeface="Raleway Extra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54188" y="563813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aleway ExtraBold"/>
                <a:cs typeface="Raleway ExtraBold"/>
              </a:rPr>
              <a:t>Sao </a:t>
            </a:r>
            <a:r>
              <a:rPr lang="en-US" sz="4000" dirty="0" err="1">
                <a:solidFill>
                  <a:schemeClr val="bg1"/>
                </a:solidFill>
                <a:latin typeface="Raleway ExtraBold"/>
                <a:cs typeface="Raleway ExtraBold"/>
              </a:rPr>
              <a:t>biển</a:t>
            </a:r>
            <a:endParaRPr lang="en-US" sz="4000" dirty="0">
              <a:solidFill>
                <a:schemeClr val="bg1"/>
              </a:solidFill>
              <a:latin typeface="Raleway ExtraBold"/>
              <a:cs typeface="Raleway ExtraBold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97187" y="3726291"/>
            <a:ext cx="0" cy="1646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I. GIỚI THIỆU TẬP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88991" y="1509648"/>
            <a:ext cx="19429396" cy="1462152"/>
          </a:xfrm>
        </p:spPr>
        <p:txBody>
          <a:bodyPr/>
          <a:lstStyle/>
          <a:p>
            <a:r>
              <a:rPr lang="en-US" sz="4400" dirty="0" smtClean="0"/>
              <a:t> </a:t>
            </a:r>
            <a:r>
              <a:rPr lang="en-US" sz="4400" dirty="0" err="1" smtClean="0"/>
              <a:t>Một</a:t>
            </a:r>
            <a:r>
              <a:rPr lang="en-US" sz="4400" dirty="0" smtClean="0"/>
              <a:t> </a:t>
            </a:r>
            <a:r>
              <a:rPr lang="en-US" sz="4400" dirty="0" err="1" smtClean="0"/>
              <a:t>số</a:t>
            </a:r>
            <a:r>
              <a:rPr lang="en-US" sz="4400" dirty="0" smtClean="0"/>
              <a:t> </a:t>
            </a:r>
            <a:r>
              <a:rPr lang="en-US" sz="4400" dirty="0" err="1" smtClean="0"/>
              <a:t>đặc</a:t>
            </a:r>
            <a:r>
              <a:rPr lang="en-US" sz="4400" dirty="0" smtClean="0"/>
              <a:t> </a:t>
            </a:r>
            <a:r>
              <a:rPr lang="en-US" sz="4400" dirty="0" err="1" smtClean="0"/>
              <a:t>trưng</a:t>
            </a:r>
            <a:r>
              <a:rPr lang="en-US" sz="4400" dirty="0" smtClean="0"/>
              <a:t> </a:t>
            </a:r>
            <a:r>
              <a:rPr lang="en-US" sz="4400" dirty="0" err="1" smtClean="0"/>
              <a:t>thuộc</a:t>
            </a:r>
            <a:r>
              <a:rPr lang="en-US" sz="4400" dirty="0" smtClean="0"/>
              <a:t> </a:t>
            </a:r>
            <a:r>
              <a:rPr lang="en-US" sz="4400" dirty="0" err="1" smtClean="0"/>
              <a:t>tính</a:t>
            </a:r>
            <a:r>
              <a:rPr lang="en-US" sz="4400" dirty="0" smtClean="0"/>
              <a:t> </a:t>
            </a:r>
            <a:r>
              <a:rPr lang="en-US" sz="4400" dirty="0" err="1" smtClean="0"/>
              <a:t>của</a:t>
            </a:r>
            <a:r>
              <a:rPr lang="en-US" sz="4400" dirty="0" smtClean="0"/>
              <a:t> </a:t>
            </a:r>
            <a:r>
              <a:rPr lang="en-US" sz="4400" dirty="0" err="1" smtClean="0"/>
              <a:t>hệ</a:t>
            </a:r>
            <a:r>
              <a:rPr lang="en-US" sz="4400" dirty="0" smtClean="0"/>
              <a:t> </a:t>
            </a:r>
            <a:r>
              <a:rPr lang="en-US" sz="4400" dirty="0" err="1" smtClean="0"/>
              <a:t>động</a:t>
            </a:r>
            <a:r>
              <a:rPr lang="en-US" sz="4400" dirty="0" smtClean="0"/>
              <a:t> </a:t>
            </a:r>
            <a:r>
              <a:rPr lang="en-US" sz="4400" dirty="0" err="1" smtClean="0"/>
              <a:t>vật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87" y="3276600"/>
            <a:ext cx="17373600" cy="880115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177244"/>
              </p:ext>
            </p:extLst>
          </p:nvPr>
        </p:nvGraphicFramePr>
        <p:xfrm>
          <a:off x="18234568" y="4674049"/>
          <a:ext cx="7062196" cy="600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901">
                  <a:extLst>
                    <a:ext uri="{9D8B030D-6E8A-4147-A177-3AD203B41FA5}">
                      <a16:colId xmlns:a16="http://schemas.microsoft.com/office/drawing/2014/main" val="2836548992"/>
                    </a:ext>
                  </a:extLst>
                </a:gridCol>
                <a:gridCol w="4829295">
                  <a:extLst>
                    <a:ext uri="{9D8B030D-6E8A-4147-A177-3AD203B41FA5}">
                      <a16:colId xmlns:a16="http://schemas.microsoft.com/office/drawing/2014/main" val="3517827534"/>
                    </a:ext>
                  </a:extLst>
                </a:gridCol>
              </a:tblGrid>
              <a:tr h="732971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32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32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32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vú</a:t>
                      </a:r>
                      <a:endParaRPr lang="en-US" sz="32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323919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Chim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02569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Bò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sát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16519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Cá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2841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Lưỡng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cư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21253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Bọ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286846"/>
                  </a:ext>
                </a:extLst>
              </a:tr>
              <a:tr h="1387082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xương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sống</a:t>
                      </a:r>
                      <a:endParaRPr lang="en-US" sz="32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45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5587" y="1802812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Lông</a:t>
            </a:r>
            <a:endParaRPr lang="en-US" sz="28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821987" y="2283914"/>
            <a:ext cx="1905000" cy="100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I. GIỚI THIỆU TẬP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6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nterprise Dark">
      <a:dk1>
        <a:sysClr val="windowText" lastClr="000000"/>
      </a:dk1>
      <a:lt1>
        <a:sysClr val="window" lastClr="FFFFFF"/>
      </a:lt1>
      <a:dk2>
        <a:srgbClr val="E7E7E7"/>
      </a:dk2>
      <a:lt2>
        <a:srgbClr val="52B3AF"/>
      </a:lt2>
      <a:accent1>
        <a:srgbClr val="BBD755"/>
      </a:accent1>
      <a:accent2>
        <a:srgbClr val="52B3AF"/>
      </a:accent2>
      <a:accent3>
        <a:srgbClr val="FABD30"/>
      </a:accent3>
      <a:accent4>
        <a:srgbClr val="E54C29"/>
      </a:accent4>
      <a:accent5>
        <a:srgbClr val="383433"/>
      </a:accent5>
      <a:accent6>
        <a:srgbClr val="959594"/>
      </a:accent6>
      <a:hlink>
        <a:srgbClr val="52B3AF"/>
      </a:hlink>
      <a:folHlink>
        <a:srgbClr val="BFCE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2B3AF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543</Words>
  <Application>Microsoft Office PowerPoint</Application>
  <PresentationFormat>Custom</PresentationFormat>
  <Paragraphs>215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Lato Black</vt:lpstr>
      <vt:lpstr>Lato Light</vt:lpstr>
      <vt:lpstr>Lucida Grande</vt:lpstr>
      <vt:lpstr>Raleway ExtraBold</vt:lpstr>
      <vt:lpstr>Raleway ExtraLight</vt:lpstr>
      <vt:lpstr>Raleway Light</vt:lpstr>
      <vt:lpstr>Raleway Regular</vt:lpstr>
      <vt:lpstr>Times New Roman</vt:lpstr>
      <vt:lpstr>Wingdings</vt:lpstr>
      <vt:lpstr>Office Theme</vt:lpstr>
      <vt:lpstr>Ứng Dụng Dự Đoán Hệ Động Vật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Louis Twelve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</dc:title>
  <dc:creator>Louis Twelve</dc:creator>
  <cp:lastModifiedBy>TCONG</cp:lastModifiedBy>
  <cp:revision>483</cp:revision>
  <dcterms:created xsi:type="dcterms:W3CDTF">2014-11-10T20:05:35Z</dcterms:created>
  <dcterms:modified xsi:type="dcterms:W3CDTF">2021-04-24T13:38:00Z</dcterms:modified>
</cp:coreProperties>
</file>