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3" r:id="rId2"/>
    <p:sldId id="271" r:id="rId3"/>
    <p:sldId id="273" r:id="rId4"/>
    <p:sldId id="274" r:id="rId5"/>
    <p:sldId id="275" r:id="rId6"/>
    <p:sldId id="277" r:id="rId7"/>
    <p:sldId id="335" r:id="rId8"/>
    <p:sldId id="336" r:id="rId9"/>
    <p:sldId id="337" r:id="rId10"/>
    <p:sldId id="338" r:id="rId11"/>
    <p:sldId id="339" r:id="rId12"/>
    <p:sldId id="340" r:id="rId13"/>
    <p:sldId id="341" r:id="rId14"/>
    <p:sldId id="324" r:id="rId15"/>
    <p:sldId id="342" r:id="rId16"/>
    <p:sldId id="333" r:id="rId17"/>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2B3AF"/>
    <a:srgbClr val="A8D709"/>
    <a:srgbClr val="192632"/>
    <a:srgbClr val="2C4155"/>
    <a:srgbClr val="DBDBDB"/>
    <a:srgbClr val="C3C3C3"/>
    <a:srgbClr val="383433"/>
    <a:srgbClr val="E54C29"/>
    <a:srgbClr val="FABD30"/>
    <a:srgbClr val="BFCE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9361" autoAdjust="0"/>
  </p:normalViewPr>
  <p:slideViewPr>
    <p:cSldViewPr snapToObjects="1" showGuides="1">
      <p:cViewPr varScale="1">
        <p:scale>
          <a:sx n="33" d="100"/>
          <a:sy n="33" d="100"/>
        </p:scale>
        <p:origin x="828" y="72"/>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t>12/29/2020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t>12/29/2020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3" name="Picture Placeholder 2"/>
          <p:cNvSpPr>
            <a:spLocks noGrp="1"/>
          </p:cNvSpPr>
          <p:nvPr>
            <p:ph type="pic" sz="quarter" idx="15"/>
          </p:nvPr>
        </p:nvSpPr>
        <p:spPr>
          <a:xfrm>
            <a:off x="2112710" y="3200400"/>
            <a:ext cx="7722600" cy="7721600"/>
          </a:xfrm>
        </p:spPr>
        <p:txBody>
          <a:bodyPr>
            <a:normAutofit/>
          </a:bodyPr>
          <a:lstStyle>
            <a:lvl1pPr>
              <a:defRPr sz="3200"/>
            </a:lvl1pPr>
          </a:lstStyle>
          <a:p>
            <a:endParaRPr lang="en-US"/>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1"/>
            <a:ext cx="24387175" cy="10579101"/>
          </a:xfrm>
          <a:prstGeom prst="rect">
            <a:avLst/>
          </a:prstGeom>
        </p:spPr>
      </p:pic>
      <p:sp>
        <p:nvSpPr>
          <p:cNvPr id="23" name="Rectangle 22"/>
          <p:cNvSpPr/>
          <p:nvPr userDrawn="1"/>
        </p:nvSpPr>
        <p:spPr>
          <a:xfrm>
            <a:off x="3" y="2"/>
            <a:ext cx="24387175"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22569633" y="717549"/>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9057816" y="2701148"/>
            <a:ext cx="5845460" cy="7922291"/>
          </a:xfrm>
          <a:prstGeom prst="rect">
            <a:avLst/>
          </a:prstGeom>
        </p:spPr>
      </p:pic>
      <p:sp>
        <p:nvSpPr>
          <p:cNvPr id="3" name="Picture Placeholder 2"/>
          <p:cNvSpPr>
            <a:spLocks noGrp="1"/>
          </p:cNvSpPr>
          <p:nvPr>
            <p:ph type="pic" sz="quarter" idx="15"/>
          </p:nvPr>
        </p:nvSpPr>
        <p:spPr>
          <a:xfrm>
            <a:off x="10228774" y="4655525"/>
            <a:ext cx="4001615"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24387175"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11736389" cy="13716000"/>
          </a:xfrm>
        </p:spPr>
        <p:txBody>
          <a:bodyPr>
            <a:normAutofit/>
          </a:bodyPr>
          <a:lstStyle>
            <a:lvl1pPr>
              <a:defRPr sz="3600"/>
            </a:lvl1pPr>
          </a:lstStyle>
          <a:p>
            <a:endParaRPr lang="en-US"/>
          </a:p>
        </p:txBody>
      </p:sp>
      <p:sp>
        <p:nvSpPr>
          <p:cNvPr id="3" name="Oval 2"/>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19"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5" name="Oval 24"/>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grpSp>
        <p:nvGrpSpPr>
          <p:cNvPr id="27" name="Group 26"/>
          <p:cNvGrpSpPr/>
          <p:nvPr userDrawn="1"/>
        </p:nvGrpSpPr>
        <p:grpSpPr>
          <a:xfrm>
            <a:off x="488574" y="943320"/>
            <a:ext cx="1552402"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0"/>
            <a:ext cx="12193588"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2219145" y="3606800"/>
            <a:ext cx="4267756"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22"/>
          <p:cNvSpPr>
            <a:spLocks noGrp="1"/>
          </p:cNvSpPr>
          <p:nvPr>
            <p:ph type="pic" sz="quarter" idx="16"/>
          </p:nvPr>
        </p:nvSpPr>
        <p:spPr>
          <a:xfrm>
            <a:off x="7316152" y="3606800"/>
            <a:ext cx="4267756"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3587" y="3606800"/>
            <a:ext cx="4267756"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71022" y="3606800"/>
            <a:ext cx="4267756" cy="4267200"/>
          </a:xfrm>
          <a:prstGeom prst="ellipse">
            <a:avLst/>
          </a:prstGeom>
        </p:spPr>
        <p:txBody>
          <a:bodyPr>
            <a:normAutofit/>
          </a:bodyPr>
          <a:lstStyle>
            <a:lvl1pPr>
              <a:defRPr sz="3200"/>
            </a:lvl1pPr>
          </a:lstStyle>
          <a:p>
            <a:endParaRPr lang="en-US"/>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par>
                          <p:cTn id="25" fill="hold">
                            <p:stCondLst>
                              <p:cond delay="2500"/>
                            </p:stCondLst>
                            <p:childTnLst>
                              <p:par>
                                <p:cTn id="26" presetID="31" presetClass="entr" presetSubtype="0" fill="hold" grpId="0" nodeType="afterEffect" nodePh="1">
                                  <p:stCondLst>
                                    <p:cond delay="0"/>
                                  </p:stCondLst>
                                  <p:endCondLst>
                                    <p:cond evt="begin" delay="0">
                                      <p:tn val="26"/>
                                    </p:cond>
                                  </p:endCondLst>
                                  <p:childTnLst>
                                    <p:set>
                                      <p:cBhvr>
                                        <p:cTn id="27" dur="1" fill="hold">
                                          <p:stCondLst>
                                            <p:cond delay="0"/>
                                          </p:stCondLst>
                                        </p:cTn>
                                        <p:tgtEl>
                                          <p:spTgt spid="18"/>
                                        </p:tgtEl>
                                        <p:attrNameLst>
                                          <p:attrName>style.visibility</p:attrName>
                                        </p:attrNameLst>
                                      </p:cBhvr>
                                      <p:to>
                                        <p:strVal val="visible"/>
                                      </p:to>
                                    </p:set>
                                    <p:anim calcmode="lin" valueType="num">
                                      <p:cBhvr>
                                        <p:cTn id="28" dur="1000" fill="hold"/>
                                        <p:tgtEl>
                                          <p:spTgt spid="18"/>
                                        </p:tgtEl>
                                        <p:attrNameLst>
                                          <p:attrName>ppt_w</p:attrName>
                                        </p:attrNameLst>
                                      </p:cBhvr>
                                      <p:tavLst>
                                        <p:tav tm="0">
                                          <p:val>
                                            <p:fltVal val="0"/>
                                          </p:val>
                                        </p:tav>
                                        <p:tav tm="100000">
                                          <p:val>
                                            <p:strVal val="#ppt_w"/>
                                          </p:val>
                                        </p:tav>
                                      </p:tavLst>
                                    </p:anim>
                                    <p:anim calcmode="lin" valueType="num">
                                      <p:cBhvr>
                                        <p:cTn id="29" dur="1000" fill="hold"/>
                                        <p:tgtEl>
                                          <p:spTgt spid="18"/>
                                        </p:tgtEl>
                                        <p:attrNameLst>
                                          <p:attrName>ppt_h</p:attrName>
                                        </p:attrNameLst>
                                      </p:cBhvr>
                                      <p:tavLst>
                                        <p:tav tm="0">
                                          <p:val>
                                            <p:fltVal val="0"/>
                                          </p:val>
                                        </p:tav>
                                        <p:tav tm="100000">
                                          <p:val>
                                            <p:strVal val="#ppt_h"/>
                                          </p:val>
                                        </p:tav>
                                      </p:tavLst>
                                    </p:anim>
                                    <p:anim calcmode="lin" valueType="num">
                                      <p:cBhvr>
                                        <p:cTn id="30" dur="1000" fill="hold"/>
                                        <p:tgtEl>
                                          <p:spTgt spid="18"/>
                                        </p:tgtEl>
                                        <p:attrNameLst>
                                          <p:attrName>style.rotation</p:attrName>
                                        </p:attrNameLst>
                                      </p:cBhvr>
                                      <p:tavLst>
                                        <p:tav tm="0">
                                          <p:val>
                                            <p:fltVal val="90"/>
                                          </p:val>
                                        </p:tav>
                                        <p:tav tm="100000">
                                          <p:val>
                                            <p:fltVal val="0"/>
                                          </p:val>
                                        </p:tav>
                                      </p:tavLst>
                                    </p:anim>
                                    <p:animEffect transition="in" filter="fade">
                                      <p:cBhvr>
                                        <p:cTn id="31" dur="1000"/>
                                        <p:tgtEl>
                                          <p:spTgt spid="18"/>
                                        </p:tgtEl>
                                      </p:cBhvr>
                                    </p:animEffect>
                                  </p:childTnLst>
                                </p:cTn>
                              </p:par>
                            </p:childTnLst>
                          </p:cTn>
                        </p:par>
                        <p:par>
                          <p:cTn id="32" fill="hold">
                            <p:stCondLst>
                              <p:cond delay="3500"/>
                            </p:stCondLst>
                            <p:childTnLst>
                              <p:par>
                                <p:cTn id="33" presetID="31"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4500"/>
                            </p:stCondLst>
                            <p:childTnLst>
                              <p:par>
                                <p:cTn id="40" presetID="31"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0"/>
                                        </p:tgtEl>
                                        <p:attrNameLst>
                                          <p:attrName>style.visibility</p:attrName>
                                        </p:attrNameLst>
                                      </p:cBhvr>
                                      <p:to>
                                        <p:strVal val="visible"/>
                                      </p:to>
                                    </p:set>
                                    <p:anim calcmode="lin" valueType="num">
                                      <p:cBhvr>
                                        <p:cTn id="42" dur="1000" fill="hold"/>
                                        <p:tgtEl>
                                          <p:spTgt spid="20"/>
                                        </p:tgtEl>
                                        <p:attrNameLst>
                                          <p:attrName>ppt_w</p:attrName>
                                        </p:attrNameLst>
                                      </p:cBhvr>
                                      <p:tavLst>
                                        <p:tav tm="0">
                                          <p:val>
                                            <p:fltVal val="0"/>
                                          </p:val>
                                        </p:tav>
                                        <p:tav tm="100000">
                                          <p:val>
                                            <p:strVal val="#ppt_w"/>
                                          </p:val>
                                        </p:tav>
                                      </p:tavLst>
                                    </p:anim>
                                    <p:anim calcmode="lin" valueType="num">
                                      <p:cBhvr>
                                        <p:cTn id="43" dur="1000" fill="hold"/>
                                        <p:tgtEl>
                                          <p:spTgt spid="20"/>
                                        </p:tgtEl>
                                        <p:attrNameLst>
                                          <p:attrName>ppt_h</p:attrName>
                                        </p:attrNameLst>
                                      </p:cBhvr>
                                      <p:tavLst>
                                        <p:tav tm="0">
                                          <p:val>
                                            <p:fltVal val="0"/>
                                          </p:val>
                                        </p:tav>
                                        <p:tav tm="100000">
                                          <p:val>
                                            <p:strVal val="#ppt_h"/>
                                          </p:val>
                                        </p:tav>
                                      </p:tavLst>
                                    </p:anim>
                                    <p:anim calcmode="lin" valueType="num">
                                      <p:cBhvr>
                                        <p:cTn id="44" dur="1000" fill="hold"/>
                                        <p:tgtEl>
                                          <p:spTgt spid="20"/>
                                        </p:tgtEl>
                                        <p:attrNameLst>
                                          <p:attrName>style.rotation</p:attrName>
                                        </p:attrNameLst>
                                      </p:cBhvr>
                                      <p:tavLst>
                                        <p:tav tm="0">
                                          <p:val>
                                            <p:fltVal val="90"/>
                                          </p:val>
                                        </p:tav>
                                        <p:tav tm="100000">
                                          <p:val>
                                            <p:fltVal val="0"/>
                                          </p:val>
                                        </p:tav>
                                      </p:tavLst>
                                    </p:anim>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723609" y="3200400"/>
            <a:ext cx="6332712"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2576930" y="273898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7353480" y="2738987"/>
            <a:ext cx="4635425"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12130030" y="2749323"/>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6906580" y="2759512"/>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257693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735348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1213003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690658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13630"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319943"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464480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3630"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319943"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464480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2311233"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4644806"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6969669"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2311233"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4644806"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6969669"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696644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30001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3630" y="77574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696644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30001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3630" y="100799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9291304"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9291304"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24" name="Oval 23"/>
          <p:cNvSpPr>
            <a:spLocks noChangeAspect="1"/>
          </p:cNvSpPr>
          <p:nvPr userDrawn="1"/>
        </p:nvSpPr>
        <p:spPr>
          <a:xfrm>
            <a:off x="22764422" y="775128"/>
            <a:ext cx="690154" cy="69006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5"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18" name="Picture Placeholder 13"/>
          <p:cNvSpPr>
            <a:spLocks noGrp="1"/>
          </p:cNvSpPr>
          <p:nvPr>
            <p:ph type="pic" sz="quarter" idx="10"/>
          </p:nvPr>
        </p:nvSpPr>
        <p:spPr>
          <a:xfrm>
            <a:off x="541451"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875024"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519988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541451"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875024"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519988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4504820"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6838394"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9163256"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4504820"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6838394"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9163256"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752152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85509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2179958"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752152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85509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2179958"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21484892"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21484892"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263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7"/>
            <a:ext cx="21948458" cy="2286000"/>
          </a:xfrm>
          <a:prstGeom prst="rect">
            <a:avLst/>
          </a:prstGeom>
        </p:spPr>
        <p:txBody>
          <a:bodyPr vert="horz" lIns="243852" tIns="121926" rIns="243852" bIns="121926" rtlCol="0" anchor="ctr">
            <a:normAutofit/>
          </a:bodyPr>
          <a:lstStyle/>
          <a:p>
            <a:r>
              <a:rPr lang="en-US" dirty="0"/>
              <a:t>Click to edit Master title style</a:t>
            </a:r>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359" y="12712701"/>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7475"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8" r:id="rId12"/>
    <p:sldLayoutId id="2147483679" r:id="rId13"/>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914073" y="4232449"/>
            <a:ext cx="17131486" cy="2940051"/>
          </a:xfrm>
        </p:spPr>
        <p:txBody>
          <a:bodyPr>
            <a:normAutofit/>
          </a:bodyPr>
          <a:lstStyle/>
          <a:p>
            <a:pPr algn="l"/>
            <a:r>
              <a:rPr lang="en-US" sz="7000" smtClean="0">
                <a:solidFill>
                  <a:schemeClr val="accent2"/>
                </a:solidFill>
              </a:rPr>
              <a:t>ỨNG DỤNG ĐỒ HỌA MÁY TÍNH</a:t>
            </a:r>
            <a:br>
              <a:rPr lang="en-US" sz="7000" smtClean="0">
                <a:solidFill>
                  <a:schemeClr val="accent2"/>
                </a:solidFill>
              </a:rPr>
            </a:br>
            <a:r>
              <a:rPr lang="en-US" sz="7000" smtClean="0">
                <a:solidFill>
                  <a:schemeClr val="accent2"/>
                </a:solidFill>
              </a:rPr>
              <a:t> VÀO VIỆC VẼ PHONG CẢNH</a:t>
            </a:r>
            <a:endParaRPr lang="en-US" sz="7000" dirty="0">
              <a:solidFill>
                <a:schemeClr val="accent2"/>
              </a:solidFill>
            </a:endParaRPr>
          </a:p>
        </p:txBody>
      </p:sp>
      <p:sp>
        <p:nvSpPr>
          <p:cNvPr id="3" name="Subtitle 2"/>
          <p:cNvSpPr>
            <a:spLocks noGrp="1"/>
          </p:cNvSpPr>
          <p:nvPr>
            <p:ph type="subTitle" idx="4294967295"/>
          </p:nvPr>
        </p:nvSpPr>
        <p:spPr>
          <a:xfrm>
            <a:off x="9755187" y="6859277"/>
            <a:ext cx="8763000" cy="1105808"/>
          </a:xfrm>
        </p:spPr>
        <p:txBody>
          <a:bodyPr>
            <a:noAutofit/>
          </a:bodyPr>
          <a:lstStyle/>
          <a:p>
            <a:pPr algn="l"/>
            <a:r>
              <a:rPr lang="en-US" sz="4000" smtClean="0">
                <a:latin typeface="Raleway ExtraLight"/>
                <a:cs typeface="Raleway ExtraLight"/>
              </a:rPr>
              <a:t>Nhóm 7:</a:t>
            </a:r>
          </a:p>
          <a:p>
            <a:pPr algn="l"/>
            <a:r>
              <a:rPr lang="en-US" sz="4000" smtClean="0">
                <a:latin typeface="Raleway ExtraLight"/>
                <a:cs typeface="Raleway ExtraLight"/>
              </a:rPr>
              <a:t>Đỗ </a:t>
            </a:r>
            <a:r>
              <a:rPr lang="en-US" sz="4000" smtClean="0">
                <a:latin typeface="Raleway ExtraLight"/>
                <a:cs typeface="Raleway ExtraLight"/>
              </a:rPr>
              <a:t>Thành Công   B1709526</a:t>
            </a:r>
          </a:p>
          <a:p>
            <a:pPr algn="l"/>
            <a:r>
              <a:rPr lang="en-US" sz="4000" smtClean="0">
                <a:latin typeface="Raleway ExtraLight"/>
                <a:cs typeface="Raleway ExtraLight"/>
              </a:rPr>
              <a:t>Nguyễn Hưng      B1709536 </a:t>
            </a:r>
          </a:p>
          <a:p>
            <a:pPr algn="l"/>
            <a:endParaRPr lang="en-US" sz="4000" dirty="0">
              <a:latin typeface="Raleway ExtraLight"/>
              <a:cs typeface="Raleway ExtraLight"/>
            </a:endParaRPr>
          </a:p>
        </p:txBody>
      </p:sp>
      <p:grpSp>
        <p:nvGrpSpPr>
          <p:cNvPr id="5" name="Group 4"/>
          <p:cNvGrpSpPr/>
          <p:nvPr/>
        </p:nvGrpSpPr>
        <p:grpSpPr>
          <a:xfrm>
            <a:off x="6175271" y="7670801"/>
            <a:ext cx="2626166" cy="467048"/>
            <a:chOff x="6221638" y="2403583"/>
            <a:chExt cx="1501283" cy="267029"/>
          </a:xfrm>
        </p:grpSpPr>
        <p:sp>
          <p:nvSpPr>
            <p:cNvPr id="4" name="Oval 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DF686B8-C880-FF40-96DC-14FF2413C34E}" type="slidenum">
              <a:rPr lang="en-US" smtClean="0"/>
              <a:t>1</a:t>
            </a:fld>
            <a:endParaRPr lang="en-US" dirty="0"/>
          </a:p>
        </p:txBody>
      </p:sp>
      <p:sp>
        <p:nvSpPr>
          <p:cNvPr id="13" name="Subtitle 2"/>
          <p:cNvSpPr txBox="1">
            <a:spLocks/>
          </p:cNvSpPr>
          <p:nvPr/>
        </p:nvSpPr>
        <p:spPr>
          <a:xfrm>
            <a:off x="687387" y="11277600"/>
            <a:ext cx="8763000" cy="1105808"/>
          </a:xfrm>
          <a:prstGeom prst="rect">
            <a:avLst/>
          </a:prstGeom>
        </p:spPr>
        <p:txBody>
          <a:bodyPr vert="horz" lIns="243852" tIns="121926" rIns="243852" bIns="121926" rtlCol="0">
            <a:no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pPr>
              <a:defRPr/>
            </a:pPr>
            <a:r>
              <a:rPr lang="en-US" sz="4000" smtClean="0">
                <a:latin typeface="Raleway ExtraLight"/>
                <a:cs typeface="Raleway ExtraLight"/>
              </a:rPr>
              <a:t>GVHD: </a:t>
            </a:r>
            <a:r>
              <a:rPr lang="en-US" sz="4000">
                <a:latin typeface="Raleway ExtraLight"/>
                <a:cs typeface="Raleway ExtraLight"/>
              </a:rPr>
              <a:t>Ths.Phạm Xuân Hiền</a:t>
            </a:r>
            <a:endParaRPr lang="en-US" sz="4000" dirty="0">
              <a:latin typeface="Raleway ExtraLight"/>
              <a:cs typeface="Raleway ExtraLight"/>
            </a:endParaRPr>
          </a:p>
        </p:txBody>
      </p:sp>
    </p:spTree>
    <p:extLst>
      <p:ext uri="{BB962C8B-B14F-4D97-AF65-F5344CB8AC3E}">
        <p14:creationId xmlns:p14="http://schemas.microsoft.com/office/powerpoint/2010/main" val="170522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10</a:t>
            </a:fld>
            <a:endParaRPr lang="en-US" dirty="0"/>
          </a:p>
        </p:txBody>
      </p:sp>
      <p:sp>
        <p:nvSpPr>
          <p:cNvPr id="11" name="TextBox 10"/>
          <p:cNvSpPr txBox="1"/>
          <p:nvPr/>
        </p:nvSpPr>
        <p:spPr>
          <a:xfrm>
            <a:off x="8129158" y="3938952"/>
            <a:ext cx="13412946" cy="3323999"/>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các hình tròn nằm chồng lên nhau</a:t>
            </a:r>
            <a:endParaRPr lang="en-US" sz="5000">
              <a:solidFill>
                <a:schemeClr val="tx2"/>
              </a:solidFill>
              <a:latin typeface="Raleway Light"/>
              <a:cs typeface="Raleway Light"/>
            </a:endParaRP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Tô màu trắng cho tất cả các hình tròn đó</a:t>
            </a:r>
            <a:endParaRPr lang="en-US" sz="500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Mây</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Cloud 11"/>
          <p:cNvSpPr/>
          <p:nvPr/>
        </p:nvSpPr>
        <p:spPr>
          <a:xfrm>
            <a:off x="3659187" y="5553573"/>
            <a:ext cx="2273179" cy="1886318"/>
          </a:xfrm>
          <a:prstGeom prst="cloud">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00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11</a:t>
            </a:fld>
            <a:endParaRPr lang="en-US" dirty="0"/>
          </a:p>
        </p:txBody>
      </p:sp>
      <p:sp>
        <p:nvSpPr>
          <p:cNvPr id="11" name="TextBox 10"/>
          <p:cNvSpPr txBox="1"/>
          <p:nvPr/>
        </p:nvSpPr>
        <p:spPr>
          <a:xfrm>
            <a:off x="8078378" y="4267387"/>
            <a:ext cx="15556596" cy="4862882"/>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Nhận vào điểm p để làm vị trí vẽ</a:t>
            </a:r>
            <a:endParaRPr lang="en-US" sz="5000">
              <a:solidFill>
                <a:schemeClr val="tx2"/>
              </a:solidFill>
              <a:latin typeface="Raleway Light"/>
              <a:cs typeface="Raleway Light"/>
            </a:endParaRP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Sử dụng hình ảnh có sẵn để vẽ cánh trái của chim và xác định điểm p’ để vẽ cánh phải của chim</a:t>
            </a:r>
            <a:endParaRPr lang="en-US" sz="5000" dirty="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Chim</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Moon 11"/>
          <p:cNvSpPr/>
          <p:nvPr/>
        </p:nvSpPr>
        <p:spPr>
          <a:xfrm rot="5729764">
            <a:off x="3704602" y="5649737"/>
            <a:ext cx="1033534" cy="1266445"/>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Moon 14"/>
          <p:cNvSpPr/>
          <p:nvPr/>
        </p:nvSpPr>
        <p:spPr>
          <a:xfrm rot="5729764">
            <a:off x="4873280" y="5736802"/>
            <a:ext cx="1033534" cy="1266445"/>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648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CÀI ĐẶT</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Xử lý di chuyển các đối tượng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12</a:t>
            </a:fld>
            <a:endParaRPr lang="en-US" dirty="0"/>
          </a:p>
        </p:txBody>
      </p:sp>
      <p:sp>
        <p:nvSpPr>
          <p:cNvPr id="11" name="TextBox 10"/>
          <p:cNvSpPr txBox="1"/>
          <p:nvPr/>
        </p:nvSpPr>
        <p:spPr>
          <a:xfrm>
            <a:off x="2088172" y="2437658"/>
            <a:ext cx="21534534" cy="7940647"/>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Đối với thuyền, mây, chim:</a:t>
            </a:r>
          </a:p>
          <a:p>
            <a:pPr marL="1905061" lvl="1" indent="-685800">
              <a:lnSpc>
                <a:spcPct val="200000"/>
              </a:lnSpc>
              <a:buFont typeface="Wingdings" panose="05000000000000000000" pitchFamily="2" charset="2"/>
              <a:buChar char="Ø"/>
            </a:pPr>
            <a:r>
              <a:rPr lang="en-US" sz="5000" smtClean="0">
                <a:solidFill>
                  <a:schemeClr val="tx2"/>
                </a:solidFill>
                <a:latin typeface="Raleway Light"/>
                <a:cs typeface="Raleway Light"/>
              </a:rPr>
              <a:t>Di chuyển song song với trục Ox theo biến khoảng cách được tăng so với điểm ban đầu sau mỗi 250ms</a:t>
            </a:r>
          </a:p>
          <a:p>
            <a:pPr marL="1905061" lvl="1" indent="-685800">
              <a:lnSpc>
                <a:spcPct val="200000"/>
              </a:lnSpc>
              <a:buFont typeface="Wingdings" panose="05000000000000000000" pitchFamily="2" charset="2"/>
              <a:buChar char="Ø"/>
            </a:pPr>
            <a:r>
              <a:rPr lang="en-US" sz="5000" smtClean="0">
                <a:solidFill>
                  <a:schemeClr val="tx2"/>
                </a:solidFill>
                <a:latin typeface="Raleway Light"/>
                <a:cs typeface="Raleway Light"/>
              </a:rPr>
              <a:t>Vẽ lại đối tượng tại vị trí đó </a:t>
            </a:r>
          </a:p>
          <a:p>
            <a:pPr lvl="1">
              <a:lnSpc>
                <a:spcPct val="200000"/>
              </a:lnSpc>
            </a:pPr>
            <a:endParaRPr lang="en-US" sz="5000" dirty="0">
              <a:solidFill>
                <a:schemeClr val="tx2"/>
              </a:solidFill>
              <a:latin typeface="Raleway Light"/>
              <a:cs typeface="Raleway Light"/>
            </a:endParaRPr>
          </a:p>
        </p:txBody>
      </p:sp>
      <p:cxnSp>
        <p:nvCxnSpPr>
          <p:cNvPr id="13" name="Straight Connector 12"/>
          <p:cNvCxnSpPr/>
          <p:nvPr/>
        </p:nvCxnSpPr>
        <p:spPr>
          <a:xfrm>
            <a:off x="16232187" y="13324649"/>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508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400"/>
                                        <p:tgtEl>
                                          <p:spTgt spid="13"/>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CÀI ĐẶT</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Xử lý di chuyển các đối tượng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13</a:t>
            </a:fld>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049782" y="2554292"/>
                <a:ext cx="21534534" cy="9625468"/>
              </a:xfrm>
              <a:prstGeom prst="rect">
                <a:avLst/>
              </a:prstGeom>
              <a:noFill/>
            </p:spPr>
            <p:txBody>
              <a:bodyPr wrap="square" lIns="243852" tIns="121926" rIns="243852" bIns="121926" rtlCol="0">
                <a:spAutoFit/>
              </a:bodyPr>
              <a:lstStyle/>
              <a:p>
                <a:pPr marL="457200" indent="-457200">
                  <a:lnSpc>
                    <a:spcPct val="150000"/>
                  </a:lnSpc>
                  <a:buFont typeface="Wingdings" panose="05000000000000000000" pitchFamily="2" charset="2"/>
                  <a:buChar char="q"/>
                </a:pPr>
                <a:r>
                  <a:rPr lang="en-US" sz="5000" smtClean="0">
                    <a:solidFill>
                      <a:schemeClr val="tx2"/>
                    </a:solidFill>
                    <a:latin typeface="Raleway Light"/>
                    <a:cs typeface="Raleway Light"/>
                  </a:rPr>
                  <a:t> Đối với mặt trời và mặt trăng:</a:t>
                </a:r>
              </a:p>
              <a:p>
                <a:pPr marL="1905061" lvl="1" indent="-685800">
                  <a:lnSpc>
                    <a:spcPct val="150000"/>
                  </a:lnSpc>
                  <a:buFont typeface="Wingdings" panose="05000000000000000000" pitchFamily="2" charset="2"/>
                  <a:buChar char="Ø"/>
                </a:pPr>
                <a:r>
                  <a:rPr lang="en-US" sz="5000" smtClean="0">
                    <a:solidFill>
                      <a:schemeClr val="tx2"/>
                    </a:solidFill>
                    <a:latin typeface="Raleway Light"/>
                    <a:cs typeface="Raleway Light"/>
                  </a:rPr>
                  <a:t>Xác định tâm quay của mặt trời, quay mặt trời từ </a:t>
                </a:r>
                <a14:m>
                  <m:oMath xmlns:m="http://schemas.openxmlformats.org/officeDocument/2006/math">
                    <m:sSup>
                      <m:sSupPr>
                        <m:ctrlPr>
                          <a:rPr lang="en-US" sz="5000" i="1">
                            <a:solidFill>
                              <a:schemeClr val="tx2"/>
                            </a:solidFill>
                            <a:latin typeface="Cambria Math" panose="02040503050406030204" pitchFamily="18" charset="0"/>
                            <a:cs typeface="Raleway Light"/>
                          </a:rPr>
                        </m:ctrlPr>
                      </m:sSupPr>
                      <m:e>
                        <m:r>
                          <a:rPr lang="en-US" sz="5000">
                            <a:solidFill>
                              <a:schemeClr val="tx2"/>
                            </a:solidFill>
                            <a:latin typeface="Cambria Math" panose="02040503050406030204" pitchFamily="18" charset="0"/>
                            <a:cs typeface="Raleway Light"/>
                          </a:rPr>
                          <m:t>0</m:t>
                        </m:r>
                      </m:e>
                      <m:sup>
                        <m:r>
                          <a:rPr lang="en-US" sz="5000">
                            <a:solidFill>
                              <a:schemeClr val="tx2"/>
                            </a:solidFill>
                            <a:latin typeface="Cambria Math" panose="02040503050406030204" pitchFamily="18" charset="0"/>
                            <a:cs typeface="Raleway Light"/>
                          </a:rPr>
                          <m:t>𝑜</m:t>
                        </m:r>
                      </m:sup>
                    </m:sSup>
                  </m:oMath>
                </a14:m>
                <a:r>
                  <a:rPr lang="en-US" sz="5000">
                    <a:solidFill>
                      <a:schemeClr val="tx2"/>
                    </a:solidFill>
                    <a:latin typeface="Raleway Light"/>
                    <a:cs typeface="Raleway Light"/>
                  </a:rPr>
                  <a:t> đến </a:t>
                </a:r>
                <a14:m>
                  <m:oMath xmlns:m="http://schemas.openxmlformats.org/officeDocument/2006/math">
                    <m:sSup>
                      <m:sSupPr>
                        <m:ctrlPr>
                          <a:rPr lang="en-US" sz="5000" i="1">
                            <a:solidFill>
                              <a:schemeClr val="tx2"/>
                            </a:solidFill>
                            <a:latin typeface="Cambria Math" panose="02040503050406030204" pitchFamily="18" charset="0"/>
                            <a:cs typeface="Raleway Light"/>
                          </a:rPr>
                        </m:ctrlPr>
                      </m:sSupPr>
                      <m:e>
                        <m:r>
                          <a:rPr lang="en-US" sz="5000">
                            <a:solidFill>
                              <a:schemeClr val="tx2"/>
                            </a:solidFill>
                            <a:latin typeface="Cambria Math" panose="02040503050406030204" pitchFamily="18" charset="0"/>
                            <a:cs typeface="Raleway Light"/>
                          </a:rPr>
                          <m:t>180</m:t>
                        </m:r>
                      </m:e>
                      <m:sup>
                        <m:r>
                          <a:rPr lang="en-US" sz="5000">
                            <a:solidFill>
                              <a:schemeClr val="tx2"/>
                            </a:solidFill>
                            <a:latin typeface="Cambria Math" panose="02040503050406030204" pitchFamily="18" charset="0"/>
                            <a:cs typeface="Raleway Light"/>
                          </a:rPr>
                          <m:t>𝑜</m:t>
                        </m:r>
                      </m:sup>
                    </m:sSup>
                  </m:oMath>
                </a14:m>
                <a:r>
                  <a:rPr lang="en-US" sz="5000" smtClean="0">
                    <a:solidFill>
                      <a:schemeClr val="tx2"/>
                    </a:solidFill>
                    <a:latin typeface="Raleway Light"/>
                    <a:cs typeface="Raleway Light"/>
                  </a:rPr>
                  <a:t> với góc quay tăng </a:t>
                </a:r>
                <a14:m>
                  <m:oMath xmlns:m="http://schemas.openxmlformats.org/officeDocument/2006/math">
                    <m:sSup>
                      <m:sSupPr>
                        <m:ctrlPr>
                          <a:rPr lang="en-US" sz="5000" i="1">
                            <a:solidFill>
                              <a:schemeClr val="tx2"/>
                            </a:solidFill>
                            <a:latin typeface="Cambria Math" panose="02040503050406030204" pitchFamily="18" charset="0"/>
                          </a:rPr>
                        </m:ctrlPr>
                      </m:sSupPr>
                      <m:e>
                        <m:r>
                          <a:rPr lang="en-US" sz="5000" b="0" i="1" smtClean="0">
                            <a:solidFill>
                              <a:schemeClr val="tx2"/>
                            </a:solidFill>
                            <a:latin typeface="Cambria Math" panose="02040503050406030204" pitchFamily="18" charset="0"/>
                          </a:rPr>
                          <m:t>4</m:t>
                        </m:r>
                      </m:e>
                      <m:sup>
                        <m:r>
                          <a:rPr lang="en-US" sz="5000" b="0" i="1" smtClean="0">
                            <a:solidFill>
                              <a:schemeClr val="tx2"/>
                            </a:solidFill>
                            <a:latin typeface="Cambria Math" panose="02040503050406030204" pitchFamily="18" charset="0"/>
                          </a:rPr>
                          <m:t>𝑜</m:t>
                        </m:r>
                      </m:sup>
                    </m:sSup>
                  </m:oMath>
                </a14:m>
                <a:r>
                  <a:rPr lang="en-US" sz="5000" smtClean="0">
                    <a:solidFill>
                      <a:schemeClr val="tx2"/>
                    </a:solidFill>
                    <a:latin typeface="Raleway Light"/>
                    <a:cs typeface="Raleway Light"/>
                  </a:rPr>
                  <a:t> sau mỗi 250ms</a:t>
                </a:r>
                <a:endParaRPr lang="en-US" sz="5000">
                  <a:solidFill>
                    <a:schemeClr val="tx2"/>
                  </a:solidFill>
                  <a:latin typeface="Raleway Light"/>
                  <a:cs typeface="Raleway Light"/>
                </a:endParaRPr>
              </a:p>
              <a:p>
                <a:pPr marL="1905061" lvl="1" indent="-685800">
                  <a:lnSpc>
                    <a:spcPct val="150000"/>
                  </a:lnSpc>
                  <a:buFont typeface="Wingdings" panose="05000000000000000000" pitchFamily="2" charset="2"/>
                  <a:buChar char="Ø"/>
                </a:pPr>
                <a:r>
                  <a:rPr lang="en-US" sz="5000" smtClean="0">
                    <a:solidFill>
                      <a:schemeClr val="tx2"/>
                    </a:solidFill>
                    <a:latin typeface="Raleway Light"/>
                    <a:cs typeface="Raleway Light"/>
                  </a:rPr>
                  <a:t>Khi mặt trời quay đến </a:t>
                </a:r>
                <a14:m>
                  <m:oMath xmlns:m="http://schemas.openxmlformats.org/officeDocument/2006/math">
                    <m:sSup>
                      <m:sSupPr>
                        <m:ctrlPr>
                          <a:rPr lang="en-US" sz="5000" i="1">
                            <a:solidFill>
                              <a:schemeClr val="tx2"/>
                            </a:solidFill>
                            <a:latin typeface="Cambria Math" panose="02040503050406030204" pitchFamily="18" charset="0"/>
                          </a:rPr>
                        </m:ctrlPr>
                      </m:sSupPr>
                      <m:e>
                        <m:r>
                          <a:rPr lang="en-US" sz="5000" b="0" i="1" smtClean="0">
                            <a:solidFill>
                              <a:schemeClr val="tx2"/>
                            </a:solidFill>
                            <a:latin typeface="Cambria Math" panose="02040503050406030204" pitchFamily="18" charset="0"/>
                          </a:rPr>
                          <m:t>180</m:t>
                        </m:r>
                      </m:e>
                      <m:sup>
                        <m:r>
                          <a:rPr lang="en-US" sz="5000" i="1">
                            <a:solidFill>
                              <a:schemeClr val="tx2"/>
                            </a:solidFill>
                            <a:latin typeface="Cambria Math" panose="02040503050406030204" pitchFamily="18" charset="0"/>
                          </a:rPr>
                          <m:t>𝑜</m:t>
                        </m:r>
                      </m:sup>
                    </m:sSup>
                  </m:oMath>
                </a14:m>
                <a:r>
                  <a:rPr lang="en-US" sz="5000" smtClean="0">
                    <a:solidFill>
                      <a:schemeClr val="tx2"/>
                    </a:solidFill>
                    <a:latin typeface="Raleway Light"/>
                    <a:cs typeface="Raleway Light"/>
                  </a:rPr>
                  <a:t> thì gán độ lan tỏa ánh sáng của mặt trời lại bằng 0 và bắt đầu vẽ mặt trăng</a:t>
                </a:r>
              </a:p>
              <a:p>
                <a:pPr marL="1905061" lvl="1" indent="-685800">
                  <a:lnSpc>
                    <a:spcPct val="150000"/>
                  </a:lnSpc>
                  <a:buFont typeface="Wingdings" panose="05000000000000000000" pitchFamily="2" charset="2"/>
                  <a:buChar char="Ø"/>
                </a:pPr>
                <a:r>
                  <a:rPr lang="en-US" sz="5000" smtClean="0">
                    <a:solidFill>
                      <a:schemeClr val="tx2"/>
                    </a:solidFill>
                    <a:latin typeface="Raleway Light"/>
                    <a:cs typeface="Raleway Light"/>
                  </a:rPr>
                  <a:t>Xác định tâm quay của mặt trăng, quay mặt trăng từ </a:t>
                </a:r>
                <a14:m>
                  <m:oMath xmlns:m="http://schemas.openxmlformats.org/officeDocument/2006/math">
                    <m:sSup>
                      <m:sSupPr>
                        <m:ctrlPr>
                          <a:rPr lang="en-US" sz="5000" i="1">
                            <a:solidFill>
                              <a:schemeClr val="tx2"/>
                            </a:solidFill>
                            <a:latin typeface="Cambria Math" panose="02040503050406030204" pitchFamily="18" charset="0"/>
                          </a:rPr>
                        </m:ctrlPr>
                      </m:sSupPr>
                      <m:e>
                        <m:r>
                          <a:rPr lang="en-US" sz="5000" b="0" i="1" smtClean="0">
                            <a:solidFill>
                              <a:schemeClr val="tx2"/>
                            </a:solidFill>
                            <a:latin typeface="Cambria Math" panose="02040503050406030204" pitchFamily="18" charset="0"/>
                          </a:rPr>
                          <m:t>180</m:t>
                        </m:r>
                      </m:e>
                      <m:sup>
                        <m:r>
                          <a:rPr lang="en-US" sz="5000" i="1">
                            <a:solidFill>
                              <a:schemeClr val="tx2"/>
                            </a:solidFill>
                            <a:latin typeface="Cambria Math" panose="02040503050406030204" pitchFamily="18" charset="0"/>
                          </a:rPr>
                          <m:t>𝑜</m:t>
                        </m:r>
                      </m:sup>
                    </m:sSup>
                  </m:oMath>
                </a14:m>
                <a:r>
                  <a:rPr lang="en-US" sz="5000" smtClean="0">
                    <a:solidFill>
                      <a:schemeClr val="tx2"/>
                    </a:solidFill>
                    <a:latin typeface="Raleway Light"/>
                    <a:cs typeface="Raleway Light"/>
                  </a:rPr>
                  <a:t> đến 0 độ với góc quay giảm </a:t>
                </a:r>
                <a14:m>
                  <m:oMath xmlns:m="http://schemas.openxmlformats.org/officeDocument/2006/math">
                    <m:sSup>
                      <m:sSupPr>
                        <m:ctrlPr>
                          <a:rPr lang="en-US" sz="5000" i="1">
                            <a:solidFill>
                              <a:schemeClr val="tx2"/>
                            </a:solidFill>
                            <a:latin typeface="Cambria Math" panose="02040503050406030204" pitchFamily="18" charset="0"/>
                          </a:rPr>
                        </m:ctrlPr>
                      </m:sSupPr>
                      <m:e>
                        <m:r>
                          <a:rPr lang="en-US" sz="5000" b="0" i="1" smtClean="0">
                            <a:solidFill>
                              <a:schemeClr val="tx2"/>
                            </a:solidFill>
                            <a:latin typeface="Cambria Math" panose="02040503050406030204" pitchFamily="18" charset="0"/>
                          </a:rPr>
                          <m:t>4</m:t>
                        </m:r>
                      </m:e>
                      <m:sup>
                        <m:r>
                          <a:rPr lang="en-US" sz="5000" i="1">
                            <a:solidFill>
                              <a:schemeClr val="tx2"/>
                            </a:solidFill>
                            <a:latin typeface="Cambria Math" panose="02040503050406030204" pitchFamily="18" charset="0"/>
                          </a:rPr>
                          <m:t>𝑜</m:t>
                        </m:r>
                      </m:sup>
                    </m:sSup>
                  </m:oMath>
                </a14:m>
                <a:r>
                  <a:rPr lang="en-US" sz="5000" smtClean="0">
                    <a:solidFill>
                      <a:schemeClr val="tx2"/>
                    </a:solidFill>
                    <a:latin typeface="Raleway Light"/>
                    <a:cs typeface="Raleway Light"/>
                  </a:rPr>
                  <a:t> sau mỗi 250ms</a:t>
                </a:r>
              </a:p>
              <a:p>
                <a:pPr lvl="1">
                  <a:lnSpc>
                    <a:spcPct val="200000"/>
                  </a:lnSpc>
                </a:pPr>
                <a:endParaRPr lang="en-US" sz="5000" dirty="0">
                  <a:solidFill>
                    <a:schemeClr val="tx2"/>
                  </a:solidFill>
                  <a:latin typeface="Raleway Light"/>
                  <a:cs typeface="Raleway Ligh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049782" y="2554292"/>
                <a:ext cx="21534534" cy="9625468"/>
              </a:xfrm>
              <a:prstGeom prst="rect">
                <a:avLst/>
              </a:prstGeom>
              <a:blipFill>
                <a:blip r:embed="rId2"/>
                <a:stretch>
                  <a:fillRect l="-509" r="-821"/>
                </a:stretch>
              </a:blipFill>
            </p:spPr>
            <p:txBody>
              <a:bodyPr/>
              <a:lstStyle/>
              <a:p>
                <a:r>
                  <a:rPr lang="en-US">
                    <a:noFill/>
                  </a:rPr>
                  <a:t> </a:t>
                </a:r>
              </a:p>
            </p:txBody>
          </p:sp>
        </mc:Fallback>
      </mc:AlternateContent>
      <p:cxnSp>
        <p:nvCxnSpPr>
          <p:cNvPr id="13" name="Straight Connector 12"/>
          <p:cNvCxnSpPr/>
          <p:nvPr/>
        </p:nvCxnSpPr>
        <p:spPr>
          <a:xfrm>
            <a:off x="16232187" y="13324649"/>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98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400"/>
                                        <p:tgtEl>
                                          <p:spTgt spid="13"/>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611187" y="10404797"/>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smtClean="0">
                <a:solidFill>
                  <a:schemeClr val="accent2"/>
                </a:solidFill>
              </a:rPr>
              <a:t>DEMO</a:t>
            </a:r>
            <a:endParaRPr lang="en-US" sz="14400" dirty="0">
              <a:solidFill>
                <a:schemeClr val="accent2"/>
              </a:solidFill>
            </a:endParaRPr>
          </a:p>
        </p:txBody>
      </p:sp>
      <p:grpSp>
        <p:nvGrpSpPr>
          <p:cNvPr id="14" name="Group 13"/>
          <p:cNvGrpSpPr/>
          <p:nvPr/>
        </p:nvGrpSpPr>
        <p:grpSpPr>
          <a:xfrm>
            <a:off x="968915" y="12877800"/>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090" y="381000"/>
            <a:ext cx="20678428" cy="10390909"/>
          </a:xfrm>
          <a:prstGeom prst="rect">
            <a:avLst/>
          </a:prstGeom>
        </p:spPr>
      </p:pic>
    </p:spTree>
    <p:extLst>
      <p:ext uri="{BB962C8B-B14F-4D97-AF65-F5344CB8AC3E}">
        <p14:creationId xmlns:p14="http://schemas.microsoft.com/office/powerpoint/2010/main" val="39675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611187" y="10404797"/>
            <a:ext cx="17131486" cy="2940051"/>
          </a:xfrm>
          <a:prstGeom prst="rect">
            <a:avLst/>
          </a:prstGeom>
        </p:spPr>
        <p:txBody>
          <a:bodyPr vert="horz" lIns="243852" tIns="121926" rIns="243852" bIns="121926" rtlCol="0" anchor="ctr">
            <a:norm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smtClean="0">
                <a:solidFill>
                  <a:schemeClr val="accent2"/>
                </a:solidFill>
              </a:rPr>
              <a:t>DEMO</a:t>
            </a:r>
            <a:endParaRPr lang="en-US" sz="14400" dirty="0">
              <a:solidFill>
                <a:schemeClr val="accent2"/>
              </a:solidFill>
            </a:endParaRPr>
          </a:p>
        </p:txBody>
      </p:sp>
      <p:grpSp>
        <p:nvGrpSpPr>
          <p:cNvPr id="14" name="Group 13"/>
          <p:cNvGrpSpPr/>
          <p:nvPr/>
        </p:nvGrpSpPr>
        <p:grpSpPr>
          <a:xfrm>
            <a:off x="968915" y="12877800"/>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681" y="325582"/>
            <a:ext cx="20464433" cy="10321636"/>
          </a:xfrm>
          <a:prstGeom prst="rect">
            <a:avLst/>
          </a:prstGeom>
        </p:spPr>
      </p:pic>
    </p:spTree>
    <p:extLst>
      <p:ext uri="{BB962C8B-B14F-4D97-AF65-F5344CB8AC3E}">
        <p14:creationId xmlns:p14="http://schemas.microsoft.com/office/powerpoint/2010/main" val="270401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 y="0"/>
            <a:ext cx="24387174" cy="8229600"/>
          </a:xfrm>
          <a:prstGeom prst="rect">
            <a:avLst/>
          </a:prstGeom>
          <a:solidFill>
            <a:schemeClr val="accent2">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373187" y="8515200"/>
            <a:ext cx="17131486" cy="2940051"/>
          </a:xfrm>
          <a:prstGeom prst="rect">
            <a:avLst/>
          </a:prstGeom>
        </p:spPr>
        <p:txBody>
          <a:bodyPr vert="horz" lIns="243852" tIns="121926" rIns="243852" bIns="121926" rtlCol="0" anchor="ctr">
            <a:normAutofit fontScale="925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dirty="0">
                <a:solidFill>
                  <a:schemeClr val="accent2"/>
                </a:solidFill>
              </a:rPr>
              <a:t>Thanks </a:t>
            </a:r>
            <a:r>
              <a:rPr lang="en-US" sz="14400">
                <a:solidFill>
                  <a:schemeClr val="accent2"/>
                </a:solidFill>
              </a:rPr>
              <a:t>for </a:t>
            </a:r>
            <a:r>
              <a:rPr lang="en-US" sz="14400" smtClean="0">
                <a:solidFill>
                  <a:schemeClr val="accent2"/>
                </a:solidFill>
              </a:rPr>
              <a:t>watching!</a:t>
            </a:r>
            <a:endParaRPr lang="en-US" sz="14400" dirty="0">
              <a:solidFill>
                <a:schemeClr val="accent2"/>
              </a:solidFill>
            </a:endParaRPr>
          </a:p>
        </p:txBody>
      </p:sp>
      <p:sp>
        <p:nvSpPr>
          <p:cNvPr id="13" name="Subtitle 2"/>
          <p:cNvSpPr txBox="1">
            <a:spLocks/>
          </p:cNvSpPr>
          <p:nvPr/>
        </p:nvSpPr>
        <p:spPr>
          <a:xfrm>
            <a:off x="1428154" y="10902347"/>
            <a:ext cx="17131486" cy="1105808"/>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4300" smtClean="0">
                <a:latin typeface="Raleway ExtraLight"/>
                <a:cs typeface="Raleway ExtraLight"/>
              </a:rPr>
              <a:t>We </a:t>
            </a:r>
            <a:r>
              <a:rPr lang="en-US" sz="4300" dirty="0">
                <a:latin typeface="Raleway ExtraLight"/>
                <a:cs typeface="Raleway ExtraLight"/>
              </a:rPr>
              <a:t>hope you guys enjoyed it!</a:t>
            </a:r>
          </a:p>
        </p:txBody>
      </p:sp>
      <p:grpSp>
        <p:nvGrpSpPr>
          <p:cNvPr id="14" name="Group 13"/>
          <p:cNvGrpSpPr/>
          <p:nvPr/>
        </p:nvGrpSpPr>
        <p:grpSpPr>
          <a:xfrm>
            <a:off x="1634385" y="11953552"/>
            <a:ext cx="2626166" cy="467048"/>
            <a:chOff x="6221638" y="2403583"/>
            <a:chExt cx="1501283" cy="267029"/>
          </a:xfrm>
        </p:grpSpPr>
        <p:sp>
          <p:nvSpPr>
            <p:cNvPr id="15" name="Oval 14"/>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Picture Placeholder 3"/>
          <p:cNvSpPr>
            <a:spLocks noGrp="1"/>
          </p:cNvSpPr>
          <p:nvPr>
            <p:ph type="pic" sz="quarter" idx="10"/>
          </p:nvPr>
        </p:nvSpPr>
        <p:spPr/>
      </p:sp>
    </p:spTree>
    <p:extLst>
      <p:ext uri="{BB962C8B-B14F-4D97-AF65-F5344CB8AC3E}">
        <p14:creationId xmlns:p14="http://schemas.microsoft.com/office/powerpoint/2010/main" val="294849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569633" y="712115"/>
            <a:ext cx="1065341" cy="730251"/>
          </a:xfrm>
        </p:spPr>
        <p:txBody>
          <a:bodyPr/>
          <a:lstStyle/>
          <a:p>
            <a:fld id="{9DF686B8-C880-FF40-96DC-14FF2413C34E}" type="slidenum">
              <a:rPr lang="en-US" smtClean="0"/>
              <a:pPr/>
              <a:t>2</a:t>
            </a:fld>
            <a:endParaRPr lang="en-US" dirty="0"/>
          </a:p>
        </p:txBody>
      </p:sp>
      <p:sp>
        <p:nvSpPr>
          <p:cNvPr id="4" name="Text Placeholder 3"/>
          <p:cNvSpPr>
            <a:spLocks noGrp="1"/>
          </p:cNvSpPr>
          <p:nvPr>
            <p:ph type="body" sz="quarter" idx="13"/>
          </p:nvPr>
        </p:nvSpPr>
        <p:spPr/>
        <p:txBody>
          <a:bodyPr/>
          <a:lstStyle/>
          <a:p>
            <a:r>
              <a:rPr lang="en-US" smtClean="0"/>
              <a:t>NỘI DUNG BÁO CÁO</a:t>
            </a:r>
            <a:endParaRPr lang="en-US" dirty="0"/>
          </a:p>
        </p:txBody>
      </p:sp>
      <p:sp>
        <p:nvSpPr>
          <p:cNvPr id="7" name="TextBox 6"/>
          <p:cNvSpPr txBox="1"/>
          <p:nvPr/>
        </p:nvSpPr>
        <p:spPr>
          <a:xfrm>
            <a:off x="2264268" y="1762260"/>
            <a:ext cx="9857558" cy="9632393"/>
          </a:xfrm>
          <a:prstGeom prst="rect">
            <a:avLst/>
          </a:prstGeom>
          <a:noFill/>
        </p:spPr>
        <p:txBody>
          <a:bodyPr wrap="square" lIns="243852" tIns="121926" rIns="243852" bIns="121926" rtlCol="0">
            <a:spAutoFit/>
          </a:bodyPr>
          <a:lstStyle/>
          <a:p>
            <a:pPr marL="571500" indent="-571500">
              <a:lnSpc>
                <a:spcPct val="250000"/>
              </a:lnSpc>
              <a:buAutoNum type="romanUcPeriod"/>
            </a:pPr>
            <a:r>
              <a:rPr lang="en-US" sz="5500" smtClean="0">
                <a:solidFill>
                  <a:schemeClr val="tx2"/>
                </a:solidFill>
                <a:latin typeface="Raleway Light"/>
                <a:cs typeface="Raleway Light"/>
              </a:rPr>
              <a:t>GIỚI THIỆU</a:t>
            </a:r>
          </a:p>
          <a:p>
            <a:pPr marL="571500" indent="-571500">
              <a:lnSpc>
                <a:spcPct val="250000"/>
              </a:lnSpc>
              <a:buAutoNum type="romanUcPeriod"/>
            </a:pPr>
            <a:r>
              <a:rPr lang="en-US" sz="5500" smtClean="0">
                <a:solidFill>
                  <a:schemeClr val="tx2"/>
                </a:solidFill>
                <a:latin typeface="Raleway Light"/>
                <a:cs typeface="Raleway Light"/>
              </a:rPr>
              <a:t> MÔ TẢ BÀI TOÁN</a:t>
            </a:r>
          </a:p>
          <a:p>
            <a:pPr marL="571500" indent="-571500">
              <a:lnSpc>
                <a:spcPct val="250000"/>
              </a:lnSpc>
              <a:buAutoNum type="romanUcPeriod"/>
            </a:pPr>
            <a:r>
              <a:rPr lang="en-US" sz="5500" smtClean="0">
                <a:solidFill>
                  <a:schemeClr val="tx2"/>
                </a:solidFill>
                <a:latin typeface="Raleway Light"/>
                <a:cs typeface="Raleway Light"/>
              </a:rPr>
              <a:t> THIẾT KẾ VÀ CÀI ĐẶT</a:t>
            </a:r>
          </a:p>
          <a:p>
            <a:pPr marL="571500" indent="-571500">
              <a:lnSpc>
                <a:spcPct val="250000"/>
              </a:lnSpc>
              <a:buAutoNum type="romanUcPeriod"/>
            </a:pPr>
            <a:r>
              <a:rPr lang="en-US" sz="5500" smtClean="0">
                <a:solidFill>
                  <a:schemeClr val="tx2"/>
                </a:solidFill>
                <a:latin typeface="Raleway Light"/>
                <a:cs typeface="Raleway Light"/>
              </a:rPr>
              <a:t> DEMO</a:t>
            </a:r>
          </a:p>
          <a:p>
            <a:pPr marL="571500" indent="-571500">
              <a:lnSpc>
                <a:spcPct val="120000"/>
              </a:lnSpc>
              <a:buAutoNum type="romanUcPeriod"/>
            </a:pPr>
            <a:endParaRPr lang="en-US" sz="5500" dirty="0">
              <a:solidFill>
                <a:schemeClr val="tx2"/>
              </a:solidFill>
              <a:latin typeface="Raleway Light"/>
              <a:cs typeface="Raleway Light"/>
            </a:endParaRPr>
          </a:p>
        </p:txBody>
      </p:sp>
      <p:cxnSp>
        <p:nvCxnSpPr>
          <p:cNvPr id="9" name="Straight Connector 8"/>
          <p:cNvCxnSpPr/>
          <p:nvPr/>
        </p:nvCxnSpPr>
        <p:spPr>
          <a:xfrm>
            <a:off x="2264268" y="1468718"/>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5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400"/>
                                        <p:tgtEl>
                                          <p:spTgt spid="9"/>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mtClean="0"/>
              <a:t>GIỚI THIỆU</a:t>
            </a:r>
            <a:endParaRPr lang="en-US" dirty="0"/>
          </a:p>
        </p:txBody>
      </p:sp>
      <p:sp>
        <p:nvSpPr>
          <p:cNvPr id="5" name="Slide Number Placeholder 4"/>
          <p:cNvSpPr>
            <a:spLocks noGrp="1"/>
          </p:cNvSpPr>
          <p:nvPr>
            <p:ph type="sldNum" sz="quarter" idx="12"/>
          </p:nvPr>
        </p:nvSpPr>
        <p:spPr/>
        <p:txBody>
          <a:bodyPr/>
          <a:lstStyle/>
          <a:p>
            <a:fld id="{9DF686B8-C880-FF40-96DC-14FF2413C34E}" type="slidenum">
              <a:rPr lang="en-US" smtClean="0"/>
              <a:pPr/>
              <a:t>3</a:t>
            </a:fld>
            <a:endParaRPr lang="en-US" dirty="0"/>
          </a:p>
        </p:txBody>
      </p:sp>
      <p:sp>
        <p:nvSpPr>
          <p:cNvPr id="27" name="TextBox 26"/>
          <p:cNvSpPr txBox="1"/>
          <p:nvPr/>
        </p:nvSpPr>
        <p:spPr>
          <a:xfrm>
            <a:off x="2382855" y="3312255"/>
            <a:ext cx="19126200" cy="4566378"/>
          </a:xfrm>
          <a:prstGeom prst="rect">
            <a:avLst/>
          </a:prstGeom>
          <a:noFill/>
        </p:spPr>
        <p:txBody>
          <a:bodyPr wrap="square" rtlCol="0">
            <a:spAutoFit/>
          </a:bodyPr>
          <a:lstStyle/>
          <a:p>
            <a:pPr>
              <a:lnSpc>
                <a:spcPct val="150000"/>
              </a:lnSpc>
            </a:pPr>
            <a:r>
              <a:rPr lang="en-US" sz="5000" smtClean="0">
                <a:solidFill>
                  <a:schemeClr val="bg2"/>
                </a:solidFill>
                <a:latin typeface="Raleway ExtraBold"/>
                <a:cs typeface="Raleway ExtraBold"/>
              </a:rPr>
              <a:t>	</a:t>
            </a:r>
            <a:r>
              <a:rPr lang="en-US" sz="5000">
                <a:solidFill>
                  <a:schemeClr val="tx2"/>
                </a:solidFill>
                <a:latin typeface="Raleway Light"/>
                <a:cs typeface="Raleway Light"/>
              </a:rPr>
              <a:t>Việc áp dụng các kĩ thuật Đồ họa máy tính vào việc vẽ phong cảnh đã được sử dụng phổ biến trong nhiều năm nay, sau khi tìm hiểu và nghiên cứu nhóm chúng em quyết định sử dụng các kĩ thuật trong Đồ họa máy tính để vẽ cảnh</a:t>
            </a:r>
            <a:endParaRPr lang="en-US" sz="5000" dirty="0">
              <a:solidFill>
                <a:schemeClr val="tx2"/>
              </a:solidFill>
              <a:latin typeface="Raleway Light"/>
              <a:cs typeface="Raleway Light"/>
            </a:endParaRPr>
          </a:p>
        </p:txBody>
      </p:sp>
      <p:sp>
        <p:nvSpPr>
          <p:cNvPr id="30" name="Freeform 20"/>
          <p:cNvSpPr>
            <a:spLocks/>
          </p:cNvSpPr>
          <p:nvPr/>
        </p:nvSpPr>
        <p:spPr bwMode="auto">
          <a:xfrm>
            <a:off x="89931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1" name="Freeform 20"/>
          <p:cNvSpPr>
            <a:spLocks/>
          </p:cNvSpPr>
          <p:nvPr/>
        </p:nvSpPr>
        <p:spPr bwMode="auto">
          <a:xfrm>
            <a:off x="14072395"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32" name="Freeform 20"/>
          <p:cNvSpPr>
            <a:spLocks/>
          </p:cNvSpPr>
          <p:nvPr/>
        </p:nvSpPr>
        <p:spPr bwMode="auto">
          <a:xfrm>
            <a:off x="18898920"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8" name="Freeform 20"/>
          <p:cNvSpPr>
            <a:spLocks/>
          </p:cNvSpPr>
          <p:nvPr/>
        </p:nvSpPr>
        <p:spPr bwMode="auto">
          <a:xfrm>
            <a:off x="3887787" y="9388076"/>
            <a:ext cx="635792"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id-ID"/>
          </a:p>
        </p:txBody>
      </p:sp>
      <p:cxnSp>
        <p:nvCxnSpPr>
          <p:cNvPr id="29" name="Straight Connector 28"/>
          <p:cNvCxnSpPr/>
          <p:nvPr/>
        </p:nvCxnSpPr>
        <p:spPr>
          <a:xfrm>
            <a:off x="2264268" y="1468718"/>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1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4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mtClean="0"/>
              <a:t>MÔ TẢ BÀI TOÁN</a:t>
            </a:r>
            <a:endParaRPr lang="en-US" dirty="0"/>
          </a:p>
        </p:txBody>
      </p:sp>
      <p:sp>
        <p:nvSpPr>
          <p:cNvPr id="5" name="Slide Number Placeholder 4"/>
          <p:cNvSpPr>
            <a:spLocks noGrp="1"/>
          </p:cNvSpPr>
          <p:nvPr>
            <p:ph type="sldNum" sz="quarter" idx="12"/>
          </p:nvPr>
        </p:nvSpPr>
        <p:spPr/>
        <p:txBody>
          <a:bodyPr/>
          <a:lstStyle/>
          <a:p>
            <a:fld id="{9DF686B8-C880-FF40-96DC-14FF2413C34E}" type="slidenum">
              <a:rPr lang="en-US" smtClean="0"/>
              <a:pPr/>
              <a:t>4</a:t>
            </a:fld>
            <a:endParaRPr lang="en-US" dirty="0"/>
          </a:p>
        </p:txBody>
      </p:sp>
      <p:sp>
        <p:nvSpPr>
          <p:cNvPr id="13" name="TextBox 12"/>
          <p:cNvSpPr txBox="1"/>
          <p:nvPr/>
        </p:nvSpPr>
        <p:spPr>
          <a:xfrm>
            <a:off x="12600041" y="2971800"/>
            <a:ext cx="8167687" cy="738664"/>
          </a:xfrm>
          <a:prstGeom prst="rect">
            <a:avLst/>
          </a:prstGeom>
          <a:noFill/>
        </p:spPr>
        <p:txBody>
          <a:bodyPr wrap="square" lIns="243852" tIns="121926" rIns="243852" bIns="121926" rtlCol="0">
            <a:noAutofit/>
          </a:bodyPr>
          <a:lstStyle/>
          <a:p>
            <a:endParaRPr lang="en-US" sz="3200" dirty="0">
              <a:solidFill>
                <a:schemeClr val="tx2"/>
              </a:solidFill>
              <a:latin typeface="Raleway Light"/>
              <a:cs typeface="Raleway Light"/>
            </a:endParaRPr>
          </a:p>
        </p:txBody>
      </p:sp>
      <p:cxnSp>
        <p:nvCxnSpPr>
          <p:cNvPr id="43" name="Straight Connector 42"/>
          <p:cNvCxnSpPr/>
          <p:nvPr/>
        </p:nvCxnSpPr>
        <p:spPr>
          <a:xfrm flipV="1">
            <a:off x="19203987" y="2971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906587" y="2930870"/>
            <a:ext cx="17545052" cy="5396738"/>
          </a:xfrm>
          <a:prstGeom prst="rect">
            <a:avLst/>
          </a:prstGeom>
          <a:noFill/>
        </p:spPr>
        <p:txBody>
          <a:bodyPr wrap="square" lIns="243852" tIns="121926" rIns="243852" bIns="121926" rtlCol="0">
            <a:noAutofit/>
          </a:bodyPr>
          <a:lstStyle/>
          <a:p>
            <a:pPr marL="342900" indent="-342900">
              <a:lnSpc>
                <a:spcPct val="200000"/>
              </a:lnSpc>
              <a:buFont typeface="Wingdings" panose="05000000000000000000" pitchFamily="2" charset="2"/>
              <a:buChar char="q"/>
            </a:pPr>
            <a:r>
              <a:rPr lang="en-US" sz="5000" smtClean="0">
                <a:solidFill>
                  <a:schemeClr val="tx2"/>
                </a:solidFill>
                <a:latin typeface="Raleway Light"/>
                <a:cs typeface="Raleway Light"/>
              </a:rPr>
              <a:t> Ứng dụng đồ họa máy tính vào việc vẽ cảnh</a:t>
            </a:r>
          </a:p>
          <a:p>
            <a:pPr marL="342900" indent="-342900">
              <a:lnSpc>
                <a:spcPct val="200000"/>
              </a:lnSpc>
              <a:buFont typeface="Wingdings" panose="05000000000000000000" pitchFamily="2" charset="2"/>
              <a:buChar char="q"/>
            </a:pPr>
            <a:r>
              <a:rPr lang="en-US" sz="5000" smtClean="0">
                <a:solidFill>
                  <a:schemeClr val="tx2"/>
                </a:solidFill>
                <a:latin typeface="Raleway Light"/>
                <a:cs typeface="Raleway Light"/>
              </a:rPr>
              <a:t> Tính toán góc quay của mặt trăng và mặt trời</a:t>
            </a:r>
          </a:p>
          <a:p>
            <a:pPr marL="342900" indent="-342900">
              <a:lnSpc>
                <a:spcPct val="200000"/>
              </a:lnSpc>
              <a:buFont typeface="Wingdings" panose="05000000000000000000" pitchFamily="2" charset="2"/>
              <a:buChar char="q"/>
            </a:pPr>
            <a:r>
              <a:rPr lang="en-US" sz="5000" smtClean="0">
                <a:solidFill>
                  <a:schemeClr val="tx2"/>
                </a:solidFill>
                <a:latin typeface="Raleway Light"/>
                <a:cs typeface="Raleway Light"/>
              </a:rPr>
              <a:t> Tính toán tốc độ di chuyển của thuyền, chim, mây</a:t>
            </a:r>
          </a:p>
          <a:p>
            <a:pPr marL="342900" indent="-342900">
              <a:lnSpc>
                <a:spcPct val="200000"/>
              </a:lnSpc>
              <a:buFont typeface="Wingdings" panose="05000000000000000000" pitchFamily="2" charset="2"/>
              <a:buChar char="q"/>
            </a:pPr>
            <a:r>
              <a:rPr lang="en-US" sz="5000" smtClean="0">
                <a:solidFill>
                  <a:schemeClr val="tx2"/>
                </a:solidFill>
                <a:latin typeface="Raleway Light"/>
                <a:cs typeface="Raleway Light"/>
              </a:rPr>
              <a:t> Xử lý hiệu ứng bầu trời lúc về đêm</a:t>
            </a:r>
          </a:p>
        </p:txBody>
      </p:sp>
      <p:cxnSp>
        <p:nvCxnSpPr>
          <p:cNvPr id="49" name="Straight Connector 48"/>
          <p:cNvCxnSpPr/>
          <p:nvPr/>
        </p:nvCxnSpPr>
        <p:spPr>
          <a:xfrm>
            <a:off x="2264268" y="1468718"/>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89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400"/>
                                        <p:tgtEl>
                                          <p:spTgt spid="43"/>
                                        </p:tgtEl>
                                      </p:cBhvr>
                                    </p:animEffect>
                                  </p:childTnLst>
                                </p:cTn>
                              </p:par>
                            </p:childTnLst>
                          </p:cTn>
                        </p:par>
                        <p:par>
                          <p:cTn id="8" fill="hold">
                            <p:stCondLst>
                              <p:cond delay="400"/>
                            </p:stCondLst>
                            <p:childTnLst>
                              <p:par>
                                <p:cTn id="9" presetID="42" presetClass="entr" presetSubtype="0" fill="hold" grpId="0" nodeType="afterEffect" nodePh="1">
                                  <p:stCondLst>
                                    <p:cond delay="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400"/>
                            </p:stCondLst>
                            <p:childTnLst>
                              <p:par>
                                <p:cTn id="15" presetID="10" presetClass="entr" presetSubtype="0"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par>
                          <p:cTn id="18" fill="hold">
                            <p:stCondLst>
                              <p:cond delay="1900"/>
                            </p:stCondLst>
                            <p:childTnLst>
                              <p:par>
                                <p:cTn id="19" presetID="22" presetClass="entr" presetSubtype="8"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4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136141" y="183324"/>
            <a:ext cx="19429396" cy="1462152"/>
          </a:xfrm>
        </p:spPr>
        <p:txBody>
          <a:bodyPr/>
          <a:lstStyle/>
          <a:p>
            <a:r>
              <a:rPr lang="en-US" smtClean="0"/>
              <a:t>THIẾT KẾ</a:t>
            </a:r>
            <a:endParaRPr lang="en-US" dirty="0"/>
          </a:p>
        </p:txBody>
      </p:sp>
      <p:sp>
        <p:nvSpPr>
          <p:cNvPr id="4" name="Slide Number Placeholder 3"/>
          <p:cNvSpPr>
            <a:spLocks noGrp="1"/>
          </p:cNvSpPr>
          <p:nvPr>
            <p:ph type="sldNum" sz="quarter" idx="12"/>
          </p:nvPr>
        </p:nvSpPr>
        <p:spPr>
          <a:xfrm>
            <a:off x="22612261" y="914400"/>
            <a:ext cx="1065341" cy="388163"/>
          </a:xfrm>
        </p:spPr>
        <p:txBody>
          <a:bodyPr/>
          <a:lstStyle/>
          <a:p>
            <a:fld id="{9DF686B8-C880-FF40-96DC-14FF2413C34E}" type="slidenum">
              <a:rPr lang="en-US" smtClean="0"/>
              <a:pPr/>
              <a:t>5</a:t>
            </a:fld>
            <a:endParaRPr lang="en-US" dirty="0"/>
          </a:p>
        </p:txBody>
      </p:sp>
      <p:sp>
        <p:nvSpPr>
          <p:cNvPr id="9" name="TextBox 8"/>
          <p:cNvSpPr txBox="1"/>
          <p:nvPr/>
        </p:nvSpPr>
        <p:spPr>
          <a:xfrm>
            <a:off x="3572565" y="5306935"/>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Thuyền</a:t>
            </a:r>
            <a:endParaRPr lang="en-US" sz="3200" dirty="0">
              <a:solidFill>
                <a:schemeClr val="tx2"/>
              </a:solidFill>
              <a:latin typeface="Raleway Bold"/>
              <a:cs typeface="Raleway Bold"/>
            </a:endParaRPr>
          </a:p>
        </p:txBody>
      </p:sp>
      <p:sp>
        <p:nvSpPr>
          <p:cNvPr id="21" name="TextBox 20"/>
          <p:cNvSpPr txBox="1"/>
          <p:nvPr/>
        </p:nvSpPr>
        <p:spPr>
          <a:xfrm>
            <a:off x="16601428" y="5417874"/>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Ngôi sao</a:t>
            </a:r>
            <a:endParaRPr lang="en-US" sz="3200" dirty="0">
              <a:solidFill>
                <a:schemeClr val="tx2"/>
              </a:solidFill>
              <a:latin typeface="Raleway Bold"/>
              <a:cs typeface="Raleway Bold"/>
            </a:endParaRPr>
          </a:p>
        </p:txBody>
      </p:sp>
      <p:sp>
        <p:nvSpPr>
          <p:cNvPr id="19" name="Oval 18"/>
          <p:cNvSpPr>
            <a:spLocks noChangeAspect="1"/>
          </p:cNvSpPr>
          <p:nvPr/>
        </p:nvSpPr>
        <p:spPr>
          <a:xfrm>
            <a:off x="17787510" y="3623292"/>
            <a:ext cx="1663942" cy="1663723"/>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11377719" y="3546438"/>
            <a:ext cx="1663942" cy="1663723"/>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4877269" y="3546438"/>
            <a:ext cx="1658349" cy="1658135"/>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3616311" y="9334393"/>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Mặt trăng</a:t>
            </a:r>
            <a:endParaRPr lang="en-US" sz="3200" dirty="0">
              <a:solidFill>
                <a:schemeClr val="tx2"/>
              </a:solidFill>
              <a:latin typeface="Raleway Bold"/>
              <a:cs typeface="Raleway Bold"/>
            </a:endParaRPr>
          </a:p>
        </p:txBody>
      </p:sp>
      <p:sp>
        <p:nvSpPr>
          <p:cNvPr id="48" name="TextBox 47"/>
          <p:cNvSpPr txBox="1"/>
          <p:nvPr/>
        </p:nvSpPr>
        <p:spPr>
          <a:xfrm>
            <a:off x="10152012" y="9302182"/>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Mây</a:t>
            </a:r>
            <a:endParaRPr lang="en-US" sz="3200" dirty="0">
              <a:solidFill>
                <a:schemeClr val="tx2"/>
              </a:solidFill>
              <a:latin typeface="Raleway Bold"/>
              <a:cs typeface="Raleway Bold"/>
            </a:endParaRPr>
          </a:p>
        </p:txBody>
      </p:sp>
      <p:sp>
        <p:nvSpPr>
          <p:cNvPr id="51" name="TextBox 50"/>
          <p:cNvSpPr txBox="1"/>
          <p:nvPr/>
        </p:nvSpPr>
        <p:spPr>
          <a:xfrm>
            <a:off x="16655259" y="9334393"/>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Chim</a:t>
            </a:r>
            <a:endParaRPr lang="en-US" sz="3200" dirty="0">
              <a:solidFill>
                <a:schemeClr val="tx2"/>
              </a:solidFill>
              <a:latin typeface="Raleway Bold"/>
              <a:cs typeface="Raleway Bold"/>
            </a:endParaRPr>
          </a:p>
        </p:txBody>
      </p:sp>
      <p:sp>
        <p:nvSpPr>
          <p:cNvPr id="63" name="Oval 62"/>
          <p:cNvSpPr>
            <a:spLocks noChangeAspect="1"/>
          </p:cNvSpPr>
          <p:nvPr/>
        </p:nvSpPr>
        <p:spPr>
          <a:xfrm>
            <a:off x="4997215" y="7334981"/>
            <a:ext cx="1658349" cy="1658135"/>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a:spLocks noChangeAspect="1"/>
          </p:cNvSpPr>
          <p:nvPr/>
        </p:nvSpPr>
        <p:spPr>
          <a:xfrm>
            <a:off x="11468597" y="7334981"/>
            <a:ext cx="1663942" cy="1663723"/>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a:spLocks noChangeAspect="1"/>
          </p:cNvSpPr>
          <p:nvPr/>
        </p:nvSpPr>
        <p:spPr>
          <a:xfrm>
            <a:off x="17875015" y="7340474"/>
            <a:ext cx="1663942" cy="1663723"/>
          </a:xfrm>
          <a:prstGeom prst="ellipse">
            <a:avLst/>
          </a:prstGeom>
          <a:noFill/>
          <a:ln w="571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490" y="3623292"/>
            <a:ext cx="1230666" cy="1215018"/>
          </a:xfrm>
          <a:prstGeom prst="rect">
            <a:avLst/>
          </a:prstGeom>
        </p:spPr>
      </p:pic>
      <p:sp>
        <p:nvSpPr>
          <p:cNvPr id="29" name="4-Point Star 28"/>
          <p:cNvSpPr/>
          <p:nvPr/>
        </p:nvSpPr>
        <p:spPr>
          <a:xfrm>
            <a:off x="18007724" y="4021949"/>
            <a:ext cx="1212867" cy="973946"/>
          </a:xfrm>
          <a:prstGeom prst="star4">
            <a:avLst/>
          </a:prstGeom>
          <a:solidFill>
            <a:schemeClr val="accent1">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Moon 38"/>
          <p:cNvSpPr/>
          <p:nvPr/>
        </p:nvSpPr>
        <p:spPr>
          <a:xfrm rot="10800000">
            <a:off x="5489197" y="7729731"/>
            <a:ext cx="852959" cy="887672"/>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Sun 42"/>
          <p:cNvSpPr/>
          <p:nvPr/>
        </p:nvSpPr>
        <p:spPr>
          <a:xfrm>
            <a:off x="11611479" y="3753647"/>
            <a:ext cx="1262505" cy="1242248"/>
          </a:xfrm>
          <a:prstGeom prst="su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Cloud 52"/>
          <p:cNvSpPr/>
          <p:nvPr/>
        </p:nvSpPr>
        <p:spPr>
          <a:xfrm>
            <a:off x="11738560" y="7818194"/>
            <a:ext cx="1124016" cy="735339"/>
          </a:xfrm>
          <a:prstGeom prst="cloud">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Moon 89"/>
          <p:cNvSpPr/>
          <p:nvPr/>
        </p:nvSpPr>
        <p:spPr>
          <a:xfrm rot="5729764">
            <a:off x="18096835" y="7740533"/>
            <a:ext cx="601043" cy="666383"/>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Moon 90"/>
          <p:cNvSpPr/>
          <p:nvPr/>
        </p:nvSpPr>
        <p:spPr>
          <a:xfrm rot="5400000">
            <a:off x="18713464" y="7767907"/>
            <a:ext cx="545954" cy="711310"/>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10075812" y="5306935"/>
            <a:ext cx="4267756" cy="584776"/>
          </a:xfrm>
          <a:prstGeom prst="rect">
            <a:avLst/>
          </a:prstGeom>
          <a:noFill/>
        </p:spPr>
        <p:txBody>
          <a:bodyPr wrap="square" rtlCol="0">
            <a:spAutoFit/>
          </a:bodyPr>
          <a:lstStyle/>
          <a:p>
            <a:pPr algn="ctr"/>
            <a:r>
              <a:rPr lang="en-US" sz="3200" smtClean="0">
                <a:solidFill>
                  <a:schemeClr val="tx2"/>
                </a:solidFill>
                <a:latin typeface="Raleway Bold"/>
                <a:cs typeface="Raleway Bold"/>
              </a:rPr>
              <a:t>Mặt trời</a:t>
            </a:r>
            <a:endParaRPr lang="en-US" sz="3200" dirty="0">
              <a:solidFill>
                <a:schemeClr val="tx2"/>
              </a:solidFill>
              <a:latin typeface="Raleway Bold"/>
              <a:cs typeface="Raleway Bold"/>
            </a:endParaRPr>
          </a:p>
        </p:txBody>
      </p:sp>
      <p:sp>
        <p:nvSpPr>
          <p:cNvPr id="93" name="TextBox 92"/>
          <p:cNvSpPr txBox="1"/>
          <p:nvPr/>
        </p:nvSpPr>
        <p:spPr>
          <a:xfrm>
            <a:off x="1203352" y="1722330"/>
            <a:ext cx="8571688" cy="707886"/>
          </a:xfrm>
          <a:prstGeom prst="rect">
            <a:avLst/>
          </a:prstGeom>
          <a:noFill/>
        </p:spPr>
        <p:txBody>
          <a:bodyPr wrap="square" rtlCol="0">
            <a:spAutoFit/>
          </a:bodyPr>
          <a:lstStyle/>
          <a:p>
            <a:pPr algn="ctr"/>
            <a:r>
              <a:rPr lang="en-US" sz="4000" smtClean="0">
                <a:solidFill>
                  <a:schemeClr val="tx2"/>
                </a:solidFill>
                <a:latin typeface="Raleway Bold"/>
                <a:cs typeface="Raleway Bold"/>
              </a:rPr>
              <a:t>Các đối tượng được sử dụng</a:t>
            </a:r>
            <a:endParaRPr lang="en-US" sz="4000" dirty="0">
              <a:solidFill>
                <a:schemeClr val="tx2"/>
              </a:solidFill>
              <a:latin typeface="Raleway Bold"/>
              <a:cs typeface="Raleway Bold"/>
            </a:endParaRPr>
          </a:p>
        </p:txBody>
      </p:sp>
    </p:spTree>
    <p:extLst>
      <p:ext uri="{BB962C8B-B14F-4D97-AF65-F5344CB8AC3E}">
        <p14:creationId xmlns:p14="http://schemas.microsoft.com/office/powerpoint/2010/main" val="400722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6</a:t>
            </a:fld>
            <a:endParaRPr lang="en-US" dirty="0"/>
          </a:p>
        </p:txBody>
      </p:sp>
      <p:sp>
        <p:nvSpPr>
          <p:cNvPr id="11" name="TextBox 10"/>
          <p:cNvSpPr txBox="1"/>
          <p:nvPr/>
        </p:nvSpPr>
        <p:spPr>
          <a:xfrm>
            <a:off x="8129158" y="3938952"/>
            <a:ext cx="13412946" cy="6401765"/>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a:t>
            </a:r>
            <a:r>
              <a:rPr lang="en-US" sz="5000">
                <a:solidFill>
                  <a:schemeClr val="tx2"/>
                </a:solidFill>
                <a:latin typeface="Raleway Light"/>
                <a:cs typeface="Raleway Light"/>
              </a:rPr>
              <a:t>hình thang đại diện cho thân thuyền</a:t>
            </a: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Lấy </a:t>
            </a:r>
            <a:r>
              <a:rPr lang="en-US" sz="5000">
                <a:solidFill>
                  <a:schemeClr val="tx2"/>
                </a:solidFill>
                <a:latin typeface="Raleway Light"/>
                <a:cs typeface="Raleway Light"/>
              </a:rPr>
              <a:t>trung điểm hình thang để vẽ cột buồm</a:t>
            </a: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a:t>
            </a:r>
            <a:r>
              <a:rPr lang="en-US" sz="5000">
                <a:solidFill>
                  <a:schemeClr val="tx2"/>
                </a:solidFill>
                <a:latin typeface="Raleway Light"/>
                <a:cs typeface="Raleway Light"/>
              </a:rPr>
              <a:t>hai cánh buồm hai bên cột buồm</a:t>
            </a: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a:t>
            </a:r>
            <a:r>
              <a:rPr lang="en-US" sz="5000">
                <a:solidFill>
                  <a:schemeClr val="tx2"/>
                </a:solidFill>
                <a:latin typeface="Raleway Light"/>
                <a:cs typeface="Raleway Light"/>
              </a:rPr>
              <a:t>cờ bên phải của đỉnh cột buồm</a:t>
            </a:r>
            <a:endParaRPr lang="en-US" sz="5000" dirty="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Thuyền</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865" y="4648200"/>
            <a:ext cx="2590800" cy="2557858"/>
          </a:xfrm>
          <a:prstGeom prst="rect">
            <a:avLst/>
          </a:prstGeom>
        </p:spPr>
      </p:pic>
    </p:spTree>
    <p:extLst>
      <p:ext uri="{BB962C8B-B14F-4D97-AF65-F5344CB8AC3E}">
        <p14:creationId xmlns:p14="http://schemas.microsoft.com/office/powerpoint/2010/main" val="393487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7</a:t>
            </a:fld>
            <a:endParaRPr lang="en-US" dirty="0"/>
          </a:p>
        </p:txBody>
      </p:sp>
      <p:sp>
        <p:nvSpPr>
          <p:cNvPr id="11" name="TextBox 10"/>
          <p:cNvSpPr txBox="1"/>
          <p:nvPr/>
        </p:nvSpPr>
        <p:spPr>
          <a:xfrm>
            <a:off x="8129158" y="3938952"/>
            <a:ext cx="13208429" cy="4862882"/>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hình tròn đại diện cho mặt trời</a:t>
            </a:r>
            <a:endParaRPr lang="en-US" sz="5000">
              <a:solidFill>
                <a:schemeClr val="tx2"/>
              </a:solidFill>
              <a:latin typeface="Raleway Light"/>
              <a:cs typeface="Raleway Light"/>
            </a:endParaRP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Vẽ các vòng tròn có bán kính lớn hơn đại diện cho độ lan tỏa ánh sáng mặt trời</a:t>
            </a:r>
            <a:endParaRPr lang="en-US" sz="500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Mặt trời</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Sun 11"/>
          <p:cNvSpPr/>
          <p:nvPr/>
        </p:nvSpPr>
        <p:spPr>
          <a:xfrm>
            <a:off x="3659187" y="5181600"/>
            <a:ext cx="2374819" cy="2150598"/>
          </a:xfrm>
          <a:prstGeom prst="su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7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8</a:t>
            </a:fld>
            <a:endParaRPr lang="en-US" dirty="0"/>
          </a:p>
        </p:txBody>
      </p:sp>
      <p:sp>
        <p:nvSpPr>
          <p:cNvPr id="11" name="TextBox 10"/>
          <p:cNvSpPr txBox="1"/>
          <p:nvPr/>
        </p:nvSpPr>
        <p:spPr>
          <a:xfrm>
            <a:off x="8129157" y="4267387"/>
            <a:ext cx="14732430" cy="4862882"/>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Xác định các điểm để vẽ cánh của ngôi sao</a:t>
            </a:r>
            <a:endParaRPr lang="en-US" sz="5000">
              <a:solidFill>
                <a:schemeClr val="tx2"/>
              </a:solidFill>
              <a:latin typeface="Raleway Light"/>
              <a:cs typeface="Raleway Light"/>
            </a:endParaRPr>
          </a:p>
          <a:p>
            <a:pPr marL="457200" indent="-457200">
              <a:lnSpc>
                <a:spcPct val="200000"/>
              </a:lnSpc>
              <a:buFont typeface="Wingdings" panose="05000000000000000000" pitchFamily="2" charset="2"/>
              <a:buChar char="q"/>
            </a:pPr>
            <a:r>
              <a:rPr lang="en-US" sz="5000" smtClean="0">
                <a:solidFill>
                  <a:schemeClr val="tx2"/>
                </a:solidFill>
                <a:latin typeface="Raleway Light"/>
                <a:cs typeface="Raleway Light"/>
              </a:rPr>
              <a:t> Quay các điểm 90 độ để vẽ các cánh ngôi sao còn lại</a:t>
            </a:r>
            <a:endParaRPr lang="en-US" sz="500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Ngôi sao</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4-Point Star 11"/>
          <p:cNvSpPr/>
          <p:nvPr/>
        </p:nvSpPr>
        <p:spPr>
          <a:xfrm>
            <a:off x="3366122" y="5207474"/>
            <a:ext cx="2819400" cy="2325101"/>
          </a:xfrm>
          <a:prstGeom prst="star4">
            <a:avLst/>
          </a:prstGeom>
          <a:solidFill>
            <a:schemeClr val="accent1">
              <a:lumMod val="40000"/>
              <a:lumOff val="6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4080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THIẾT KẾ</a:t>
            </a:r>
            <a:endParaRPr lang="en-US" dirty="0"/>
          </a:p>
        </p:txBody>
      </p:sp>
      <p:sp>
        <p:nvSpPr>
          <p:cNvPr id="3" name="Text Placeholder 2"/>
          <p:cNvSpPr>
            <a:spLocks noGrp="1"/>
          </p:cNvSpPr>
          <p:nvPr>
            <p:ph type="body" sz="quarter" idx="14"/>
          </p:nvPr>
        </p:nvSpPr>
        <p:spPr>
          <a:xfrm>
            <a:off x="2100440" y="1371600"/>
            <a:ext cx="19429298" cy="778933"/>
          </a:xfrm>
        </p:spPr>
        <p:txBody>
          <a:bodyPr/>
          <a:lstStyle/>
          <a:p>
            <a:r>
              <a:rPr lang="en-US" sz="3500" smtClean="0"/>
              <a:t>Chi tiết ý tưởng</a:t>
            </a:r>
            <a:endParaRPr lang="en-US" sz="3500" dirty="0"/>
          </a:p>
        </p:txBody>
      </p:sp>
      <p:sp>
        <p:nvSpPr>
          <p:cNvPr id="4" name="Slide Number Placeholder 3"/>
          <p:cNvSpPr>
            <a:spLocks noGrp="1"/>
          </p:cNvSpPr>
          <p:nvPr>
            <p:ph type="sldNum" sz="quarter" idx="12"/>
          </p:nvPr>
        </p:nvSpPr>
        <p:spPr/>
        <p:txBody>
          <a:bodyPr/>
          <a:lstStyle/>
          <a:p>
            <a:fld id="{9DF686B8-C880-FF40-96DC-14FF2413C34E}" type="slidenum">
              <a:rPr lang="en-US" smtClean="0"/>
              <a:pPr/>
              <a:t>9</a:t>
            </a:fld>
            <a:endParaRPr lang="en-US" dirty="0"/>
          </a:p>
        </p:txBody>
      </p:sp>
      <p:sp>
        <p:nvSpPr>
          <p:cNvPr id="11" name="TextBox 10"/>
          <p:cNvSpPr txBox="1"/>
          <p:nvPr/>
        </p:nvSpPr>
        <p:spPr>
          <a:xfrm>
            <a:off x="8129157" y="3938952"/>
            <a:ext cx="14440475" cy="3323999"/>
          </a:xfrm>
          <a:prstGeom prst="rect">
            <a:avLst/>
          </a:prstGeom>
          <a:noFill/>
        </p:spPr>
        <p:txBody>
          <a:bodyPr wrap="square" lIns="243852" tIns="121926" rIns="243852" bIns="121926" rtlCol="0">
            <a:spAutoFit/>
          </a:bodyPr>
          <a:lstStyle/>
          <a:p>
            <a:pPr marL="457200" indent="-457200">
              <a:lnSpc>
                <a:spcPct val="200000"/>
              </a:lnSpc>
              <a:buFont typeface="Wingdings" panose="05000000000000000000" pitchFamily="2" charset="2"/>
              <a:buChar char="q"/>
            </a:pPr>
            <a:r>
              <a:rPr lang="en-US" sz="5000">
                <a:solidFill>
                  <a:schemeClr val="tx2"/>
                </a:solidFill>
                <a:latin typeface="Raleway Light"/>
                <a:cs typeface="Raleway Light"/>
              </a:rPr>
              <a:t> </a:t>
            </a:r>
            <a:r>
              <a:rPr lang="en-US" sz="5000" smtClean="0">
                <a:solidFill>
                  <a:schemeClr val="tx2"/>
                </a:solidFill>
                <a:latin typeface="Raleway Light"/>
                <a:cs typeface="Raleway Light"/>
              </a:rPr>
              <a:t>Nhận vào điểm p và sử dụng hình ảnh có sẵn để vẽ mặt trăng tại điểm p đó</a:t>
            </a:r>
            <a:endParaRPr lang="en-US" sz="5000" dirty="0">
              <a:solidFill>
                <a:schemeClr val="tx2"/>
              </a:solidFill>
              <a:latin typeface="Raleway Light"/>
              <a:cs typeface="Raleway Light"/>
            </a:endParaRPr>
          </a:p>
        </p:txBody>
      </p:sp>
      <p:cxnSp>
        <p:nvCxnSpPr>
          <p:cNvPr id="13" name="Straight Connector 12"/>
          <p:cNvCxnSpPr/>
          <p:nvPr/>
        </p:nvCxnSpPr>
        <p:spPr>
          <a:xfrm>
            <a:off x="7925832" y="3606800"/>
            <a:ext cx="790341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7925832" y="3606800"/>
            <a:ext cx="0" cy="6752976"/>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1944" y="8760937"/>
            <a:ext cx="4267756" cy="738664"/>
          </a:xfrm>
          <a:prstGeom prst="rect">
            <a:avLst/>
          </a:prstGeom>
          <a:noFill/>
        </p:spPr>
        <p:txBody>
          <a:bodyPr wrap="square" lIns="243852" tIns="121926" rIns="243852" bIns="121926" rtlCol="0">
            <a:spAutoFit/>
          </a:bodyPr>
          <a:lstStyle/>
          <a:p>
            <a:pPr algn="ctr"/>
            <a:r>
              <a:rPr lang="en-US" sz="3200" smtClean="0">
                <a:solidFill>
                  <a:schemeClr val="tx2"/>
                </a:solidFill>
                <a:latin typeface="Raleway Bold"/>
                <a:cs typeface="Raleway Bold"/>
              </a:rPr>
              <a:t>Mặt trăng</a:t>
            </a:r>
            <a:endParaRPr lang="en-US" sz="3200" dirty="0">
              <a:solidFill>
                <a:schemeClr val="tx2"/>
              </a:solidFill>
              <a:latin typeface="Raleway Bold"/>
              <a:cs typeface="Raleway Bold"/>
            </a:endParaRPr>
          </a:p>
        </p:txBody>
      </p:sp>
      <p:sp>
        <p:nvSpPr>
          <p:cNvPr id="7" name="Oval 6"/>
          <p:cNvSpPr/>
          <p:nvPr/>
        </p:nvSpPr>
        <p:spPr>
          <a:xfrm>
            <a:off x="2641944" y="4236431"/>
            <a:ext cx="4267756" cy="4267188"/>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6" name="Straight Connector 15"/>
          <p:cNvCxnSpPr/>
          <p:nvPr/>
        </p:nvCxnSpPr>
        <p:spPr>
          <a:xfrm>
            <a:off x="2306896" y="1328915"/>
            <a:ext cx="9563138"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Moon 11"/>
          <p:cNvSpPr/>
          <p:nvPr/>
        </p:nvSpPr>
        <p:spPr>
          <a:xfrm rot="10800000">
            <a:off x="3963908" y="5358090"/>
            <a:ext cx="1623828" cy="2023869"/>
          </a:xfrm>
          <a:prstGeom prst="moon">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21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400"/>
                                        <p:tgtEl>
                                          <p:spTgt spid="14"/>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400"/>
                                        <p:tgtEl>
                                          <p:spTgt spid="13"/>
                                        </p:tgtEl>
                                      </p:cBhvr>
                                    </p:animEffect>
                                  </p:childTnLst>
                                </p:cTn>
                              </p:par>
                            </p:childTnLst>
                          </p:cTn>
                        </p:par>
                        <p:par>
                          <p:cTn id="18" fill="hold">
                            <p:stCondLst>
                              <p:cond delay="13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8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4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theme/theme1.xml><?xml version="1.0" encoding="utf-8"?>
<a:theme xmlns:a="http://schemas.openxmlformats.org/drawingml/2006/main" name="Office Theme">
  <a:themeElements>
    <a:clrScheme name="Enterprise Dark">
      <a:dk1>
        <a:sysClr val="windowText" lastClr="000000"/>
      </a:dk1>
      <a:lt1>
        <a:sysClr val="window" lastClr="FFFFFF"/>
      </a:lt1>
      <a:dk2>
        <a:srgbClr val="E7E7E7"/>
      </a:dk2>
      <a:lt2>
        <a:srgbClr val="52B3AF"/>
      </a:lt2>
      <a:accent1>
        <a:srgbClr val="BBD755"/>
      </a:accent1>
      <a:accent2>
        <a:srgbClr val="52B3AF"/>
      </a:accent2>
      <a:accent3>
        <a:srgbClr val="FABD30"/>
      </a:accent3>
      <a:accent4>
        <a:srgbClr val="E54C29"/>
      </a:accent4>
      <a:accent5>
        <a:srgbClr val="383433"/>
      </a:accent5>
      <a:accent6>
        <a:srgbClr val="959594"/>
      </a:accent6>
      <a:hlink>
        <a:srgbClr val="52B3AF"/>
      </a:hlink>
      <a:folHlink>
        <a:srgbClr val="BFCE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1795</TotalTime>
  <Words>422</Words>
  <Application>Microsoft Office PowerPoint</Application>
  <PresentationFormat>Custom</PresentationFormat>
  <Paragraphs>84</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Calibri</vt:lpstr>
      <vt:lpstr>Cambria Math</vt:lpstr>
      <vt:lpstr>Lato Black</vt:lpstr>
      <vt:lpstr>Lato Light</vt:lpstr>
      <vt:lpstr>Lucida Grande</vt:lpstr>
      <vt:lpstr>Raleway Bold</vt:lpstr>
      <vt:lpstr>Raleway ExtraBold</vt:lpstr>
      <vt:lpstr>Raleway ExtraLight</vt:lpstr>
      <vt:lpstr>Raleway Light</vt:lpstr>
      <vt:lpstr>Raleway Regular</vt:lpstr>
      <vt:lpstr>Wingdings</vt:lpstr>
      <vt:lpstr>Office Theme</vt:lpstr>
      <vt:lpstr>ỨNG DỤNG ĐỒ HỌA MÁY TÍNH  VÀO VIỆC VẼ PHONG CẢNH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Cong Do</cp:lastModifiedBy>
  <cp:revision>453</cp:revision>
  <dcterms:created xsi:type="dcterms:W3CDTF">2014-11-10T20:05:35Z</dcterms:created>
  <dcterms:modified xsi:type="dcterms:W3CDTF">2020-12-29T02:40:00Z</dcterms:modified>
</cp:coreProperties>
</file>