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61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2" r:id="rId15"/>
  </p:sldIdLst>
  <p:sldSz cx="24387175" cy="13716000"/>
  <p:notesSz cx="6858000" cy="9144000"/>
  <p:defaultTextStyle>
    <a:defPPr>
      <a:defRPr lang="en-US"/>
    </a:defPPr>
    <a:lvl1pPr marL="0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7444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4887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233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49779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3722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24671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1211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69955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4308">
          <p15:clr>
            <a:srgbClr val="A4A3A4"/>
          </p15:clr>
        </p15:guide>
        <p15:guide id="3" pos="10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88B00"/>
    <a:srgbClr val="6929A2"/>
    <a:srgbClr val="415E7D"/>
    <a:srgbClr val="F8D00B"/>
    <a:srgbClr val="22C299"/>
    <a:srgbClr val="4D7096"/>
    <a:srgbClr val="212F3F"/>
    <a:srgbClr val="216BA9"/>
    <a:srgbClr val="8AB147"/>
    <a:srgbClr val="1A9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299" autoAdjust="0"/>
  </p:normalViewPr>
  <p:slideViewPr>
    <p:cSldViewPr snapToGrid="0" snapToObjects="1">
      <p:cViewPr varScale="1">
        <p:scale>
          <a:sx n="37" d="100"/>
          <a:sy n="37" d="100"/>
        </p:scale>
        <p:origin x="534" y="78"/>
      </p:cViewPr>
      <p:guideLst>
        <p:guide orient="horz"/>
        <p:guide pos="14308"/>
        <p:guide pos="10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7C50-CCBC-2A42-B4C4-22B7CB18877D}" type="datetimeFigureOut">
              <a:rPr lang="en-US" smtClean="0">
                <a:latin typeface="Open Sans Light"/>
              </a:rPr>
              <a:t>4/24/2021</a:t>
            </a:fld>
            <a:endParaRPr lang="en-US" dirty="0">
              <a:latin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73154-D89E-B24F-ACC1-E214AA320E62}" type="slidenum">
              <a:rPr lang="en-US" smtClean="0">
                <a:latin typeface="Open Sans Light"/>
              </a:rPr>
              <a:t>‹#›</a:t>
            </a:fld>
            <a:endParaRPr lang="en-US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9321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 Light"/>
              </a:defRPr>
            </a:lvl1pPr>
          </a:lstStyle>
          <a:p>
            <a:fld id="{4777BE1B-B234-614A-B080-4D121D4DF535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 Light"/>
              </a:defRPr>
            </a:lvl1pPr>
          </a:lstStyle>
          <a:p>
            <a:fld id="{C94E8D62-D41F-6042-BCDF-79D228EFA1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4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1pPr>
    <a:lvl2pPr marL="4566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2pPr>
    <a:lvl3pPr marL="913395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3pPr>
    <a:lvl4pPr marL="1370094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4pPr>
    <a:lvl5pPr marL="1826797" algn="l" defTabSz="456697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5pPr>
    <a:lvl6pPr marL="2283492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91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89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88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818119"/>
            <a:ext cx="20729099" cy="18255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>
                <a:solidFill>
                  <a:schemeClr val="tx2"/>
                </a:solidFill>
              </a:defRPr>
            </a:lvl1pPr>
            <a:lvl2pPr marL="108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4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4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3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6426223" y="3706854"/>
            <a:ext cx="5882547" cy="777702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0102691" y="4239458"/>
            <a:ext cx="4181656" cy="733364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659448" y="4239457"/>
            <a:ext cx="6985290" cy="972907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216900" y="3779838"/>
            <a:ext cx="7918450" cy="4987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77200" y="3749677"/>
            <a:ext cx="7918450" cy="43783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909784" y="510459"/>
            <a:ext cx="824808" cy="462198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-1" y="3318969"/>
            <a:ext cx="24387175" cy="591777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387175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781570" y="1585465"/>
            <a:ext cx="4824036" cy="4824038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Drag and Drop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59089" y="6809613"/>
            <a:ext cx="14868997" cy="1190422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58076" y="8638230"/>
            <a:ext cx="17071023" cy="279056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7175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0043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5601949" cy="1371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42425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290986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9051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585304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261102" y="4126611"/>
            <a:ext cx="3983038" cy="3983037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0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9038" y="567771"/>
            <a:ext cx="20729099" cy="1133518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852918" y="1433050"/>
            <a:ext cx="20655938" cy="1075881"/>
          </a:xfrm>
        </p:spPr>
        <p:txBody>
          <a:bodyPr>
            <a:noAutofit/>
          </a:bodyPr>
          <a:lstStyle>
            <a:lvl1pPr>
              <a:defRPr sz="3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1865621" y="1478874"/>
            <a:ext cx="20655938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2410058"/>
            <a:ext cx="24387175" cy="1305942"/>
          </a:xfrm>
          <a:prstGeom prst="rect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65312" y="2641600"/>
            <a:ext cx="4891087" cy="86587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8"/>
            <a:ext cx="21948458" cy="2286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13"/>
            <a:ext cx="21948458" cy="905192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510459"/>
            <a:ext cx="824808" cy="462198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8864" y="13604787"/>
            <a:ext cx="24538664" cy="181430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15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75" r:id="rId7"/>
    <p:sldLayoutId id="2147483666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1087444" rtl="0" eaLnBrk="1" latinLnBrk="0" hangingPunct="1">
        <a:spcBef>
          <a:spcPct val="0"/>
        </a:spcBef>
        <a:buNone/>
        <a:defRPr sz="6000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24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1087444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2174887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3262338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4349779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5980947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68393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55841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43285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7444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4887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233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49779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3722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24671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11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9955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27848" y="434890"/>
            <a:ext cx="17131486" cy="2429796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en-US" sz="6000" b="1" dirty="0" smtClean="0">
                <a:solidFill>
                  <a:schemeClr val="bg1"/>
                </a:solidFill>
              </a:rPr>
              <a:t>BÁO CÁO</a:t>
            </a:r>
            <a:endParaRPr lang="en-US" sz="6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chemeClr val="bg1"/>
                </a:solidFill>
                <a:latin typeface="Open Sans Light"/>
                <a:cs typeface="Open Sans Light"/>
              </a:rPr>
              <a:t>Recommendation System</a:t>
            </a:r>
            <a:endParaRPr lang="en-US" sz="44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32787" y="2131263"/>
            <a:ext cx="11521607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11" name="AutoShape 29"/>
          <p:cNvSpPr>
            <a:spLocks/>
          </p:cNvSpPr>
          <p:nvPr/>
        </p:nvSpPr>
        <p:spPr bwMode="auto">
          <a:xfrm>
            <a:off x="397936" y="434890"/>
            <a:ext cx="1521297" cy="163179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86" tIns="38086" rIns="38086" bIns="38086" anchor="ctr"/>
          <a:lstStyle/>
          <a:p>
            <a:pPr defTabSz="342528">
              <a:defRPr/>
            </a:pPr>
            <a:endParaRPr lang="es-ES" sz="210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39002" y="9457111"/>
            <a:ext cx="8008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2"/>
                </a:solidFill>
              </a:rPr>
              <a:t>Nhóm</a:t>
            </a:r>
            <a:r>
              <a:rPr lang="en-US" sz="3600" dirty="0" smtClean="0">
                <a:solidFill>
                  <a:schemeClr val="bg2"/>
                </a:solidFill>
              </a:rPr>
              <a:t> 9:</a:t>
            </a:r>
          </a:p>
          <a:p>
            <a:pPr marL="571500" indent="-571500">
              <a:buFontTx/>
              <a:buChar char="-"/>
            </a:pPr>
            <a:r>
              <a:rPr lang="en-US" sz="3600" dirty="0" err="1" smtClean="0">
                <a:solidFill>
                  <a:schemeClr val="bg2"/>
                </a:solidFill>
              </a:rPr>
              <a:t>Đỗ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</a:rPr>
              <a:t>Trung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</a:rPr>
              <a:t>Nguyên</a:t>
            </a:r>
            <a:r>
              <a:rPr lang="en-US" sz="3600" dirty="0">
                <a:solidFill>
                  <a:schemeClr val="bg2"/>
                </a:solidFill>
              </a:rPr>
              <a:t> –</a:t>
            </a:r>
            <a:r>
              <a:rPr lang="en-US" sz="3600" dirty="0" smtClean="0">
                <a:solidFill>
                  <a:schemeClr val="bg2"/>
                </a:solidFill>
              </a:rPr>
              <a:t> B1709552</a:t>
            </a:r>
          </a:p>
          <a:p>
            <a:pPr marL="571500" indent="-571500">
              <a:buFontTx/>
              <a:buChar char="-"/>
            </a:pPr>
            <a:r>
              <a:rPr lang="en-US" sz="3600" dirty="0" err="1" smtClean="0">
                <a:solidFill>
                  <a:schemeClr val="bg2"/>
                </a:solidFill>
              </a:rPr>
              <a:t>Đỗ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</a:rPr>
              <a:t>Thành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</a:rPr>
              <a:t>Công</a:t>
            </a:r>
            <a:r>
              <a:rPr lang="en-US" sz="3600" dirty="0" smtClean="0">
                <a:solidFill>
                  <a:schemeClr val="bg2"/>
                </a:solidFill>
              </a:rPr>
              <a:t> – B1709526</a:t>
            </a:r>
          </a:p>
          <a:p>
            <a:pPr marL="571500" indent="-571500">
              <a:buFontTx/>
              <a:buChar char="-"/>
            </a:pPr>
            <a:r>
              <a:rPr lang="en-US" sz="3600" dirty="0" err="1" smtClean="0">
                <a:solidFill>
                  <a:schemeClr val="bg2"/>
                </a:solidFill>
              </a:rPr>
              <a:t>Nguyễn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</a:rPr>
              <a:t>Hưng</a:t>
            </a:r>
            <a:r>
              <a:rPr lang="en-US" sz="3600" dirty="0" smtClean="0">
                <a:solidFill>
                  <a:schemeClr val="bg2"/>
                </a:solidFill>
              </a:rPr>
              <a:t> – B1709536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233" y="9457111"/>
            <a:ext cx="80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</a:rPr>
              <a:t>GVHD: T.S </a:t>
            </a:r>
            <a:r>
              <a:rPr lang="en-US" sz="3600" dirty="0" err="1" smtClean="0">
                <a:solidFill>
                  <a:schemeClr val="bg2"/>
                </a:solidFill>
              </a:rPr>
              <a:t>Trần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</a:rPr>
              <a:t>Nguyễn</a:t>
            </a:r>
            <a:r>
              <a:rPr lang="en-US" sz="3600" dirty="0" smtClean="0">
                <a:solidFill>
                  <a:schemeClr val="bg2"/>
                </a:solidFill>
              </a:rPr>
              <a:t> Minh </a:t>
            </a:r>
            <a:r>
              <a:rPr lang="en-US" sz="3600" dirty="0" err="1" smtClean="0">
                <a:solidFill>
                  <a:schemeClr val="bg2"/>
                </a:solidFill>
              </a:rPr>
              <a:t>Thư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2788" y="4977067"/>
            <a:ext cx="13444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70C0"/>
                </a:solidFill>
              </a:rPr>
              <a:t>GOODREADS SPOILERS</a:t>
            </a:r>
            <a:endParaRPr lang="en-US" sz="9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3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Freeform 429"/>
          <p:cNvSpPr>
            <a:spLocks noChangeArrowheads="1"/>
          </p:cNvSpPr>
          <p:nvPr/>
        </p:nvSpPr>
        <p:spPr bwMode="auto">
          <a:xfrm>
            <a:off x="22245793" y="11738312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954326" y="48580"/>
            <a:ext cx="17912895" cy="1190422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dirty="0" smtClean="0"/>
              <a:t>III. </a:t>
            </a:r>
            <a:r>
              <a:rPr lang="en-US" dirty="0"/>
              <a:t>GIẢI THUẬT GỢI Ý DỰA TRÊN MỤC DỮ LIỆU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91167" y="1577290"/>
            <a:ext cx="11521607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85890" y="1879925"/>
                <a:ext cx="20081331" cy="6632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Xây dựng ma trận tương tự giữa các item-item</a:t>
                </a:r>
                <a:endParaRPr lang="en-US" sz="4000" dirty="0">
                  <a:solidFill>
                    <a:schemeClr val="tx2"/>
                  </a:solidFill>
                  <a:latin typeface="Open Sans Light"/>
                  <a:cs typeface="Open Sans Light"/>
                </a:endParaRPr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endParaRPr lang="en-US" sz="4000" dirty="0" smtClean="0">
                  <a:solidFill>
                    <a:schemeClr val="tx2"/>
                  </a:solidFill>
                  <a:latin typeface="Open Sans Light"/>
                  <a:cs typeface="Open Sans Light"/>
                </a:endParaRPr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endParaRPr lang="en-US" sz="4000" dirty="0">
                  <a:solidFill>
                    <a:schemeClr val="tx2"/>
                  </a:solidFill>
                  <a:latin typeface="Open Sans Light"/>
                  <a:cs typeface="Open Sans Light"/>
                </a:endParaRPr>
              </a:p>
              <a:p>
                <a:r>
                  <a:rPr lang="vi-VN" sz="4000" dirty="0" smtClean="0">
                    <a:solidFill>
                      <a:srgbClr val="0070C0"/>
                    </a:solidFill>
                    <a:latin typeface="Open Sans Light"/>
                    <a:cs typeface="Open Sans Light"/>
                  </a:rPr>
                  <a:t>Tính </a:t>
                </a:r>
                <a:r>
                  <a:rPr lang="vi-VN" sz="4000" dirty="0">
                    <a:solidFill>
                      <a:srgbClr val="0070C0"/>
                    </a:solidFill>
                    <a:latin typeface="Open Sans Light"/>
                    <a:cs typeface="Open Sans Light"/>
                  </a:rPr>
                  <a:t>độ tương tự giữa </a:t>
                </a:r>
                <a:r>
                  <a:rPr lang="en-US" sz="4000" dirty="0" err="1" smtClean="0">
                    <a:solidFill>
                      <a:srgbClr val="0070C0"/>
                    </a:solidFill>
                    <a:latin typeface="Open Sans Light"/>
                    <a:cs typeface="Open Sans Light"/>
                  </a:rPr>
                  <a:t>i</a:t>
                </a:r>
                <a:r>
                  <a:rPr lang="vi-VN" sz="4000" dirty="0" smtClean="0">
                    <a:solidFill>
                      <a:srgbClr val="0070C0"/>
                    </a:solidFill>
                    <a:latin typeface="Open Sans Light"/>
                    <a:cs typeface="Open Sans Light"/>
                  </a:rPr>
                  <a:t>1 </a:t>
                </a:r>
                <a:r>
                  <a:rPr lang="vi-VN" sz="4000" dirty="0">
                    <a:solidFill>
                      <a:srgbClr val="0070C0"/>
                    </a:solidFill>
                    <a:latin typeface="Open Sans Light"/>
                    <a:cs typeface="Open Sans Light"/>
                  </a:rPr>
                  <a:t>và </a:t>
                </a:r>
                <a:r>
                  <a:rPr lang="en-US" sz="4000" dirty="0" err="1" smtClean="0">
                    <a:solidFill>
                      <a:srgbClr val="0070C0"/>
                    </a:solidFill>
                    <a:latin typeface="Open Sans Light"/>
                    <a:cs typeface="Open Sans Light"/>
                  </a:rPr>
                  <a:t>i</a:t>
                </a:r>
                <a:r>
                  <a:rPr lang="vi-VN" sz="4000" dirty="0" smtClean="0">
                    <a:solidFill>
                      <a:srgbClr val="0070C0"/>
                    </a:solidFill>
                    <a:latin typeface="Open Sans Light"/>
                    <a:cs typeface="Open Sans Light"/>
                  </a:rPr>
                  <a:t>2</a:t>
                </a:r>
                <a:r>
                  <a:rPr lang="vi-VN" sz="4000" dirty="0">
                    <a:solidFill>
                      <a:srgbClr val="0070C0"/>
                    </a:solidFill>
                    <a:latin typeface="Open Sans Light"/>
                    <a:cs typeface="Open Sans Light"/>
                  </a:rPr>
                  <a:t>?</a:t>
                </a:r>
              </a:p>
              <a:p>
                <a:r>
                  <a:rPr lang="vi-VN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Tìm xem user nào đã đánh giá cả 2 item </a:t>
                </a:r>
                <a:r>
                  <a:rPr lang="en-US" sz="4000" dirty="0" err="1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i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1 </a:t>
                </a:r>
                <a:r>
                  <a:rPr lang="vi-VN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và </a:t>
                </a:r>
                <a:r>
                  <a:rPr lang="en-US" sz="4000" dirty="0" err="1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i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2</a:t>
                </a:r>
                <a:r>
                  <a:rPr lang="vi-VN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?</a:t>
                </a:r>
              </a:p>
              <a:p>
                <a:r>
                  <a:rPr lang="vi-VN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=&gt; 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u</a:t>
                </a:r>
                <a:r>
                  <a:rPr lang="en-US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1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(</a:t>
                </a:r>
                <a:r>
                  <a:rPr lang="en-US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4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,</a:t>
                </a:r>
                <a:r>
                  <a:rPr lang="en-US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3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) </a:t>
                </a:r>
                <a:r>
                  <a:rPr lang="vi-VN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và 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u</a:t>
                </a:r>
                <a:r>
                  <a:rPr lang="en-US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4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(</a:t>
                </a:r>
                <a:r>
                  <a:rPr lang="en-US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4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,</a:t>
                </a:r>
                <a:r>
                  <a:rPr lang="en-US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5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)</a:t>
                </a:r>
                <a:endParaRPr lang="vi-VN" sz="4000" dirty="0">
                  <a:solidFill>
                    <a:schemeClr val="tx2"/>
                  </a:solidFill>
                  <a:latin typeface="Open Sans Light"/>
                  <a:cs typeface="Open Sans Light"/>
                </a:endParaRPr>
              </a:p>
              <a:p>
                <a:r>
                  <a:rPr lang="vi-VN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Tạo 2 vector 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v1(</a:t>
                </a:r>
                <a:r>
                  <a:rPr lang="en-US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4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,</a:t>
                </a:r>
                <a:r>
                  <a:rPr lang="en-US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4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) </a:t>
                </a:r>
                <a:r>
                  <a:rPr lang="vi-VN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(cột item </a:t>
                </a:r>
                <a:r>
                  <a:rPr lang="en-US" sz="4000" dirty="0" err="1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i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1</a:t>
                </a:r>
                <a:r>
                  <a:rPr lang="vi-VN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) và v2 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(</a:t>
                </a:r>
                <a:r>
                  <a:rPr lang="en-US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3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,</a:t>
                </a:r>
                <a:r>
                  <a:rPr lang="en-US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5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) </a:t>
                </a:r>
                <a:r>
                  <a:rPr lang="vi-VN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(cột item </a:t>
                </a:r>
                <a:r>
                  <a:rPr lang="en-US" sz="4000" dirty="0" err="1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i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2</a:t>
                </a:r>
                <a:r>
                  <a:rPr lang="vi-VN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)</a:t>
                </a:r>
              </a:p>
              <a:p>
                <a:r>
                  <a:rPr lang="vi-VN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trong không gian (u2 và u3</a:t>
                </a:r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)</a:t>
                </a:r>
                <a:endParaRPr lang="en-US" sz="4000" dirty="0" smtClean="0">
                  <a:solidFill>
                    <a:schemeClr val="tx2"/>
                  </a:solidFill>
                  <a:latin typeface="Open Sans Light"/>
                  <a:cs typeface="Open Sans Light"/>
                </a:endParaRPr>
              </a:p>
              <a:p>
                <a:r>
                  <a:rPr lang="en-US" sz="44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	cos(v1,v2)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4.3+4.5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4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4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4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4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4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4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44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= 0.97</a:t>
                </a:r>
              </a:p>
              <a:p>
                <a:r>
                  <a:rPr lang="en-US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	</a:t>
                </a:r>
                <a:endParaRPr lang="vi-VN" sz="4000" dirty="0">
                  <a:solidFill>
                    <a:schemeClr val="tx2"/>
                  </a:solidFill>
                  <a:latin typeface="Open Sans Light"/>
                  <a:cs typeface="Open Sans Ligh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890" y="1879925"/>
                <a:ext cx="20081331" cy="6632585"/>
              </a:xfrm>
              <a:prstGeom prst="rect">
                <a:avLst/>
              </a:prstGeom>
              <a:blipFill>
                <a:blip r:embed="rId2"/>
                <a:stretch>
                  <a:fillRect l="-1093" t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928" y="1879925"/>
            <a:ext cx="8460856" cy="31034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6110" y="8687131"/>
            <a:ext cx="10332720" cy="37900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5890" y="8687131"/>
            <a:ext cx="94742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Tương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tự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ta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lần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lượt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tính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độ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tương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tự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cho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các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cặp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item</a:t>
            </a:r>
          </a:p>
          <a:p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Sau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khi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tính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cho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tất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cả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các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cặp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item ta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có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ma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trận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tương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tự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sau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: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256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Freeform 429"/>
          <p:cNvSpPr>
            <a:spLocks noChangeArrowheads="1"/>
          </p:cNvSpPr>
          <p:nvPr/>
        </p:nvSpPr>
        <p:spPr bwMode="auto">
          <a:xfrm>
            <a:off x="22245793" y="11738312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954326" y="48580"/>
            <a:ext cx="17912895" cy="1190422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dirty="0" smtClean="0"/>
              <a:t>III. </a:t>
            </a:r>
            <a:r>
              <a:rPr lang="en-US" dirty="0"/>
              <a:t>GIẢI THUẬT GỢI Ý DỰA TRÊN MỤC DỮ LIỆU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91167" y="1577290"/>
            <a:ext cx="11521607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650" y="2144502"/>
            <a:ext cx="13062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Dự báo các đánh giá dựa vào ma trận tương tự</a:t>
            </a:r>
            <a:endParaRPr lang="en-US" sz="4000" dirty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425" y="1996501"/>
            <a:ext cx="10972800" cy="4017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56470" y="4002702"/>
                <a:ext cx="8964970" cy="1525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pred(</a:t>
                </a:r>
                <a:r>
                  <a:rPr lang="en-US" sz="4400" dirty="0" err="1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u,i</a:t>
                </a:r>
                <a:r>
                  <a:rPr lang="en-US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)=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4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sz="4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j</m:t>
                            </m:r>
                            <m:r>
                              <a:rPr lang="en-US" sz="4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bItem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sim</m:t>
                            </m:r>
                            <m:d>
                              <m:dPr>
                                <m:ctrlPr>
                                  <a:rPr lang="en-US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i</m:t>
                                </m:r>
                                <m:r>
                                  <a:rPr lang="en-US" sz="44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x</m:t>
                            </m:r>
                            <m:r>
                              <a:rPr lang="en-US" sz="4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𝑢𝑗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4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sz="4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j</m:t>
                            </m:r>
                            <m:r>
                              <a:rPr lang="en-US" sz="4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bItem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sim</m:t>
                            </m:r>
                            <m:d>
                              <m:dPr>
                                <m:ctrlPr>
                                  <a:rPr lang="en-US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i</m:t>
                                </m:r>
                                <m:r>
                                  <a:rPr lang="en-US" sz="44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4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j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470" y="4002702"/>
                <a:ext cx="8964970" cy="1525289"/>
              </a:xfrm>
              <a:prstGeom prst="rect">
                <a:avLst/>
              </a:prstGeom>
              <a:blipFill>
                <a:blip r:embed="rId3"/>
                <a:stretch>
                  <a:fillRect l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0589" y="8505408"/>
                <a:ext cx="10871381" cy="1088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rating(u1,i4)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</m:ctrlPr>
                      </m:fPr>
                      <m:num>
                        <m:r>
                          <a:rPr lang="en-US" sz="4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1∗4+0.85∗3+0.89∗3+0.84.∗3</m:t>
                        </m:r>
                      </m:num>
                      <m:den>
                        <m:r>
                          <a:rPr lang="en-US" sz="4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1+0.85+0.89+0.84</m:t>
                        </m:r>
                      </m:den>
                    </m:f>
                    <m:r>
                      <a:rPr lang="en-US" sz="4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Open Sans Light"/>
                      </a:rPr>
                      <m:t>=3.1</m:t>
                    </m:r>
                  </m:oMath>
                </a14:m>
                <a:endParaRPr lang="en-US" sz="4400" dirty="0">
                  <a:solidFill>
                    <a:schemeClr val="tx2"/>
                  </a:solidFill>
                  <a:latin typeface="Open Sans Light"/>
                  <a:cs typeface="Open Sans Ligh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89" y="8505408"/>
                <a:ext cx="10871381" cy="1088696"/>
              </a:xfrm>
              <a:prstGeom prst="rect">
                <a:avLst/>
              </a:prstGeom>
              <a:blipFill>
                <a:blip r:embed="rId4"/>
                <a:stretch>
                  <a:fillRect l="-2242" b="-10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3425" y="7037362"/>
            <a:ext cx="10972800" cy="40247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24913" y="7733209"/>
            <a:ext cx="1737360" cy="640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25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Freeform 429"/>
          <p:cNvSpPr>
            <a:spLocks noChangeArrowheads="1"/>
          </p:cNvSpPr>
          <p:nvPr/>
        </p:nvSpPr>
        <p:spPr bwMode="auto">
          <a:xfrm>
            <a:off x="22245793" y="11738312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954326" y="48580"/>
            <a:ext cx="17912895" cy="1190422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dirty="0" smtClean="0"/>
              <a:t>III. GIẢI THUẬT GỢI Ý DỰA TRÊN MỤC DỮ LIỆU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91167" y="1577290"/>
            <a:ext cx="11521607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150" y="2463566"/>
            <a:ext cx="22703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Tương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tự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tính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rating </a:t>
            </a:r>
            <a:r>
              <a:rPr lang="en-US" sz="44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cho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tất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cả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các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item ta </a:t>
            </a:r>
            <a:r>
              <a:rPr lang="en-US" sz="44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được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kết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quả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sau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cùng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:</a:t>
            </a:r>
            <a:endParaRPr lang="en-US" sz="4400" dirty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78820" y="12585498"/>
            <a:ext cx="53557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Minh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họa</a:t>
            </a:r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giải</a:t>
            </a:r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thuật</a:t>
            </a:r>
            <a:endParaRPr lang="en-US" sz="3500" dirty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70" y="3447320"/>
            <a:ext cx="13716000" cy="5021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2555" y="10771777"/>
            <a:ext cx="15022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Áp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dụng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tương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tự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giải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thuật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lên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tập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dữ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Open Sans Light"/>
                <a:cs typeface="Open Sans Light"/>
              </a:rPr>
              <a:t>liệu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397725" y="10559296"/>
            <a:ext cx="1867989" cy="117901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94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Freeform 429"/>
          <p:cNvSpPr>
            <a:spLocks noChangeArrowheads="1"/>
          </p:cNvSpPr>
          <p:nvPr/>
        </p:nvSpPr>
        <p:spPr bwMode="auto">
          <a:xfrm>
            <a:off x="22245793" y="11738312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376796" y="48580"/>
            <a:ext cx="14868997" cy="1190422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II. ĐÁNH GIÁ KẾT QUẢ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91167" y="1211528"/>
            <a:ext cx="11521607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84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73187" y="8515200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>
                <a:solidFill>
                  <a:schemeClr val="bg1"/>
                </a:solidFill>
              </a:rPr>
              <a:t>Thanks for coming!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373187" y="10911364"/>
            <a:ext cx="17131486" cy="1105808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>
            <a:lvl1pPr marL="0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64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1pPr>
            <a:lvl2pPr marL="1219261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2pPr>
            <a:lvl3pPr marL="2438522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3pPr>
            <a:lvl4pPr marL="3657783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4pPr>
            <a:lvl5pPr marL="4877044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5pPr>
            <a:lvl6pPr marL="6705935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dirty="0" smtClean="0">
                <a:latin typeface="Raleway ExtraLight"/>
                <a:cs typeface="Raleway ExtraLight"/>
              </a:rPr>
              <a:t>We </a:t>
            </a:r>
            <a:r>
              <a:rPr lang="en-US" sz="4300" dirty="0">
                <a:latin typeface="Raleway ExtraLight"/>
                <a:cs typeface="Raleway ExtraLight"/>
              </a:rPr>
              <a:t>hope you guys enjoyed it!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rgbClr val="F88B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53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72510" y="2804275"/>
            <a:ext cx="23414663" cy="8658878"/>
          </a:xfrm>
        </p:spPr>
        <p:txBody>
          <a:bodyPr/>
          <a:lstStyle/>
          <a:p>
            <a:pPr marL="857250" indent="-857250" algn="l">
              <a:lnSpc>
                <a:spcPct val="200000"/>
              </a:lnSpc>
              <a:buAutoNum type="romanUcPeriod"/>
            </a:pPr>
            <a:r>
              <a:rPr lang="en-US" sz="6600" dirty="0" smtClean="0"/>
              <a:t> GIỚI THIỆU TẬP DỮ LIỆU GOODREADS SPOILERS</a:t>
            </a:r>
          </a:p>
          <a:p>
            <a:pPr marL="857250" indent="-857250" algn="l">
              <a:lnSpc>
                <a:spcPct val="200000"/>
              </a:lnSpc>
              <a:buAutoNum type="romanUcPeriod"/>
            </a:pPr>
            <a:r>
              <a:rPr lang="en-US" sz="6600" dirty="0" smtClean="0"/>
              <a:t> TIỀN XỬ LÝ DỮ LIỆU</a:t>
            </a:r>
            <a:endParaRPr lang="en-US" sz="6600" dirty="0"/>
          </a:p>
          <a:p>
            <a:pPr marL="857250" indent="-857250" algn="l">
              <a:lnSpc>
                <a:spcPct val="200000"/>
              </a:lnSpc>
              <a:buAutoNum type="romanUcPeriod"/>
            </a:pPr>
            <a:r>
              <a:rPr lang="en-US" sz="6600" dirty="0" smtClean="0"/>
              <a:t> GIẢI THUẬT GỢI Ý DỰA TRÊN MỤC DỮ LIỆU</a:t>
            </a:r>
          </a:p>
          <a:p>
            <a:pPr marL="857250" indent="-857250" algn="l">
              <a:lnSpc>
                <a:spcPct val="200000"/>
              </a:lnSpc>
              <a:buAutoNum type="romanUcPeriod"/>
            </a:pPr>
            <a:r>
              <a:rPr lang="en-US" sz="6600" dirty="0" smtClean="0"/>
              <a:t> ĐÁNH GIÁ KẾT QUẢ</a:t>
            </a:r>
          </a:p>
        </p:txBody>
      </p:sp>
      <p:sp>
        <p:nvSpPr>
          <p:cNvPr id="9" name="Freeform 429"/>
          <p:cNvSpPr>
            <a:spLocks noChangeArrowheads="1"/>
          </p:cNvSpPr>
          <p:nvPr/>
        </p:nvSpPr>
        <p:spPr bwMode="auto">
          <a:xfrm>
            <a:off x="21420985" y="11550181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20006" y="146347"/>
            <a:ext cx="14868997" cy="1190422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/>
            <a:r>
              <a:rPr lang="en-US" dirty="0" smtClean="0"/>
              <a:t>NỘI DUNG BÁO CÁO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91167" y="1211528"/>
            <a:ext cx="11521607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31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0420" y="1747880"/>
            <a:ext cx="17071023" cy="279056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TỔNG QUAN:</a:t>
            </a:r>
          </a:p>
          <a:p>
            <a:pPr algn="l"/>
            <a:r>
              <a:rPr lang="en-US" sz="3500" dirty="0" smtClean="0"/>
              <a:t>-	</a:t>
            </a:r>
            <a:r>
              <a:rPr lang="en-US" sz="3500" dirty="0" err="1" smtClean="0"/>
              <a:t>Tập</a:t>
            </a:r>
            <a:r>
              <a:rPr lang="en-US" sz="3500" dirty="0" smtClean="0"/>
              <a:t> </a:t>
            </a:r>
            <a:r>
              <a:rPr lang="en-US" sz="3500" dirty="0" err="1" smtClean="0"/>
              <a:t>dữ</a:t>
            </a:r>
            <a:r>
              <a:rPr lang="en-US" sz="3500" dirty="0" smtClean="0"/>
              <a:t> </a:t>
            </a:r>
            <a:r>
              <a:rPr lang="en-US" sz="3500" dirty="0" err="1" smtClean="0"/>
              <a:t>liệu</a:t>
            </a:r>
            <a:r>
              <a:rPr lang="en-US" sz="3500" dirty="0" smtClean="0"/>
              <a:t> </a:t>
            </a:r>
            <a:r>
              <a:rPr lang="en-US" sz="3500" dirty="0" err="1" smtClean="0"/>
              <a:t>gồm</a:t>
            </a:r>
            <a:r>
              <a:rPr lang="en-US" sz="3500" dirty="0" smtClean="0"/>
              <a:t>  542.338 </a:t>
            </a:r>
            <a:r>
              <a:rPr lang="en-US" sz="3500" dirty="0" err="1" smtClean="0"/>
              <a:t>dòng</a:t>
            </a:r>
            <a:r>
              <a:rPr lang="en-US" sz="3500" dirty="0" smtClean="0"/>
              <a:t> </a:t>
            </a:r>
            <a:r>
              <a:rPr lang="en-US" sz="3500" dirty="0" err="1" smtClean="0"/>
              <a:t>dữ</a:t>
            </a:r>
            <a:r>
              <a:rPr lang="en-US" sz="3500" dirty="0" smtClean="0"/>
              <a:t> </a:t>
            </a:r>
            <a:r>
              <a:rPr lang="en-US" sz="3500" dirty="0" err="1" smtClean="0"/>
              <a:t>liệu</a:t>
            </a:r>
            <a:r>
              <a:rPr lang="en-US" sz="3500" dirty="0" smtClean="0"/>
              <a:t> </a:t>
            </a:r>
            <a:r>
              <a:rPr lang="en-US" sz="3500" dirty="0" err="1" smtClean="0"/>
              <a:t>và</a:t>
            </a:r>
            <a:r>
              <a:rPr lang="en-US" sz="3500" dirty="0" smtClean="0"/>
              <a:t> 11 </a:t>
            </a:r>
            <a:r>
              <a:rPr lang="en-US" sz="3500" dirty="0" err="1" smtClean="0"/>
              <a:t>thuộc</a:t>
            </a:r>
            <a:r>
              <a:rPr lang="en-US" sz="3500" dirty="0" smtClean="0"/>
              <a:t> </a:t>
            </a:r>
            <a:r>
              <a:rPr lang="en-US" sz="3500" dirty="0" err="1" smtClean="0"/>
              <a:t>tính</a:t>
            </a:r>
            <a:r>
              <a:rPr lang="en-US" sz="3500" dirty="0"/>
              <a:t> </a:t>
            </a:r>
            <a:r>
              <a:rPr lang="en-US" sz="3500" dirty="0" err="1" smtClean="0"/>
              <a:t>để</a:t>
            </a:r>
            <a:r>
              <a:rPr lang="en-US" sz="3500" dirty="0" smtClean="0"/>
              <a:t> </a:t>
            </a:r>
            <a:r>
              <a:rPr lang="en-US" sz="3500" dirty="0" err="1" smtClean="0"/>
              <a:t>gợi</a:t>
            </a:r>
            <a:r>
              <a:rPr lang="en-US" sz="3500" dirty="0" smtClean="0"/>
              <a:t> ý </a:t>
            </a:r>
            <a:r>
              <a:rPr lang="en-US" sz="3500" dirty="0" err="1" smtClean="0"/>
              <a:t>sách</a:t>
            </a:r>
            <a:endParaRPr lang="en-US" sz="3500" dirty="0" smtClean="0"/>
          </a:p>
          <a:p>
            <a:pPr algn="l"/>
            <a:r>
              <a:rPr lang="en-US" sz="3500" dirty="0" smtClean="0"/>
              <a:t>-	</a:t>
            </a:r>
            <a:r>
              <a:rPr lang="en-US" sz="3500" dirty="0" err="1" smtClean="0"/>
              <a:t>Các</a:t>
            </a:r>
            <a:r>
              <a:rPr lang="en-US" sz="3500" dirty="0" smtClean="0"/>
              <a:t> </a:t>
            </a:r>
            <a:r>
              <a:rPr lang="en-US" sz="3500" dirty="0" err="1" smtClean="0"/>
              <a:t>thuộc</a:t>
            </a:r>
            <a:r>
              <a:rPr lang="en-US" sz="3500" dirty="0" smtClean="0"/>
              <a:t> </a:t>
            </a:r>
            <a:r>
              <a:rPr lang="en-US" sz="3500" dirty="0" err="1" smtClean="0"/>
              <a:t>tính</a:t>
            </a:r>
            <a:r>
              <a:rPr lang="en-US" sz="3500" dirty="0" smtClean="0"/>
              <a:t> </a:t>
            </a:r>
            <a:r>
              <a:rPr lang="en-US" sz="3500" dirty="0" err="1" smtClean="0"/>
              <a:t>có</a:t>
            </a:r>
            <a:r>
              <a:rPr lang="en-US" sz="3500" dirty="0" smtClean="0"/>
              <a:t> </a:t>
            </a:r>
            <a:r>
              <a:rPr lang="en-US" sz="3500" dirty="0" err="1" smtClean="0"/>
              <a:t>trong</a:t>
            </a:r>
            <a:r>
              <a:rPr lang="en-US" sz="3500" dirty="0" smtClean="0"/>
              <a:t> </a:t>
            </a:r>
            <a:r>
              <a:rPr lang="en-US" sz="3500" dirty="0" err="1" smtClean="0"/>
              <a:t>tập</a:t>
            </a:r>
            <a:r>
              <a:rPr lang="en-US" sz="3500" dirty="0" smtClean="0"/>
              <a:t> </a:t>
            </a:r>
            <a:r>
              <a:rPr lang="en-US" sz="3500" dirty="0" err="1" smtClean="0"/>
              <a:t>dư</a:t>
            </a:r>
            <a:r>
              <a:rPr lang="en-US" sz="3500" dirty="0" smtClean="0"/>
              <a:t> </a:t>
            </a:r>
            <a:r>
              <a:rPr lang="en-US" sz="3500" dirty="0" err="1" smtClean="0"/>
              <a:t>liệu</a:t>
            </a:r>
            <a:r>
              <a:rPr lang="en-US" sz="3500" dirty="0" smtClean="0"/>
              <a:t>:</a:t>
            </a:r>
          </a:p>
        </p:txBody>
      </p:sp>
      <p:sp>
        <p:nvSpPr>
          <p:cNvPr id="9" name="Freeform 429"/>
          <p:cNvSpPr>
            <a:spLocks noChangeArrowheads="1"/>
          </p:cNvSpPr>
          <p:nvPr/>
        </p:nvSpPr>
        <p:spPr bwMode="auto">
          <a:xfrm>
            <a:off x="22245793" y="11738312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23591"/>
              </p:ext>
            </p:extLst>
          </p:nvPr>
        </p:nvGraphicFramePr>
        <p:xfrm>
          <a:off x="856960" y="4543986"/>
          <a:ext cx="17322436" cy="857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90">
                  <a:extLst>
                    <a:ext uri="{9D8B030D-6E8A-4147-A177-3AD203B41FA5}">
                      <a16:colId xmlns:a16="http://schemas.microsoft.com/office/drawing/2014/main" val="1965980201"/>
                    </a:ext>
                  </a:extLst>
                </a:gridCol>
                <a:gridCol w="11739679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3793567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70545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</a:t>
                      </a:r>
                      <a:r>
                        <a:rPr lang="en-US" sz="3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3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3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3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8415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en-US" sz="3600" dirty="0" smtClean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3600" dirty="0" smtClean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 err="1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review_id</a:t>
                      </a:r>
                      <a:endParaRPr lang="en-US" sz="3600" kern="1200" dirty="0" smtClean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3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review_text</a:t>
                      </a:r>
                      <a:endParaRPr lang="en-US" sz="3600" dirty="0" smtClean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84154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600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US" sz="3600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kern="1200" dirty="0" err="1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date_added</a:t>
                      </a:r>
                      <a:endParaRPr lang="en-US" sz="3600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3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86624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600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en-US" sz="3600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kern="1200" dirty="0" err="1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date_updated</a:t>
                      </a:r>
                      <a:endParaRPr lang="en-US" sz="3600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3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18202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600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en-US" sz="3600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kern="1200" dirty="0" err="1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read_at</a:t>
                      </a:r>
                      <a:endParaRPr lang="en-US" sz="3600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3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49919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600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US" sz="3600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kern="1200" dirty="0" err="1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Started_at</a:t>
                      </a:r>
                      <a:endParaRPr lang="en-US" sz="3600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3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74463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600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en-US" sz="3600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kern="1200" dirty="0" err="1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n_votes</a:t>
                      </a:r>
                      <a:endParaRPr lang="en-US" sz="3600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en-US" sz="3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6493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600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en-US" sz="3600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kern="1200" dirty="0" err="1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n_comment</a:t>
                      </a:r>
                      <a:endParaRPr lang="en-US" sz="3600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en-US" sz="3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92242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518178" y="146347"/>
            <a:ext cx="14868997" cy="1190422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I. GIỚI THIỆU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91167" y="1211528"/>
            <a:ext cx="11521607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Explosion 2 4"/>
          <p:cNvSpPr/>
          <p:nvPr/>
        </p:nvSpPr>
        <p:spPr>
          <a:xfrm>
            <a:off x="19751040" y="6008914"/>
            <a:ext cx="130629" cy="2142309"/>
          </a:xfrm>
          <a:prstGeom prst="irregularSeal2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19751040" y="4937759"/>
            <a:ext cx="4636135" cy="4284617"/>
          </a:xfrm>
          <a:prstGeom prst="irregularSeal1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err="1" smtClean="0">
                <a:latin typeface="Open Sans Light"/>
              </a:rPr>
              <a:t>Sử</a:t>
            </a:r>
            <a:r>
              <a:rPr lang="en-US" sz="3500" dirty="0" smtClean="0">
                <a:latin typeface="Open Sans Light"/>
              </a:rPr>
              <a:t> </a:t>
            </a:r>
            <a:r>
              <a:rPr lang="en-US" sz="3500" dirty="0" err="1" smtClean="0">
                <a:latin typeface="Open Sans Light"/>
              </a:rPr>
              <a:t>dụng</a:t>
            </a:r>
            <a:r>
              <a:rPr lang="en-US" sz="3500" dirty="0" smtClean="0">
                <a:latin typeface="Open Sans Light"/>
              </a:rPr>
              <a:t> </a:t>
            </a:r>
            <a:r>
              <a:rPr lang="en-US" sz="3500" dirty="0" err="1" smtClean="0">
                <a:latin typeface="Open Sans Light"/>
              </a:rPr>
              <a:t>để</a:t>
            </a:r>
            <a:r>
              <a:rPr lang="en-US" sz="3500" dirty="0" smtClean="0">
                <a:latin typeface="Open Sans Light"/>
              </a:rPr>
              <a:t> </a:t>
            </a:r>
            <a:r>
              <a:rPr lang="en-US" sz="3500" dirty="0" err="1" smtClean="0">
                <a:latin typeface="Open Sans Light"/>
              </a:rPr>
              <a:t>huấn</a:t>
            </a:r>
            <a:r>
              <a:rPr lang="en-US" sz="3500" dirty="0" smtClean="0">
                <a:latin typeface="Open Sans Light"/>
              </a:rPr>
              <a:t> </a:t>
            </a:r>
            <a:r>
              <a:rPr lang="en-US" sz="3500" dirty="0" err="1" smtClean="0">
                <a:latin typeface="Open Sans Light"/>
              </a:rPr>
              <a:t>luyện</a:t>
            </a:r>
            <a:r>
              <a:rPr lang="en-US" sz="3500" dirty="0" smtClean="0">
                <a:latin typeface="Open Sans Light"/>
              </a:rPr>
              <a:t> </a:t>
            </a:r>
            <a:r>
              <a:rPr lang="en-US" sz="3500" dirty="0" err="1" smtClean="0">
                <a:latin typeface="Open Sans Light"/>
              </a:rPr>
              <a:t>mô</a:t>
            </a:r>
            <a:r>
              <a:rPr lang="en-US" sz="3500" dirty="0" smtClean="0">
                <a:latin typeface="Open Sans Light"/>
              </a:rPr>
              <a:t> </a:t>
            </a:r>
            <a:r>
              <a:rPr lang="en-US" sz="3500" dirty="0" err="1" smtClean="0">
                <a:latin typeface="Open Sans Light"/>
              </a:rPr>
              <a:t>hình</a:t>
            </a:r>
            <a:endParaRPr lang="en-US" sz="3500" dirty="0">
              <a:latin typeface="Open Sans Light"/>
            </a:endParaRPr>
          </a:p>
        </p:txBody>
      </p:sp>
      <p:sp>
        <p:nvSpPr>
          <p:cNvPr id="18" name="Right Arrow 17"/>
          <p:cNvSpPr/>
          <p:nvPr/>
        </p:nvSpPr>
        <p:spPr>
          <a:xfrm rot="1188569">
            <a:off x="17667072" y="6039784"/>
            <a:ext cx="2744949" cy="20366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19" name="Right Arrow 18"/>
          <p:cNvSpPr/>
          <p:nvPr/>
        </p:nvSpPr>
        <p:spPr>
          <a:xfrm rot="791921">
            <a:off x="17703755" y="6587503"/>
            <a:ext cx="2671585" cy="23009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0" name="Right Arrow 19"/>
          <p:cNvSpPr/>
          <p:nvPr/>
        </p:nvSpPr>
        <p:spPr>
          <a:xfrm rot="21235477">
            <a:off x="17762000" y="7584125"/>
            <a:ext cx="2671585" cy="23009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1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reeform 429"/>
          <p:cNvSpPr>
            <a:spLocks noChangeArrowheads="1"/>
          </p:cNvSpPr>
          <p:nvPr/>
        </p:nvSpPr>
        <p:spPr bwMode="auto">
          <a:xfrm>
            <a:off x="22245793" y="11738312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518178" y="146347"/>
            <a:ext cx="14868997" cy="1190422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I. GIỚI THIỆU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91167" y="1211528"/>
            <a:ext cx="11521607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63" y="2261893"/>
            <a:ext cx="12962482" cy="8551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52037" y="3167386"/>
            <a:ext cx="7657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5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Đa</a:t>
            </a:r>
            <a:r>
              <a:rPr lang="en-US" sz="35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phần</a:t>
            </a:r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các</a:t>
            </a:r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quyển</a:t>
            </a:r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sách</a:t>
            </a:r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được</a:t>
            </a:r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đánh</a:t>
            </a:r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giá</a:t>
            </a:r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từ</a:t>
            </a:r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 3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đến</a:t>
            </a:r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 5 </a:t>
            </a:r>
            <a:r>
              <a:rPr lang="en-US" sz="35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sao</a:t>
            </a:r>
            <a:endParaRPr lang="en-US" sz="3500" dirty="0" smtClean="0">
              <a:solidFill>
                <a:schemeClr val="tx2"/>
              </a:solidFill>
              <a:latin typeface="Open Sans Light"/>
              <a:cs typeface="Open Sans Light"/>
            </a:endParaRPr>
          </a:p>
          <a:p>
            <a:pPr marL="457200" indent="-457200">
              <a:buFontTx/>
              <a:buChar char="-"/>
            </a:pPr>
            <a:r>
              <a:rPr lang="en-US" sz="35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Có</a:t>
            </a:r>
            <a:r>
              <a:rPr lang="en-US" sz="35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59.347 </a:t>
            </a:r>
            <a:r>
              <a:rPr lang="en-US" sz="35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người</a:t>
            </a:r>
            <a:r>
              <a:rPr lang="en-US" sz="35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dùng</a:t>
            </a:r>
            <a:r>
              <a:rPr lang="en-US" sz="35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và</a:t>
            </a:r>
            <a:r>
              <a:rPr lang="en-US" sz="35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89.311 </a:t>
            </a:r>
            <a:r>
              <a:rPr lang="en-US" sz="35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quyển</a:t>
            </a:r>
            <a:r>
              <a:rPr lang="en-US" sz="35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sách</a:t>
            </a:r>
            <a:r>
              <a:rPr lang="en-US" sz="35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trong</a:t>
            </a:r>
            <a:r>
              <a:rPr lang="en-US" sz="35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tập</a:t>
            </a:r>
            <a:r>
              <a:rPr lang="en-US" sz="35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dữ</a:t>
            </a:r>
            <a:r>
              <a:rPr lang="en-US" sz="35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liệu</a:t>
            </a:r>
            <a:endParaRPr lang="en-US" sz="3500" dirty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309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reeform 429"/>
          <p:cNvSpPr>
            <a:spLocks noChangeArrowheads="1"/>
          </p:cNvSpPr>
          <p:nvPr/>
        </p:nvSpPr>
        <p:spPr bwMode="auto">
          <a:xfrm>
            <a:off x="22245793" y="11738312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376796" y="48580"/>
            <a:ext cx="14868997" cy="1190422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II. TIỀN XỬ LÝ DỮ LIỆU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91167" y="1211528"/>
            <a:ext cx="11521607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5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reeform 429"/>
          <p:cNvSpPr>
            <a:spLocks noChangeArrowheads="1"/>
          </p:cNvSpPr>
          <p:nvPr/>
        </p:nvSpPr>
        <p:spPr bwMode="auto">
          <a:xfrm>
            <a:off x="22245793" y="11738312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954326" y="48580"/>
            <a:ext cx="17912895" cy="1190422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dirty="0" smtClean="0"/>
              <a:t>III. </a:t>
            </a:r>
            <a:r>
              <a:rPr lang="en-US" dirty="0"/>
              <a:t>GIẢI THUẬT GỢI Ý DỰA TRÊN MỤC DỮ LIỆU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91167" y="1577290"/>
            <a:ext cx="11521607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0857" y="3161212"/>
            <a:ext cx="20081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vi-VN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Phương </a:t>
            </a:r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pháp lọc cộng tác dựa trên mục dữ liệu tập trung vào việc</a:t>
            </a:r>
          </a:p>
          <a:p>
            <a:r>
              <a:rPr lang="vi-VN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tìm </a:t>
            </a:r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kiếm những items "tương tự” nhau. Các items được tìm dựa</a:t>
            </a:r>
          </a:p>
          <a:p>
            <a:r>
              <a:rPr lang="vi-VN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trên </a:t>
            </a:r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các cột của ma trận quan hệ </a:t>
            </a:r>
            <a:r>
              <a:rPr lang="vi-VN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R</a:t>
            </a:r>
            <a:endParaRPr lang="en-US" sz="4000" dirty="0" smtClean="0">
              <a:solidFill>
                <a:schemeClr val="tx2"/>
              </a:solidFill>
              <a:latin typeface="Open Sans Light"/>
              <a:cs typeface="Open Sans Light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vi-VN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Lọc </a:t>
            </a:r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cộng tác dựa trên các mục dữ liệu thường được sử dụng khi</a:t>
            </a:r>
          </a:p>
          <a:p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số lượng các mối quan hệ vượt xa số lượng các mục dữ </a:t>
            </a:r>
            <a:r>
              <a:rPr lang="vi-VN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liệu</a:t>
            </a:r>
            <a:r>
              <a:rPr lang="en-US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.</a:t>
            </a:r>
            <a:endParaRPr lang="vi-VN" sz="4000" dirty="0">
              <a:solidFill>
                <a:schemeClr val="tx2"/>
              </a:solidFill>
              <a:latin typeface="Open Sans Light"/>
              <a:cs typeface="Open Sans Light"/>
            </a:endParaRPr>
          </a:p>
          <a:p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(nghĩa là số lượng các dòng lớn hơn nhiều so với số lượng các</a:t>
            </a:r>
          </a:p>
          <a:p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cột), nhằm làm giảm thời gian tính toán</a:t>
            </a:r>
            <a:endParaRPr lang="en-US" sz="4000" dirty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801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reeform 429"/>
          <p:cNvSpPr>
            <a:spLocks noChangeArrowheads="1"/>
          </p:cNvSpPr>
          <p:nvPr/>
        </p:nvSpPr>
        <p:spPr bwMode="auto">
          <a:xfrm>
            <a:off x="22245793" y="11738312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954326" y="48580"/>
            <a:ext cx="17912895" cy="1190422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dirty="0" smtClean="0"/>
              <a:t>III. </a:t>
            </a:r>
            <a:r>
              <a:rPr lang="en-US" dirty="0"/>
              <a:t>GIẢI THUẬT GỢI Ý DỰA TRÊN MỤC DỮ LIỆU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91167" y="1577290"/>
            <a:ext cx="11521607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4462" y="2612572"/>
            <a:ext cx="200813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Gồm</a:t>
            </a:r>
            <a:r>
              <a:rPr lang="en-US" sz="40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2 </a:t>
            </a:r>
            <a:r>
              <a:rPr lang="en-US" sz="40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bước</a:t>
            </a:r>
            <a:r>
              <a:rPr lang="en-US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thực</a:t>
            </a:r>
            <a:r>
              <a:rPr lang="en-US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hiện</a:t>
            </a:r>
            <a:r>
              <a:rPr lang="en-US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:</a:t>
            </a:r>
          </a:p>
          <a:p>
            <a:pPr marL="1658944" lvl="1" indent="-571500">
              <a:buFont typeface="Wingdings" panose="05000000000000000000" pitchFamily="2" charset="2"/>
              <a:buChar char="v"/>
            </a:pPr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Bước 1: Xác định danh sách các item tương tự với item cần</a:t>
            </a:r>
          </a:p>
          <a:p>
            <a:pPr lvl="1"/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đánh giá dựa vào lịch sử tương tác của người dung</a:t>
            </a:r>
          </a:p>
          <a:p>
            <a:pPr lvl="1"/>
            <a:r>
              <a:rPr lang="en-US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	</a:t>
            </a:r>
            <a:r>
              <a:rPr lang="vi-VN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Dựa </a:t>
            </a:r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trên các chỉ số như Pearson, correlation, cosine,...</a:t>
            </a:r>
          </a:p>
          <a:p>
            <a:pPr lvl="1"/>
            <a:r>
              <a:rPr lang="en-US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	</a:t>
            </a:r>
            <a:r>
              <a:rPr lang="vi-VN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Giá </a:t>
            </a:r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trị độ tương tự bằng 1: giống hoàn toàn với item đang xét</a:t>
            </a:r>
          </a:p>
          <a:p>
            <a:pPr lvl="1"/>
            <a:r>
              <a:rPr lang="en-US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	</a:t>
            </a:r>
            <a:r>
              <a:rPr lang="vi-VN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Giá </a:t>
            </a:r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trị độ tương tự bằng -1: ngược hoàn toàn với item đang xét</a:t>
            </a:r>
          </a:p>
          <a:p>
            <a:pPr marL="1658944" lvl="1" indent="-571500">
              <a:buFont typeface="Wingdings" panose="05000000000000000000" pitchFamily="2" charset="2"/>
              <a:buChar char="v"/>
            </a:pPr>
            <a:r>
              <a:rPr lang="vi-VN" sz="4000" dirty="0" smtClean="0">
                <a:solidFill>
                  <a:schemeClr val="tx2"/>
                </a:solidFill>
                <a:latin typeface="Open Sans Light"/>
                <a:cs typeface="Open Sans Light"/>
              </a:rPr>
              <a:t>Bước </a:t>
            </a:r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2: Dự đoán giá trị đánh giá các mục dữ liệu dựa vào các</a:t>
            </a:r>
          </a:p>
          <a:p>
            <a:pPr lvl="1"/>
            <a:r>
              <a:rPr lang="vi-VN" sz="4000" dirty="0">
                <a:solidFill>
                  <a:schemeClr val="tx2"/>
                </a:solidFill>
                <a:latin typeface="Open Sans Light"/>
                <a:cs typeface="Open Sans Light"/>
              </a:rPr>
              <a:t>item tương tự để đưa ra danh sách gợi ý phù hợp</a:t>
            </a:r>
            <a:endParaRPr lang="en-US" sz="4000" dirty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4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reeform 429"/>
          <p:cNvSpPr>
            <a:spLocks noChangeArrowheads="1"/>
          </p:cNvSpPr>
          <p:nvPr/>
        </p:nvSpPr>
        <p:spPr bwMode="auto">
          <a:xfrm>
            <a:off x="22245793" y="11738312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954326" y="48580"/>
            <a:ext cx="17912895" cy="1190422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dirty="0" smtClean="0"/>
              <a:t>III. </a:t>
            </a:r>
            <a:r>
              <a:rPr lang="en-US" dirty="0"/>
              <a:t>GIẢI THUẬT GỢI Ý DỰA TRÊN MỤC DỮ LIỆU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91167" y="1577290"/>
            <a:ext cx="11521607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99061" y="2043592"/>
                <a:ext cx="19946731" cy="3532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accent2"/>
                    </a:solidFill>
                    <a:latin typeface="Open Sans Light"/>
                    <a:cs typeface="Open Sans Light"/>
                  </a:rPr>
                  <a:t>Bước</a:t>
                </a:r>
                <a:r>
                  <a:rPr lang="en-US" sz="4000" dirty="0" smtClean="0">
                    <a:solidFill>
                      <a:schemeClr val="accent2"/>
                    </a:solidFill>
                    <a:latin typeface="Open Sans Light"/>
                    <a:cs typeface="Open Sans Light"/>
                  </a:rPr>
                  <a:t> 1: </a:t>
                </a:r>
                <a:r>
                  <a:rPr lang="vi-VN" sz="4000" dirty="0" smtClean="0">
                    <a:solidFill>
                      <a:schemeClr val="accent2"/>
                    </a:solidFill>
                    <a:latin typeface="Open Sans Light"/>
                    <a:cs typeface="Open Sans Light"/>
                  </a:rPr>
                  <a:t>Xác </a:t>
                </a:r>
                <a:r>
                  <a:rPr lang="vi-VN" sz="4000" dirty="0">
                    <a:solidFill>
                      <a:schemeClr val="accent2"/>
                    </a:solidFill>
                    <a:latin typeface="Open Sans Light"/>
                    <a:cs typeface="Open Sans Light"/>
                  </a:rPr>
                  <a:t>định danh sách các item tương tự với item cần đánh giá</a:t>
                </a:r>
                <a:endParaRPr lang="en-US" sz="4000" dirty="0" smtClean="0">
                  <a:solidFill>
                    <a:schemeClr val="accent2"/>
                  </a:solidFill>
                  <a:latin typeface="Open Sans Light"/>
                  <a:cs typeface="Open Sans Light"/>
                </a:endParaRPr>
              </a:p>
              <a:p>
                <a:r>
                  <a:rPr lang="en-US" sz="4000" dirty="0" err="1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Chỉ</a:t>
                </a:r>
                <a:r>
                  <a:rPr lang="en-US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số</a:t>
                </a:r>
                <a:r>
                  <a:rPr lang="en-US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tương</a:t>
                </a:r>
                <a:r>
                  <a:rPr lang="en-US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tự</a:t>
                </a:r>
                <a:r>
                  <a:rPr lang="en-US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</a:t>
                </a:r>
                <a:r>
                  <a:rPr lang="en-US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Cosine</a:t>
                </a:r>
                <a:endParaRPr lang="en-US" sz="4000" dirty="0">
                  <a:solidFill>
                    <a:schemeClr val="tx2"/>
                  </a:solidFill>
                  <a:latin typeface="Open Sans Light"/>
                  <a:cs typeface="Open Sans Light"/>
                </a:endParaRPr>
              </a:p>
              <a:p>
                <a:pPr algn="ctr"/>
                <a:r>
                  <a:rPr lang="en-US" sz="44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similarity</a:t>
                </a:r>
                <a:r>
                  <a:rPr lang="en-US" sz="54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</a:t>
                </a:r>
                <a:r>
                  <a:rPr lang="en-US" sz="5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5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cos</m:t>
                        </m:r>
                      </m:fName>
                      <m:e>
                        <m:r>
                          <a:rPr lang="en-US" sz="5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(</m:t>
                        </m:r>
                        <m:r>
                          <a:rPr lang="en-US" sz="5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𝜃</m:t>
                        </m:r>
                        <m:r>
                          <a:rPr lang="en-US" sz="5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5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</m:ctrlPr>
                      </m:fPr>
                      <m:num>
                        <m:r>
                          <a:rPr lang="en-US" sz="6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𝐴</m:t>
                        </m:r>
                        <m:r>
                          <a:rPr lang="en-US" sz="6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 .  </m:t>
                        </m:r>
                        <m:r>
                          <a:rPr lang="en-US" sz="6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6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</m:ctrlPr>
                          </m:dPr>
                          <m:e>
                            <m:r>
                              <a:rPr lang="en-US" sz="6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6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</m:ctrlPr>
                          </m:dPr>
                          <m:e>
                            <m:r>
                              <a:rPr lang="en-US" sz="6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5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6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6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𝑖</m:t>
                            </m:r>
                            <m:r>
                              <a:rPr lang="en-US" sz="6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=1</m:t>
                            </m:r>
                          </m:sub>
                          <m:sup>
                            <m:r>
                              <a:rPr lang="en-US" sz="6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6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</m:ctrlPr>
                              </m:sSubPr>
                              <m:e>
                                <m:r>
                                  <a:rPr lang="en-US" sz="6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6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6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6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</m:ctrlPr>
                              </m:sSubPr>
                              <m:e>
                                <m:r>
                                  <a:rPr lang="en-US" sz="6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6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6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6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6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𝑖</m:t>
                                </m:r>
                                <m:r>
                                  <a:rPr lang="en-US" sz="6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6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6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Open Sans Ligh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6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Open Sans Light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6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Open Sans Light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6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Open Sans Light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6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6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6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𝑖</m:t>
                                </m:r>
                                <m:r>
                                  <a:rPr lang="en-US" sz="6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6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6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Open Sans Ligh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6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Open Sans Light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6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Open Sans Light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60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Open Sans Light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sz="6000" dirty="0">
                  <a:solidFill>
                    <a:schemeClr val="tx2"/>
                  </a:solidFill>
                  <a:latin typeface="Open Sans Light"/>
                  <a:cs typeface="Open Sans Light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061" y="2043592"/>
                <a:ext cx="19946731" cy="3532890"/>
              </a:xfrm>
              <a:prstGeom prst="rect">
                <a:avLst/>
              </a:prstGeom>
              <a:blipFill>
                <a:blip r:embed="rId2"/>
                <a:stretch>
                  <a:fillRect l="-1070" t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99061" y="6107309"/>
                <a:ext cx="19946732" cy="326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accent2"/>
                    </a:solidFill>
                    <a:latin typeface="Open Sans Light"/>
                    <a:cs typeface="Open Sans Light"/>
                  </a:rPr>
                  <a:t>Bước 2: </a:t>
                </a:r>
                <a:r>
                  <a:rPr lang="vi-VN" sz="4000" dirty="0" smtClean="0">
                    <a:solidFill>
                      <a:schemeClr val="accent2"/>
                    </a:solidFill>
                    <a:latin typeface="Open Sans Light"/>
                    <a:cs typeface="Open Sans Light"/>
                  </a:rPr>
                  <a:t>Dự </a:t>
                </a:r>
                <a:r>
                  <a:rPr lang="vi-VN" sz="4000" dirty="0">
                    <a:solidFill>
                      <a:schemeClr val="accent2"/>
                    </a:solidFill>
                    <a:latin typeface="Open Sans Light"/>
                    <a:cs typeface="Open Sans Light"/>
                  </a:rPr>
                  <a:t>đoán giá trị đánh giá các mục dữ </a:t>
                </a:r>
                <a:r>
                  <a:rPr lang="vi-VN" sz="4000" dirty="0" smtClean="0">
                    <a:solidFill>
                      <a:schemeClr val="accent2"/>
                    </a:solidFill>
                    <a:latin typeface="Open Sans Light"/>
                    <a:cs typeface="Open Sans Light"/>
                  </a:rPr>
                  <a:t>liệu</a:t>
                </a:r>
                <a:endParaRPr lang="en-US" sz="4000" dirty="0" smtClean="0">
                  <a:solidFill>
                    <a:schemeClr val="accent2"/>
                  </a:solidFill>
                  <a:latin typeface="Open Sans Light"/>
                  <a:cs typeface="Open Sans Light"/>
                </a:endParaRPr>
              </a:p>
              <a:p>
                <a:r>
                  <a:rPr lang="vi-VN" sz="40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Giá </a:t>
                </a:r>
                <a:r>
                  <a:rPr lang="vi-VN" sz="40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trị dự đoán của “user u” đối với “item i” được tính bởi công thức sau:</a:t>
                </a:r>
                <a:endParaRPr lang="en-US" sz="4000" dirty="0">
                  <a:solidFill>
                    <a:schemeClr val="tx2"/>
                  </a:solidFill>
                  <a:latin typeface="Open Sans Light"/>
                  <a:cs typeface="Open Sans Light"/>
                </a:endParaRPr>
              </a:p>
              <a:p>
                <a:r>
                  <a:rPr lang="en-US" sz="54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			</a:t>
                </a:r>
                <a:r>
                  <a:rPr lang="en-US" sz="4400" dirty="0" err="1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pred</a:t>
                </a:r>
                <a:r>
                  <a:rPr lang="en-US" sz="44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(</a:t>
                </a:r>
                <a:r>
                  <a:rPr lang="en-US" sz="4400" dirty="0" err="1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u,i</a:t>
                </a:r>
                <a:r>
                  <a:rPr lang="en-US" sz="44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)=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6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sz="60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j</m:t>
                            </m:r>
                            <m:r>
                              <a:rPr lang="en-US" sz="6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=</m:t>
                            </m:r>
                            <m:r>
                              <a:rPr lang="en-US" sz="6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1</m:t>
                            </m:r>
                          </m:sub>
                          <m:sup>
                            <m:r>
                              <a:rPr lang="en-US" sz="6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bItem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sim</m:t>
                            </m:r>
                            <m:d>
                              <m:dPr>
                                <m:ctrlPr>
                                  <a:rPr lang="en-US" sz="6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60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i</m:t>
                                </m:r>
                                <m:r>
                                  <a:rPr lang="en-US" sz="60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60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60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6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𝑢𝑗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6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sz="6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j</m:t>
                            </m:r>
                            <m:r>
                              <a:rPr lang="en-US" sz="6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=1</m:t>
                            </m:r>
                          </m:sub>
                          <m:sup>
                            <m:r>
                              <a:rPr lang="en-US" sz="6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6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bItem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6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Open Sans Light"/>
                              </a:rPr>
                              <m:t>sim</m:t>
                            </m:r>
                            <m:d>
                              <m:dPr>
                                <m:ctrlPr>
                                  <a:rPr lang="en-US" sz="6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6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i</m:t>
                                </m:r>
                                <m:r>
                                  <a:rPr lang="en-US" sz="6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6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Open Sans Light"/>
                                  </a:rPr>
                                  <m:t>j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6000" dirty="0" smtClean="0">
                  <a:solidFill>
                    <a:schemeClr val="tx2"/>
                  </a:solidFill>
                  <a:latin typeface="Open Sans Light"/>
                  <a:cs typeface="Open Sans Light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061" y="6107309"/>
                <a:ext cx="19946732" cy="3268331"/>
              </a:xfrm>
              <a:prstGeom prst="rect">
                <a:avLst/>
              </a:prstGeom>
              <a:blipFill>
                <a:blip r:embed="rId3"/>
                <a:stretch>
                  <a:fillRect l="-1070" t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04455" y="10281298"/>
                <a:ext cx="19241337" cy="217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4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với </a:t>
                </a:r>
                <a:r>
                  <a:rPr lang="en-US" sz="4400" b="1" dirty="0" err="1">
                    <a:solidFill>
                      <a:schemeClr val="accent2"/>
                    </a:solidFill>
                    <a:latin typeface="Open Sans Light"/>
                    <a:cs typeface="Open Sans Light"/>
                  </a:rPr>
                  <a:t>nbItem</a:t>
                </a:r>
                <a:r>
                  <a:rPr lang="vi-VN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là số lượng các mục dữ liệu được đánh giá bởi người dùng </a:t>
                </a:r>
                <a:r>
                  <a:rPr lang="en-US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u</a:t>
                </a:r>
                <a:r>
                  <a:rPr lang="vi-VN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</m:ctrlPr>
                      </m:sSubPr>
                      <m:e>
                        <m:r>
                          <a:rPr lang="en-US" sz="4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      </m:t>
                        </m:r>
                        <m:r>
                          <a:rPr lang="en-US" sz="4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𝑟</m:t>
                        </m:r>
                      </m:e>
                      <m:sub>
                        <m:r>
                          <a:rPr lang="en-US" sz="4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𝑢𝑗</m:t>
                        </m:r>
                      </m:sub>
                    </m:sSub>
                  </m:oMath>
                </a14:m>
                <a:r>
                  <a:rPr lang="en-US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</a:t>
                </a:r>
                <a:r>
                  <a:rPr lang="vi-VN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là đánh giá của người dùng </a:t>
                </a:r>
                <a:r>
                  <a:rPr lang="en-US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u</a:t>
                </a:r>
                <a:r>
                  <a:rPr lang="vi-VN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trên mục dữ liệu </a:t>
                </a:r>
                <a:r>
                  <a:rPr lang="en-US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j,</a:t>
                </a:r>
                <a:endParaRPr lang="vi-VN" sz="4400" dirty="0">
                  <a:solidFill>
                    <a:schemeClr val="tx2"/>
                  </a:solidFill>
                  <a:latin typeface="Open Sans Light"/>
                  <a:cs typeface="Open Sans Light"/>
                </a:endParaRPr>
              </a:p>
              <a:p>
                <a14:m>
                  <m:oMath xmlns:m="http://schemas.openxmlformats.org/officeDocument/2006/math">
                    <m:r>
                      <a:rPr lang="en-US" sz="4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Open Sans Light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sz="44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Open Sans Light"/>
                      </a:rPr>
                      <m:t>sim</m:t>
                    </m:r>
                    <m:d>
                      <m:dPr>
                        <m:ctrlPr>
                          <a:rPr lang="en-US" sz="4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i</m:t>
                        </m:r>
                        <m:r>
                          <a:rPr lang="en-US" sz="4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Open Sans Light"/>
                          </a:rPr>
                          <m:t>j</m:t>
                        </m:r>
                      </m:e>
                    </m:d>
                  </m:oMath>
                </a14:m>
                <a:r>
                  <a:rPr lang="en-US" sz="44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</a:t>
                </a:r>
                <a:r>
                  <a:rPr lang="vi-VN" sz="4400" dirty="0" smtClean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là </a:t>
                </a:r>
                <a:r>
                  <a:rPr lang="vi-VN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độ tương tự giữa các mục dữ liệu (items) </a:t>
                </a:r>
                <a:r>
                  <a:rPr lang="en-US" sz="4400" dirty="0" err="1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i</a:t>
                </a:r>
                <a:r>
                  <a:rPr lang="vi-VN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 và </a:t>
                </a:r>
                <a:r>
                  <a:rPr lang="en-US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j</a:t>
                </a:r>
                <a:r>
                  <a:rPr lang="vi-VN" sz="4400" dirty="0">
                    <a:solidFill>
                      <a:schemeClr val="tx2"/>
                    </a:solidFill>
                    <a:latin typeface="Open Sans Light"/>
                    <a:cs typeface="Open Sans Light"/>
                  </a:rPr>
                  <a:t>.</a:t>
                </a:r>
                <a:endParaRPr lang="en-US" sz="4400" dirty="0">
                  <a:solidFill>
                    <a:schemeClr val="tx2"/>
                  </a:solidFill>
                  <a:latin typeface="Open Sans Light"/>
                  <a:cs typeface="Open Sans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55" y="10281298"/>
                <a:ext cx="19241337" cy="2178160"/>
              </a:xfrm>
              <a:prstGeom prst="rect">
                <a:avLst/>
              </a:prstGeom>
              <a:blipFill>
                <a:blip r:embed="rId4"/>
                <a:stretch>
                  <a:fillRect l="-1299" t="-6162" b="-12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3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Freeform 429"/>
          <p:cNvSpPr>
            <a:spLocks noChangeArrowheads="1"/>
          </p:cNvSpPr>
          <p:nvPr/>
        </p:nvSpPr>
        <p:spPr bwMode="auto">
          <a:xfrm>
            <a:off x="22245793" y="11738312"/>
            <a:ext cx="1488799" cy="1478128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917" tIns="60958" rIns="121917" bIns="60958" anchor="ctr"/>
          <a:lstStyle/>
          <a:p>
            <a:pPr>
              <a:defRPr/>
            </a:pPr>
            <a:endParaRPr lang="en-US" dirty="0">
              <a:latin typeface="Open Sans Light"/>
              <a:ea typeface="SimSun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954326" y="48580"/>
            <a:ext cx="17912895" cy="1190422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dirty="0" smtClean="0"/>
              <a:t>III. GIẢI THUẬT GỢI Ý DỰA TRÊN MỤC DỮ LIỆU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91167" y="1577290"/>
            <a:ext cx="11521607" cy="1280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150" y="2463566"/>
            <a:ext cx="227032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	</a:t>
            </a:r>
            <a:r>
              <a:rPr lang="en-US" sz="4400" dirty="0" err="1" smtClean="0">
                <a:solidFill>
                  <a:schemeClr val="tx2"/>
                </a:solidFill>
                <a:latin typeface="Open Sans Light"/>
                <a:cs typeface="Open Sans Light"/>
              </a:rPr>
              <a:t>Ví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Open Sans Light"/>
                <a:cs typeface="Open Sans Light"/>
              </a:rPr>
              <a:t>dụ</a:t>
            </a:r>
            <a:r>
              <a:rPr lang="en-US" sz="4400" dirty="0">
                <a:solidFill>
                  <a:schemeClr val="tx2"/>
                </a:solidFill>
                <a:latin typeface="Open Sans Light"/>
                <a:cs typeface="Open Sans Light"/>
              </a:rPr>
              <a:t> c</a:t>
            </a:r>
            <a:r>
              <a:rPr lang="vi-VN" sz="4400" dirty="0">
                <a:solidFill>
                  <a:schemeClr val="tx2"/>
                </a:solidFill>
                <a:latin typeface="Open Sans Light"/>
                <a:cs typeface="Open Sans Light"/>
              </a:rPr>
              <a:t>ho tập các giao dịch bên dưới, sử dụng phương pháp lọc cộng</a:t>
            </a:r>
          </a:p>
          <a:p>
            <a:r>
              <a:rPr lang="en-US" sz="4400" dirty="0">
                <a:solidFill>
                  <a:schemeClr val="tx2"/>
                </a:solidFill>
                <a:latin typeface="Open Sans Light"/>
                <a:cs typeface="Open Sans Light"/>
              </a:rPr>
              <a:t>	</a:t>
            </a:r>
            <a:r>
              <a:rPr lang="vi-VN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tác </a:t>
            </a:r>
            <a:r>
              <a:rPr lang="vi-VN" sz="4400" dirty="0">
                <a:solidFill>
                  <a:schemeClr val="tx2"/>
                </a:solidFill>
                <a:latin typeface="Open Sans Light"/>
                <a:cs typeface="Open Sans Light"/>
              </a:rPr>
              <a:t>dựa trên mục dữ liệu để dựa đoán đánh giá cho các </a:t>
            </a:r>
            <a:r>
              <a:rPr lang="vi-VN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item</a:t>
            </a:r>
            <a:r>
              <a:rPr lang="en-US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vi-VN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còn </a:t>
            </a:r>
            <a:r>
              <a:rPr lang="vi-VN" sz="4400" dirty="0">
                <a:solidFill>
                  <a:schemeClr val="tx2"/>
                </a:solidFill>
                <a:latin typeface="Open Sans Light"/>
                <a:cs typeface="Open Sans Light"/>
              </a:rPr>
              <a:t>thiếu</a:t>
            </a:r>
            <a:endParaRPr lang="en-US" sz="4400" dirty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26" y="4668378"/>
            <a:ext cx="16261827" cy="5964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8820" y="12585498"/>
            <a:ext cx="53557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Minh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họa</a:t>
            </a:r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giải</a:t>
            </a:r>
            <a:r>
              <a:rPr lang="en-US" sz="3500" dirty="0">
                <a:solidFill>
                  <a:schemeClr val="tx2"/>
                </a:solidFill>
                <a:latin typeface="Open Sans Light"/>
                <a:cs typeface="Open Sans Light"/>
              </a:rPr>
              <a:t> </a:t>
            </a:r>
            <a:r>
              <a:rPr lang="en-US" sz="3500" dirty="0" err="1">
                <a:solidFill>
                  <a:schemeClr val="tx2"/>
                </a:solidFill>
                <a:latin typeface="Open Sans Light"/>
                <a:cs typeface="Open Sans Light"/>
              </a:rPr>
              <a:t>thuật</a:t>
            </a:r>
            <a:endParaRPr lang="en-US" sz="3500" dirty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72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</p:bldLst>
  </p:timing>
</p:sld>
</file>

<file path=ppt/theme/theme1.xml><?xml version="1.0" encoding="utf-8"?>
<a:theme xmlns:a="http://schemas.openxmlformats.org/drawingml/2006/main" name="Master">
  <a:themeElements>
    <a:clrScheme name="Benchmarking Dark">
      <a:dk1>
        <a:sysClr val="windowText" lastClr="000000"/>
      </a:dk1>
      <a:lt1>
        <a:sysClr val="window" lastClr="FFFFFF"/>
      </a:lt1>
      <a:dk2>
        <a:srgbClr val="E7E7E7"/>
      </a:dk2>
      <a:lt2>
        <a:srgbClr val="22C299"/>
      </a:lt2>
      <a:accent1>
        <a:srgbClr val="8AB147"/>
      </a:accent1>
      <a:accent2>
        <a:srgbClr val="216BA9"/>
      </a:accent2>
      <a:accent3>
        <a:srgbClr val="212F3F"/>
      </a:accent3>
      <a:accent4>
        <a:srgbClr val="4D6F96"/>
      </a:accent4>
      <a:accent5>
        <a:srgbClr val="22C199"/>
      </a:accent5>
      <a:accent6>
        <a:srgbClr val="B1B1B1"/>
      </a:accent6>
      <a:hlink>
        <a:srgbClr val="22C299"/>
      </a:hlink>
      <a:folHlink>
        <a:srgbClr val="8AB14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627</Words>
  <Application>Microsoft Office PowerPoint</Application>
  <PresentationFormat>Custom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SimSun</vt:lpstr>
      <vt:lpstr>Arial</vt:lpstr>
      <vt:lpstr>Calibri</vt:lpstr>
      <vt:lpstr>Cambria Math</vt:lpstr>
      <vt:lpstr>Gill Sans</vt:lpstr>
      <vt:lpstr>Open Sans</vt:lpstr>
      <vt:lpstr>Open Sans Light</vt:lpstr>
      <vt:lpstr>Raleway ExtraBold</vt:lpstr>
      <vt:lpstr>Raleway ExtraLight</vt:lpstr>
      <vt:lpstr>Times New Roman</vt:lpstr>
      <vt:lpstr>Wingdings</vt:lpstr>
      <vt:lpstr>Master</vt:lpstr>
      <vt:lpstr>PowerPoint Presentation</vt:lpstr>
      <vt:lpstr>PowerPoint Presentation</vt:lpstr>
      <vt:lpstr>I. GIỚI THIỆU</vt:lpstr>
      <vt:lpstr>I. GIỚI THIỆU</vt:lpstr>
      <vt:lpstr>II. TIỀN XỬ LÝ DỮ LIỆU</vt:lpstr>
      <vt:lpstr>III. GIẢI THUẬT GỢI Ý DỰA TRÊN MỤC DỮ LIỆU</vt:lpstr>
      <vt:lpstr>III. GIẢI THUẬT GỢI Ý DỰA TRÊN MỤC DỮ LIỆU</vt:lpstr>
      <vt:lpstr>III. GIẢI THUẬT GỢI Ý DỰA TRÊN MỤC DỮ LIỆU</vt:lpstr>
      <vt:lpstr>III. GIẢI THUẬT GỢI Ý DỰA TRÊN MỤC DỮ LIỆU</vt:lpstr>
      <vt:lpstr>III. GIẢI THUẬT GỢI Ý DỰA TRÊN MỤC DỮ LIỆU</vt:lpstr>
      <vt:lpstr>III. GIẢI THUẬT GỢI Ý DỰA TRÊN MỤC DỮ LIỆU</vt:lpstr>
      <vt:lpstr>III. GIẢI THUẬT GỢI Ý DỰA TRÊN MỤC DỮ LIỆU</vt:lpstr>
      <vt:lpstr>II. ĐÁNH GIÁ KẾT QUẢ</vt:lpstr>
      <vt:lpstr>PowerPoint Presentation</vt:lpstr>
    </vt:vector>
  </TitlesOfParts>
  <Company>Louis Twelve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Twelve</dc:creator>
  <cp:lastModifiedBy>TCONG</cp:lastModifiedBy>
  <cp:revision>643</cp:revision>
  <dcterms:created xsi:type="dcterms:W3CDTF">2014-12-02T17:36:54Z</dcterms:created>
  <dcterms:modified xsi:type="dcterms:W3CDTF">2021-04-24T15:11:53Z</dcterms:modified>
</cp:coreProperties>
</file>