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8"/>
  </p:notesMasterIdLst>
  <p:sldIdLst>
    <p:sldId id="256" r:id="rId2"/>
    <p:sldId id="257" r:id="rId3"/>
    <p:sldId id="258" r:id="rId4"/>
    <p:sldId id="282" r:id="rId5"/>
    <p:sldId id="289" r:id="rId6"/>
    <p:sldId id="291" r:id="rId7"/>
    <p:sldId id="283" r:id="rId8"/>
    <p:sldId id="271" r:id="rId9"/>
    <p:sldId id="287" r:id="rId10"/>
    <p:sldId id="284" r:id="rId11"/>
    <p:sldId id="261" r:id="rId12"/>
    <p:sldId id="292" r:id="rId13"/>
    <p:sldId id="293" r:id="rId14"/>
    <p:sldId id="262" r:id="rId15"/>
    <p:sldId id="286" r:id="rId16"/>
    <p:sldId id="265" r:id="rId17"/>
    <p:sldId id="267" r:id="rId18"/>
    <p:sldId id="272" r:id="rId19"/>
    <p:sldId id="268" r:id="rId20"/>
    <p:sldId id="277" r:id="rId21"/>
    <p:sldId id="278" r:id="rId22"/>
    <p:sldId id="279" r:id="rId23"/>
    <p:sldId id="280" r:id="rId24"/>
    <p:sldId id="281" r:id="rId25"/>
    <p:sldId id="269"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1A00"/>
    <a:srgbClr val="F3F3F2"/>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0" autoAdjust="0"/>
    <p:restoredTop sz="94485" autoAdjust="0"/>
  </p:normalViewPr>
  <p:slideViewPr>
    <p:cSldViewPr snapToGrid="0">
      <p:cViewPr varScale="1">
        <p:scale>
          <a:sx n="66" d="100"/>
          <a:sy n="66" d="100"/>
        </p:scale>
        <p:origin x="57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556348425196844E-2"/>
          <c:y val="9.9685586879577584E-2"/>
          <c:w val="0.82800615157480306"/>
          <c:h val="0.77481159111641296"/>
        </c:manualLayout>
      </c:layout>
      <c:barChart>
        <c:barDir val="col"/>
        <c:grouping val="clustered"/>
        <c:varyColors val="0"/>
        <c:ser>
          <c:idx val="0"/>
          <c:order val="0"/>
          <c:tx>
            <c:strRef>
              <c:f>Sheet1!$B$1</c:f>
              <c:strCache>
                <c:ptCount val="1"/>
                <c:pt idx="0">
                  <c:v>Linear Regression</c:v>
                </c:pt>
              </c:strCache>
            </c:strRef>
          </c:tx>
          <c:spPr>
            <a:solidFill>
              <a:schemeClr val="accent1"/>
            </a:solidFill>
            <a:ln>
              <a:noFill/>
            </a:ln>
            <a:effectLst/>
          </c:spPr>
          <c:invertIfNegative val="0"/>
          <c:dLbls>
            <c:dLbl>
              <c:idx val="0"/>
              <c:layout/>
              <c:tx>
                <c:rich>
                  <a:bodyPr/>
                  <a:lstStyle/>
                  <a:p>
                    <a:fld id="{87F13C01-6496-4D68-9A5C-402E540FBE51}" type="VALUE">
                      <a:rPr lang="en-US" smtClean="0"/>
                      <a:pPr/>
                      <a:t>[VALUE]</a:t>
                    </a:fld>
                    <a:r>
                      <a:rPr lang="en-US" smtClean="0"/>
                      <a:t>.00</a:t>
                    </a:r>
                  </a:p>
                </c:rich>
              </c:tx>
              <c:dLblPos val="outEnd"/>
              <c:showLegendKey val="0"/>
              <c:showVal val="1"/>
              <c:showCatName val="0"/>
              <c:showSerName val="0"/>
              <c:showPercent val="0"/>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03-628E-4887-B71A-EAE9B4D3877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RMSE</c:v>
                </c:pt>
              </c:strCache>
            </c:strRef>
          </c:cat>
          <c:val>
            <c:numRef>
              <c:f>Sheet1!$B$2</c:f>
              <c:numCache>
                <c:formatCode>General</c:formatCode>
                <c:ptCount val="1"/>
                <c:pt idx="0">
                  <c:v>36293</c:v>
                </c:pt>
              </c:numCache>
            </c:numRef>
          </c:val>
          <c:extLst>
            <c:ext xmlns:c16="http://schemas.microsoft.com/office/drawing/2014/chart" uri="{C3380CC4-5D6E-409C-BE32-E72D297353CC}">
              <c16:uniqueId val="{00000000-628E-4887-B71A-EAE9B4D3877F}"/>
            </c:ext>
          </c:extLst>
        </c:ser>
        <c:ser>
          <c:idx val="1"/>
          <c:order val="1"/>
          <c:tx>
            <c:strRef>
              <c:f>Sheet1!$C$1</c:f>
              <c:strCache>
                <c:ptCount val="1"/>
                <c:pt idx="0">
                  <c:v>Decision Tree </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RMSE</c:v>
                </c:pt>
              </c:strCache>
            </c:strRef>
          </c:cat>
          <c:val>
            <c:numRef>
              <c:f>Sheet1!$C$2</c:f>
              <c:numCache>
                <c:formatCode>General</c:formatCode>
                <c:ptCount val="1"/>
                <c:pt idx="0">
                  <c:v>19732.25</c:v>
                </c:pt>
              </c:numCache>
            </c:numRef>
          </c:val>
          <c:extLst>
            <c:ext xmlns:c16="http://schemas.microsoft.com/office/drawing/2014/chart" uri="{C3380CC4-5D6E-409C-BE32-E72D297353CC}">
              <c16:uniqueId val="{00000001-628E-4887-B71A-EAE9B4D3877F}"/>
            </c:ext>
          </c:extLst>
        </c:ser>
        <c:ser>
          <c:idx val="2"/>
          <c:order val="2"/>
          <c:tx>
            <c:strRef>
              <c:f>Sheet1!$D$1</c:f>
              <c:strCache>
                <c:ptCount val="1"/>
                <c:pt idx="0">
                  <c:v>Gradient Boosting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RMSE</c:v>
                </c:pt>
              </c:strCache>
            </c:strRef>
          </c:cat>
          <c:val>
            <c:numRef>
              <c:f>Sheet1!$D$2</c:f>
              <c:numCache>
                <c:formatCode>General</c:formatCode>
                <c:ptCount val="1"/>
                <c:pt idx="0">
                  <c:v>18136.919999999998</c:v>
                </c:pt>
              </c:numCache>
            </c:numRef>
          </c:val>
          <c:extLst>
            <c:ext xmlns:c16="http://schemas.microsoft.com/office/drawing/2014/chart" uri="{C3380CC4-5D6E-409C-BE32-E72D297353CC}">
              <c16:uniqueId val="{00000002-628E-4887-B71A-EAE9B4D3877F}"/>
            </c:ext>
          </c:extLst>
        </c:ser>
        <c:dLbls>
          <c:dLblPos val="outEnd"/>
          <c:showLegendKey val="0"/>
          <c:showVal val="1"/>
          <c:showCatName val="0"/>
          <c:showSerName val="0"/>
          <c:showPercent val="0"/>
          <c:showBubbleSize val="0"/>
        </c:dLbls>
        <c:gapWidth val="219"/>
        <c:overlap val="-27"/>
        <c:axId val="228863944"/>
        <c:axId val="228863160"/>
      </c:barChart>
      <c:catAx>
        <c:axId val="228863944"/>
        <c:scaling>
          <c:orientation val="minMax"/>
        </c:scaling>
        <c:delete val="1"/>
        <c:axPos val="b"/>
        <c:numFmt formatCode="General" sourceLinked="1"/>
        <c:majorTickMark val="out"/>
        <c:minorTickMark val="none"/>
        <c:tickLblPos val="nextTo"/>
        <c:crossAx val="228863160"/>
        <c:crosses val="autoZero"/>
        <c:auto val="1"/>
        <c:lblAlgn val="ctr"/>
        <c:lblOffset val="100"/>
        <c:noMultiLvlLbl val="0"/>
      </c:catAx>
      <c:valAx>
        <c:axId val="228863160"/>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2886394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556348425196844E-2"/>
          <c:y val="9.9685586879577584E-2"/>
          <c:w val="0.82800615157480306"/>
          <c:h val="0.77481159111641296"/>
        </c:manualLayout>
      </c:layout>
      <c:barChart>
        <c:barDir val="col"/>
        <c:grouping val="clustered"/>
        <c:varyColors val="0"/>
        <c:ser>
          <c:idx val="0"/>
          <c:order val="0"/>
          <c:tx>
            <c:strRef>
              <c:f>Sheet1!$B$1</c:f>
              <c:strCache>
                <c:ptCount val="1"/>
                <c:pt idx="0">
                  <c:v>Linear Regression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MAE</c:v>
                </c:pt>
              </c:strCache>
            </c:strRef>
          </c:cat>
          <c:val>
            <c:numRef>
              <c:f>Sheet1!$B$2</c:f>
              <c:numCache>
                <c:formatCode>General</c:formatCode>
                <c:ptCount val="1"/>
                <c:pt idx="0">
                  <c:v>27172.87</c:v>
                </c:pt>
              </c:numCache>
            </c:numRef>
          </c:val>
          <c:extLst>
            <c:ext xmlns:c16="http://schemas.microsoft.com/office/drawing/2014/chart" uri="{C3380CC4-5D6E-409C-BE32-E72D297353CC}">
              <c16:uniqueId val="{00000000-E52B-47E1-8BD2-D6263E3FA1B8}"/>
            </c:ext>
          </c:extLst>
        </c:ser>
        <c:ser>
          <c:idx val="1"/>
          <c:order val="1"/>
          <c:tx>
            <c:strRef>
              <c:f>Sheet1!$C$1</c:f>
              <c:strCache>
                <c:ptCount val="1"/>
                <c:pt idx="0">
                  <c:v>Decision Tree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MAE</c:v>
                </c:pt>
              </c:strCache>
            </c:strRef>
          </c:cat>
          <c:val>
            <c:numRef>
              <c:f>Sheet1!$C$2</c:f>
              <c:numCache>
                <c:formatCode>General</c:formatCode>
                <c:ptCount val="1"/>
                <c:pt idx="0">
                  <c:v>12275.62</c:v>
                </c:pt>
              </c:numCache>
            </c:numRef>
          </c:val>
          <c:extLst>
            <c:ext xmlns:c16="http://schemas.microsoft.com/office/drawing/2014/chart" uri="{C3380CC4-5D6E-409C-BE32-E72D297353CC}">
              <c16:uniqueId val="{00000001-E52B-47E1-8BD2-D6263E3FA1B8}"/>
            </c:ext>
          </c:extLst>
        </c:ser>
        <c:ser>
          <c:idx val="2"/>
          <c:order val="2"/>
          <c:tx>
            <c:strRef>
              <c:f>Sheet1!$D$1</c:f>
              <c:strCache>
                <c:ptCount val="1"/>
                <c:pt idx="0">
                  <c:v>Gradient Boosting Regression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MAE</c:v>
                </c:pt>
              </c:strCache>
            </c:strRef>
          </c:cat>
          <c:val>
            <c:numRef>
              <c:f>Sheet1!$D$2</c:f>
              <c:numCache>
                <c:formatCode>General</c:formatCode>
                <c:ptCount val="1"/>
                <c:pt idx="0">
                  <c:v>12858.33</c:v>
                </c:pt>
              </c:numCache>
            </c:numRef>
          </c:val>
          <c:extLst>
            <c:ext xmlns:c16="http://schemas.microsoft.com/office/drawing/2014/chart" uri="{C3380CC4-5D6E-409C-BE32-E72D297353CC}">
              <c16:uniqueId val="{00000002-E52B-47E1-8BD2-D6263E3FA1B8}"/>
            </c:ext>
          </c:extLst>
        </c:ser>
        <c:dLbls>
          <c:dLblPos val="outEnd"/>
          <c:showLegendKey val="0"/>
          <c:showVal val="1"/>
          <c:showCatName val="0"/>
          <c:showSerName val="0"/>
          <c:showPercent val="0"/>
          <c:showBubbleSize val="0"/>
        </c:dLbls>
        <c:gapWidth val="219"/>
        <c:overlap val="-27"/>
        <c:axId val="272402344"/>
        <c:axId val="272401168"/>
      </c:barChart>
      <c:catAx>
        <c:axId val="272402344"/>
        <c:scaling>
          <c:orientation val="minMax"/>
        </c:scaling>
        <c:delete val="1"/>
        <c:axPos val="b"/>
        <c:numFmt formatCode="General" sourceLinked="1"/>
        <c:majorTickMark val="none"/>
        <c:minorTickMark val="none"/>
        <c:tickLblPos val="nextTo"/>
        <c:crossAx val="272401168"/>
        <c:crosses val="autoZero"/>
        <c:auto val="1"/>
        <c:lblAlgn val="ctr"/>
        <c:lblOffset val="100"/>
        <c:noMultiLvlLbl val="0"/>
      </c:catAx>
      <c:valAx>
        <c:axId val="2724011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24023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556348425196844E-2"/>
          <c:y val="9.9685586879577584E-2"/>
          <c:w val="0.82800615157480306"/>
          <c:h val="0.77481159111641296"/>
        </c:manualLayout>
      </c:layout>
      <c:barChart>
        <c:barDir val="col"/>
        <c:grouping val="clustered"/>
        <c:varyColors val="0"/>
        <c:ser>
          <c:idx val="0"/>
          <c:order val="0"/>
          <c:tx>
            <c:strRef>
              <c:f>Sheet1!$B$1</c:f>
              <c:strCache>
                <c:ptCount val="1"/>
                <c:pt idx="0">
                  <c:v>Linear Regression</c:v>
                </c:pt>
              </c:strCache>
            </c:strRef>
          </c:tx>
          <c:spPr>
            <a:solidFill>
              <a:schemeClr val="accent1"/>
            </a:solidFill>
            <a:ln>
              <a:noFill/>
            </a:ln>
            <a:effectLst/>
          </c:spPr>
          <c:invertIfNegative val="0"/>
          <c:dLbls>
            <c:dLbl>
              <c:idx val="0"/>
              <c:tx>
                <c:rich>
                  <a:bodyPr/>
                  <a:lstStyle/>
                  <a:p>
                    <a:fld id="{7A83C40A-5847-4ABE-87AE-96AA78ED8B58}" type="VALUE">
                      <a:rPr lang="en-US" smtClean="0"/>
                      <a:pPr/>
                      <a:t>[VALUE]</a:t>
                    </a:fld>
                    <a:r>
                      <a:rPr lang="en-US" smtClean="0"/>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874-40EF-81C1-BF856E9E080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 Score</c:v>
                </c:pt>
              </c:strCache>
            </c:strRef>
          </c:cat>
          <c:val>
            <c:numRef>
              <c:f>Sheet1!$B$2</c:f>
              <c:numCache>
                <c:formatCode>General</c:formatCode>
                <c:ptCount val="1"/>
                <c:pt idx="0">
                  <c:v>96</c:v>
                </c:pt>
              </c:numCache>
            </c:numRef>
          </c:val>
          <c:extLst>
            <c:ext xmlns:c16="http://schemas.microsoft.com/office/drawing/2014/chart" uri="{C3380CC4-5D6E-409C-BE32-E72D297353CC}">
              <c16:uniqueId val="{00000000-1874-40EF-81C1-BF856E9E0809}"/>
            </c:ext>
          </c:extLst>
        </c:ser>
        <c:ser>
          <c:idx val="1"/>
          <c:order val="1"/>
          <c:tx>
            <c:strRef>
              <c:f>Sheet1!$C$1</c:f>
              <c:strCache>
                <c:ptCount val="1"/>
                <c:pt idx="0">
                  <c:v>Decision Tree</c:v>
                </c:pt>
              </c:strCache>
            </c:strRef>
          </c:tx>
          <c:spPr>
            <a:solidFill>
              <a:schemeClr val="accent2"/>
            </a:solidFill>
            <a:ln>
              <a:noFill/>
            </a:ln>
            <a:effectLst/>
          </c:spPr>
          <c:invertIfNegative val="0"/>
          <c:dLbls>
            <c:dLbl>
              <c:idx val="0"/>
              <c:tx>
                <c:rich>
                  <a:bodyPr/>
                  <a:lstStyle/>
                  <a:p>
                    <a:fld id="{0E63D33F-A4CC-496F-8A02-134FD803313B}" type="VALUE">
                      <a:rPr lang="en-US" smtClean="0"/>
                      <a:pPr/>
                      <a:t>[VALUE]</a:t>
                    </a:fld>
                    <a:r>
                      <a:rPr lang="en-US" smtClean="0"/>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874-40EF-81C1-BF856E9E080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 Score</c:v>
                </c:pt>
              </c:strCache>
            </c:strRef>
          </c:cat>
          <c:val>
            <c:numRef>
              <c:f>Sheet1!$C$2</c:f>
              <c:numCache>
                <c:formatCode>General</c:formatCode>
                <c:ptCount val="1"/>
                <c:pt idx="0">
                  <c:v>88</c:v>
                </c:pt>
              </c:numCache>
            </c:numRef>
          </c:val>
          <c:extLst>
            <c:ext xmlns:c16="http://schemas.microsoft.com/office/drawing/2014/chart" uri="{C3380CC4-5D6E-409C-BE32-E72D297353CC}">
              <c16:uniqueId val="{00000001-1874-40EF-81C1-BF856E9E0809}"/>
            </c:ext>
          </c:extLst>
        </c:ser>
        <c:ser>
          <c:idx val="2"/>
          <c:order val="2"/>
          <c:tx>
            <c:strRef>
              <c:f>Sheet1!$D$1</c:f>
              <c:strCache>
                <c:ptCount val="1"/>
                <c:pt idx="0">
                  <c:v>Gradient Boosting Regression</c:v>
                </c:pt>
              </c:strCache>
            </c:strRef>
          </c:tx>
          <c:spPr>
            <a:solidFill>
              <a:schemeClr val="accent3"/>
            </a:solidFill>
            <a:ln>
              <a:noFill/>
            </a:ln>
            <a:effectLst/>
          </c:spPr>
          <c:invertIfNegative val="0"/>
          <c:dLbls>
            <c:dLbl>
              <c:idx val="0"/>
              <c:tx>
                <c:rich>
                  <a:bodyPr/>
                  <a:lstStyle/>
                  <a:p>
                    <a:r>
                      <a:rPr lang="en-US" smtClean="0"/>
                      <a:t>97%</a:t>
                    </a:r>
                    <a:endParaRPr lang="en-US"/>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74-40EF-81C1-BF856E9E080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R2 Score</c:v>
                </c:pt>
              </c:strCache>
            </c:strRef>
          </c:cat>
          <c:val>
            <c:numRef>
              <c:f>Sheet1!$D$2</c:f>
              <c:numCache>
                <c:formatCode>General</c:formatCode>
                <c:ptCount val="1"/>
                <c:pt idx="0">
                  <c:v>97</c:v>
                </c:pt>
              </c:numCache>
            </c:numRef>
          </c:val>
          <c:extLst>
            <c:ext xmlns:c16="http://schemas.microsoft.com/office/drawing/2014/chart" uri="{C3380CC4-5D6E-409C-BE32-E72D297353CC}">
              <c16:uniqueId val="{00000002-1874-40EF-81C1-BF856E9E0809}"/>
            </c:ext>
          </c:extLst>
        </c:ser>
        <c:dLbls>
          <c:dLblPos val="outEnd"/>
          <c:showLegendKey val="0"/>
          <c:showVal val="1"/>
          <c:showCatName val="0"/>
          <c:showSerName val="0"/>
          <c:showPercent val="0"/>
          <c:showBubbleSize val="0"/>
        </c:dLbls>
        <c:gapWidth val="219"/>
        <c:overlap val="-27"/>
        <c:axId val="272404696"/>
        <c:axId val="272401560"/>
      </c:barChart>
      <c:catAx>
        <c:axId val="272404696"/>
        <c:scaling>
          <c:orientation val="minMax"/>
        </c:scaling>
        <c:delete val="1"/>
        <c:axPos val="b"/>
        <c:numFmt formatCode="General" sourceLinked="1"/>
        <c:majorTickMark val="none"/>
        <c:minorTickMark val="none"/>
        <c:tickLblPos val="nextTo"/>
        <c:crossAx val="272401560"/>
        <c:crosses val="autoZero"/>
        <c:auto val="1"/>
        <c:lblAlgn val="ctr"/>
        <c:lblOffset val="100"/>
        <c:noMultiLvlLbl val="0"/>
      </c:catAx>
      <c:valAx>
        <c:axId val="272401560"/>
        <c:scaling>
          <c:orientation val="minMax"/>
          <c:max val="100"/>
          <c:min val="0"/>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272404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85AAD-1EFF-4202-8AA3-D95371D587D2}" type="datetimeFigureOut">
              <a:rPr lang="en-US" smtClean="0"/>
              <a:t>12/29/2020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228BE6-ACF5-4F9F-908B-BF2AF07AA582}" type="slidenum">
              <a:rPr lang="en-US" smtClean="0"/>
              <a:t>‹#›</a:t>
            </a:fld>
            <a:endParaRPr lang="en-US"/>
          </a:p>
        </p:txBody>
      </p:sp>
    </p:spTree>
    <p:extLst>
      <p:ext uri="{BB962C8B-B14F-4D97-AF65-F5344CB8AC3E}">
        <p14:creationId xmlns:p14="http://schemas.microsoft.com/office/powerpoint/2010/main" val="3096261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8228BE6-ACF5-4F9F-908B-BF2AF07AA582}" type="slidenum">
              <a:rPr lang="en-US" smtClean="0"/>
              <a:t>6</a:t>
            </a:fld>
            <a:endParaRPr lang="en-US"/>
          </a:p>
        </p:txBody>
      </p:sp>
    </p:spTree>
    <p:extLst>
      <p:ext uri="{BB962C8B-B14F-4D97-AF65-F5344CB8AC3E}">
        <p14:creationId xmlns:p14="http://schemas.microsoft.com/office/powerpoint/2010/main" val="420714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cảm</a:t>
            </a:r>
            <a:r>
              <a:rPr lang="en-US" baseline="0" smtClean="0"/>
              <a:t> quan thông thường thì ta nhận thấy thời gian đi đến trạm xe càng ngắn thì căn nhà đó sẽ có giá trị càng cao.</a:t>
            </a:r>
            <a:endParaRPr lang="en-US"/>
          </a:p>
        </p:txBody>
      </p:sp>
      <p:sp>
        <p:nvSpPr>
          <p:cNvPr id="4" name="Slide Number Placeholder 3"/>
          <p:cNvSpPr>
            <a:spLocks noGrp="1"/>
          </p:cNvSpPr>
          <p:nvPr>
            <p:ph type="sldNum" sz="quarter" idx="10"/>
          </p:nvPr>
        </p:nvSpPr>
        <p:spPr/>
        <p:txBody>
          <a:bodyPr/>
          <a:lstStyle/>
          <a:p>
            <a:fld id="{78228BE6-ACF5-4F9F-908B-BF2AF07AA582}" type="slidenum">
              <a:rPr lang="en-US" smtClean="0"/>
              <a:t>8</a:t>
            </a:fld>
            <a:endParaRPr lang="en-US"/>
          </a:p>
        </p:txBody>
      </p:sp>
    </p:spTree>
    <p:extLst>
      <p:ext uri="{BB962C8B-B14F-4D97-AF65-F5344CB8AC3E}">
        <p14:creationId xmlns:p14="http://schemas.microsoft.com/office/powerpoint/2010/main" val="1334682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228BE6-ACF5-4F9F-908B-BF2AF07AA582}" type="slidenum">
              <a:rPr lang="en-US" smtClean="0"/>
              <a:t>11</a:t>
            </a:fld>
            <a:endParaRPr lang="en-US"/>
          </a:p>
        </p:txBody>
      </p:sp>
    </p:spTree>
    <p:extLst>
      <p:ext uri="{BB962C8B-B14F-4D97-AF65-F5344CB8AC3E}">
        <p14:creationId xmlns:p14="http://schemas.microsoft.com/office/powerpoint/2010/main" val="40281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khi chia tập train và test ngẫu nhiên với tỉ lệ 7/3 và đánh giá qua 10 vòng lặp</a:t>
            </a:r>
            <a:endParaRPr lang="en-US"/>
          </a:p>
        </p:txBody>
      </p:sp>
      <p:sp>
        <p:nvSpPr>
          <p:cNvPr id="4" name="Slide Number Placeholder 3"/>
          <p:cNvSpPr>
            <a:spLocks noGrp="1"/>
          </p:cNvSpPr>
          <p:nvPr>
            <p:ph type="sldNum" sz="quarter" idx="10"/>
          </p:nvPr>
        </p:nvSpPr>
        <p:spPr/>
        <p:txBody>
          <a:bodyPr/>
          <a:lstStyle/>
          <a:p>
            <a:fld id="{78228BE6-ACF5-4F9F-908B-BF2AF07AA582}" type="slidenum">
              <a:rPr lang="en-US" smtClean="0"/>
              <a:t>12</a:t>
            </a:fld>
            <a:endParaRPr lang="en-US"/>
          </a:p>
        </p:txBody>
      </p:sp>
    </p:spTree>
    <p:extLst>
      <p:ext uri="{BB962C8B-B14F-4D97-AF65-F5344CB8AC3E}">
        <p14:creationId xmlns:p14="http://schemas.microsoft.com/office/powerpoint/2010/main" val="421896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Gradient Boosting Regression ( </a:t>
            </a:r>
            <a:r>
              <a:rPr lang="en-US" sz="1200" b="0" i="0" kern="1200" err="1" smtClean="0">
                <a:solidFill>
                  <a:schemeClr val="tx1"/>
                </a:solidFill>
                <a:effectLst/>
                <a:latin typeface="+mn-lt"/>
                <a:ea typeface="+mn-ea"/>
                <a:cs typeface="+mn-cs"/>
              </a:rPr>
              <a:t>Hồi</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quy</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tăng</a:t>
            </a:r>
            <a:r>
              <a:rPr lang="en-US" sz="1200" b="0" i="0" kern="1200" baseline="0" smtClean="0">
                <a:solidFill>
                  <a:schemeClr val="tx1"/>
                </a:solidFill>
                <a:effectLst/>
                <a:latin typeface="+mn-lt"/>
                <a:ea typeface="+mn-ea"/>
                <a:cs typeface="+mn-cs"/>
              </a:rPr>
              <a:t> </a:t>
            </a:r>
            <a:r>
              <a:rPr lang="en-US" sz="1200" b="0" i="0" kern="1200" baseline="0" err="1" smtClean="0">
                <a:solidFill>
                  <a:schemeClr val="tx1"/>
                </a:solidFill>
                <a:effectLst/>
                <a:latin typeface="+mn-lt"/>
                <a:ea typeface="+mn-ea"/>
                <a:cs typeface="+mn-cs"/>
              </a:rPr>
              <a:t>cường</a:t>
            </a:r>
            <a:r>
              <a:rPr lang="en-US" sz="1200" b="0" i="0" kern="1200" baseline="0" smtClean="0">
                <a:solidFill>
                  <a:schemeClr val="tx1"/>
                </a:solidFill>
                <a:effectLst/>
                <a:latin typeface="+mn-lt"/>
                <a:ea typeface="+mn-ea"/>
                <a:cs typeface="+mn-cs"/>
              </a:rPr>
              <a:t> gradient)</a:t>
            </a:r>
            <a:endParaRPr lang="en-US"/>
          </a:p>
        </p:txBody>
      </p:sp>
      <p:sp>
        <p:nvSpPr>
          <p:cNvPr id="4" name="Slide Number Placeholder 3"/>
          <p:cNvSpPr>
            <a:spLocks noGrp="1"/>
          </p:cNvSpPr>
          <p:nvPr>
            <p:ph type="sldNum" sz="quarter" idx="10"/>
          </p:nvPr>
        </p:nvSpPr>
        <p:spPr/>
        <p:txBody>
          <a:bodyPr/>
          <a:lstStyle/>
          <a:p>
            <a:fld id="{78228BE6-ACF5-4F9F-908B-BF2AF07AA582}" type="slidenum">
              <a:rPr lang="en-US" smtClean="0"/>
              <a:t>18</a:t>
            </a:fld>
            <a:endParaRPr lang="en-US"/>
          </a:p>
        </p:txBody>
      </p:sp>
    </p:spTree>
    <p:extLst>
      <p:ext uri="{BB962C8B-B14F-4D97-AF65-F5344CB8AC3E}">
        <p14:creationId xmlns:p14="http://schemas.microsoft.com/office/powerpoint/2010/main" val="2474808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228BE6-ACF5-4F9F-908B-BF2AF07AA582}" type="slidenum">
              <a:rPr lang="en-US" smtClean="0"/>
              <a:t>19</a:t>
            </a:fld>
            <a:endParaRPr lang="en-US"/>
          </a:p>
        </p:txBody>
      </p:sp>
    </p:spTree>
    <p:extLst>
      <p:ext uri="{BB962C8B-B14F-4D97-AF65-F5344CB8AC3E}">
        <p14:creationId xmlns:p14="http://schemas.microsoft.com/office/powerpoint/2010/main" val="232512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smtClean="0">
                <a:effectLst/>
              </a:rPr>
              <a:t>params</a:t>
            </a:r>
            <a:r>
              <a:rPr lang="en-US" smtClean="0"/>
              <a:t> </a:t>
            </a:r>
            <a:r>
              <a:rPr lang="en-US" sz="1200" kern="1200" smtClean="0">
                <a:solidFill>
                  <a:schemeClr val="tx1"/>
                </a:solidFill>
                <a:effectLst/>
                <a:latin typeface="+mn-lt"/>
                <a:ea typeface="+mn-ea"/>
                <a:cs typeface="+mn-cs"/>
              </a:rPr>
              <a:t>=</a:t>
            </a:r>
            <a:r>
              <a:rPr lang="en-US" smtClean="0"/>
              <a:t> </a:t>
            </a:r>
            <a:r>
              <a:rPr lang="en-US" smtClean="0">
                <a:effectLst/>
              </a:rPr>
              <a:t>{</a:t>
            </a:r>
            <a:r>
              <a:rPr lang="en-US" sz="1200" kern="1200" smtClean="0">
                <a:solidFill>
                  <a:schemeClr val="tx1"/>
                </a:solidFill>
                <a:effectLst/>
                <a:latin typeface="+mn-lt"/>
                <a:ea typeface="+mn-ea"/>
                <a:cs typeface="+mn-cs"/>
              </a:rPr>
              <a:t>'</a:t>
            </a:r>
            <a:r>
              <a:rPr lang="en-US" sz="1200" kern="1200" err="1" smtClean="0">
                <a:solidFill>
                  <a:schemeClr val="tx1"/>
                </a:solidFill>
                <a:effectLst/>
                <a:latin typeface="+mn-lt"/>
                <a:ea typeface="+mn-ea"/>
                <a:cs typeface="+mn-cs"/>
              </a:rPr>
              <a:t>n_estimators</a:t>
            </a:r>
            <a:r>
              <a:rPr lang="en-US" sz="1200" kern="1200" smtClean="0">
                <a:solidFill>
                  <a:schemeClr val="tx1"/>
                </a:solidFill>
                <a:effectLst/>
                <a:latin typeface="+mn-lt"/>
                <a:ea typeface="+mn-ea"/>
                <a:cs typeface="+mn-cs"/>
              </a:rPr>
              <a:t>'</a:t>
            </a:r>
            <a:r>
              <a:rPr lang="en-US" smtClean="0">
                <a:effectLst/>
              </a:rPr>
              <a:t>:</a:t>
            </a:r>
            <a:r>
              <a:rPr lang="en-US" smtClean="0"/>
              <a:t> </a:t>
            </a:r>
            <a:r>
              <a:rPr lang="en-US" sz="1200" kern="1200" smtClean="0">
                <a:solidFill>
                  <a:schemeClr val="tx1"/>
                </a:solidFill>
                <a:effectLst/>
                <a:latin typeface="+mn-lt"/>
                <a:ea typeface="+mn-ea"/>
                <a:cs typeface="+mn-cs"/>
              </a:rPr>
              <a:t>500</a:t>
            </a:r>
            <a:r>
              <a:rPr lang="en-US" smtClean="0">
                <a:effectLst/>
              </a:rPr>
              <a:t>,</a:t>
            </a:r>
            <a:r>
              <a:rPr lang="en-US" smtClean="0"/>
              <a:t> </a:t>
            </a:r>
            <a:r>
              <a:rPr lang="en-US" sz="1200" kern="1200" smtClean="0">
                <a:solidFill>
                  <a:schemeClr val="tx1"/>
                </a:solidFill>
                <a:effectLst/>
                <a:latin typeface="+mn-lt"/>
                <a:ea typeface="+mn-ea"/>
                <a:cs typeface="+mn-cs"/>
              </a:rPr>
              <a:t>'</a:t>
            </a:r>
            <a:r>
              <a:rPr lang="en-US" sz="1200" kern="1200" err="1" smtClean="0">
                <a:solidFill>
                  <a:schemeClr val="tx1"/>
                </a:solidFill>
                <a:effectLst/>
                <a:latin typeface="+mn-lt"/>
                <a:ea typeface="+mn-ea"/>
                <a:cs typeface="+mn-cs"/>
              </a:rPr>
              <a:t>max_depth</a:t>
            </a:r>
            <a:r>
              <a:rPr lang="en-US" sz="1200" kern="1200" smtClean="0">
                <a:solidFill>
                  <a:schemeClr val="tx1"/>
                </a:solidFill>
                <a:effectLst/>
                <a:latin typeface="+mn-lt"/>
                <a:ea typeface="+mn-ea"/>
                <a:cs typeface="+mn-cs"/>
              </a:rPr>
              <a:t>'</a:t>
            </a:r>
            <a:r>
              <a:rPr lang="en-US" smtClean="0">
                <a:effectLst/>
              </a:rPr>
              <a:t>:</a:t>
            </a:r>
            <a:r>
              <a:rPr lang="en-US" smtClean="0"/>
              <a:t> </a:t>
            </a:r>
            <a:r>
              <a:rPr lang="en-US" sz="1200" kern="1200" smtClean="0">
                <a:solidFill>
                  <a:schemeClr val="tx1"/>
                </a:solidFill>
                <a:effectLst/>
                <a:latin typeface="+mn-lt"/>
                <a:ea typeface="+mn-ea"/>
                <a:cs typeface="+mn-cs"/>
              </a:rPr>
              <a:t>4</a:t>
            </a:r>
            <a:r>
              <a:rPr lang="en-US" smtClean="0">
                <a:effectLst/>
              </a:rPr>
              <a:t>,</a:t>
            </a:r>
            <a:r>
              <a:rPr lang="en-US" smtClean="0"/>
              <a:t> </a:t>
            </a:r>
            <a:r>
              <a:rPr lang="en-US" sz="1200" kern="1200" smtClean="0">
                <a:solidFill>
                  <a:schemeClr val="tx1"/>
                </a:solidFill>
                <a:effectLst/>
                <a:latin typeface="+mn-lt"/>
                <a:ea typeface="+mn-ea"/>
                <a:cs typeface="+mn-cs"/>
              </a:rPr>
              <a:t>'</a:t>
            </a:r>
            <a:r>
              <a:rPr lang="en-US" sz="1200" kern="1200" err="1" smtClean="0">
                <a:solidFill>
                  <a:schemeClr val="tx1"/>
                </a:solidFill>
                <a:effectLst/>
                <a:latin typeface="+mn-lt"/>
                <a:ea typeface="+mn-ea"/>
                <a:cs typeface="+mn-cs"/>
              </a:rPr>
              <a:t>min_samples_split</a:t>
            </a:r>
            <a:r>
              <a:rPr lang="en-US" sz="1200" kern="1200" smtClean="0">
                <a:solidFill>
                  <a:schemeClr val="tx1"/>
                </a:solidFill>
                <a:effectLst/>
                <a:latin typeface="+mn-lt"/>
                <a:ea typeface="+mn-ea"/>
                <a:cs typeface="+mn-cs"/>
              </a:rPr>
              <a:t>'</a:t>
            </a:r>
            <a:r>
              <a:rPr lang="en-US" smtClean="0">
                <a:effectLst/>
              </a:rPr>
              <a:t>:</a:t>
            </a:r>
            <a:r>
              <a:rPr lang="en-US" smtClean="0"/>
              <a:t> </a:t>
            </a:r>
            <a:r>
              <a:rPr lang="en-US" sz="1200" kern="1200" smtClean="0">
                <a:solidFill>
                  <a:schemeClr val="tx1"/>
                </a:solidFill>
                <a:effectLst/>
                <a:latin typeface="+mn-lt"/>
                <a:ea typeface="+mn-ea"/>
                <a:cs typeface="+mn-cs"/>
              </a:rPr>
              <a:t>5</a:t>
            </a:r>
            <a:r>
              <a:rPr lang="en-US" smtClean="0">
                <a:effectLst/>
              </a:rPr>
              <a:t>,</a:t>
            </a:r>
            <a:r>
              <a:rPr lang="en-US" smtClean="0"/>
              <a:t> </a:t>
            </a:r>
            <a:r>
              <a:rPr lang="en-US" sz="1200" kern="1200" smtClean="0">
                <a:solidFill>
                  <a:schemeClr val="tx1"/>
                </a:solidFill>
                <a:effectLst/>
                <a:latin typeface="+mn-lt"/>
                <a:ea typeface="+mn-ea"/>
                <a:cs typeface="+mn-cs"/>
              </a:rPr>
              <a:t>'</a:t>
            </a:r>
            <a:r>
              <a:rPr lang="en-US" sz="1200" kern="1200" err="1" smtClean="0">
                <a:solidFill>
                  <a:schemeClr val="tx1"/>
                </a:solidFill>
                <a:effectLst/>
                <a:latin typeface="+mn-lt"/>
                <a:ea typeface="+mn-ea"/>
                <a:cs typeface="+mn-cs"/>
              </a:rPr>
              <a:t>learning_rate</a:t>
            </a:r>
            <a:r>
              <a:rPr lang="en-US" sz="1200" kern="1200" smtClean="0">
                <a:solidFill>
                  <a:schemeClr val="tx1"/>
                </a:solidFill>
                <a:effectLst/>
                <a:latin typeface="+mn-lt"/>
                <a:ea typeface="+mn-ea"/>
                <a:cs typeface="+mn-cs"/>
              </a:rPr>
              <a:t>'</a:t>
            </a:r>
            <a:r>
              <a:rPr lang="en-US" smtClean="0">
                <a:effectLst/>
              </a:rPr>
              <a:t>:</a:t>
            </a:r>
            <a:r>
              <a:rPr lang="en-US" smtClean="0"/>
              <a:t> </a:t>
            </a:r>
            <a:r>
              <a:rPr lang="en-US" sz="1200" kern="1200" smtClean="0">
                <a:solidFill>
                  <a:schemeClr val="tx1"/>
                </a:solidFill>
                <a:effectLst/>
                <a:latin typeface="+mn-lt"/>
                <a:ea typeface="+mn-ea"/>
                <a:cs typeface="+mn-cs"/>
              </a:rPr>
              <a:t>0.01</a:t>
            </a:r>
            <a:r>
              <a:rPr lang="en-US" smtClean="0">
                <a:effectLst/>
              </a:rPr>
              <a:t>,</a:t>
            </a:r>
            <a:r>
              <a:rPr lang="en-US" smtClean="0"/>
              <a:t> </a:t>
            </a:r>
            <a:r>
              <a:rPr lang="en-US" sz="1200" kern="1200" smtClean="0">
                <a:solidFill>
                  <a:schemeClr val="tx1"/>
                </a:solidFill>
                <a:effectLst/>
                <a:latin typeface="+mn-lt"/>
                <a:ea typeface="+mn-ea"/>
                <a:cs typeface="+mn-cs"/>
              </a:rPr>
              <a:t>'loss'</a:t>
            </a:r>
            <a:r>
              <a:rPr lang="en-US" smtClean="0">
                <a:effectLst/>
              </a:rPr>
              <a:t>:</a:t>
            </a:r>
            <a:r>
              <a:rPr lang="en-US" smtClean="0"/>
              <a:t> </a:t>
            </a:r>
            <a:r>
              <a:rPr lang="en-US" sz="1200" kern="1200" smtClean="0">
                <a:solidFill>
                  <a:schemeClr val="tx1"/>
                </a:solidFill>
                <a:effectLst/>
                <a:latin typeface="+mn-lt"/>
                <a:ea typeface="+mn-ea"/>
                <a:cs typeface="+mn-cs"/>
              </a:rPr>
              <a:t>'ls'</a:t>
            </a:r>
            <a:r>
              <a:rPr lang="en-US" smtClean="0">
                <a:effectLst/>
              </a:rPr>
              <a:t>}</a:t>
            </a:r>
          </a:p>
          <a:p>
            <a:r>
              <a:rPr lang="vi-VN" sz="1200" b="0" i="0" kern="1200" smtClean="0">
                <a:solidFill>
                  <a:schemeClr val="tx1"/>
                </a:solidFill>
                <a:effectLst/>
                <a:latin typeface="+mn-lt"/>
                <a:ea typeface="+mn-ea"/>
                <a:cs typeface="+mn-cs"/>
              </a:rPr>
              <a:t>n_estimators: số giai đoạn thúc đẩy sẽ được thực hiện. Sau đó, chúng tôi sẽ lập biểu đồ độ lệch chống lại việc thúc đẩy lặp lại.</a:t>
            </a:r>
          </a:p>
          <a:p>
            <a:r>
              <a:rPr lang="vi-VN" sz="1200" b="0" i="0" kern="1200" smtClean="0">
                <a:solidFill>
                  <a:schemeClr val="tx1"/>
                </a:solidFill>
                <a:effectLst/>
                <a:latin typeface="+mn-lt"/>
                <a:ea typeface="+mn-ea"/>
                <a:cs typeface="+mn-cs"/>
              </a:rPr>
              <a:t>max_depth: giới hạn số lượng nút trong cây. Giá trị tốt nhất phụ thuộc vào sự tương tác của các biến đầu vào.</a:t>
            </a:r>
          </a:p>
          <a:p>
            <a:r>
              <a:rPr lang="vi-VN" sz="1200" b="0" i="0" kern="1200" smtClean="0">
                <a:solidFill>
                  <a:schemeClr val="tx1"/>
                </a:solidFill>
                <a:effectLst/>
                <a:latin typeface="+mn-lt"/>
                <a:ea typeface="+mn-ea"/>
                <a:cs typeface="+mn-cs"/>
              </a:rPr>
              <a:t>min_samples_split: số lượng mẫu tối thiểu cần thiết để tách một nút bên trong.</a:t>
            </a:r>
          </a:p>
          <a:p>
            <a:r>
              <a:rPr lang="vi-VN" sz="1200" b="0" i="0" kern="1200" smtClean="0">
                <a:solidFill>
                  <a:schemeClr val="tx1"/>
                </a:solidFill>
                <a:effectLst/>
                <a:latin typeface="+mn-lt"/>
                <a:ea typeface="+mn-ea"/>
                <a:cs typeface="+mn-cs"/>
              </a:rPr>
              <a:t>learning_rate: đóng góp của mỗi cây sẽ giảm đi bao nhiêu.</a:t>
            </a:r>
          </a:p>
          <a:p>
            <a:endParaRPr lang="en-US" smtClean="0">
              <a:effectLst/>
            </a:endParaRPr>
          </a:p>
          <a:p>
            <a:endParaRPr lang="en-US"/>
          </a:p>
        </p:txBody>
      </p:sp>
      <p:sp>
        <p:nvSpPr>
          <p:cNvPr id="4" name="Slide Number Placeholder 3"/>
          <p:cNvSpPr>
            <a:spLocks noGrp="1"/>
          </p:cNvSpPr>
          <p:nvPr>
            <p:ph type="sldNum" sz="quarter" idx="10"/>
          </p:nvPr>
        </p:nvSpPr>
        <p:spPr/>
        <p:txBody>
          <a:bodyPr/>
          <a:lstStyle/>
          <a:p>
            <a:fld id="{78228BE6-ACF5-4F9F-908B-BF2AF07AA582}" type="slidenum">
              <a:rPr lang="en-US" smtClean="0"/>
              <a:t>23</a:t>
            </a:fld>
            <a:endParaRPr lang="en-US"/>
          </a:p>
        </p:txBody>
      </p:sp>
    </p:spTree>
    <p:extLst>
      <p:ext uri="{BB962C8B-B14F-4D97-AF65-F5344CB8AC3E}">
        <p14:creationId xmlns:p14="http://schemas.microsoft.com/office/powerpoint/2010/main" val="169784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160EA64-D806-43AC-9DF2-F8C432F32B4C}" type="datetimeFigureOut">
              <a:rPr lang="en-US" smtClean="0"/>
              <a:t>12/29/2020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A7A6979-0714-4377-B894-6BE4C2D6E202}" type="slidenum">
              <a:rPr lang="en-US" smtClean="0"/>
              <a:pPr/>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8493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1653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8769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a:p>
        </p:txBody>
      </p:sp>
    </p:spTree>
    <p:extLst>
      <p:ext uri="{BB962C8B-B14F-4D97-AF65-F5344CB8AC3E}">
        <p14:creationId xmlns:p14="http://schemas.microsoft.com/office/powerpoint/2010/main" val="29783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160EA64-D806-43AC-9DF2-F8C432F32B4C}" type="datetimeFigureOut">
              <a:rPr lang="en-US" smtClean="0"/>
              <a:t>12/29/2020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A7A6979-0714-4377-B894-6BE4C2D6E202}" type="slidenum">
              <a:rPr lang="en-US" smtClean="0"/>
              <a:pPr/>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391726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3053061235"/>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7D4976-E339-4826-83B7-FBD03F55ECF8}"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5666629"/>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26223148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79429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1BE4249-C0D0-4B06-8692-E8BB871AF643}" type="datetimeFigureOut">
              <a:rPr lang="en-US" smtClean="0"/>
              <a:t>12/29/2020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A7A6979-0714-4377-B894-6BE4C2D6E20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002076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42B0DB6-F5C7-45FB-8CF3-31B45F9C2DAC}" type="datetimeFigureOut">
              <a:rPr lang="en-US" smtClean="0"/>
              <a:t>12/29/2020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A7A6979-0714-4377-B894-6BE4C2D6E202}" type="slidenum">
              <a:rPr lang="en-US" smtClean="0"/>
              <a:t>‹#›</a:t>
            </a:fld>
            <a:endParaRPr lang="en-US"/>
          </a:p>
        </p:txBody>
      </p:sp>
    </p:spTree>
    <p:extLst>
      <p:ext uri="{BB962C8B-B14F-4D97-AF65-F5344CB8AC3E}">
        <p14:creationId xmlns:p14="http://schemas.microsoft.com/office/powerpoint/2010/main" val="698338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160EA64-D806-43AC-9DF2-F8C432F32B4C}" type="datetimeFigureOut">
              <a:rPr lang="en-US" smtClean="0"/>
              <a:t>12/29/2020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A7A6979-0714-4377-B894-6BE4C2D6E202}" type="slidenum">
              <a:rPr lang="en-US" smtClean="0"/>
              <a:pPr/>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47676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rstudio-pubs-static.s3.amazonaws.com/448130_bcb1145f205942eaa7da521182ca1c83.html" TargetMode="External"/><Relationship Id="rId2" Type="http://schemas.openxmlformats.org/officeDocument/2006/relationships/hyperlink" Target="https://scikit-learn.org/stable/auto_examples/ensemble/plot_gradient_boosting_regression.html" TargetMode="External"/><Relationship Id="rId1" Type="http://schemas.openxmlformats.org/officeDocument/2006/relationships/slideLayout" Target="../slideLayouts/slideLayout7.xml"/><Relationship Id="rId4" Type="http://schemas.openxmlformats.org/officeDocument/2006/relationships/hyperlink" Target="https://www.kaggle.com/gunhee/koreahousedata?select=Daegu_Real_Estate_data.cs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227874" y="992120"/>
            <a:ext cx="12210869" cy="4394988"/>
          </a:xfrm>
        </p:spPr>
        <p:txBody>
          <a:bodyPr/>
          <a:lstStyle/>
          <a:p>
            <a:r>
              <a:rPr lang="en-US" sz="4000" smtClean="0">
                <a:solidFill>
                  <a:schemeClr val="accent5">
                    <a:lumMod val="50000"/>
                  </a:schemeClr>
                </a:solidFill>
                <a:latin typeface="Times New Roman" panose="02020603050405020304" pitchFamily="18" charset="0"/>
                <a:cs typeface="Times New Roman" panose="02020603050405020304" pitchFamily="18" charset="0"/>
              </a:rPr>
              <a:t>DỰ đoán giá nhà Ở ThànH phố Daegu</a:t>
            </a:r>
            <a:r>
              <a:rPr lang="en-US" sz="4000">
                <a:solidFill>
                  <a:schemeClr val="accent5">
                    <a:lumMod val="50000"/>
                  </a:schemeClr>
                </a:solidFill>
                <a:latin typeface="Times New Roman" panose="02020603050405020304" pitchFamily="18" charset="0"/>
                <a:cs typeface="Times New Roman" panose="02020603050405020304" pitchFamily="18" charset="0"/>
              </a:rPr>
              <a:t>-</a:t>
            </a:r>
            <a:r>
              <a:rPr lang="en-US" sz="4000" smtClean="0">
                <a:solidFill>
                  <a:schemeClr val="accent5">
                    <a:lumMod val="50000"/>
                  </a:schemeClr>
                </a:solidFill>
                <a:latin typeface="Times New Roman" panose="02020603050405020304" pitchFamily="18" charset="0"/>
                <a:cs typeface="Times New Roman" panose="02020603050405020304" pitchFamily="18" charset="0"/>
              </a:rPr>
              <a:t> </a:t>
            </a:r>
            <a:r>
              <a:rPr lang="en-US" sz="4000">
                <a:solidFill>
                  <a:schemeClr val="accent5">
                    <a:lumMod val="50000"/>
                  </a:schemeClr>
                </a:solidFill>
                <a:latin typeface="Times New Roman" panose="02020603050405020304" pitchFamily="18" charset="0"/>
                <a:cs typeface="Times New Roman" panose="02020603050405020304" pitchFamily="18" charset="0"/>
              </a:rPr>
              <a:t>Hàn </a:t>
            </a:r>
            <a:r>
              <a:rPr lang="en-US" sz="4000" smtClean="0">
                <a:solidFill>
                  <a:schemeClr val="accent5">
                    <a:lumMod val="50000"/>
                  </a:schemeClr>
                </a:solidFill>
                <a:latin typeface="Times New Roman" panose="02020603050405020304" pitchFamily="18" charset="0"/>
                <a:cs typeface="Times New Roman" panose="02020603050405020304" pitchFamily="18" charset="0"/>
              </a:rPr>
              <a:t>Quốc</a:t>
            </a:r>
            <a:r>
              <a:rPr lang="en-US" sz="4000">
                <a:solidFill>
                  <a:schemeClr val="accent5">
                    <a:lumMod val="50000"/>
                  </a:schemeClr>
                </a:solidFill>
                <a:latin typeface="Times New Roman" panose="02020603050405020304" pitchFamily="18" charset="0"/>
                <a:cs typeface="Times New Roman" panose="02020603050405020304" pitchFamily="18" charset="0"/>
              </a:rPr>
              <a:t/>
            </a:r>
            <a:br>
              <a:rPr lang="en-US" sz="4000">
                <a:solidFill>
                  <a:schemeClr val="accent5">
                    <a:lumMod val="50000"/>
                  </a:schemeClr>
                </a:solidFill>
                <a:latin typeface="Times New Roman" panose="02020603050405020304" pitchFamily="18" charset="0"/>
                <a:cs typeface="Times New Roman" panose="02020603050405020304" pitchFamily="18" charset="0"/>
              </a:rPr>
            </a:br>
            <a:endParaRPr lang="en-US" sz="400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41331" y="5067300"/>
            <a:ext cx="4550669" cy="1770562"/>
          </a:xfrm>
        </p:spPr>
        <p:txBody>
          <a:bodyPr>
            <a:normAutofit/>
          </a:bodyPr>
          <a:lstStyle/>
          <a:p>
            <a:r>
              <a:rPr lang="en-US" cap="none" err="1">
                <a:solidFill>
                  <a:srgbClr val="2A1A00"/>
                </a:solidFill>
                <a:latin typeface="Times New Roman" panose="02020603050405020304" pitchFamily="18" charset="0"/>
                <a:cs typeface="Times New Roman" panose="02020603050405020304" pitchFamily="18" charset="0"/>
              </a:rPr>
              <a:t>Nguyễn</a:t>
            </a:r>
            <a:r>
              <a:rPr lang="en-US" cap="none">
                <a:solidFill>
                  <a:srgbClr val="2A1A00"/>
                </a:solidFill>
                <a:latin typeface="Times New Roman" panose="02020603050405020304" pitchFamily="18" charset="0"/>
                <a:cs typeface="Times New Roman" panose="02020603050405020304" pitchFamily="18" charset="0"/>
              </a:rPr>
              <a:t> </a:t>
            </a:r>
            <a:r>
              <a:rPr lang="en-US" cap="none" err="1" smtClean="0">
                <a:solidFill>
                  <a:srgbClr val="2A1A00"/>
                </a:solidFill>
                <a:latin typeface="Times New Roman" panose="02020603050405020304" pitchFamily="18" charset="0"/>
                <a:cs typeface="Times New Roman" panose="02020603050405020304" pitchFamily="18" charset="0"/>
              </a:rPr>
              <a:t>Hưng</a:t>
            </a:r>
            <a:r>
              <a:rPr lang="en-US" cap="none">
                <a:solidFill>
                  <a:srgbClr val="2A1A00"/>
                </a:solidFill>
                <a:latin typeface="Times New Roman" panose="02020603050405020304" pitchFamily="18" charset="0"/>
                <a:cs typeface="Times New Roman" panose="02020603050405020304" pitchFamily="18" charset="0"/>
              </a:rPr>
              <a:t>	</a:t>
            </a:r>
            <a:r>
              <a:rPr lang="en-US" cap="none" smtClean="0">
                <a:solidFill>
                  <a:srgbClr val="2A1A00"/>
                </a:solidFill>
                <a:latin typeface="Times New Roman" panose="02020603050405020304" pitchFamily="18" charset="0"/>
                <a:cs typeface="Times New Roman" panose="02020603050405020304" pitchFamily="18" charset="0"/>
              </a:rPr>
              <a:t>B1709536</a:t>
            </a:r>
            <a:endParaRPr lang="en-US" cap="none">
              <a:solidFill>
                <a:srgbClr val="2A1A00"/>
              </a:solidFill>
              <a:latin typeface="Times New Roman" panose="02020603050405020304" pitchFamily="18" charset="0"/>
              <a:cs typeface="Times New Roman" panose="02020603050405020304" pitchFamily="18" charset="0"/>
            </a:endParaRPr>
          </a:p>
          <a:p>
            <a:r>
              <a:rPr lang="en-US" cap="none" err="1" smtClean="0">
                <a:solidFill>
                  <a:srgbClr val="2A1A00"/>
                </a:solidFill>
                <a:latin typeface="Times New Roman" panose="02020603050405020304" pitchFamily="18" charset="0"/>
                <a:cs typeface="Times New Roman" panose="02020603050405020304" pitchFamily="18" charset="0"/>
              </a:rPr>
              <a:t>Đỗ</a:t>
            </a:r>
            <a:r>
              <a:rPr lang="en-US" cap="none" smtClean="0">
                <a:solidFill>
                  <a:srgbClr val="2A1A00"/>
                </a:solidFill>
                <a:latin typeface="Times New Roman" panose="02020603050405020304" pitchFamily="18" charset="0"/>
                <a:cs typeface="Times New Roman" panose="02020603050405020304" pitchFamily="18" charset="0"/>
              </a:rPr>
              <a:t> </a:t>
            </a:r>
            <a:r>
              <a:rPr lang="en-US" cap="none" err="1" smtClean="0">
                <a:solidFill>
                  <a:srgbClr val="2A1A00"/>
                </a:solidFill>
                <a:latin typeface="Times New Roman" panose="02020603050405020304" pitchFamily="18" charset="0"/>
                <a:cs typeface="Times New Roman" panose="02020603050405020304" pitchFamily="18" charset="0"/>
              </a:rPr>
              <a:t>Thành</a:t>
            </a:r>
            <a:r>
              <a:rPr lang="en-US" cap="none" smtClean="0">
                <a:solidFill>
                  <a:srgbClr val="2A1A00"/>
                </a:solidFill>
                <a:latin typeface="Times New Roman" panose="02020603050405020304" pitchFamily="18" charset="0"/>
                <a:cs typeface="Times New Roman" panose="02020603050405020304" pitchFamily="18" charset="0"/>
              </a:rPr>
              <a:t> </a:t>
            </a:r>
            <a:r>
              <a:rPr lang="en-US" cap="none" err="1" smtClean="0">
                <a:solidFill>
                  <a:srgbClr val="2A1A00"/>
                </a:solidFill>
                <a:latin typeface="Times New Roman" panose="02020603050405020304" pitchFamily="18" charset="0"/>
                <a:cs typeface="Times New Roman" panose="02020603050405020304" pitchFamily="18" charset="0"/>
              </a:rPr>
              <a:t>Công</a:t>
            </a:r>
            <a:r>
              <a:rPr lang="en-US" cap="none">
                <a:solidFill>
                  <a:srgbClr val="2A1A00"/>
                </a:solidFill>
                <a:latin typeface="Times New Roman" panose="02020603050405020304" pitchFamily="18" charset="0"/>
                <a:cs typeface="Times New Roman" panose="02020603050405020304" pitchFamily="18" charset="0"/>
              </a:rPr>
              <a:t>	</a:t>
            </a:r>
            <a:r>
              <a:rPr lang="en-US" cap="none" smtClean="0">
                <a:solidFill>
                  <a:srgbClr val="2A1A00"/>
                </a:solidFill>
                <a:latin typeface="Times New Roman" panose="02020603050405020304" pitchFamily="18" charset="0"/>
                <a:cs typeface="Times New Roman" panose="02020603050405020304" pitchFamily="18" charset="0"/>
              </a:rPr>
              <a:t>B1709526</a:t>
            </a:r>
          </a:p>
          <a:p>
            <a:r>
              <a:rPr lang="en-US" cap="none" err="1" smtClean="0">
                <a:solidFill>
                  <a:srgbClr val="2A1A00"/>
                </a:solidFill>
                <a:latin typeface="Times New Roman" panose="02020603050405020304" pitchFamily="18" charset="0"/>
                <a:cs typeface="Times New Roman" panose="02020603050405020304" pitchFamily="18" charset="0"/>
              </a:rPr>
              <a:t>Trần</a:t>
            </a:r>
            <a:r>
              <a:rPr lang="en-US" cap="none" smtClean="0">
                <a:solidFill>
                  <a:srgbClr val="2A1A00"/>
                </a:solidFill>
                <a:latin typeface="Times New Roman" panose="02020603050405020304" pitchFamily="18" charset="0"/>
                <a:cs typeface="Times New Roman" panose="02020603050405020304" pitchFamily="18" charset="0"/>
              </a:rPr>
              <a:t> Minh </a:t>
            </a:r>
            <a:r>
              <a:rPr lang="en-US" cap="none" err="1" smtClean="0">
                <a:solidFill>
                  <a:srgbClr val="2A1A00"/>
                </a:solidFill>
                <a:latin typeface="Times New Roman" panose="02020603050405020304" pitchFamily="18" charset="0"/>
                <a:cs typeface="Times New Roman" panose="02020603050405020304" pitchFamily="18" charset="0"/>
              </a:rPr>
              <a:t>Nhật</a:t>
            </a:r>
            <a:r>
              <a:rPr lang="en-US" cap="none" smtClean="0">
                <a:solidFill>
                  <a:srgbClr val="2A1A00"/>
                </a:solidFill>
                <a:latin typeface="Times New Roman" panose="02020603050405020304" pitchFamily="18" charset="0"/>
                <a:cs typeface="Times New Roman" panose="02020603050405020304" pitchFamily="18" charset="0"/>
              </a:rPr>
              <a:t>  </a:t>
            </a:r>
            <a:r>
              <a:rPr lang="vi-VN" cap="none" smtClean="0">
                <a:solidFill>
                  <a:srgbClr val="2A1A00"/>
                </a:solidFill>
                <a:latin typeface="Times New Roman" panose="02020603050405020304" pitchFamily="18" charset="0"/>
                <a:cs typeface="Times New Roman" panose="02020603050405020304" pitchFamily="18" charset="0"/>
              </a:rPr>
              <a:t>B1709554</a:t>
            </a:r>
            <a:endParaRPr lang="en-US" cap="none">
              <a:solidFill>
                <a:srgbClr val="2A1A00"/>
              </a:solidFill>
              <a:latin typeface="Times New Roman" panose="02020603050405020304" pitchFamily="18" charset="0"/>
              <a:cs typeface="Times New Roman" panose="02020603050405020304" pitchFamily="18" charset="0"/>
            </a:endParaRPr>
          </a:p>
          <a:p>
            <a:r>
              <a:rPr lang="en-US" cap="none" err="1">
                <a:solidFill>
                  <a:srgbClr val="2A1A00"/>
                </a:solidFill>
                <a:latin typeface="Times New Roman" panose="02020603050405020304" pitchFamily="18" charset="0"/>
                <a:cs typeface="Times New Roman" panose="02020603050405020304" pitchFamily="18" charset="0"/>
              </a:rPr>
              <a:t>Trần</a:t>
            </a:r>
            <a:r>
              <a:rPr lang="en-US" cap="none">
                <a:solidFill>
                  <a:srgbClr val="2A1A00"/>
                </a:solidFill>
                <a:latin typeface="Times New Roman" panose="02020603050405020304" pitchFamily="18" charset="0"/>
                <a:cs typeface="Times New Roman" panose="02020603050405020304" pitchFamily="18" charset="0"/>
              </a:rPr>
              <a:t> </a:t>
            </a:r>
            <a:r>
              <a:rPr lang="en-US" cap="none" err="1">
                <a:solidFill>
                  <a:srgbClr val="2A1A00"/>
                </a:solidFill>
                <a:latin typeface="Times New Roman" panose="02020603050405020304" pitchFamily="18" charset="0"/>
                <a:cs typeface="Times New Roman" panose="02020603050405020304" pitchFamily="18" charset="0"/>
              </a:rPr>
              <a:t>Trung</a:t>
            </a:r>
            <a:r>
              <a:rPr lang="en-US" cap="none">
                <a:solidFill>
                  <a:srgbClr val="2A1A00"/>
                </a:solidFill>
                <a:latin typeface="Times New Roman" panose="02020603050405020304" pitchFamily="18" charset="0"/>
                <a:cs typeface="Times New Roman" panose="02020603050405020304" pitchFamily="18" charset="0"/>
              </a:rPr>
              <a:t> </a:t>
            </a:r>
            <a:r>
              <a:rPr lang="en-US" cap="none" err="1">
                <a:solidFill>
                  <a:srgbClr val="2A1A00"/>
                </a:solidFill>
                <a:latin typeface="Times New Roman" panose="02020603050405020304" pitchFamily="18" charset="0"/>
                <a:cs typeface="Times New Roman" panose="02020603050405020304" pitchFamily="18" charset="0"/>
              </a:rPr>
              <a:t>Kiên</a:t>
            </a:r>
            <a:r>
              <a:rPr lang="en-US" cap="none">
                <a:solidFill>
                  <a:srgbClr val="2A1A00"/>
                </a:solidFill>
                <a:latin typeface="Times New Roman" panose="02020603050405020304" pitchFamily="18" charset="0"/>
                <a:cs typeface="Times New Roman" panose="02020603050405020304" pitchFamily="18" charset="0"/>
              </a:rPr>
              <a:t>	</a:t>
            </a:r>
            <a:r>
              <a:rPr lang="en-US" cap="none" smtClean="0">
                <a:solidFill>
                  <a:srgbClr val="2A1A00"/>
                </a:solidFill>
                <a:latin typeface="Times New Roman" panose="02020603050405020304" pitchFamily="18" charset="0"/>
                <a:cs typeface="Times New Roman" panose="02020603050405020304" pitchFamily="18" charset="0"/>
              </a:rPr>
              <a:t>B1709540</a:t>
            </a:r>
            <a:endParaRPr lang="en-US" cap="none">
              <a:solidFill>
                <a:srgbClr val="2A1A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20775" y="142686"/>
            <a:ext cx="9950450" cy="1446550"/>
          </a:xfrm>
          <a:prstGeom prst="rect">
            <a:avLst/>
          </a:prstGeom>
          <a:noFill/>
        </p:spPr>
        <p:txBody>
          <a:bodyPr wrap="square" rtlCol="0">
            <a:spAutoFit/>
          </a:bodyPr>
          <a:lstStyle/>
          <a:p>
            <a:r>
              <a:rPr lang="en-US" sz="4400" b="1" u="sng">
                <a:ln w="0">
                  <a:solidFill>
                    <a:schemeClr val="bg1"/>
                  </a:solidFill>
                </a:ln>
                <a:solidFill>
                  <a:srgbClr val="00006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BÁO CÁO: </a:t>
            </a:r>
          </a:p>
          <a:p>
            <a:r>
              <a:rPr lang="en-US" sz="4400" b="1">
                <a:ln w="0">
                  <a:solidFill>
                    <a:schemeClr val="bg1"/>
                  </a:solidFill>
                </a:ln>
                <a:solidFill>
                  <a:srgbClr val="00006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NGUYÊN LÝ MÁY HỌC</a:t>
            </a:r>
          </a:p>
        </p:txBody>
      </p:sp>
      <p:sp>
        <p:nvSpPr>
          <p:cNvPr id="6" name="Subtitle 2">
            <a:extLst>
              <a:ext uri="{FF2B5EF4-FFF2-40B4-BE49-F238E27FC236}">
                <a16:creationId xmlns:a16="http://schemas.microsoft.com/office/drawing/2014/main" id="{45088893-583D-4629-9E48-EC6C431ACF4D}"/>
              </a:ext>
            </a:extLst>
          </p:cNvPr>
          <p:cNvSpPr txBox="1">
            <a:spLocks/>
          </p:cNvSpPr>
          <p:nvPr/>
        </p:nvSpPr>
        <p:spPr>
          <a:xfrm>
            <a:off x="726780" y="6139084"/>
            <a:ext cx="4550669" cy="542401"/>
          </a:xfrm>
          <a:prstGeom prst="rect">
            <a:avLst/>
          </a:prstGeom>
        </p:spPr>
        <p:txBody>
          <a:bodyPr vert="horz" lIns="91440" tIns="45720" rIns="91440" bIns="45720" rtlCol="0" anchor="t">
            <a:normAutofit fontScale="85000" lnSpcReduction="10000"/>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sz="2800" cap="none">
                <a:solidFill>
                  <a:srgbClr val="2A1A00"/>
                </a:solidFill>
                <a:latin typeface="Times New Roman" panose="02020603050405020304" pitchFamily="18" charset="0"/>
                <a:cs typeface="Times New Roman" panose="02020603050405020304" pitchFamily="18" charset="0"/>
              </a:rPr>
              <a:t>NHÓM 6</a:t>
            </a:r>
            <a:r>
              <a:rPr lang="en-US" sz="2800" cap="none" smtClean="0">
                <a:solidFill>
                  <a:srgbClr val="2A1A00"/>
                </a:solidFill>
                <a:latin typeface="Times New Roman" panose="02020603050405020304" pitchFamily="18" charset="0"/>
                <a:cs typeface="Times New Roman" panose="02020603050405020304" pitchFamily="18" charset="0"/>
              </a:rPr>
              <a:t> </a:t>
            </a:r>
            <a:r>
              <a:rPr lang="en-US" sz="2800" cap="none">
                <a:solidFill>
                  <a:srgbClr val="2A1A00"/>
                </a:solidFill>
                <a:latin typeface="Times New Roman" panose="02020603050405020304" pitchFamily="18" charset="0"/>
                <a:cs typeface="Times New Roman" panose="02020603050405020304" pitchFamily="18" charset="0"/>
              </a:rPr>
              <a:t>CHIỀU THỨ 2</a:t>
            </a:r>
          </a:p>
          <a:p>
            <a:endParaRPr lang="en-US" sz="1800" cap="none">
              <a:solidFill>
                <a:schemeClr val="bg1"/>
              </a:solidFill>
              <a:latin typeface="UVN Cat Bien Nhe" panose="02090503050305090704" pitchFamily="18" charset="0"/>
            </a:endParaRPr>
          </a:p>
        </p:txBody>
      </p:sp>
      <p:sp>
        <p:nvSpPr>
          <p:cNvPr id="2" name="TextBox 1"/>
          <p:cNvSpPr txBox="1"/>
          <p:nvPr/>
        </p:nvSpPr>
        <p:spPr>
          <a:xfrm flipH="1">
            <a:off x="841529" y="5067300"/>
            <a:ext cx="3093073" cy="707886"/>
          </a:xfrm>
          <a:prstGeom prst="rect">
            <a:avLst/>
          </a:prstGeom>
          <a:noFill/>
        </p:spPr>
        <p:txBody>
          <a:bodyPr wrap="square" rtlCol="0">
            <a:spAutoFit/>
          </a:bodyPr>
          <a:lstStyle/>
          <a:p>
            <a:r>
              <a:rPr lang="en-US" sz="2000" b="1" smtClean="0">
                <a:solidFill>
                  <a:srgbClr val="2A1A00"/>
                </a:solidFill>
                <a:latin typeface="Times New Roman" panose="02020603050405020304" pitchFamily="18" charset="0"/>
                <a:cs typeface="Times New Roman" panose="02020603050405020304" pitchFamily="18" charset="0"/>
              </a:rPr>
              <a:t>Giáo viên hướng dẫn : Trần Nguyễn Minh Thư</a:t>
            </a:r>
            <a:endParaRPr lang="en-US" sz="2000" b="1">
              <a:solidFill>
                <a:srgbClr val="2A1A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6864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65262" y="158750"/>
            <a:ext cx="9523444" cy="93980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TIỀN XỬ LÝ DỮ LIỆU</a:t>
            </a:r>
          </a:p>
        </p:txBody>
      </p:sp>
      <p:sp>
        <p:nvSpPr>
          <p:cNvPr id="3" name="TextBox 2"/>
          <p:cNvSpPr txBox="1"/>
          <p:nvPr/>
        </p:nvSpPr>
        <p:spPr>
          <a:xfrm>
            <a:off x="9298896" y="6269615"/>
            <a:ext cx="1851885" cy="507831"/>
          </a:xfrm>
          <a:prstGeom prst="rect">
            <a:avLst/>
          </a:prstGeom>
          <a:noFill/>
        </p:spPr>
        <p:txBody>
          <a:bodyPr wrap="square" rtlCol="0">
            <a:spAutoFit/>
          </a:bodyPr>
          <a:lstStyle/>
          <a:p>
            <a:pPr>
              <a:lnSpc>
                <a:spcPct val="150000"/>
              </a:lnSpc>
            </a:pPr>
            <a:r>
              <a:rPr lang="en-US" err="1" smtClean="0">
                <a:solidFill>
                  <a:srgbClr val="2A1A00"/>
                </a:solidFill>
                <a:latin typeface="Times New Roman" panose="02020603050405020304" pitchFamily="18" charset="0"/>
                <a:cs typeface="Times New Roman" panose="02020603050405020304" pitchFamily="18" charset="0"/>
              </a:rPr>
              <a:t>Tiền</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xử</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lý</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dữ</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liệu</a:t>
            </a:r>
            <a:endParaRPr lang="en-US">
              <a:solidFill>
                <a:srgbClr val="2A1A0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6</a:t>
            </a: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1314885" y="1080994"/>
            <a:ext cx="10702944" cy="960328"/>
          </a:xfrm>
          <a:prstGeom prst="rect">
            <a:avLst/>
          </a:prstGeom>
          <a:noFill/>
        </p:spPr>
        <p:txBody>
          <a:bodyPr wrap="square" rtlCol="0">
            <a:spAutoFit/>
          </a:bodyPr>
          <a:lstStyle/>
          <a:p>
            <a:pPr lvl="1">
              <a:lnSpc>
                <a:spcPct val="150000"/>
              </a:lnSpc>
            </a:pPr>
            <a:r>
              <a:rPr lang="en-US" sz="2000" smtClean="0">
                <a:solidFill>
                  <a:srgbClr val="000066"/>
                </a:solidFill>
                <a:latin typeface="Times New Roman" panose="02020603050405020304" pitchFamily="18" charset="0"/>
                <a:cs typeface="Times New Roman" panose="02020603050405020304" pitchFamily="18" charset="0"/>
              </a:rPr>
              <a:t>Bước 3: Sau khi hiển thị </a:t>
            </a:r>
            <a:r>
              <a:rPr lang="en-US" sz="2000">
                <a:solidFill>
                  <a:srgbClr val="000066"/>
                </a:solidFill>
                <a:latin typeface="Times New Roman" panose="02020603050405020304" pitchFamily="18" charset="0"/>
                <a:cs typeface="Times New Roman" panose="02020603050405020304" pitchFamily="18" charset="0"/>
              </a:rPr>
              <a:t>boxplot ta phát hiện outlier ở SalePrice với những giá trị lớn hơn </a:t>
            </a:r>
            <a:r>
              <a:rPr lang="en-US" sz="2000" smtClean="0">
                <a:solidFill>
                  <a:srgbClr val="000066"/>
                </a:solidFill>
                <a:latin typeface="Times New Roman" panose="02020603050405020304" pitchFamily="18" charset="0"/>
                <a:cs typeface="Times New Roman" panose="02020603050405020304" pitchFamily="18" charset="0"/>
              </a:rPr>
              <a:t>51.000 và loại bỏ những dòng dữ liệu đó </a:t>
            </a:r>
            <a:endParaRPr lang="en-US" sz="2000">
              <a:solidFill>
                <a:srgbClr val="000066"/>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062390" y="2643632"/>
            <a:ext cx="8705850" cy="3228975"/>
          </a:xfrm>
          <a:prstGeom prst="rect">
            <a:avLst/>
          </a:prstGeom>
        </p:spPr>
      </p:pic>
    </p:spTree>
    <p:extLst>
      <p:ext uri="{BB962C8B-B14F-4D97-AF65-F5344CB8AC3E}">
        <p14:creationId xmlns:p14="http://schemas.microsoft.com/office/powerpoint/2010/main" val="2427250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728" y="-172528"/>
            <a:ext cx="8529390" cy="1170197"/>
          </a:xfrm>
        </p:spPr>
        <p:txBody>
          <a:bodyPr>
            <a:normAutofit/>
          </a:bodyPr>
          <a:lstStyle/>
          <a:p>
            <a:r>
              <a:rPr lang="en-US" sz="6000" smtClean="0">
                <a:latin typeface="Times New Roman" panose="02020603050405020304" pitchFamily="18" charset="0"/>
                <a:cs typeface="Times New Roman" panose="02020603050405020304" pitchFamily="18" charset="0"/>
              </a:rPr>
              <a:t>GIẢI THUẬT</a:t>
            </a:r>
            <a:endParaRPr lang="en-US" sz="6000">
              <a:latin typeface="Times New Roman" panose="02020603050405020304" pitchFamily="18" charset="0"/>
              <a:cs typeface="Times New Roman" panose="02020603050405020304" pitchFamily="18" charset="0"/>
            </a:endParaRPr>
          </a:p>
        </p:txBody>
      </p:sp>
      <p:sp>
        <p:nvSpPr>
          <p:cNvPr id="4" name="Title 3"/>
          <p:cNvSpPr txBox="1">
            <a:spLocks/>
          </p:cNvSpPr>
          <p:nvPr/>
        </p:nvSpPr>
        <p:spPr>
          <a:xfrm rot="16200000">
            <a:off x="217017" y="2109326"/>
            <a:ext cx="2013336" cy="2447367"/>
          </a:xfrm>
          <a:prstGeom prst="rect">
            <a:avLst/>
          </a:prstGeom>
          <a:ln>
            <a:noFill/>
          </a:ln>
        </p:spPr>
        <p:txBody>
          <a:bodyPr vert="vert" lIns="91440" tIns="45720" rIns="91440" bIns="45720" rtlCol="0" anchor="b">
            <a:norm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r>
              <a:rPr lang="en-US" sz="6600" cap="none" spc="0" smtClean="0">
                <a:ln w="0">
                  <a:solidFill>
                    <a:schemeClr val="tx1"/>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sz="6600" cap="none" spc="0" err="1">
                <a:ln w="0">
                  <a:solidFill>
                    <a:schemeClr val="tx1"/>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t>
            </a:r>
            <a:r>
              <a:rPr lang="en-US" sz="6600" cap="none" spc="0" smtClean="0">
                <a:ln w="0">
                  <a:solidFill>
                    <a:schemeClr val="tx1"/>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iải </a:t>
            </a:r>
            <a:r>
              <a:rPr lang="en-US" sz="6600" cap="none" spc="0" err="1" smtClean="0">
                <a:ln w="0">
                  <a:solidFill>
                    <a:schemeClr val="tx1"/>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thuật</a:t>
            </a:r>
            <a:endParaRPr lang="en-US" sz="6600" cap="none" spc="0">
              <a:ln w="0">
                <a:solidFill>
                  <a:schemeClr val="tx1"/>
                </a:solidFill>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87D7FE6-648B-496C-A9DC-4974DAC7C552}"/>
              </a:ext>
            </a:extLst>
          </p:cNvPr>
          <p:cNvSpPr txBox="1"/>
          <p:nvPr/>
        </p:nvSpPr>
        <p:spPr>
          <a:xfrm>
            <a:off x="3797011" y="1763348"/>
            <a:ext cx="8140823" cy="313932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200" smtClean="0">
                <a:latin typeface="Times New Roman" panose="02020603050405020304" pitchFamily="18" charset="0"/>
                <a:cs typeface="Times New Roman" panose="02020603050405020304" pitchFamily="18" charset="0"/>
              </a:rPr>
              <a:t>Đề </a:t>
            </a:r>
            <a:r>
              <a:rPr lang="en-US" sz="2200" err="1" smtClean="0">
                <a:latin typeface="Times New Roman" panose="02020603050405020304" pitchFamily="18" charset="0"/>
                <a:cs typeface="Times New Roman" panose="02020603050405020304" pitchFamily="18" charset="0"/>
              </a:rPr>
              <a:t>xuất</a:t>
            </a:r>
            <a:r>
              <a:rPr lang="en-US" sz="2200" smtClean="0">
                <a:latin typeface="Times New Roman" panose="02020603050405020304" pitchFamily="18" charset="0"/>
                <a:cs typeface="Times New Roman" panose="02020603050405020304" pitchFamily="18" charset="0"/>
              </a:rPr>
              <a:t> 3 </a:t>
            </a:r>
            <a:r>
              <a:rPr lang="en-US" sz="2200" err="1" smtClean="0">
                <a:latin typeface="Times New Roman" panose="02020603050405020304" pitchFamily="18" charset="0"/>
                <a:cs typeface="Times New Roman" panose="02020603050405020304" pitchFamily="18" charset="0"/>
              </a:rPr>
              <a:t>giải</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thuật</a:t>
            </a:r>
            <a:r>
              <a:rPr lang="en-US" sz="2200" smtClean="0">
                <a:latin typeface="Times New Roman" panose="02020603050405020304" pitchFamily="18" charset="0"/>
                <a:cs typeface="Times New Roman" panose="02020603050405020304" pitchFamily="18" charset="0"/>
              </a:rPr>
              <a:t> :</a:t>
            </a:r>
          </a:p>
          <a:p>
            <a:pPr marL="742950" lvl="1" indent="-285750">
              <a:lnSpc>
                <a:spcPct val="150000"/>
              </a:lnSpc>
              <a:buFont typeface="Wingdings" panose="05000000000000000000" pitchFamily="2" charset="2"/>
              <a:buChar char="q"/>
            </a:pPr>
            <a:r>
              <a:rPr lang="en-US" sz="2200" smtClean="0">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Linear </a:t>
            </a:r>
            <a:r>
              <a:rPr lang="en-US" sz="2200" smtClean="0">
                <a:latin typeface="Times New Roman" panose="02020603050405020304" pitchFamily="18" charset="0"/>
                <a:cs typeface="Times New Roman" panose="02020603050405020304" pitchFamily="18" charset="0"/>
              </a:rPr>
              <a:t>Regression ( </a:t>
            </a:r>
            <a:r>
              <a:rPr lang="en-US" sz="2200" err="1" smtClean="0">
                <a:latin typeface="Times New Roman" panose="02020603050405020304" pitchFamily="18" charset="0"/>
                <a:cs typeface="Times New Roman" panose="02020603050405020304" pitchFamily="18" charset="0"/>
              </a:rPr>
              <a:t>Hồi</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quy</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tuyến</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tính</a:t>
            </a: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q"/>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	Decision Tree ( </a:t>
            </a:r>
            <a:r>
              <a:rPr lang="en-US" sz="2200" err="1" smtClean="0">
                <a:latin typeface="Times New Roman" panose="02020603050405020304" pitchFamily="18" charset="0"/>
                <a:cs typeface="Times New Roman" panose="02020603050405020304" pitchFamily="18" charset="0"/>
              </a:rPr>
              <a:t>Cây</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quyết</a:t>
            </a:r>
            <a:r>
              <a:rPr lang="en-US" sz="2200" smtClean="0">
                <a:latin typeface="Times New Roman" panose="02020603050405020304" pitchFamily="18" charset="0"/>
                <a:cs typeface="Times New Roman" panose="02020603050405020304" pitchFamily="18" charset="0"/>
              </a:rPr>
              <a:t> </a:t>
            </a:r>
            <a:r>
              <a:rPr lang="en-US" sz="2200" err="1" smtClean="0">
                <a:latin typeface="Times New Roman" panose="02020603050405020304" pitchFamily="18" charset="0"/>
                <a:cs typeface="Times New Roman" panose="02020603050405020304" pitchFamily="18" charset="0"/>
              </a:rPr>
              <a:t>định</a:t>
            </a:r>
            <a:r>
              <a:rPr lang="en-US" sz="2200" smtClean="0">
                <a:latin typeface="Times New Roman" panose="02020603050405020304" pitchFamily="18" charset="0"/>
                <a:cs typeface="Times New Roman" panose="02020603050405020304" pitchFamily="18" charset="0"/>
              </a:rPr>
              <a:t> )</a:t>
            </a:r>
          </a:p>
          <a:p>
            <a:pPr marL="742950" lvl="1" indent="-285750">
              <a:lnSpc>
                <a:spcPct val="150000"/>
              </a:lnSpc>
              <a:buFont typeface="Wingdings" panose="05000000000000000000" pitchFamily="2" charset="2"/>
              <a:buChar char="q"/>
            </a:pPr>
            <a:r>
              <a:rPr lang="en-US" sz="2200">
                <a:latin typeface="Times New Roman" panose="02020603050405020304" pitchFamily="18" charset="0"/>
                <a:cs typeface="Times New Roman" panose="02020603050405020304" pitchFamily="18" charset="0"/>
              </a:rPr>
              <a:t> </a:t>
            </a:r>
            <a:r>
              <a:rPr lang="en-US" sz="2200" smtClean="0">
                <a:latin typeface="Times New Roman" panose="02020603050405020304" pitchFamily="18" charset="0"/>
                <a:cs typeface="Times New Roman" panose="02020603050405020304" pitchFamily="18" charset="0"/>
              </a:rPr>
              <a:t> 	Gradient </a:t>
            </a:r>
            <a:r>
              <a:rPr lang="en-US" sz="2200">
                <a:latin typeface="Times New Roman" panose="02020603050405020304" pitchFamily="18" charset="0"/>
                <a:cs typeface="Times New Roman" panose="02020603050405020304" pitchFamily="18" charset="0"/>
              </a:rPr>
              <a:t>Boosting </a:t>
            </a:r>
            <a:r>
              <a:rPr lang="en-US" sz="2200" smtClean="0">
                <a:latin typeface="Times New Roman" panose="02020603050405020304" pitchFamily="18" charset="0"/>
                <a:cs typeface="Times New Roman" panose="02020603050405020304" pitchFamily="18" charset="0"/>
              </a:rPr>
              <a:t>Regression</a:t>
            </a:r>
            <a:endParaRPr lang="en-US" sz="2200">
              <a:latin typeface="Times New Roman" panose="02020603050405020304" pitchFamily="18" charset="0"/>
              <a:cs typeface="Times New Roman" panose="02020603050405020304" pitchFamily="18" charset="0"/>
            </a:endParaRPr>
          </a:p>
          <a:p>
            <a:pPr marL="401638" lvl="1" indent="-342900">
              <a:lnSpc>
                <a:spcPct val="150000"/>
              </a:lnSpc>
              <a:buFont typeface="Wingdings" panose="05000000000000000000" pitchFamily="2" charset="2"/>
              <a:buChar char="v"/>
            </a:pPr>
            <a:r>
              <a:rPr lang="en-US" sz="2200" smtClean="0">
                <a:latin typeface="Times New Roman" panose="02020603050405020304" pitchFamily="18" charset="0"/>
                <a:cs typeface="Times New Roman" panose="02020603050405020304" pitchFamily="18" charset="0"/>
              </a:rPr>
              <a:t>Chia tập dữ liệu thành 2 tập train và test theo tỉ lệ 7/3</a:t>
            </a:r>
          </a:p>
          <a:p>
            <a:pPr lvl="1">
              <a:lnSpc>
                <a:spcPct val="150000"/>
              </a:lnSpc>
            </a:pPr>
            <a:endParaRPr lang="en-US" sz="2200" smtClean="0">
              <a:latin typeface="Times New Roman" panose="02020603050405020304" pitchFamily="18" charset="0"/>
              <a:cs typeface="Times New Roman" panose="02020603050405020304" pitchFamily="18" charset="0"/>
            </a:endParaRPr>
          </a:p>
        </p:txBody>
      </p:sp>
      <p:sp>
        <p:nvSpPr>
          <p:cNvPr id="8" name="Oval 7">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7</a:t>
            </a:r>
          </a:p>
        </p:txBody>
      </p:sp>
      <p:sp>
        <p:nvSpPr>
          <p:cNvPr id="6" name="TextBox 5"/>
          <p:cNvSpPr txBox="1"/>
          <p:nvPr/>
        </p:nvSpPr>
        <p:spPr>
          <a:xfrm>
            <a:off x="10031506" y="6276703"/>
            <a:ext cx="1482346" cy="458074"/>
          </a:xfrm>
          <a:prstGeom prst="rect">
            <a:avLst/>
          </a:prstGeom>
          <a:noFill/>
        </p:spPr>
        <p:txBody>
          <a:bodyPr wrap="square" rtlCol="0">
            <a:spAutoFit/>
          </a:bodyPr>
          <a:lstStyle/>
          <a:p>
            <a:pPr>
              <a:lnSpc>
                <a:spcPct val="150000"/>
              </a:lnSpc>
            </a:pPr>
            <a:r>
              <a:rPr lang="en-US" err="1" smtClean="0">
                <a:latin typeface="Times New Roman" panose="02020603050405020304" pitchFamily="18" charset="0"/>
                <a:cs typeface="Times New Roman" panose="02020603050405020304" pitchFamily="18" charset="0"/>
              </a:rPr>
              <a:t>Giải</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thuật</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271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936132" y="26633"/>
            <a:ext cx="9299822"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smtClean="0">
                <a:latin typeface="Times New Roman" panose="02020603050405020304" pitchFamily="18" charset="0"/>
                <a:cs typeface="Times New Roman" panose="02020603050405020304" pitchFamily="18" charset="0"/>
              </a:rPr>
              <a:t>ĐÁNH GIÁ KẾT QUẢ</a:t>
            </a:r>
            <a:endParaRPr lang="en-US" sz="60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936131" y="953733"/>
                <a:ext cx="10856939" cy="5035546"/>
              </a:xfrm>
              <a:prstGeom prst="rect">
                <a:avLst/>
              </a:prstGeom>
              <a:noFill/>
            </p:spPr>
            <p:txBody>
              <a:bodyPr wrap="square" rtlCol="0">
                <a:spAutoFit/>
              </a:bodyPr>
              <a:lstStyle/>
              <a:p>
                <a:pPr marL="342900" indent="-342900">
                  <a:buFont typeface="Wingdings" panose="05000000000000000000" pitchFamily="2" charset="2"/>
                  <a:buChar char="v"/>
                </a:pPr>
                <a:r>
                  <a:rPr lang="en-US" sz="2500" smtClean="0">
                    <a:solidFill>
                      <a:srgbClr val="000066"/>
                    </a:solidFill>
                    <a:latin typeface="Times New Roman" panose="02020603050405020304" pitchFamily="18" charset="0"/>
                    <a:cs typeface="Times New Roman" panose="02020603050405020304" pitchFamily="18" charset="0"/>
                  </a:rPr>
                  <a:t>Các </a:t>
                </a:r>
                <a:r>
                  <a:rPr lang="en-US" sz="2500" err="1">
                    <a:solidFill>
                      <a:srgbClr val="000066"/>
                    </a:solidFill>
                    <a:latin typeface="Times New Roman" panose="02020603050405020304" pitchFamily="18" charset="0"/>
                    <a:cs typeface="Times New Roman" panose="02020603050405020304" pitchFamily="18" charset="0"/>
                  </a:rPr>
                  <a:t>chỉ</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số</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được</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dùng</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đánh</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giá</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các</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giải</a:t>
                </a:r>
                <a:r>
                  <a:rPr lang="en-US" sz="2500">
                    <a:solidFill>
                      <a:srgbClr val="000066"/>
                    </a:solidFill>
                    <a:latin typeface="Times New Roman" panose="02020603050405020304" pitchFamily="18" charset="0"/>
                    <a:cs typeface="Times New Roman" panose="02020603050405020304" pitchFamily="18" charset="0"/>
                  </a:rPr>
                  <a:t> </a:t>
                </a:r>
                <a:r>
                  <a:rPr lang="en-US" sz="2500" err="1" smtClean="0">
                    <a:solidFill>
                      <a:srgbClr val="000066"/>
                    </a:solidFill>
                    <a:latin typeface="Times New Roman" panose="02020603050405020304" pitchFamily="18" charset="0"/>
                    <a:cs typeface="Times New Roman" panose="02020603050405020304" pitchFamily="18" charset="0"/>
                  </a:rPr>
                  <a:t>thuật</a:t>
                </a:r>
                <a:endParaRPr lang="en-US" sz="2500">
                  <a:solidFill>
                    <a:srgbClr val="000066"/>
                  </a:solidFill>
                  <a:latin typeface="Times New Roman" panose="02020603050405020304" pitchFamily="18" charset="0"/>
                  <a:cs typeface="Times New Roman" panose="02020603050405020304" pitchFamily="18" charset="0"/>
                </a:endParaRPr>
              </a:p>
              <a:p>
                <a:endParaRPr lang="en-US" sz="2000">
                  <a:solidFill>
                    <a:srgbClr val="000066"/>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000">
                    <a:solidFill>
                      <a:srgbClr val="000066"/>
                    </a:solidFill>
                    <a:latin typeface="Times New Roman" panose="02020603050405020304" pitchFamily="18" charset="0"/>
                    <a:cs typeface="Times New Roman" panose="02020603050405020304" pitchFamily="18" charset="0"/>
                  </a:rPr>
                  <a:t>	RMSE : </a:t>
                </a:r>
                <a:r>
                  <a:rPr lang="vi-VN" sz="2000">
                    <a:solidFill>
                      <a:srgbClr val="000066"/>
                    </a:solidFill>
                    <a:latin typeface="Times New Roman" panose="02020603050405020304" pitchFamily="18" charset="0"/>
                    <a:cs typeface="Times New Roman" panose="02020603050405020304" pitchFamily="18" charset="0"/>
                  </a:rPr>
                  <a:t>là độ lệch chuẩn của phần dư </a:t>
                </a:r>
                <a:endParaRPr lang="en-US" sz="2000" smtClean="0">
                  <a:solidFill>
                    <a:srgbClr val="000066"/>
                  </a:solidFill>
                  <a:latin typeface="Times New Roman" panose="02020603050405020304" pitchFamily="18" charset="0"/>
                  <a:cs typeface="Times New Roman" panose="02020603050405020304" pitchFamily="18" charset="0"/>
                </a:endParaRPr>
              </a:p>
              <a:p>
                <a:pPr lvl="1"/>
                <a:r>
                  <a:rPr lang="en-US" sz="200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 </a:t>
                </a:r>
                <a:r>
                  <a:rPr lang="vi-VN" sz="2000">
                    <a:solidFill>
                      <a:srgbClr val="000066"/>
                    </a:solidFill>
                    <a:latin typeface="Times New Roman" panose="02020603050405020304" pitchFamily="18" charset="0"/>
                    <a:cs typeface="Times New Roman" panose="02020603050405020304" pitchFamily="18" charset="0"/>
                  </a:rPr>
                  <a:t>lỗi dự đoán )</a:t>
                </a:r>
                <a:endParaRPr lang="en-US" sz="2000">
                  <a:solidFill>
                    <a:srgbClr val="000066"/>
                  </a:solidFill>
                  <a:latin typeface="Times New Roman" panose="02020603050405020304" pitchFamily="18" charset="0"/>
                  <a:cs typeface="Times New Roman" panose="02020603050405020304" pitchFamily="18" charset="0"/>
                </a:endParaRPr>
              </a:p>
              <a:p>
                <a:pPr marL="1371600" lvl="2" indent="-457200">
                  <a:buFont typeface="Wingdings" panose="05000000000000000000" pitchFamily="2" charset="2"/>
                  <a:buChar char="§"/>
                </a:pPr>
                <a:r>
                  <a:rPr lang="en-US" sz="2000" err="1">
                    <a:solidFill>
                      <a:srgbClr val="000066"/>
                    </a:solidFill>
                    <a:latin typeface="Times New Roman" panose="02020603050405020304" pitchFamily="18" charset="0"/>
                    <a:cs typeface="Times New Roman" panose="02020603050405020304" pitchFamily="18" charset="0"/>
                  </a:rPr>
                  <a:t>Công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thức</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a:t>
                </a:r>
                <a:endParaRPr lang="en-US" sz="2000">
                  <a:solidFill>
                    <a:srgbClr val="000066"/>
                  </a:solidFill>
                  <a:latin typeface="Times New Roman" panose="02020603050405020304" pitchFamily="18" charset="0"/>
                  <a:cs typeface="Times New Roman" panose="02020603050405020304" pitchFamily="18" charset="0"/>
                </a:endParaRPr>
              </a:p>
              <a:p>
                <a:pPr marL="685800" lvl="3" indent="349250"/>
                <a:r>
                  <a:rPr lang="en-US" sz="2000">
                    <a:solidFill>
                      <a:srgbClr val="000066"/>
                    </a:solidFill>
                    <a:latin typeface="Times New Roman" panose="02020603050405020304" pitchFamily="18" charset="0"/>
                    <a:cs typeface="Times New Roman" panose="02020603050405020304" pitchFamily="18" charset="0"/>
                  </a:rPr>
                  <a:t>	 RMSE = </a:t>
                </a:r>
                <a14:m>
                  <m:oMath xmlns:m="http://schemas.openxmlformats.org/officeDocument/2006/math">
                    <m:rad>
                      <m:radPr>
                        <m:degHide m:val="on"/>
                        <m:ctrlPr>
                          <a:rPr lang="en-US" sz="3500" i="1">
                            <a:solidFill>
                              <a:srgbClr val="000066"/>
                            </a:solidFill>
                            <a:latin typeface="Cambria Math" panose="02040503050406030204" pitchFamily="18" charset="0"/>
                            <a:cs typeface="Times New Roman" panose="02020603050405020304" pitchFamily="18" charset="0"/>
                          </a:rPr>
                        </m:ctrlPr>
                      </m:radPr>
                      <m:deg/>
                      <m:e>
                        <m:nary>
                          <m:naryPr>
                            <m:chr m:val="∑"/>
                            <m:ctrlPr>
                              <a:rPr lang="en-US" sz="3500" i="1">
                                <a:solidFill>
                                  <a:srgbClr val="000066"/>
                                </a:solidFill>
                                <a:latin typeface="Cambria Math" panose="02040503050406030204" pitchFamily="18" charset="0"/>
                                <a:cs typeface="Times New Roman" panose="02020603050405020304" pitchFamily="18" charset="0"/>
                              </a:rPr>
                            </m:ctrlPr>
                          </m:naryPr>
                          <m:sub>
                            <m:r>
                              <m:rPr>
                                <m:brk m:alnAt="23"/>
                              </m:rPr>
                              <a:rPr lang="en-US" sz="3500">
                                <a:solidFill>
                                  <a:srgbClr val="000066"/>
                                </a:solidFill>
                                <a:latin typeface="Cambria Math" panose="02040503050406030204" pitchFamily="18" charset="0"/>
                                <a:cs typeface="Times New Roman" panose="02020603050405020304" pitchFamily="18" charset="0"/>
                              </a:rPr>
                              <m:t>𝑖</m:t>
                            </m:r>
                            <m:r>
                              <a:rPr lang="en-US" sz="3500">
                                <a:solidFill>
                                  <a:srgbClr val="000066"/>
                                </a:solidFill>
                                <a:latin typeface="Cambria Math" panose="02040503050406030204" pitchFamily="18" charset="0"/>
                                <a:cs typeface="Times New Roman" panose="02020603050405020304" pitchFamily="18" charset="0"/>
                              </a:rPr>
                              <m:t>=</m:t>
                            </m:r>
                            <m:r>
                              <m:rPr>
                                <m:brk m:alnAt="23"/>
                              </m:rPr>
                              <a:rPr lang="en-US" sz="3500">
                                <a:solidFill>
                                  <a:srgbClr val="000066"/>
                                </a:solidFill>
                                <a:latin typeface="Cambria Math" panose="02040503050406030204" pitchFamily="18" charset="0"/>
                                <a:cs typeface="Times New Roman" panose="02020603050405020304" pitchFamily="18" charset="0"/>
                              </a:rPr>
                              <m:t>1</m:t>
                            </m:r>
                          </m:sub>
                          <m:sup>
                            <m:r>
                              <a:rPr lang="en-US" sz="3500">
                                <a:solidFill>
                                  <a:srgbClr val="000066"/>
                                </a:solidFill>
                                <a:latin typeface="Cambria Math" panose="02040503050406030204" pitchFamily="18" charset="0"/>
                                <a:cs typeface="Times New Roman" panose="02020603050405020304" pitchFamily="18" charset="0"/>
                              </a:rPr>
                              <m:t>𝑛</m:t>
                            </m:r>
                          </m:sup>
                          <m:e>
                            <m:f>
                              <m:fPr>
                                <m:ctrlPr>
                                  <a:rPr lang="en-US" sz="3500" i="1">
                                    <a:solidFill>
                                      <a:srgbClr val="000066"/>
                                    </a:solidFill>
                                    <a:latin typeface="Cambria Math" panose="02040503050406030204" pitchFamily="18" charset="0"/>
                                    <a:cs typeface="Times New Roman" panose="02020603050405020304" pitchFamily="18" charset="0"/>
                                  </a:rPr>
                                </m:ctrlPr>
                              </m:fPr>
                              <m:num>
                                <m:sSup>
                                  <m:sSupPr>
                                    <m:ctrlPr>
                                      <a:rPr lang="en-US" sz="3500" i="1">
                                        <a:solidFill>
                                          <a:srgbClr val="000066"/>
                                        </a:solidFill>
                                        <a:latin typeface="Cambria Math" panose="02040503050406030204" pitchFamily="18" charset="0"/>
                                        <a:cs typeface="Times New Roman" panose="02020603050405020304" pitchFamily="18" charset="0"/>
                                      </a:rPr>
                                    </m:ctrlPr>
                                  </m:sSupPr>
                                  <m:e>
                                    <m:r>
                                      <a:rPr lang="en-US" sz="3500">
                                        <a:solidFill>
                                          <a:srgbClr val="000066"/>
                                        </a:solidFill>
                                        <a:latin typeface="Cambria Math" panose="02040503050406030204" pitchFamily="18" charset="0"/>
                                        <a:cs typeface="Times New Roman" panose="02020603050405020304" pitchFamily="18" charset="0"/>
                                      </a:rPr>
                                      <m:t>( </m:t>
                                    </m:r>
                                    <m:acc>
                                      <m:accPr>
                                        <m:chr m:val="̂"/>
                                        <m:ctrlPr>
                                          <a:rPr lang="en-US" sz="3500" i="1">
                                            <a:solidFill>
                                              <a:srgbClr val="000066"/>
                                            </a:solidFill>
                                            <a:latin typeface="Cambria Math" panose="02040503050406030204" pitchFamily="18" charset="0"/>
                                            <a:cs typeface="Times New Roman" panose="02020603050405020304" pitchFamily="18" charset="0"/>
                                          </a:rPr>
                                        </m:ctrlPr>
                                      </m:accPr>
                                      <m:e>
                                        <m:r>
                                          <a:rPr lang="en-US" sz="3500">
                                            <a:solidFill>
                                              <a:srgbClr val="000066"/>
                                            </a:solidFill>
                                            <a:latin typeface="Cambria Math" panose="02040503050406030204" pitchFamily="18" charset="0"/>
                                            <a:cs typeface="Times New Roman" panose="02020603050405020304" pitchFamily="18" charset="0"/>
                                          </a:rPr>
                                          <m:t>𝑦</m:t>
                                        </m:r>
                                      </m:e>
                                    </m:acc>
                                    <m:r>
                                      <a:rPr lang="en-US" sz="3500">
                                        <a:solidFill>
                                          <a:srgbClr val="000066"/>
                                        </a:solidFill>
                                        <a:latin typeface="Cambria Math" panose="02040503050406030204" pitchFamily="18" charset="0"/>
                                        <a:cs typeface="Times New Roman" panose="02020603050405020304" pitchFamily="18" charset="0"/>
                                      </a:rPr>
                                      <m:t>−</m:t>
                                    </m:r>
                                    <m:sSub>
                                      <m:sSubPr>
                                        <m:ctrlPr>
                                          <a:rPr lang="en-US" sz="3500" i="1">
                                            <a:solidFill>
                                              <a:srgbClr val="000066"/>
                                            </a:solidFill>
                                            <a:latin typeface="Cambria Math" panose="02040503050406030204" pitchFamily="18" charset="0"/>
                                            <a:cs typeface="Times New Roman" panose="02020603050405020304" pitchFamily="18" charset="0"/>
                                          </a:rPr>
                                        </m:ctrlPr>
                                      </m:sSubPr>
                                      <m:e>
                                        <m:r>
                                          <a:rPr lang="en-US" sz="3500">
                                            <a:solidFill>
                                              <a:srgbClr val="000066"/>
                                            </a:solidFill>
                                            <a:latin typeface="Cambria Math" panose="02040503050406030204" pitchFamily="18" charset="0"/>
                                            <a:cs typeface="Times New Roman" panose="02020603050405020304" pitchFamily="18" charset="0"/>
                                          </a:rPr>
                                          <m:t>𝑦</m:t>
                                        </m:r>
                                      </m:e>
                                      <m:sub>
                                        <m:r>
                                          <a:rPr lang="en-US" sz="3500">
                                            <a:solidFill>
                                              <a:srgbClr val="000066"/>
                                            </a:solidFill>
                                            <a:latin typeface="Cambria Math" panose="02040503050406030204" pitchFamily="18" charset="0"/>
                                            <a:cs typeface="Times New Roman" panose="02020603050405020304" pitchFamily="18" charset="0"/>
                                          </a:rPr>
                                          <m:t>𝑖</m:t>
                                        </m:r>
                                      </m:sub>
                                    </m:sSub>
                                    <m:r>
                                      <a:rPr lang="en-US" sz="3500">
                                        <a:solidFill>
                                          <a:srgbClr val="000066"/>
                                        </a:solidFill>
                                        <a:latin typeface="Cambria Math" panose="02040503050406030204" pitchFamily="18" charset="0"/>
                                        <a:cs typeface="Times New Roman" panose="02020603050405020304" pitchFamily="18" charset="0"/>
                                      </a:rPr>
                                      <m:t>)</m:t>
                                    </m:r>
                                  </m:e>
                                  <m:sup>
                                    <m:r>
                                      <a:rPr lang="en-US" sz="3500">
                                        <a:solidFill>
                                          <a:srgbClr val="000066"/>
                                        </a:solidFill>
                                        <a:latin typeface="Cambria Math" panose="02040503050406030204" pitchFamily="18" charset="0"/>
                                        <a:cs typeface="Times New Roman" panose="02020603050405020304" pitchFamily="18" charset="0"/>
                                      </a:rPr>
                                      <m:t>2</m:t>
                                    </m:r>
                                  </m:sup>
                                </m:sSup>
                              </m:num>
                              <m:den>
                                <m:r>
                                  <a:rPr lang="en-US" sz="3500">
                                    <a:solidFill>
                                      <a:srgbClr val="000066"/>
                                    </a:solidFill>
                                    <a:latin typeface="Cambria Math" panose="02040503050406030204" pitchFamily="18" charset="0"/>
                                    <a:cs typeface="Times New Roman" panose="02020603050405020304" pitchFamily="18" charset="0"/>
                                  </a:rPr>
                                  <m:t>𝑛</m:t>
                                </m:r>
                              </m:den>
                            </m:f>
                          </m:e>
                        </m:nary>
                      </m:e>
                    </m:rad>
                  </m:oMath>
                </a14:m>
                <a:endParaRPr lang="en-US" sz="3500">
                  <a:solidFill>
                    <a:srgbClr val="000066"/>
                  </a:solidFill>
                  <a:latin typeface="Times New Roman" panose="02020603050405020304" pitchFamily="18" charset="0"/>
                  <a:cs typeface="Times New Roman" panose="02020603050405020304" pitchFamily="18" charset="0"/>
                </a:endParaRPr>
              </a:p>
              <a:p>
                <a:r>
                  <a:rPr lang="en-US" sz="2500">
                    <a:solidFill>
                      <a:srgbClr val="000066"/>
                    </a:solidFill>
                    <a:latin typeface="Times New Roman" panose="02020603050405020304" pitchFamily="18" charset="0"/>
                    <a:cs typeface="Times New Roman" panose="02020603050405020304" pitchFamily="18" charset="0"/>
                  </a:rPr>
                  <a:t>	</a:t>
                </a:r>
                <a:r>
                  <a:rPr lang="en-US" sz="2500" smtClean="0">
                    <a:solidFill>
                      <a:srgbClr val="000066"/>
                    </a:solidFill>
                    <a:latin typeface="Times New Roman" panose="02020603050405020304" pitchFamily="18" charset="0"/>
                    <a:cs typeface="Times New Roman" panose="02020603050405020304" pitchFamily="18" charset="0"/>
                  </a:rPr>
                  <a:t>	</a:t>
                </a:r>
              </a:p>
              <a:p>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Với</a:t>
                </a:r>
                <a:r>
                  <a:rPr lang="en-US" sz="2000">
                    <a:solidFill>
                      <a:srgbClr val="000066"/>
                    </a:solidFill>
                    <a:latin typeface="Times New Roman" panose="02020603050405020304" pitchFamily="18" charset="0"/>
                    <a:cs typeface="Times New Roman" panose="02020603050405020304" pitchFamily="18" charset="0"/>
                  </a:rPr>
                  <a:t>: </a:t>
                </a:r>
              </a:p>
              <a:p>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solidFill>
                              <a:srgbClr val="000066"/>
                            </a:solidFill>
                            <a:latin typeface="Cambria Math" panose="02040503050406030204" pitchFamily="18" charset="0"/>
                            <a:cs typeface="Times New Roman" panose="02020603050405020304" pitchFamily="18" charset="0"/>
                          </a:rPr>
                        </m:ctrlPr>
                      </m:accPr>
                      <m:e>
                        <m:r>
                          <a:rPr lang="en-US" sz="2000">
                            <a:solidFill>
                              <a:srgbClr val="000066"/>
                            </a:solidFill>
                            <a:latin typeface="Cambria Math" panose="02040503050406030204" pitchFamily="18" charset="0"/>
                            <a:cs typeface="Times New Roman" panose="02020603050405020304" pitchFamily="18" charset="0"/>
                          </a:rPr>
                          <m:t>𝑦</m:t>
                        </m:r>
                        <m:r>
                          <a:rPr lang="en-US" sz="2000">
                            <a:solidFill>
                              <a:srgbClr val="000066"/>
                            </a:solidFill>
                            <a:latin typeface="Cambria Math" panose="02040503050406030204" pitchFamily="18" charset="0"/>
                            <a:cs typeface="Times New Roman" panose="02020603050405020304" pitchFamily="18" charset="0"/>
                          </a:rPr>
                          <m:t> </m:t>
                        </m:r>
                      </m:e>
                    </m:acc>
                    <m:r>
                      <a:rPr lang="en-US" sz="2000" b="0" i="0" smtClean="0">
                        <a:solidFill>
                          <a:srgbClr val="000066"/>
                        </a:solidFill>
                        <a:latin typeface="Cambria Math" panose="02040503050406030204" pitchFamily="18" charset="0"/>
                        <a:cs typeface="Times New Roman" panose="02020603050405020304" pitchFamily="18" charset="0"/>
                      </a:rPr>
                      <m:t>:</m:t>
                    </m:r>
                  </m:oMath>
                </a14:m>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trị</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ước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lượng</a:t>
                </a:r>
                <a:endParaRPr lang="en-US" sz="2000">
                  <a:solidFill>
                    <a:srgbClr val="000066"/>
                  </a:solidFill>
                  <a:latin typeface="Times New Roman" panose="02020603050405020304" pitchFamily="18" charset="0"/>
                  <a:cs typeface="Times New Roman" panose="02020603050405020304" pitchFamily="18" charset="0"/>
                </a:endParaRPr>
              </a:p>
              <a:p>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66"/>
                            </a:solidFill>
                            <a:latin typeface="Cambria Math" panose="02040503050406030204" pitchFamily="18" charset="0"/>
                            <a:cs typeface="Times New Roman" panose="02020603050405020304" pitchFamily="18" charset="0"/>
                          </a:rPr>
                        </m:ctrlPr>
                      </m:sSubPr>
                      <m:e>
                        <m:r>
                          <a:rPr lang="en-US" sz="2000">
                            <a:solidFill>
                              <a:srgbClr val="000066"/>
                            </a:solidFill>
                            <a:latin typeface="Cambria Math" panose="02040503050406030204" pitchFamily="18" charset="0"/>
                            <a:cs typeface="Times New Roman" panose="02020603050405020304" pitchFamily="18" charset="0"/>
                          </a:rPr>
                          <m:t>𝑦</m:t>
                        </m:r>
                      </m:e>
                      <m:sub>
                        <m:r>
                          <a:rPr lang="en-US" sz="2000" smtClean="0">
                            <a:solidFill>
                              <a:srgbClr val="000066"/>
                            </a:solidFill>
                            <a:latin typeface="Cambria Math" panose="02040503050406030204" pitchFamily="18" charset="0"/>
                            <a:cs typeface="Times New Roman" panose="02020603050405020304" pitchFamily="18" charset="0"/>
                          </a:rPr>
                          <m:t>𝑖</m:t>
                        </m:r>
                      </m:sub>
                    </m:sSub>
                  </m:oMath>
                </a14:m>
                <a:r>
                  <a:rPr lang="en-US" sz="2000" smtClean="0">
                    <a:solidFill>
                      <a:srgbClr val="000066"/>
                    </a:solidFill>
                    <a:latin typeface="Times New Roman" panose="02020603050405020304" pitchFamily="18" charset="0"/>
                    <a:cs typeface="Times New Roman" panose="02020603050405020304" pitchFamily="18" charset="0"/>
                  </a:rPr>
                  <a:t>: giá trị thực tế</a:t>
                </a:r>
                <a:endParaRPr lang="en-US" sz="2000">
                  <a:solidFill>
                    <a:srgbClr val="000066"/>
                  </a:solidFill>
                  <a:latin typeface="Times New Roman" panose="02020603050405020304" pitchFamily="18" charset="0"/>
                  <a:cs typeface="Times New Roman" panose="02020603050405020304" pitchFamily="18" charset="0"/>
                </a:endParaRPr>
              </a:p>
              <a:p>
                <a:pPr lvl="8"/>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n </a:t>
                </a:r>
                <a:r>
                  <a:rPr lang="en-US" sz="2000">
                    <a:solidFill>
                      <a:srgbClr val="000066"/>
                    </a:solidFill>
                    <a:latin typeface="Times New Roman" panose="02020603050405020304" pitchFamily="18" charset="0"/>
                    <a:cs typeface="Times New Roman" panose="02020603050405020304" pitchFamily="18" charset="0"/>
                  </a:rPr>
                  <a:t>=(N-k-1)</a:t>
                </a:r>
              </a:p>
              <a:p>
                <a:pPr lvl="8"/>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N</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tổng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lượng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quan</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sát</a:t>
                </a:r>
                <a:endParaRPr lang="en-US" sz="2000">
                  <a:solidFill>
                    <a:srgbClr val="000066"/>
                  </a:solidFill>
                  <a:latin typeface="Times New Roman" panose="02020603050405020304" pitchFamily="18" charset="0"/>
                  <a:cs typeface="Times New Roman" panose="02020603050405020304" pitchFamily="18" charset="0"/>
                </a:endParaRPr>
              </a:p>
              <a:p>
                <a:pPr lvl="8"/>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K</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tổng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lượng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biến</a:t>
                </a:r>
                <a:r>
                  <a:rPr lang="en-US" sz="2000">
                    <a:solidFill>
                      <a:srgbClr val="000066"/>
                    </a:solidFill>
                    <a:latin typeface="Times New Roman" panose="02020603050405020304" pitchFamily="18" charset="0"/>
                    <a:cs typeface="Times New Roman" panose="02020603050405020304" pitchFamily="18"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936131" y="953733"/>
                <a:ext cx="10856939" cy="5035546"/>
              </a:xfrm>
              <a:prstGeom prst="rect">
                <a:avLst/>
              </a:prstGeom>
              <a:blipFill>
                <a:blip r:embed="rId3"/>
                <a:stretch>
                  <a:fillRect l="-842" t="-969" b="-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364600" y="1088204"/>
                <a:ext cx="5020915" cy="3223768"/>
              </a:xfrm>
              <a:prstGeom prst="rect">
                <a:avLst/>
              </a:prstGeom>
              <a:noFill/>
            </p:spPr>
            <p:txBody>
              <a:bodyPr wrap="square" rtlCol="0">
                <a:spAutoFit/>
              </a:bodyPr>
              <a:lstStyle/>
              <a:p>
                <a:endParaRPr lang="en-US" sz="2000" smtClean="0">
                  <a:solidFill>
                    <a:srgbClr val="000066"/>
                  </a:solidFill>
                  <a:latin typeface="Times New Roman" panose="02020603050405020304" pitchFamily="18" charset="0"/>
                  <a:cs typeface="Times New Roman" panose="02020603050405020304" pitchFamily="18" charset="0"/>
                </a:endParaRPr>
              </a:p>
              <a:p>
                <a:endParaRPr lang="en-US" sz="2000">
                  <a:solidFill>
                    <a:srgbClr val="000066"/>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000">
                    <a:solidFill>
                      <a:srgbClr val="000066"/>
                    </a:solidFill>
                    <a:latin typeface="Times New Roman" panose="02020603050405020304" pitchFamily="18" charset="0"/>
                    <a:cs typeface="Times New Roman" panose="02020603050405020304" pitchFamily="18" charset="0"/>
                  </a:rPr>
                  <a:t>	MAE : </a:t>
                </a:r>
                <a:r>
                  <a:rPr lang="vi-VN" sz="2000">
                    <a:solidFill>
                      <a:srgbClr val="000066"/>
                    </a:solidFill>
                    <a:latin typeface="Times New Roman" panose="02020603050405020304" pitchFamily="18" charset="0"/>
                    <a:cs typeface="Times New Roman" panose="02020603050405020304" pitchFamily="18" charset="0"/>
                  </a:rPr>
                  <a:t>là </a:t>
                </a:r>
                <a:r>
                  <a:rPr lang="en-US" sz="2000" err="1">
                    <a:solidFill>
                      <a:srgbClr val="000066"/>
                    </a:solidFill>
                    <a:latin typeface="Times New Roman" panose="02020603050405020304" pitchFamily="18" charset="0"/>
                    <a:cs typeface="Times New Roman" panose="02020603050405020304" pitchFamily="18" charset="0"/>
                  </a:rPr>
                  <a:t>sai</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trung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bình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tuyệt</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đối</a:t>
                </a:r>
                <a:r>
                  <a:rPr lang="en-US" sz="2000">
                    <a:solidFill>
                      <a:srgbClr val="000066"/>
                    </a:solidFill>
                    <a:latin typeface="Times New Roman" panose="02020603050405020304" pitchFamily="18" charset="0"/>
                    <a:cs typeface="Times New Roman" panose="02020603050405020304" pitchFamily="18" charset="0"/>
                  </a:rPr>
                  <a:t> (Mean absolute error)</a:t>
                </a:r>
              </a:p>
              <a:p>
                <a:pPr marL="1371600" lvl="2" indent="-457200">
                  <a:buFont typeface="Wingdings" panose="05000000000000000000" pitchFamily="2" charset="2"/>
                  <a:buChar char="§"/>
                </a:pPr>
                <a:r>
                  <a:rPr lang="en-US" sz="2000" err="1" smtClean="0">
                    <a:solidFill>
                      <a:srgbClr val="000066"/>
                    </a:solidFill>
                    <a:latin typeface="Times New Roman" panose="02020603050405020304" pitchFamily="18" charset="0"/>
                    <a:cs typeface="Times New Roman" panose="02020603050405020304" pitchFamily="18" charset="0"/>
                  </a:rPr>
                  <a:t>Công</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thức</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a:t>
                </a:r>
              </a:p>
              <a:p>
                <a:pPr lvl="2"/>
                <a:endParaRPr lang="en-US" sz="2000">
                  <a:solidFill>
                    <a:srgbClr val="000066"/>
                  </a:solidFill>
                  <a:latin typeface="Times New Roman" panose="02020603050405020304" pitchFamily="18" charset="0"/>
                  <a:cs typeface="Times New Roman" panose="02020603050405020304" pitchFamily="18" charset="0"/>
                </a:endParaRPr>
              </a:p>
              <a:p>
                <a:pPr marL="685800" lvl="3" indent="349250"/>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MAE = </a:t>
                </a:r>
                <a14:m>
                  <m:oMath xmlns:m="http://schemas.openxmlformats.org/officeDocument/2006/math">
                    <m:nary>
                      <m:naryPr>
                        <m:chr m:val="∑"/>
                        <m:ctrlPr>
                          <a:rPr lang="en-US" sz="3500" i="1">
                            <a:solidFill>
                              <a:srgbClr val="000066"/>
                            </a:solidFill>
                            <a:latin typeface="Cambria Math" panose="02040503050406030204" pitchFamily="18" charset="0"/>
                            <a:cs typeface="Times New Roman" panose="02020603050405020304" pitchFamily="18" charset="0"/>
                          </a:rPr>
                        </m:ctrlPr>
                      </m:naryPr>
                      <m:sub>
                        <m:r>
                          <m:rPr>
                            <m:brk m:alnAt="23"/>
                          </m:rPr>
                          <a:rPr lang="en-US" sz="3500">
                            <a:solidFill>
                              <a:srgbClr val="000066"/>
                            </a:solidFill>
                            <a:latin typeface="Cambria Math" panose="02040503050406030204" pitchFamily="18" charset="0"/>
                            <a:cs typeface="Times New Roman" panose="02020603050405020304" pitchFamily="18" charset="0"/>
                          </a:rPr>
                          <m:t>𝑖</m:t>
                        </m:r>
                        <m:r>
                          <a:rPr lang="en-US" sz="3500">
                            <a:solidFill>
                              <a:srgbClr val="000066"/>
                            </a:solidFill>
                            <a:latin typeface="Cambria Math" panose="02040503050406030204" pitchFamily="18" charset="0"/>
                            <a:cs typeface="Times New Roman" panose="02020603050405020304" pitchFamily="18" charset="0"/>
                          </a:rPr>
                          <m:t>=</m:t>
                        </m:r>
                        <m:r>
                          <m:rPr>
                            <m:brk m:alnAt="23"/>
                          </m:rPr>
                          <a:rPr lang="en-US" sz="3500">
                            <a:solidFill>
                              <a:srgbClr val="000066"/>
                            </a:solidFill>
                            <a:latin typeface="Cambria Math" panose="02040503050406030204" pitchFamily="18" charset="0"/>
                            <a:cs typeface="Times New Roman" panose="02020603050405020304" pitchFamily="18" charset="0"/>
                          </a:rPr>
                          <m:t>1</m:t>
                        </m:r>
                      </m:sub>
                      <m:sup>
                        <m:r>
                          <a:rPr lang="en-US" sz="3500">
                            <a:solidFill>
                              <a:srgbClr val="000066"/>
                            </a:solidFill>
                            <a:latin typeface="Cambria Math" panose="02040503050406030204" pitchFamily="18" charset="0"/>
                            <a:cs typeface="Times New Roman" panose="02020603050405020304" pitchFamily="18" charset="0"/>
                          </a:rPr>
                          <m:t>𝑛</m:t>
                        </m:r>
                      </m:sup>
                      <m:e>
                        <m:f>
                          <m:fPr>
                            <m:ctrlPr>
                              <a:rPr lang="en-US" sz="3500" i="1">
                                <a:solidFill>
                                  <a:srgbClr val="000066"/>
                                </a:solidFill>
                                <a:latin typeface="Cambria Math" panose="02040503050406030204" pitchFamily="18" charset="0"/>
                                <a:cs typeface="Times New Roman" panose="02020603050405020304" pitchFamily="18" charset="0"/>
                              </a:rPr>
                            </m:ctrlPr>
                          </m:fPr>
                          <m:num>
                            <m:d>
                              <m:dPr>
                                <m:begChr m:val="|"/>
                                <m:endChr m:val="|"/>
                                <m:ctrlPr>
                                  <a:rPr lang="en-US" sz="3500" i="1" smtClean="0">
                                    <a:solidFill>
                                      <a:srgbClr val="000066"/>
                                    </a:solidFill>
                                    <a:latin typeface="Cambria Math" panose="02040503050406030204" pitchFamily="18" charset="0"/>
                                    <a:cs typeface="Times New Roman" panose="02020603050405020304" pitchFamily="18" charset="0"/>
                                  </a:rPr>
                                </m:ctrlPr>
                              </m:dPr>
                              <m:e>
                                <m:acc>
                                  <m:accPr>
                                    <m:chr m:val="̂"/>
                                    <m:ctrlPr>
                                      <a:rPr lang="en-US" sz="3500" i="1">
                                        <a:solidFill>
                                          <a:srgbClr val="000066"/>
                                        </a:solidFill>
                                        <a:latin typeface="Cambria Math" panose="02040503050406030204" pitchFamily="18" charset="0"/>
                                        <a:cs typeface="Times New Roman" panose="02020603050405020304" pitchFamily="18" charset="0"/>
                                      </a:rPr>
                                    </m:ctrlPr>
                                  </m:accPr>
                                  <m:e>
                                    <m:r>
                                      <a:rPr lang="en-US" sz="3500">
                                        <a:solidFill>
                                          <a:srgbClr val="000066"/>
                                        </a:solidFill>
                                        <a:latin typeface="Cambria Math" panose="02040503050406030204" pitchFamily="18" charset="0"/>
                                        <a:cs typeface="Times New Roman" panose="02020603050405020304" pitchFamily="18" charset="0"/>
                                      </a:rPr>
                                      <m:t>𝑦</m:t>
                                    </m:r>
                                  </m:e>
                                </m:acc>
                                <m:r>
                                  <a:rPr lang="en-US" sz="3500">
                                    <a:solidFill>
                                      <a:srgbClr val="000066"/>
                                    </a:solidFill>
                                    <a:latin typeface="Cambria Math" panose="02040503050406030204" pitchFamily="18" charset="0"/>
                                    <a:cs typeface="Times New Roman" panose="02020603050405020304" pitchFamily="18" charset="0"/>
                                  </a:rPr>
                                  <m:t>−</m:t>
                                </m:r>
                                <m:sSub>
                                  <m:sSubPr>
                                    <m:ctrlPr>
                                      <a:rPr lang="en-US" sz="3500" i="1">
                                        <a:solidFill>
                                          <a:srgbClr val="000066"/>
                                        </a:solidFill>
                                        <a:latin typeface="Cambria Math" panose="02040503050406030204" pitchFamily="18" charset="0"/>
                                        <a:cs typeface="Times New Roman" panose="02020603050405020304" pitchFamily="18" charset="0"/>
                                      </a:rPr>
                                    </m:ctrlPr>
                                  </m:sSubPr>
                                  <m:e>
                                    <m:r>
                                      <a:rPr lang="en-US" sz="3500">
                                        <a:solidFill>
                                          <a:srgbClr val="000066"/>
                                        </a:solidFill>
                                        <a:latin typeface="Cambria Math" panose="02040503050406030204" pitchFamily="18" charset="0"/>
                                        <a:cs typeface="Times New Roman" panose="02020603050405020304" pitchFamily="18" charset="0"/>
                                      </a:rPr>
                                      <m:t>𝑦</m:t>
                                    </m:r>
                                  </m:e>
                                  <m:sub>
                                    <m:r>
                                      <a:rPr lang="en-US" sz="3500">
                                        <a:solidFill>
                                          <a:srgbClr val="000066"/>
                                        </a:solidFill>
                                        <a:latin typeface="Cambria Math" panose="02040503050406030204" pitchFamily="18" charset="0"/>
                                        <a:cs typeface="Times New Roman" panose="02020603050405020304" pitchFamily="18" charset="0"/>
                                      </a:rPr>
                                      <m:t>𝑖</m:t>
                                    </m:r>
                                  </m:sub>
                                </m:sSub>
                              </m:e>
                            </m:d>
                          </m:num>
                          <m:den>
                            <m:r>
                              <a:rPr lang="en-US" sz="3500">
                                <a:solidFill>
                                  <a:srgbClr val="000066"/>
                                </a:solidFill>
                                <a:latin typeface="Cambria Math" panose="02040503050406030204" pitchFamily="18" charset="0"/>
                                <a:cs typeface="Times New Roman" panose="02020603050405020304" pitchFamily="18" charset="0"/>
                              </a:rPr>
                              <m:t>𝑛</m:t>
                            </m:r>
                          </m:den>
                        </m:f>
                      </m:e>
                    </m:nary>
                  </m:oMath>
                </a14:m>
                <a:endParaRPr lang="en-US" sz="3500">
                  <a:solidFill>
                    <a:srgbClr val="000066"/>
                  </a:solidFill>
                  <a:latin typeface="Times New Roman" panose="02020603050405020304" pitchFamily="18" charset="0"/>
                  <a:cs typeface="Times New Roman" panose="02020603050405020304" pitchFamily="18" charset="0"/>
                </a:endParaRPr>
              </a:p>
              <a:p>
                <a:r>
                  <a:rPr lang="en-US" sz="2500">
                    <a:solidFill>
                      <a:srgbClr val="000066"/>
                    </a:solidFill>
                    <a:latin typeface="Times New Roman" panose="02020603050405020304" pitchFamily="18" charset="0"/>
                    <a:cs typeface="Times New Roman" panose="02020603050405020304" pitchFamily="18" charset="0"/>
                  </a:rPr>
                  <a:t>	</a:t>
                </a:r>
                <a:r>
                  <a:rPr lang="en-US" sz="2500" smtClean="0">
                    <a:solidFill>
                      <a:srgbClr val="000066"/>
                    </a:solidFill>
                    <a:latin typeface="Times New Roman" panose="02020603050405020304" pitchFamily="18" charset="0"/>
                    <a:cs typeface="Times New Roman" panose="02020603050405020304" pitchFamily="18" charset="0"/>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6364600" y="1088204"/>
                <a:ext cx="5020915" cy="3223768"/>
              </a:xfrm>
              <a:prstGeom prst="rect">
                <a:avLst/>
              </a:prstGeom>
              <a:blipFill>
                <a:blip r:embed="rId4"/>
                <a:stretch>
                  <a:fillRect/>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7DEB4A44-E40A-4AA7-BA7A-C5076E3A0A36}"/>
              </a:ext>
            </a:extLst>
          </p:cNvPr>
          <p:cNvSpPr/>
          <p:nvPr/>
        </p:nvSpPr>
        <p:spPr>
          <a:xfrm>
            <a:off x="11178027" y="6274526"/>
            <a:ext cx="6150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13</a:t>
            </a:r>
            <a:endParaRPr lang="en-US">
              <a:latin typeface="Times New Roman" panose="02020603050405020304" pitchFamily="18" charset="0"/>
              <a:cs typeface="Times New Roman" panose="02020603050405020304" pitchFamily="18" charset="0"/>
            </a:endParaRPr>
          </a:p>
        </p:txBody>
      </p:sp>
      <p:sp>
        <p:nvSpPr>
          <p:cNvPr id="6" name="TextBox 5"/>
          <p:cNvSpPr txBox="1"/>
          <p:nvPr/>
        </p:nvSpPr>
        <p:spPr>
          <a:xfrm>
            <a:off x="9457155" y="6270981"/>
            <a:ext cx="1720872" cy="507831"/>
          </a:xfrm>
          <a:prstGeom prst="rect">
            <a:avLst/>
          </a:prstGeom>
          <a:noFill/>
        </p:spPr>
        <p:txBody>
          <a:bodyPr wrap="square" rtlCol="0">
            <a:spAutoFit/>
          </a:bodyPr>
          <a:lstStyle/>
          <a:p>
            <a:pPr>
              <a:lnSpc>
                <a:spcPct val="150000"/>
              </a:lnSpc>
            </a:pPr>
            <a:r>
              <a:rPr lang="en-US" err="1" smtClean="0">
                <a:latin typeface="Times New Roman" panose="02020603050405020304" pitchFamily="18" charset="0"/>
                <a:cs typeface="Times New Roman" panose="02020603050405020304" pitchFamily="18" charset="0"/>
              </a:rPr>
              <a:t>Chỉ</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số</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giá</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6155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19787" y="249476"/>
            <a:ext cx="9299822"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ĐÁNH GIÁ KẾT QUẢ</a:t>
            </a:r>
          </a:p>
        </p:txBody>
      </p:sp>
      <mc:AlternateContent xmlns:mc="http://schemas.openxmlformats.org/markup-compatibility/2006" xmlns:a14="http://schemas.microsoft.com/office/drawing/2010/main">
        <mc:Choice Requires="a14">
          <p:sp>
            <p:nvSpPr>
              <p:cNvPr id="3" name="TextBox 2"/>
              <p:cNvSpPr txBox="1"/>
              <p:nvPr/>
            </p:nvSpPr>
            <p:spPr>
              <a:xfrm>
                <a:off x="1245830" y="1672131"/>
                <a:ext cx="10171139" cy="3015313"/>
              </a:xfrm>
              <a:prstGeom prst="rect">
                <a:avLst/>
              </a:prstGeom>
              <a:noFill/>
            </p:spPr>
            <p:txBody>
              <a:bodyPr wrap="square" rtlCol="0">
                <a:spAutoFit/>
              </a:bodyPr>
              <a:lstStyle/>
              <a:p>
                <a:endParaRPr lang="en-US" sz="2000" smtClean="0">
                  <a:solidFill>
                    <a:srgbClr val="000066"/>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q"/>
                </a:pP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Chỉ</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a:solidFill>
                              <a:srgbClr val="000066"/>
                            </a:solidFill>
                            <a:latin typeface="Cambria Math" panose="02040503050406030204" pitchFamily="18" charset="0"/>
                            <a:cs typeface="Times New Roman" panose="02020603050405020304" pitchFamily="18" charset="0"/>
                          </a:rPr>
                        </m:ctrlPr>
                      </m:sSupPr>
                      <m:e>
                        <m:r>
                          <a:rPr lang="en-US" sz="2000" b="0" i="1">
                            <a:solidFill>
                              <a:srgbClr val="000066"/>
                            </a:solidFill>
                            <a:latin typeface="Cambria Math" panose="02040503050406030204" pitchFamily="18" charset="0"/>
                            <a:cs typeface="Times New Roman" panose="02020603050405020304" pitchFamily="18" charset="0"/>
                          </a:rPr>
                          <m:t>𝑅</m:t>
                        </m:r>
                      </m:e>
                      <m:sup>
                        <m:r>
                          <a:rPr lang="en-US" sz="2000" b="0" i="1">
                            <a:solidFill>
                              <a:srgbClr val="000066"/>
                            </a:solidFill>
                            <a:latin typeface="Cambria Math" panose="02040503050406030204" pitchFamily="18" charset="0"/>
                            <a:cs typeface="Times New Roman" panose="02020603050405020304" pitchFamily="18" charset="0"/>
                          </a:rPr>
                          <m:t>2</m:t>
                        </m:r>
                      </m:sup>
                    </m:sSup>
                    <m:r>
                      <a:rPr lang="en-US" sz="2000" b="0" i="0">
                        <a:solidFill>
                          <a:srgbClr val="000066"/>
                        </a:solidFill>
                        <a:latin typeface="Cambria Math" panose="02040503050406030204" pitchFamily="18" charset="0"/>
                        <a:cs typeface="Times New Roman" panose="02020603050405020304" pitchFamily="18" charset="0"/>
                      </a:rPr>
                      <m:t> </m:t>
                    </m:r>
                    <m:r>
                      <m:rPr>
                        <m:sty m:val="p"/>
                      </m:rPr>
                      <a:rPr lang="en-US" sz="2000" b="0" i="0" smtClean="0">
                        <a:solidFill>
                          <a:srgbClr val="000066"/>
                        </a:solidFill>
                        <a:latin typeface="Cambria Math" panose="02040503050406030204" pitchFamily="18" charset="0"/>
                        <a:cs typeface="Times New Roman" panose="02020603050405020304" pitchFamily="18" charset="0"/>
                      </a:rPr>
                      <m:t>score</m:t>
                    </m:r>
                  </m:oMath>
                </a14:m>
                <a:r>
                  <a:rPr lang="en-US" sz="2000" smtClean="0">
                    <a:solidFill>
                      <a:srgbClr val="000066"/>
                    </a:solidFill>
                    <a:latin typeface="Times New Roman" panose="02020603050405020304" pitchFamily="18" charset="0"/>
                    <a:cs typeface="Times New Roman" panose="02020603050405020304" pitchFamily="18" charset="0"/>
                  </a:rPr>
                  <a:t> </a:t>
                </a:r>
                <a:r>
                  <a:rPr lang="en-US" sz="2000">
                    <a:solidFill>
                      <a:srgbClr val="000066"/>
                    </a:solidFill>
                    <a:latin typeface="Times New Roman" panose="02020603050405020304" pitchFamily="18" charset="0"/>
                    <a:cs typeface="Times New Roman" panose="02020603050405020304" pitchFamily="18" charset="0"/>
                  </a:rPr>
                  <a:t>(R Squared</a:t>
                </a:r>
                <a:r>
                  <a:rPr lang="en-US" sz="2000" smtClean="0">
                    <a:solidFill>
                      <a:srgbClr val="000066"/>
                    </a:solidFill>
                    <a:latin typeface="Times New Roman" panose="02020603050405020304" pitchFamily="18" charset="0"/>
                    <a:cs typeface="Times New Roman" panose="02020603050405020304" pitchFamily="18" charset="0"/>
                  </a:rPr>
                  <a:t>): </a:t>
                </a:r>
                <a:r>
                  <a:rPr lang="en-US" sz="2000">
                    <a:solidFill>
                      <a:srgbClr val="000066"/>
                    </a:solidFill>
                    <a:latin typeface="Times New Roman" panose="02020603050405020304" pitchFamily="18" charset="0"/>
                    <a:cs typeface="Times New Roman" panose="02020603050405020304" pitchFamily="18" charset="0"/>
                  </a:rPr>
                  <a:t>Đ</a:t>
                </a:r>
                <a:r>
                  <a:rPr lang="vi-VN" sz="2000">
                    <a:solidFill>
                      <a:srgbClr val="000066"/>
                    </a:solidFill>
                    <a:latin typeface="Times New Roman" panose="02020603050405020304" pitchFamily="18" charset="0"/>
                    <a:cs typeface="Times New Roman" panose="02020603050405020304" pitchFamily="18" charset="0"/>
                  </a:rPr>
                  <a:t>ánh giá tỷ lệ </a:t>
                </a:r>
                <a:r>
                  <a:rPr lang="vi-VN" sz="2000" smtClean="0">
                    <a:solidFill>
                      <a:srgbClr val="000066"/>
                    </a:solidFill>
                    <a:latin typeface="Times New Roman" panose="02020603050405020304" pitchFamily="18" charset="0"/>
                    <a:cs typeface="Times New Roman" panose="02020603050405020304" pitchFamily="18" charset="0"/>
                  </a:rPr>
                  <a:t>của </a:t>
                </a:r>
                <a:r>
                  <a:rPr lang="vi-VN" sz="2000">
                    <a:solidFill>
                      <a:srgbClr val="000066"/>
                    </a:solidFill>
                    <a:latin typeface="Times New Roman" panose="02020603050405020304" pitchFamily="18" charset="0"/>
                    <a:cs typeface="Times New Roman" panose="02020603050405020304" pitchFamily="18" charset="0"/>
                  </a:rPr>
                  <a:t>mô hình ước lượng, hệ số này nằm giữa 0 và 1, càng gần 1 tỷ lệ giải thích được của mô hình càng tốt</a:t>
                </a:r>
                <a:endParaRPr lang="en-US" sz="2000">
                  <a:solidFill>
                    <a:srgbClr val="000066"/>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
                </a:pPr>
                <a:r>
                  <a:rPr lang="en-US" sz="2000" err="1">
                    <a:solidFill>
                      <a:srgbClr val="000066"/>
                    </a:solidFill>
                    <a:latin typeface="Times New Roman" panose="02020603050405020304" pitchFamily="18" charset="0"/>
                    <a:cs typeface="Times New Roman" panose="02020603050405020304" pitchFamily="18" charset="0"/>
                  </a:rPr>
                  <a:t>Công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thức</a:t>
                </a:r>
                <a:r>
                  <a:rPr lang="en-US" sz="2000">
                    <a:solidFill>
                      <a:srgbClr val="000066"/>
                    </a:solidFill>
                    <a:latin typeface="Times New Roman" panose="02020603050405020304" pitchFamily="18" charset="0"/>
                    <a:cs typeface="Times New Roman" panose="02020603050405020304" pitchFamily="18" charset="0"/>
                  </a:rPr>
                  <a:t> :      </a:t>
                </a:r>
              </a:p>
              <a:p>
                <a:pPr lvl="3"/>
                <a:r>
                  <a:rPr lang="en-US" sz="2000">
                    <a:solidFill>
                      <a:srgbClr val="000066"/>
                    </a:solidFill>
                    <a:latin typeface="Times New Roman" panose="02020603050405020304" pitchFamily="18" charset="0"/>
                    <a:cs typeface="Times New Roman" panose="02020603050405020304" pitchFamily="18" charset="0"/>
                  </a:rPr>
                  <a:t>			</a:t>
                </a:r>
                <a:r>
                  <a:rPr lang="en-US" sz="3600"/>
                  <a:t> </a:t>
                </a:r>
                <a14:m>
                  <m:oMath xmlns:m="http://schemas.openxmlformats.org/officeDocument/2006/math">
                    <m:sSup>
                      <m:sSupPr>
                        <m:ctrlPr>
                          <a:rPr lang="en-US" sz="3500" i="1">
                            <a:solidFill>
                              <a:srgbClr val="000066"/>
                            </a:solidFill>
                            <a:latin typeface="Cambria Math" panose="02040503050406030204" pitchFamily="18" charset="0"/>
                            <a:cs typeface="Times New Roman" panose="02020603050405020304" pitchFamily="18" charset="0"/>
                          </a:rPr>
                        </m:ctrlPr>
                      </m:sSupPr>
                      <m:e>
                        <m:r>
                          <a:rPr lang="en-US" sz="3500">
                            <a:solidFill>
                              <a:srgbClr val="000066"/>
                            </a:solidFill>
                            <a:latin typeface="Cambria Math" panose="02040503050406030204" pitchFamily="18" charset="0"/>
                            <a:cs typeface="Times New Roman" panose="02020603050405020304" pitchFamily="18" charset="0"/>
                          </a:rPr>
                          <m:t>𝑹</m:t>
                        </m:r>
                      </m:e>
                      <m:sup>
                        <m:r>
                          <a:rPr lang="en-US" sz="3500">
                            <a:solidFill>
                              <a:srgbClr val="000066"/>
                            </a:solidFill>
                            <a:latin typeface="Cambria Math" panose="02040503050406030204" pitchFamily="18" charset="0"/>
                            <a:cs typeface="Times New Roman" panose="02020603050405020304" pitchFamily="18" charset="0"/>
                          </a:rPr>
                          <m:t>𝟐</m:t>
                        </m:r>
                      </m:sup>
                    </m:sSup>
                  </m:oMath>
                </a14:m>
                <a:r>
                  <a:rPr lang="en-US" sz="3500">
                    <a:solidFill>
                      <a:srgbClr val="000066"/>
                    </a:solidFill>
                    <a:latin typeface="Times New Roman" panose="02020603050405020304" pitchFamily="18" charset="0"/>
                    <a:cs typeface="Times New Roman" panose="02020603050405020304" pitchFamily="18" charset="0"/>
                  </a:rPr>
                  <a:t> = 	1-  </a:t>
                </a:r>
                <a14:m>
                  <m:oMath xmlns:m="http://schemas.openxmlformats.org/officeDocument/2006/math">
                    <m:f>
                      <m:fPr>
                        <m:ctrlPr>
                          <a:rPr lang="en-US" sz="3500" i="1">
                            <a:solidFill>
                              <a:srgbClr val="000066"/>
                            </a:solidFill>
                            <a:latin typeface="Cambria Math" panose="02040503050406030204" pitchFamily="18" charset="0"/>
                            <a:cs typeface="Times New Roman" panose="02020603050405020304" pitchFamily="18" charset="0"/>
                          </a:rPr>
                        </m:ctrlPr>
                      </m:fPr>
                      <m:num>
                        <m:r>
                          <a:rPr lang="en-US" sz="3500">
                            <a:solidFill>
                              <a:srgbClr val="000066"/>
                            </a:solidFill>
                            <a:latin typeface="Cambria Math" panose="02040503050406030204" pitchFamily="18" charset="0"/>
                            <a:cs typeface="Times New Roman" panose="02020603050405020304" pitchFamily="18" charset="0"/>
                          </a:rPr>
                          <m:t>𝐸𝑆𝑆</m:t>
                        </m:r>
                      </m:num>
                      <m:den>
                        <m:r>
                          <a:rPr lang="en-US" sz="3500">
                            <a:solidFill>
                              <a:srgbClr val="000066"/>
                            </a:solidFill>
                            <a:latin typeface="Cambria Math" panose="02040503050406030204" pitchFamily="18" charset="0"/>
                            <a:cs typeface="Times New Roman" panose="02020603050405020304" pitchFamily="18" charset="0"/>
                          </a:rPr>
                          <m:t>𝑇𝑆𝑆</m:t>
                        </m:r>
                      </m:den>
                    </m:f>
                  </m:oMath>
                </a14:m>
                <a:r>
                  <a:rPr lang="en-US" sz="3500" smtClean="0">
                    <a:solidFill>
                      <a:srgbClr val="000066"/>
                    </a:solidFill>
                    <a:latin typeface="Times New Roman" panose="02020603050405020304" pitchFamily="18" charset="0"/>
                    <a:cs typeface="Times New Roman" panose="02020603050405020304" pitchFamily="18" charset="0"/>
                  </a:rPr>
                  <a:t> </a:t>
                </a:r>
                <a:endParaRPr lang="en-US" sz="3500">
                  <a:solidFill>
                    <a:srgbClr val="000066"/>
                  </a:solidFill>
                  <a:latin typeface="Times New Roman" panose="02020603050405020304" pitchFamily="18" charset="0"/>
                  <a:cs typeface="Times New Roman" panose="02020603050405020304" pitchFamily="18" charset="0"/>
                </a:endParaRPr>
              </a:p>
              <a:p>
                <a:pPr marL="860425" lvl="3" indent="511175"/>
                <a:r>
                  <a:rPr lang="en-US" sz="2000" err="1">
                    <a:solidFill>
                      <a:srgbClr val="000066"/>
                    </a:solidFill>
                    <a:latin typeface="Times New Roman" panose="02020603050405020304" pitchFamily="18" charset="0"/>
                    <a:cs typeface="Times New Roman" panose="02020603050405020304" pitchFamily="18" charset="0"/>
                  </a:rPr>
                  <a:t>Với</a:t>
                </a:r>
                <a:r>
                  <a:rPr lang="en-US" sz="2000">
                    <a:solidFill>
                      <a:srgbClr val="000066"/>
                    </a:solidFill>
                    <a:latin typeface="Times New Roman" panose="02020603050405020304" pitchFamily="18" charset="0"/>
                    <a:cs typeface="Times New Roman" panose="02020603050405020304" pitchFamily="18" charset="0"/>
                  </a:rPr>
                  <a:t>: </a:t>
                </a:r>
              </a:p>
              <a:p>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ESS </a:t>
                </a:r>
                <a:r>
                  <a:rPr lang="en-US" sz="2000" err="1" smtClean="0">
                    <a:solidFill>
                      <a:srgbClr val="000066"/>
                    </a:solidFill>
                    <a:latin typeface="Times New Roman" panose="02020603050405020304" pitchFamily="18" charset="0"/>
                    <a:cs typeface="Times New Roman" panose="02020603050405020304" pitchFamily="18" charset="0"/>
                  </a:rPr>
                  <a:t>là</a:t>
                </a:r>
                <a:r>
                  <a:rPr lang="en-US" sz="2000" smtClean="0">
                    <a:solidFill>
                      <a:srgbClr val="000066"/>
                    </a:solidFill>
                    <a:latin typeface="Times New Roman" panose="02020603050405020304" pitchFamily="18" charset="0"/>
                    <a:cs typeface="Times New Roman" panose="02020603050405020304" pitchFamily="18" charset="0"/>
                  </a:rPr>
                  <a:t> </a:t>
                </a:r>
                <a:r>
                  <a:rPr lang="vi-VN" sz="2000">
                    <a:solidFill>
                      <a:srgbClr val="000066"/>
                    </a:solidFill>
                    <a:latin typeface="Times New Roman" panose="02020603050405020304" pitchFamily="18" charset="0"/>
                    <a:cs typeface="Times New Roman" panose="02020603050405020304" pitchFamily="18" charset="0"/>
                  </a:rPr>
                  <a:t>tổng các độ lệch bình phương phần dư</a:t>
                </a:r>
                <a:endParaRPr lang="en-US" sz="2000">
                  <a:solidFill>
                    <a:srgbClr val="000066"/>
                  </a:solidFill>
                  <a:latin typeface="Times New Roman" panose="02020603050405020304" pitchFamily="18" charset="0"/>
                  <a:cs typeface="Times New Roman" panose="02020603050405020304" pitchFamily="18" charset="0"/>
                </a:endParaRPr>
              </a:p>
              <a:p>
                <a:r>
                  <a:rPr lang="en-US" sz="2000">
                    <a:solidFill>
                      <a:srgbClr val="000066"/>
                    </a:solidFill>
                    <a:latin typeface="Times New Roman" panose="02020603050405020304" pitchFamily="18" charset="0"/>
                    <a:cs typeface="Times New Roman" panose="02020603050405020304" pitchFamily="18" charset="0"/>
                  </a:rPr>
                  <a:t>				TSS </a:t>
                </a:r>
                <a:r>
                  <a:rPr lang="en-US" sz="2000" err="1">
                    <a:solidFill>
                      <a:srgbClr val="000066"/>
                    </a:solidFill>
                    <a:latin typeface="Times New Roman" panose="02020603050405020304" pitchFamily="18" charset="0"/>
                    <a:cs typeface="Times New Roman" panose="02020603050405020304" pitchFamily="18" charset="0"/>
                  </a:rPr>
                  <a:t>là</a:t>
                </a:r>
                <a:r>
                  <a:rPr lang="en-US" sz="2000">
                    <a:solidFill>
                      <a:srgbClr val="000066"/>
                    </a:solidFill>
                    <a:latin typeface="Times New Roman" panose="02020603050405020304" pitchFamily="18" charset="0"/>
                    <a:cs typeface="Times New Roman" panose="02020603050405020304" pitchFamily="18" charset="0"/>
                  </a:rPr>
                  <a:t> </a:t>
                </a:r>
                <a:r>
                  <a:rPr lang="vi-VN" sz="2000">
                    <a:solidFill>
                      <a:srgbClr val="000066"/>
                    </a:solidFill>
                    <a:latin typeface="Times New Roman" panose="02020603050405020304" pitchFamily="18" charset="0"/>
                    <a:cs typeface="Times New Roman" panose="02020603050405020304" pitchFamily="18" charset="0"/>
                  </a:rPr>
                  <a:t>tổng các độ lệch bình phương toàn bộ</a:t>
                </a:r>
                <a:endParaRPr lang="en-US" sz="2000">
                  <a:solidFill>
                    <a:srgbClr val="000066"/>
                  </a:solidFill>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45830" y="1672131"/>
                <a:ext cx="10171139" cy="3015313"/>
              </a:xfrm>
              <a:prstGeom prst="rect">
                <a:avLst/>
              </a:prstGeom>
              <a:blipFill>
                <a:blip r:embed="rId2"/>
                <a:stretch>
                  <a:fillRect r="-839" b="-2626"/>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7DEB4A44-E40A-4AA7-BA7A-C5076E3A0A36}"/>
              </a:ext>
            </a:extLst>
          </p:cNvPr>
          <p:cNvSpPr/>
          <p:nvPr/>
        </p:nvSpPr>
        <p:spPr>
          <a:xfrm>
            <a:off x="11166598" y="6265817"/>
            <a:ext cx="619002"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14</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9472620" y="6258729"/>
            <a:ext cx="1693978" cy="507831"/>
          </a:xfrm>
          <a:prstGeom prst="rect">
            <a:avLst/>
          </a:prstGeom>
          <a:noFill/>
        </p:spPr>
        <p:txBody>
          <a:bodyPr wrap="square" rtlCol="0">
            <a:spAutoFit/>
          </a:bodyPr>
          <a:lstStyle/>
          <a:p>
            <a:pPr>
              <a:lnSpc>
                <a:spcPct val="150000"/>
              </a:lnSpc>
            </a:pPr>
            <a:r>
              <a:rPr lang="en-US" err="1" smtClean="0">
                <a:latin typeface="Times New Roman" panose="02020603050405020304" pitchFamily="18" charset="0"/>
                <a:cs typeface="Times New Roman" panose="02020603050405020304" pitchFamily="18" charset="0"/>
              </a:rPr>
              <a:t>Chỉ</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số</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đánh</a:t>
            </a:r>
            <a:r>
              <a:rPr lang="en-US" smtClean="0">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giá</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267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949579" y="208889"/>
            <a:ext cx="11098986"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smtClean="0">
                <a:latin typeface="Times New Roman" panose="02020603050405020304" pitchFamily="18" charset="0"/>
                <a:cs typeface="Times New Roman" panose="02020603050405020304" pitchFamily="18" charset="0"/>
              </a:rPr>
              <a:t>Các GIẢI THUẬT đề xuất</a:t>
            </a:r>
            <a:endParaRPr lang="en-US" sz="6000">
              <a:latin typeface="Times New Roman" panose="02020603050405020304" pitchFamily="18" charset="0"/>
              <a:cs typeface="Times New Roman" panose="02020603050405020304" pitchFamily="18" charset="0"/>
            </a:endParaRPr>
          </a:p>
        </p:txBody>
      </p:sp>
      <p:sp>
        <p:nvSpPr>
          <p:cNvPr id="5" name="TextBox 4"/>
          <p:cNvSpPr txBox="1"/>
          <p:nvPr/>
        </p:nvSpPr>
        <p:spPr>
          <a:xfrm>
            <a:off x="1619414" y="1488281"/>
            <a:ext cx="9549329" cy="313932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err="1" smtClean="0">
                <a:solidFill>
                  <a:srgbClr val="000066"/>
                </a:solidFill>
                <a:latin typeface="Times New Roman" panose="02020603050405020304" pitchFamily="18" charset="0"/>
                <a:cs typeface="Times New Roman" panose="02020603050405020304" pitchFamily="18" charset="0"/>
              </a:rPr>
              <a:t>Giải</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thuật</a:t>
            </a:r>
            <a:r>
              <a:rPr lang="en-US" sz="2000" smtClean="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Hồi quy tuyến tính (</a:t>
            </a:r>
            <a:r>
              <a:rPr lang="en-US" sz="2000" smtClean="0">
                <a:solidFill>
                  <a:srgbClr val="000066"/>
                </a:solidFill>
                <a:latin typeface="Times New Roman" panose="02020603050405020304" pitchFamily="18" charset="0"/>
                <a:cs typeface="Times New Roman" panose="02020603050405020304" pitchFamily="18" charset="0"/>
              </a:rPr>
              <a:t>Linear </a:t>
            </a:r>
            <a:r>
              <a:rPr lang="vi-VN" sz="2000" smtClean="0">
                <a:solidFill>
                  <a:srgbClr val="000066"/>
                </a:solidFill>
                <a:latin typeface="Times New Roman" panose="02020603050405020304" pitchFamily="18" charset="0"/>
                <a:cs typeface="Times New Roman" panose="02020603050405020304" pitchFamily="18" charset="0"/>
              </a:rPr>
              <a:t>Regression)</a:t>
            </a:r>
            <a:r>
              <a:rPr lang="en-US" sz="2000" smtClean="0">
                <a:solidFill>
                  <a:srgbClr val="000066"/>
                </a:solidFill>
                <a:latin typeface="Times New Roman" panose="02020603050405020304" pitchFamily="18" charset="0"/>
                <a:cs typeface="Times New Roman" panose="02020603050405020304" pitchFamily="18" charset="0"/>
              </a:rPr>
              <a:t> : </a:t>
            </a:r>
            <a:r>
              <a:rPr lang="en-US" sz="2000" err="1" smtClean="0">
                <a:solidFill>
                  <a:srgbClr val="000066"/>
                </a:solidFill>
                <a:latin typeface="Times New Roman" panose="02020603050405020304" pitchFamily="18" charset="0"/>
                <a:cs typeface="Times New Roman" panose="02020603050405020304" pitchFamily="18" charset="0"/>
              </a:rPr>
              <a:t>Dự</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đoán</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giá</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trị</a:t>
            </a:r>
            <a:r>
              <a:rPr lang="en-US" sz="2000" smtClean="0">
                <a:solidFill>
                  <a:srgbClr val="000066"/>
                </a:solidFill>
                <a:latin typeface="Times New Roman" panose="02020603050405020304" pitchFamily="18" charset="0"/>
                <a:cs typeface="Times New Roman" panose="02020603050405020304" pitchFamily="18" charset="0"/>
              </a:rPr>
              <a:t> liên </a:t>
            </a:r>
            <a:r>
              <a:rPr lang="en-US" sz="2000" err="1" smtClean="0">
                <a:solidFill>
                  <a:srgbClr val="000066"/>
                </a:solidFill>
                <a:latin typeface="Times New Roman" panose="02020603050405020304" pitchFamily="18" charset="0"/>
                <a:cs typeface="Times New Roman" panose="02020603050405020304" pitchFamily="18" charset="0"/>
              </a:rPr>
              <a:t>tục</a:t>
            </a:r>
            <a:r>
              <a:rPr lang="en-US" sz="2000" smtClean="0">
                <a:solidFill>
                  <a:srgbClr val="000066"/>
                </a:solidFill>
                <a:latin typeface="Times New Roman" panose="02020603050405020304" pitchFamily="18" charset="0"/>
                <a:cs typeface="Times New Roman" panose="02020603050405020304" pitchFamily="18" charset="0"/>
              </a:rPr>
              <a:t> (continuous target variable) y </a:t>
            </a:r>
            <a:r>
              <a:rPr lang="en-US" sz="2000" err="1" smtClean="0">
                <a:solidFill>
                  <a:srgbClr val="000066"/>
                </a:solidFill>
                <a:latin typeface="Times New Roman" panose="02020603050405020304" pitchFamily="18" charset="0"/>
                <a:cs typeface="Times New Roman" panose="02020603050405020304" pitchFamily="18" charset="0"/>
              </a:rPr>
              <a:t>dựa</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trên</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một</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véc-tơ</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đầu</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vào</a:t>
            </a:r>
            <a:r>
              <a:rPr lang="en-US" sz="2000" smtClean="0">
                <a:solidFill>
                  <a:srgbClr val="000066"/>
                </a:solidFill>
                <a:latin typeface="Times New Roman" panose="02020603050405020304" pitchFamily="18" charset="0"/>
                <a:cs typeface="Times New Roman" panose="02020603050405020304" pitchFamily="18" charset="0"/>
              </a:rPr>
              <a:t> x</a:t>
            </a:r>
          </a:p>
          <a:p>
            <a:pPr marL="342900" indent="-342900">
              <a:lnSpc>
                <a:spcPct val="150000"/>
              </a:lnSpc>
              <a:buFont typeface="Wingdings" panose="05000000000000000000" pitchFamily="2" charset="2"/>
              <a:buChar char="v"/>
            </a:pPr>
            <a:r>
              <a:rPr lang="vi-VN" sz="2000" smtClean="0">
                <a:solidFill>
                  <a:srgbClr val="000066"/>
                </a:solidFill>
                <a:latin typeface="Times New Roman" panose="02020603050405020304" pitchFamily="18" charset="0"/>
                <a:cs typeface="Times New Roman" panose="02020603050405020304" pitchFamily="18" charset="0"/>
              </a:rPr>
              <a:t>Về cơ bản thì ta sẽ có một tập huấn luyện chứa các cặp </a:t>
            </a:r>
            <a:r>
              <a:rPr lang="en-US" sz="2000" smtClean="0">
                <a:solidFill>
                  <a:srgbClr val="000066"/>
                </a:solidFill>
                <a:latin typeface="Times New Roman" panose="02020603050405020304" pitchFamily="18" charset="0"/>
                <a:cs typeface="Times New Roman" panose="02020603050405020304" pitchFamily="18" charset="0"/>
              </a:rPr>
              <a:t>(x</a:t>
            </a:r>
            <a:r>
              <a:rPr lang="en-US" sz="2000" baseline="30000" smtClean="0">
                <a:solidFill>
                  <a:srgbClr val="000066"/>
                </a:solidFill>
                <a:latin typeface="Times New Roman" panose="02020603050405020304" pitchFamily="18" charset="0"/>
                <a:cs typeface="Times New Roman" panose="02020603050405020304" pitchFamily="18" charset="0"/>
              </a:rPr>
              <a:t>(</a:t>
            </a:r>
            <a:r>
              <a:rPr lang="en-US" sz="2000" baseline="30000" err="1" smtClean="0">
                <a:solidFill>
                  <a:srgbClr val="000066"/>
                </a:solidFill>
                <a:latin typeface="Times New Roman" panose="02020603050405020304" pitchFamily="18" charset="0"/>
                <a:cs typeface="Times New Roman" panose="02020603050405020304" pitchFamily="18" charset="0"/>
              </a:rPr>
              <a:t>i</a:t>
            </a:r>
            <a:r>
              <a:rPr lang="en-US" sz="2000" baseline="30000" smtClean="0">
                <a:solidFill>
                  <a:srgbClr val="000066"/>
                </a:solidFill>
                <a:latin typeface="Times New Roman" panose="02020603050405020304" pitchFamily="18" charset="0"/>
                <a:cs typeface="Times New Roman" panose="02020603050405020304" pitchFamily="18" charset="0"/>
              </a:rPr>
              <a:t>)</a:t>
            </a:r>
            <a:r>
              <a:rPr lang="en-US" sz="2000" smtClean="0">
                <a:solidFill>
                  <a:srgbClr val="000066"/>
                </a:solidFill>
                <a:latin typeface="Times New Roman" panose="02020603050405020304" pitchFamily="18" charset="0"/>
                <a:cs typeface="Times New Roman" panose="02020603050405020304" pitchFamily="18" charset="0"/>
              </a:rPr>
              <a:t>, y </a:t>
            </a:r>
            <a:r>
              <a:rPr lang="en-US" sz="2000" baseline="30000" smtClean="0">
                <a:solidFill>
                  <a:srgbClr val="000066"/>
                </a:solidFill>
                <a:latin typeface="Times New Roman" panose="02020603050405020304" pitchFamily="18" charset="0"/>
                <a:cs typeface="Times New Roman" panose="02020603050405020304" pitchFamily="18" charset="0"/>
              </a:rPr>
              <a:t>(</a:t>
            </a:r>
            <a:r>
              <a:rPr lang="en-US" sz="2000" baseline="30000" err="1" smtClean="0">
                <a:solidFill>
                  <a:srgbClr val="000066"/>
                </a:solidFill>
                <a:latin typeface="Times New Roman" panose="02020603050405020304" pitchFamily="18" charset="0"/>
                <a:cs typeface="Times New Roman" panose="02020603050405020304" pitchFamily="18" charset="0"/>
              </a:rPr>
              <a:t>i</a:t>
            </a:r>
            <a:r>
              <a:rPr lang="en-US" sz="2000" baseline="30000" smtClean="0">
                <a:solidFill>
                  <a:srgbClr val="000066"/>
                </a:solidFill>
                <a:latin typeface="Times New Roman" panose="02020603050405020304" pitchFamily="18" charset="0"/>
                <a:cs typeface="Times New Roman" panose="02020603050405020304" pitchFamily="18" charset="0"/>
              </a:rPr>
              <a:t>)</a:t>
            </a:r>
            <a:r>
              <a:rPr lang="en-US" sz="2000" smtClean="0">
                <a:solidFill>
                  <a:srgbClr val="000066"/>
                </a:solidFill>
                <a:latin typeface="Times New Roman" panose="02020603050405020304" pitchFamily="18" charset="0"/>
                <a:cs typeface="Times New Roman" panose="02020603050405020304" pitchFamily="18" charset="0"/>
              </a:rPr>
              <a:t>) t</a:t>
            </a:r>
            <a:r>
              <a:rPr lang="vi-VN" sz="2000" smtClean="0">
                <a:solidFill>
                  <a:srgbClr val="000066"/>
                </a:solidFill>
                <a:latin typeface="Times New Roman" panose="02020603050405020304" pitchFamily="18" charset="0"/>
                <a:cs typeface="Times New Roman" panose="02020603050405020304" pitchFamily="18" charset="0"/>
              </a:rPr>
              <a:t>ương ứng và nhiệm vụ của ta là phải tìm giá trị </a:t>
            </a:r>
            <a:r>
              <a:rPr lang="en-US" sz="2000" smtClean="0">
                <a:solidFill>
                  <a:srgbClr val="000066"/>
                </a:solidFill>
                <a:latin typeface="Times New Roman" panose="02020603050405020304" pitchFamily="18" charset="0"/>
                <a:cs typeface="Times New Roman" panose="02020603050405020304" pitchFamily="18" charset="0"/>
              </a:rPr>
              <a:t>y</a:t>
            </a:r>
            <a:r>
              <a:rPr lang="vi-VN" sz="2000" smtClean="0">
                <a:solidFill>
                  <a:srgbClr val="000066"/>
                </a:solidFill>
                <a:latin typeface="Times New Roman" panose="02020603050405020304" pitchFamily="18" charset="0"/>
                <a:cs typeface="Times New Roman" panose="02020603050405020304" pitchFamily="18" charset="0"/>
              </a:rPr>
              <a:t>​ ứng với một đầu vào </a:t>
            </a:r>
            <a:r>
              <a:rPr lang="en-US" sz="2000" smtClean="0">
                <a:solidFill>
                  <a:srgbClr val="000066"/>
                </a:solidFill>
                <a:latin typeface="Times New Roman" panose="02020603050405020304" pitchFamily="18" charset="0"/>
                <a:cs typeface="Times New Roman" panose="02020603050405020304" pitchFamily="18" charset="0"/>
              </a:rPr>
              <a:t>x</a:t>
            </a:r>
            <a:r>
              <a:rPr lang="vi-VN" sz="2000" smtClean="0">
                <a:solidFill>
                  <a:srgbClr val="000066"/>
                </a:solidFill>
                <a:latin typeface="Times New Roman" panose="02020603050405020304" pitchFamily="18" charset="0"/>
                <a:cs typeface="Times New Roman" panose="02020603050405020304" pitchFamily="18" charset="0"/>
              </a:rPr>
              <a:t> mới. Để làm điều này ta cần tìm được quan hệ giữa </a:t>
            </a:r>
            <a:r>
              <a:rPr lang="en-US" sz="2000" smtClean="0">
                <a:solidFill>
                  <a:srgbClr val="000066"/>
                </a:solidFill>
                <a:latin typeface="Times New Roman" panose="02020603050405020304" pitchFamily="18" charset="0"/>
                <a:cs typeface="Times New Roman" panose="02020603050405020304" pitchFamily="18" charset="0"/>
              </a:rPr>
              <a:t>x</a:t>
            </a:r>
            <a:r>
              <a:rPr lang="vi-VN" sz="2000" smtClean="0">
                <a:solidFill>
                  <a:srgbClr val="000066"/>
                </a:solidFill>
                <a:latin typeface="Times New Roman" panose="02020603050405020304" pitchFamily="18" charset="0"/>
                <a:cs typeface="Times New Roman" panose="02020603050405020304" pitchFamily="18" charset="0"/>
              </a:rPr>
              <a:t> và </a:t>
            </a:r>
            <a:r>
              <a:rPr lang="en-US" sz="2000" smtClean="0">
                <a:solidFill>
                  <a:srgbClr val="000066"/>
                </a:solidFill>
                <a:latin typeface="Times New Roman" panose="02020603050405020304" pitchFamily="18" charset="0"/>
                <a:cs typeface="Times New Roman" panose="02020603050405020304" pitchFamily="18" charset="0"/>
              </a:rPr>
              <a:t>y</a:t>
            </a:r>
            <a:r>
              <a:rPr lang="vi-VN" sz="2000" smtClean="0">
                <a:solidFill>
                  <a:srgbClr val="000066"/>
                </a:solidFill>
                <a:latin typeface="Times New Roman" panose="02020603050405020304" pitchFamily="18" charset="0"/>
                <a:cs typeface="Times New Roman" panose="02020603050405020304" pitchFamily="18" charset="0"/>
              </a:rPr>
              <a:t> để từ đó đưa ra được dự đoán. Hay nói cách trừu tượng hơn là ta cần vẽ được một đường </a:t>
            </a:r>
            <a:r>
              <a:rPr lang="en-US" sz="2000" smtClean="0">
                <a:solidFill>
                  <a:srgbClr val="000066"/>
                </a:solidFill>
                <a:latin typeface="Times New Roman" panose="02020603050405020304" pitchFamily="18" charset="0"/>
                <a:cs typeface="Times New Roman" panose="02020603050405020304" pitchFamily="18" charset="0"/>
              </a:rPr>
              <a:t>thẳng</a:t>
            </a:r>
            <a:r>
              <a:rPr lang="vi-VN" sz="2000" smtClean="0">
                <a:solidFill>
                  <a:srgbClr val="000066"/>
                </a:solidFill>
                <a:latin typeface="Times New Roman" panose="02020603050405020304" pitchFamily="18" charset="0"/>
                <a:cs typeface="Times New Roman" panose="02020603050405020304" pitchFamily="18" charset="0"/>
              </a:rPr>
              <a:t> thể hiện mối quan hệ trong tập dữ liệu</a:t>
            </a:r>
            <a:endParaRPr lang="en-US" b="1" smtClean="0"/>
          </a:p>
          <a:p>
            <a:endParaRPr lang="en-US" b="1"/>
          </a:p>
        </p:txBody>
      </p:sp>
      <p:sp>
        <p:nvSpPr>
          <p:cNvPr id="8" name="Oval 7">
            <a:extLst>
              <a:ext uri="{FF2B5EF4-FFF2-40B4-BE49-F238E27FC236}">
                <a16:creationId xmlns:a16="http://schemas.microsoft.com/office/drawing/2014/main" id="{8B394E24-3BD8-46E4-A9F7-507064E12D4A}"/>
              </a:ext>
            </a:extLst>
          </p:cNvPr>
          <p:cNvSpPr/>
          <p:nvPr/>
        </p:nvSpPr>
        <p:spPr>
          <a:xfrm>
            <a:off x="11168743" y="6259286"/>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8</a:t>
            </a:r>
          </a:p>
        </p:txBody>
      </p:sp>
      <p:sp>
        <p:nvSpPr>
          <p:cNvPr id="6" name="TextBox 5"/>
          <p:cNvSpPr txBox="1"/>
          <p:nvPr/>
        </p:nvSpPr>
        <p:spPr>
          <a:xfrm>
            <a:off x="9254176" y="6324991"/>
            <a:ext cx="1963555" cy="369332"/>
          </a:xfrm>
          <a:prstGeom prst="rect">
            <a:avLst/>
          </a:prstGeom>
          <a:noFill/>
        </p:spPr>
        <p:txBody>
          <a:bodyPr wrap="square" rtlCol="0">
            <a:spAutoFit/>
          </a:bodyPr>
          <a:lstStyle/>
          <a:p>
            <a:r>
              <a:rPr lang="en-US">
                <a:solidFill>
                  <a:schemeClr val="tx1">
                    <a:lumMod val="65000"/>
                    <a:lumOff val="35000"/>
                  </a:schemeClr>
                </a:solidFill>
                <a:latin typeface="Times New Roman" panose="02020603050405020304" pitchFamily="18" charset="0"/>
                <a:cs typeface="Times New Roman" panose="02020603050405020304" pitchFamily="18" charset="0"/>
              </a:rPr>
              <a:t>Linear Regression</a:t>
            </a:r>
            <a:endParaRPr lang="en-US">
              <a:solidFill>
                <a:schemeClr val="tx1">
                  <a:lumMod val="65000"/>
                  <a:lumOff val="35000"/>
                </a:schemeClr>
              </a:solidFill>
            </a:endParaRPr>
          </a:p>
        </p:txBody>
      </p:sp>
    </p:spTree>
    <p:extLst>
      <p:ext uri="{BB962C8B-B14F-4D97-AF65-F5344CB8AC3E}">
        <p14:creationId xmlns:p14="http://schemas.microsoft.com/office/powerpoint/2010/main" val="1944610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5B2420DE-44EA-45DA-8199-090C0E2CD1F5}"/>
              </a:ext>
            </a:extLst>
          </p:cNvPr>
          <p:cNvSpPr txBox="1">
            <a:spLocks/>
          </p:cNvSpPr>
          <p:nvPr/>
        </p:nvSpPr>
        <p:spPr>
          <a:xfrm>
            <a:off x="909289" y="29880"/>
            <a:ext cx="11798181"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600">
                <a:latin typeface="Times New Roman" panose="02020603050405020304" pitchFamily="18" charset="0"/>
                <a:cs typeface="Times New Roman" panose="02020603050405020304" pitchFamily="18" charset="0"/>
              </a:rPr>
              <a:t>Các GIẢI THUẬT đề xuất</a:t>
            </a:r>
          </a:p>
        </p:txBody>
      </p:sp>
      <p:sp>
        <p:nvSpPr>
          <p:cNvPr id="11" name="Oval 10">
            <a:extLst>
              <a:ext uri="{FF2B5EF4-FFF2-40B4-BE49-F238E27FC236}">
                <a16:creationId xmlns:a16="http://schemas.microsoft.com/office/drawing/2014/main" id="{DA855BBC-2AF9-4226-84D6-F3D2E469221F}"/>
              </a:ext>
            </a:extLst>
          </p:cNvPr>
          <p:cNvSpPr/>
          <p:nvPr/>
        </p:nvSpPr>
        <p:spPr>
          <a:xfrm>
            <a:off x="11168743" y="6259286"/>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9</a:t>
            </a:r>
          </a:p>
        </p:txBody>
      </p:sp>
      <p:pic>
        <p:nvPicPr>
          <p:cNvPr id="3" name="Picture 2"/>
          <p:cNvPicPr>
            <a:picLocks noChangeAspect="1"/>
          </p:cNvPicPr>
          <p:nvPr/>
        </p:nvPicPr>
        <p:blipFill>
          <a:blip r:embed="rId2"/>
          <a:stretch>
            <a:fillRect/>
          </a:stretch>
        </p:blipFill>
        <p:spPr>
          <a:xfrm>
            <a:off x="1636797" y="956979"/>
            <a:ext cx="3581400" cy="3990975"/>
          </a:xfrm>
          <a:prstGeom prst="rect">
            <a:avLst/>
          </a:prstGeom>
        </p:spPr>
      </p:pic>
      <p:sp>
        <p:nvSpPr>
          <p:cNvPr id="4" name="Right Arrow 3"/>
          <p:cNvSpPr/>
          <p:nvPr/>
        </p:nvSpPr>
        <p:spPr>
          <a:xfrm>
            <a:off x="5570813" y="2617692"/>
            <a:ext cx="712695" cy="48409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6636124" y="956980"/>
            <a:ext cx="3686175" cy="3990975"/>
          </a:xfrm>
          <a:prstGeom prst="rect">
            <a:avLst/>
          </a:prstGeom>
        </p:spPr>
      </p:pic>
      <p:sp>
        <p:nvSpPr>
          <p:cNvPr id="2" name="Rectangle 1"/>
          <p:cNvSpPr/>
          <p:nvPr/>
        </p:nvSpPr>
        <p:spPr>
          <a:xfrm>
            <a:off x="1641908" y="5118611"/>
            <a:ext cx="9526835" cy="1015663"/>
          </a:xfrm>
          <a:prstGeom prst="rect">
            <a:avLst/>
          </a:prstGeom>
        </p:spPr>
        <p:txBody>
          <a:bodyPr wrap="square">
            <a:spAutoFit/>
          </a:bodyPr>
          <a:lstStyle/>
          <a:p>
            <a:pPr marL="342900" lvl="0" indent="-342900" defTabSz="914400" eaLnBrk="0" fontAlgn="base" hangingPunct="0">
              <a:spcBef>
                <a:spcPct val="0"/>
              </a:spcBef>
              <a:spcAft>
                <a:spcPct val="0"/>
              </a:spcAft>
              <a:buFont typeface="Wingdings" panose="05000000000000000000" pitchFamily="2" charset="2"/>
              <a:buChar char="Ø"/>
            </a:pPr>
            <a:r>
              <a:rPr lang="en-US" altLang="en-US" sz="2000" dirty="0" err="1">
                <a:solidFill>
                  <a:srgbClr val="000066"/>
                </a:solidFill>
                <a:latin typeface="Times New Roman" panose="02020603050405020304" pitchFamily="18" charset="0"/>
                <a:cs typeface="Times New Roman" panose="02020603050405020304" pitchFamily="18" charset="0"/>
              </a:rPr>
              <a:t>Ví</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dụ</a:t>
            </a:r>
            <a:r>
              <a:rPr lang="en-US" altLang="en-US" sz="2000" dirty="0">
                <a:solidFill>
                  <a:srgbClr val="000066"/>
                </a:solidFill>
                <a:latin typeface="Times New Roman" panose="02020603050405020304" pitchFamily="18" charset="0"/>
                <a:cs typeface="Times New Roman" panose="02020603050405020304" pitchFamily="18" charset="0"/>
              </a:rPr>
              <a:t>, ở </a:t>
            </a:r>
            <a:r>
              <a:rPr lang="en-US" altLang="en-US" sz="2000" dirty="0" err="1">
                <a:solidFill>
                  <a:srgbClr val="000066"/>
                </a:solidFill>
                <a:latin typeface="Times New Roman" panose="02020603050405020304" pitchFamily="18" charset="0"/>
                <a:cs typeface="Times New Roman" panose="02020603050405020304" pitchFamily="18" charset="0"/>
              </a:rPr>
              <a:t>các</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điểm</a:t>
            </a:r>
            <a:r>
              <a:rPr lang="en-US" altLang="en-US" sz="2000" dirty="0">
                <a:solidFill>
                  <a:srgbClr val="000066"/>
                </a:solidFill>
                <a:latin typeface="Times New Roman" panose="02020603050405020304" pitchFamily="18" charset="0"/>
                <a:cs typeface="Times New Roman" panose="02020603050405020304" pitchFamily="18" charset="0"/>
              </a:rPr>
              <a:t> ở </a:t>
            </a:r>
            <a:r>
              <a:rPr lang="en-US" altLang="en-US" sz="2000" dirty="0" err="1">
                <a:solidFill>
                  <a:srgbClr val="000066"/>
                </a:solidFill>
                <a:latin typeface="Times New Roman" panose="02020603050405020304" pitchFamily="18" charset="0"/>
                <a:cs typeface="Times New Roman" panose="02020603050405020304" pitchFamily="18" charset="0"/>
              </a:rPr>
              <a:t>hình</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trên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trái</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biểu</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diễn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các</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điểm</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dữ</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liệu</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khác</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nhau</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và</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đường</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thẳng</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bên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phải</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đại</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diện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cho</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một</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đường</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gần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đúng</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có</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thể</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giải</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thích</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mối</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quan</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hệ</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giữa</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các</a:t>
            </a:r>
            <a:r>
              <a:rPr lang="en-US" altLang="en-US" sz="2000" dirty="0">
                <a:solidFill>
                  <a:srgbClr val="000066"/>
                </a:solidFill>
                <a:latin typeface="Times New Roman" panose="02020603050405020304" pitchFamily="18" charset="0"/>
                <a:cs typeface="Times New Roman" panose="02020603050405020304" pitchFamily="18" charset="0"/>
              </a:rPr>
              <a:t> </a:t>
            </a:r>
            <a:r>
              <a:rPr lang="en-US" altLang="en-US" sz="2000" dirty="0" err="1">
                <a:solidFill>
                  <a:srgbClr val="000066"/>
                </a:solidFill>
                <a:latin typeface="Times New Roman" panose="02020603050405020304" pitchFamily="18" charset="0"/>
                <a:cs typeface="Times New Roman" panose="02020603050405020304" pitchFamily="18" charset="0"/>
              </a:rPr>
              <a:t>trục</a:t>
            </a:r>
            <a:r>
              <a:rPr lang="en-US" altLang="en-US" sz="2000" dirty="0">
                <a:solidFill>
                  <a:srgbClr val="000066"/>
                </a:solidFill>
                <a:latin typeface="Times New Roman" panose="02020603050405020304" pitchFamily="18" charset="0"/>
                <a:cs typeface="Times New Roman" panose="02020603050405020304" pitchFamily="18" charset="0"/>
              </a:rPr>
              <a:t> x &amp;</a:t>
            </a:r>
            <a:r>
              <a:rPr lang="en-US" altLang="en-US" sz="2000">
                <a:solidFill>
                  <a:srgbClr val="000066"/>
                </a:solidFill>
                <a:latin typeface="Times New Roman" panose="02020603050405020304" pitchFamily="18" charset="0"/>
                <a:cs typeface="Times New Roman" panose="02020603050405020304" pitchFamily="18" charset="0"/>
              </a:rPr>
              <a:t> </a:t>
            </a:r>
            <a:r>
              <a:rPr lang="vi-VN" altLang="en-US" sz="2000" smtClean="0">
                <a:solidFill>
                  <a:srgbClr val="000066"/>
                </a:solidFill>
                <a:latin typeface="Times New Roman" panose="02020603050405020304" pitchFamily="18" charset="0"/>
                <a:cs typeface="Times New Roman" panose="02020603050405020304" pitchFamily="18" charset="0"/>
              </a:rPr>
              <a:t>y(</a:t>
            </a:r>
            <a:r>
              <a:rPr lang="en-US" altLang="en-US" sz="2000" b="1" smtClean="0">
                <a:solidFill>
                  <a:srgbClr val="000066"/>
                </a:solidFill>
                <a:latin typeface="Times New Roman" panose="02020603050405020304" pitchFamily="18" charset="0"/>
                <a:cs typeface="Times New Roman" panose="02020603050405020304" pitchFamily="18" charset="0"/>
              </a:rPr>
              <a:t>hồi </a:t>
            </a:r>
            <a:r>
              <a:rPr lang="en-US" altLang="en-US" sz="2000" b="1" dirty="0" err="1">
                <a:solidFill>
                  <a:srgbClr val="000066"/>
                </a:solidFill>
                <a:latin typeface="Times New Roman" panose="02020603050405020304" pitchFamily="18" charset="0"/>
                <a:cs typeface="Times New Roman" panose="02020603050405020304" pitchFamily="18" charset="0"/>
              </a:rPr>
              <a:t>quy</a:t>
            </a:r>
            <a:r>
              <a:rPr lang="en-US" altLang="en-US" sz="2000" b="1" dirty="0">
                <a:solidFill>
                  <a:srgbClr val="000066"/>
                </a:solidFill>
                <a:latin typeface="Times New Roman" panose="02020603050405020304" pitchFamily="18" charset="0"/>
                <a:cs typeface="Times New Roman" panose="02020603050405020304" pitchFamily="18" charset="0"/>
              </a:rPr>
              <a:t> </a:t>
            </a:r>
            <a:r>
              <a:rPr lang="en-US" altLang="en-US" sz="2000" b="1" err="1">
                <a:solidFill>
                  <a:srgbClr val="000066"/>
                </a:solidFill>
                <a:latin typeface="Times New Roman" panose="02020603050405020304" pitchFamily="18" charset="0"/>
                <a:cs typeface="Times New Roman" panose="02020603050405020304" pitchFamily="18" charset="0"/>
              </a:rPr>
              <a:t>tuyến</a:t>
            </a:r>
            <a:r>
              <a:rPr lang="en-US" altLang="en-US" sz="2000" b="1">
                <a:solidFill>
                  <a:srgbClr val="000066"/>
                </a:solidFill>
                <a:latin typeface="Times New Roman" panose="02020603050405020304" pitchFamily="18" charset="0"/>
                <a:cs typeface="Times New Roman" panose="02020603050405020304" pitchFamily="18" charset="0"/>
              </a:rPr>
              <a:t> </a:t>
            </a:r>
            <a:r>
              <a:rPr lang="vi-VN" altLang="en-US" sz="2000" b="1" smtClean="0">
                <a:solidFill>
                  <a:srgbClr val="000066"/>
                </a:solidFill>
                <a:latin typeface="Times New Roman" panose="02020603050405020304" pitchFamily="18" charset="0"/>
                <a:cs typeface="Times New Roman" panose="02020603050405020304" pitchFamily="18" charset="0"/>
              </a:rPr>
              <a:t>tính</a:t>
            </a:r>
            <a:r>
              <a:rPr lang="vi-VN" altLang="en-US" sz="2000" smtClean="0">
                <a:solidFill>
                  <a:srgbClr val="000066"/>
                </a:solidFill>
                <a:latin typeface="Times New Roman" panose="02020603050405020304" pitchFamily="18" charset="0"/>
                <a:cs typeface="Times New Roman" panose="02020603050405020304" pitchFamily="18" charset="0"/>
              </a:rPr>
              <a:t>)</a:t>
            </a:r>
            <a:endParaRPr lang="en-US" altLang="en-US" sz="2000" dirty="0">
              <a:solidFill>
                <a:srgbClr val="000066"/>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9259141" y="6324991"/>
            <a:ext cx="2689532" cy="369332"/>
          </a:xfrm>
          <a:prstGeom prst="rect">
            <a:avLst/>
          </a:prstGeom>
          <a:noFill/>
        </p:spPr>
        <p:txBody>
          <a:bodyPr wrap="square" rtlCol="0">
            <a:spAutoFit/>
          </a:bodyPr>
          <a:lstStyle/>
          <a:p>
            <a:r>
              <a:rPr lang="en-US" dirty="0">
                <a:solidFill>
                  <a:schemeClr val="tx1">
                    <a:lumMod val="65000"/>
                    <a:lumOff val="35000"/>
                  </a:schemeClr>
                </a:solidFill>
                <a:latin typeface="Times New Roman" panose="02020603050405020304" pitchFamily="18" charset="0"/>
                <a:cs typeface="Times New Roman" panose="02020603050405020304" pitchFamily="18" charset="0"/>
              </a:rPr>
              <a:t>Linear Regression</a:t>
            </a:r>
            <a:endParaRPr lang="en-US" dirty="0">
              <a:solidFill>
                <a:schemeClr val="tx1">
                  <a:lumMod val="65000"/>
                  <a:lumOff val="35000"/>
                </a:schemeClr>
              </a:solidFill>
            </a:endParaRPr>
          </a:p>
        </p:txBody>
      </p:sp>
    </p:spTree>
    <p:extLst>
      <p:ext uri="{BB962C8B-B14F-4D97-AF65-F5344CB8AC3E}">
        <p14:creationId xmlns:p14="http://schemas.microsoft.com/office/powerpoint/2010/main" val="2489600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7193BB28-789D-42DE-A013-A4A323862F40}"/>
              </a:ext>
            </a:extLst>
          </p:cNvPr>
          <p:cNvSpPr txBox="1">
            <a:spLocks/>
          </p:cNvSpPr>
          <p:nvPr/>
        </p:nvSpPr>
        <p:spPr>
          <a:xfrm>
            <a:off x="842123" y="246073"/>
            <a:ext cx="11569512"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Các GIẢI THUẬT đề xuất</a:t>
            </a:r>
          </a:p>
        </p:txBody>
      </p:sp>
      <p:sp>
        <p:nvSpPr>
          <p:cNvPr id="4" name="TextBox 3"/>
          <p:cNvSpPr txBox="1"/>
          <p:nvPr/>
        </p:nvSpPr>
        <p:spPr>
          <a:xfrm>
            <a:off x="1169897" y="1462697"/>
            <a:ext cx="10157008" cy="3139321"/>
          </a:xfrm>
          <a:prstGeom prst="rect">
            <a:avLst/>
          </a:prstGeom>
          <a:noFill/>
        </p:spPr>
        <p:txBody>
          <a:bodyPr wrap="square" rtlCol="0">
            <a:spAutoFit/>
          </a:bodyPr>
          <a:lstStyle/>
          <a:p>
            <a:pPr marL="342900" indent="-342900">
              <a:lnSpc>
                <a:spcPct val="150000"/>
              </a:lnSpc>
              <a:spcBef>
                <a:spcPct val="0"/>
              </a:spcBef>
              <a:buFont typeface="Wingdings" panose="05000000000000000000" pitchFamily="2" charset="2"/>
              <a:buChar char="v"/>
            </a:pPr>
            <a:r>
              <a:rPr lang="en-US" sz="2000" err="1">
                <a:solidFill>
                  <a:srgbClr val="000066"/>
                </a:solidFill>
                <a:latin typeface="Times New Roman" panose="02020603050405020304" pitchFamily="18" charset="0"/>
                <a:cs typeface="Times New Roman" panose="02020603050405020304" pitchFamily="18" charset="0"/>
              </a:rPr>
              <a:t>Giải</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thuật</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c</a:t>
            </a:r>
            <a:r>
              <a:rPr lang="vi-VN" sz="2000" smtClean="0">
                <a:solidFill>
                  <a:srgbClr val="000066"/>
                </a:solidFill>
                <a:latin typeface="Times New Roman" panose="02020603050405020304" pitchFamily="18" charset="0"/>
                <a:cs typeface="Times New Roman" panose="02020603050405020304" pitchFamily="18" charset="0"/>
              </a:rPr>
              <a:t>ây </a:t>
            </a:r>
            <a:r>
              <a:rPr lang="vi-VN" sz="2000">
                <a:solidFill>
                  <a:srgbClr val="000066"/>
                </a:solidFill>
                <a:latin typeface="Times New Roman" panose="02020603050405020304" pitchFamily="18" charset="0"/>
                <a:cs typeface="Times New Roman" panose="02020603050405020304" pitchFamily="18" charset="0"/>
              </a:rPr>
              <a:t>quyết định </a:t>
            </a:r>
            <a:r>
              <a:rPr lang="vi-VN" sz="2000" smtClean="0">
                <a:solidFill>
                  <a:srgbClr val="000066"/>
                </a:solidFill>
                <a:latin typeface="Times New Roman" panose="02020603050405020304" pitchFamily="18" charset="0"/>
                <a:cs typeface="Times New Roman" panose="02020603050405020304" pitchFamily="18" charset="0"/>
              </a:rPr>
              <a:t>(</a:t>
            </a:r>
            <a:r>
              <a:rPr lang="en-US" sz="2000" smtClean="0">
                <a:solidFill>
                  <a:srgbClr val="000066"/>
                </a:solidFill>
                <a:latin typeface="Times New Roman" panose="02020603050405020304" pitchFamily="18" charset="0"/>
                <a:cs typeface="Times New Roman" panose="02020603050405020304" pitchFamily="18" charset="0"/>
              </a:rPr>
              <a:t>Decision Tree</a:t>
            </a:r>
            <a:r>
              <a:rPr lang="vi-VN" sz="2000" smtClean="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Decision </a:t>
            </a:r>
            <a:r>
              <a:rPr lang="vi-VN" sz="2000">
                <a:solidFill>
                  <a:srgbClr val="000066"/>
                </a:solidFill>
                <a:latin typeface="Times New Roman" panose="02020603050405020304" pitchFamily="18" charset="0"/>
                <a:cs typeface="Times New Roman" panose="02020603050405020304" pitchFamily="18" charset="0"/>
              </a:rPr>
              <a:t>tree có thể được áp dụng cho cả 2 dạng phân tích trong các dự án nghiên cứu khác nhau. Vì tính chất này mà khi nhắc đến Decision tree, cây quyết định, thông thường thì người ta thường gọi Classification </a:t>
            </a:r>
            <a:r>
              <a:rPr lang="en-US" sz="2000" smtClean="0">
                <a:solidFill>
                  <a:srgbClr val="000066"/>
                </a:solidFill>
                <a:latin typeface="Times New Roman" panose="02020603050405020304" pitchFamily="18" charset="0"/>
                <a:cs typeface="Times New Roman" panose="02020603050405020304" pitchFamily="18" charset="0"/>
              </a:rPr>
              <a:t>và </a:t>
            </a:r>
            <a:r>
              <a:rPr lang="vi-VN" sz="2000" smtClean="0">
                <a:solidFill>
                  <a:srgbClr val="000066"/>
                </a:solidFill>
                <a:latin typeface="Times New Roman" panose="02020603050405020304" pitchFamily="18" charset="0"/>
                <a:cs typeface="Times New Roman" panose="02020603050405020304" pitchFamily="18" charset="0"/>
              </a:rPr>
              <a:t>Regression </a:t>
            </a:r>
            <a:r>
              <a:rPr lang="vi-VN" sz="2000">
                <a:solidFill>
                  <a:srgbClr val="000066"/>
                </a:solidFill>
                <a:latin typeface="Times New Roman" panose="02020603050405020304" pitchFamily="18" charset="0"/>
                <a:cs typeface="Times New Roman" panose="02020603050405020304" pitchFamily="18" charset="0"/>
              </a:rPr>
              <a:t>Tree viết tắt là CART.</a:t>
            </a:r>
            <a:endParaRPr lang="en-US" sz="2000" smtClean="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000">
                <a:solidFill>
                  <a:srgbClr val="000066"/>
                </a:solidFill>
                <a:latin typeface="Times New Roman" panose="02020603050405020304" pitchFamily="18" charset="0"/>
                <a:cs typeface="Times New Roman" panose="02020603050405020304" pitchFamily="18" charset="0"/>
              </a:rPr>
              <a:t>Ở đây chúng tôi sử dụng Decision Tree Regression với tham số max_depth từ 11-15 để tạo và đánh giá mô hình</a:t>
            </a:r>
          </a:p>
          <a:p>
            <a:endParaRPr lang="en-US"/>
          </a:p>
        </p:txBody>
      </p:sp>
      <p:sp>
        <p:nvSpPr>
          <p:cNvPr id="5" name="TextBox 4"/>
          <p:cNvSpPr txBox="1"/>
          <p:nvPr/>
        </p:nvSpPr>
        <p:spPr>
          <a:xfrm>
            <a:off x="9451987" y="6352205"/>
            <a:ext cx="1641836" cy="369332"/>
          </a:xfrm>
          <a:prstGeom prst="rect">
            <a:avLst/>
          </a:prstGeom>
          <a:noFill/>
        </p:spPr>
        <p:txBody>
          <a:bodyPr wrap="square" rtlCol="0">
            <a:spAutoFit/>
          </a:bodyPr>
          <a:lstStyle/>
          <a:p>
            <a:r>
              <a:rPr lang="en-US" smtClean="0">
                <a:solidFill>
                  <a:schemeClr val="tx1">
                    <a:lumMod val="65000"/>
                    <a:lumOff val="35000"/>
                  </a:schemeClr>
                </a:solidFill>
                <a:latin typeface="Times New Roman" panose="02020603050405020304" pitchFamily="18" charset="0"/>
                <a:cs typeface="Times New Roman" panose="02020603050405020304" pitchFamily="18" charset="0"/>
              </a:rPr>
              <a:t>Decision Tree</a:t>
            </a:r>
            <a:endParaRPr lang="en-US">
              <a:solidFill>
                <a:schemeClr val="tx1">
                  <a:lumMod val="65000"/>
                  <a:lumOff val="35000"/>
                </a:schemeClr>
              </a:solidFill>
            </a:endParaRPr>
          </a:p>
        </p:txBody>
      </p:sp>
      <p:sp>
        <p:nvSpPr>
          <p:cNvPr id="7" name="Oval 6">
            <a:extLst>
              <a:ext uri="{FF2B5EF4-FFF2-40B4-BE49-F238E27FC236}">
                <a16:creationId xmlns:a16="http://schemas.microsoft.com/office/drawing/2014/main" id="{85534D18-AA49-474A-A2FA-A65EA515E6A9}"/>
              </a:ext>
            </a:extLst>
          </p:cNvPr>
          <p:cNvSpPr/>
          <p:nvPr/>
        </p:nvSpPr>
        <p:spPr>
          <a:xfrm>
            <a:off x="10909484"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10</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543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CFE305-3A50-45D1-8084-A535B056FF6F}"/>
              </a:ext>
            </a:extLst>
          </p:cNvPr>
          <p:cNvSpPr txBox="1">
            <a:spLocks/>
          </p:cNvSpPr>
          <p:nvPr/>
        </p:nvSpPr>
        <p:spPr>
          <a:xfrm>
            <a:off x="976992" y="196661"/>
            <a:ext cx="10627820"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Các GIẢI THUẬT đề xuất</a:t>
            </a:r>
          </a:p>
        </p:txBody>
      </p:sp>
      <mc:AlternateContent xmlns:mc="http://schemas.openxmlformats.org/markup-compatibility/2006" xmlns:a14="http://schemas.microsoft.com/office/drawing/2010/main">
        <mc:Choice Requires="a14">
          <p:sp>
            <p:nvSpPr>
              <p:cNvPr id="2" name="TextBox 1"/>
              <p:cNvSpPr txBox="1"/>
              <p:nvPr/>
            </p:nvSpPr>
            <p:spPr>
              <a:xfrm>
                <a:off x="1306474" y="1300565"/>
                <a:ext cx="10203167" cy="984885"/>
              </a:xfrm>
              <a:prstGeom prst="rect">
                <a:avLst/>
              </a:prstGeom>
              <a:noFill/>
            </p:spPr>
            <p:txBody>
              <a:bodyPr wrap="square" rtlCol="0">
                <a:spAutoFit/>
              </a:bodyPr>
              <a:lstStyle/>
              <a:p>
                <a:pPr marL="285750" indent="-285750">
                  <a:buFont typeface="Wingdings" panose="05000000000000000000" pitchFamily="2" charset="2"/>
                  <a:buChar char="v"/>
                </a:pPr>
                <a:r>
                  <a:rPr lang="vi-VN" sz="2000" smtClean="0">
                    <a:solidFill>
                      <a:srgbClr val="000066"/>
                    </a:solidFill>
                    <a:latin typeface="Times New Roman" panose="02020603050405020304" pitchFamily="18" charset="0"/>
                    <a:cs typeface="Times New Roman" panose="02020603050405020304" pitchFamily="18" charset="0"/>
                  </a:rPr>
                  <a:t>Với giải thuật</a:t>
                </a:r>
                <a:r>
                  <a:rPr lang="en-US" sz="2000" smtClean="0">
                    <a:solidFill>
                      <a:srgbClr val="000066"/>
                    </a:solidFill>
                    <a:latin typeface="Times New Roman" panose="02020603050405020304" pitchFamily="18" charset="0"/>
                    <a:cs typeface="Times New Roman" panose="02020603050405020304" pitchFamily="18" charset="0"/>
                  </a:rPr>
                  <a:t> </a:t>
                </a:r>
                <a:r>
                  <a:rPr lang="vi-VN" sz="2000">
                    <a:solidFill>
                      <a:srgbClr val="000066"/>
                    </a:solidFill>
                    <a:latin typeface="Times New Roman" panose="02020603050405020304" pitchFamily="18" charset="0"/>
                    <a:cs typeface="Times New Roman" panose="02020603050405020304" pitchFamily="18" charset="0"/>
                  </a:rPr>
                  <a:t>c</a:t>
                </a:r>
                <a:r>
                  <a:rPr lang="vi-VN" sz="2000" smtClean="0">
                    <a:solidFill>
                      <a:srgbClr val="000066"/>
                    </a:solidFill>
                    <a:latin typeface="Times New Roman" panose="02020603050405020304" pitchFamily="18" charset="0"/>
                    <a:cs typeface="Times New Roman" panose="02020603050405020304" pitchFamily="18" charset="0"/>
                  </a:rPr>
                  <a:t>ây quyết định (</a:t>
                </a:r>
                <a:r>
                  <a:rPr lang="en-US" sz="2000" smtClean="0">
                    <a:solidFill>
                      <a:srgbClr val="000066"/>
                    </a:solidFill>
                    <a:latin typeface="Times New Roman" panose="02020603050405020304" pitchFamily="18" charset="0"/>
                    <a:cs typeface="Times New Roman" panose="02020603050405020304" pitchFamily="18" charset="0"/>
                  </a:rPr>
                  <a:t>Decision </a:t>
                </a:r>
                <a:r>
                  <a:rPr lang="vi-VN" sz="2000" smtClean="0">
                    <a:solidFill>
                      <a:srgbClr val="000066"/>
                    </a:solidFill>
                    <a:latin typeface="Times New Roman" panose="02020603050405020304" pitchFamily="18" charset="0"/>
                    <a:cs typeface="Times New Roman" panose="02020603050405020304" pitchFamily="18" charset="0"/>
                  </a:rPr>
                  <a:t>Tree)</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sử</a:t>
                </a:r>
                <a:r>
                  <a:rPr lang="en-US" sz="200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dụng</a:t>
                </a:r>
                <a:r>
                  <a:rPr lang="en-US" sz="2000" smtClean="0">
                    <a:solidFill>
                      <a:srgbClr val="000066"/>
                    </a:solidFill>
                    <a:latin typeface="Times New Roman" panose="02020603050405020304" pitchFamily="18" charset="0"/>
                    <a:cs typeface="Times New Roman" panose="02020603050405020304" pitchFamily="18" charset="0"/>
                  </a:rPr>
                  <a:t> </a:t>
                </a:r>
                <a:r>
                  <a:rPr lang="en-US" sz="2000">
                    <a:solidFill>
                      <a:srgbClr val="000066"/>
                    </a:solidFill>
                    <a:latin typeface="Times New Roman" panose="02020603050405020304" pitchFamily="18" charset="0"/>
                    <a:cs typeface="Times New Roman" panose="02020603050405020304" pitchFamily="18" charset="0"/>
                  </a:rPr>
                  <a:t>3 </a:t>
                </a:r>
                <a:r>
                  <a:rPr lang="en-US" sz="2000" err="1">
                    <a:solidFill>
                      <a:srgbClr val="000066"/>
                    </a:solidFill>
                    <a:latin typeface="Times New Roman" panose="02020603050405020304" pitchFamily="18" charset="0"/>
                    <a:cs typeface="Times New Roman" panose="02020603050405020304" pitchFamily="18" charset="0"/>
                  </a:rPr>
                  <a:t>chỉ</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RMSE, MAE </a:t>
                </a:r>
                <a:r>
                  <a:rPr lang="en-US" sz="2000" err="1">
                    <a:solidFill>
                      <a:srgbClr val="000066"/>
                    </a:solidFill>
                    <a:latin typeface="Times New Roman" panose="02020603050405020304" pitchFamily="18" charset="0"/>
                    <a:cs typeface="Times New Roman" panose="02020603050405020304" pitchFamily="18" charset="0"/>
                  </a:rPr>
                  <a:t>và</a:t>
                </a:r>
                <a:r>
                  <a:rPr lang="en-US" sz="200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i="1">
                            <a:solidFill>
                              <a:srgbClr val="000066"/>
                            </a:solidFill>
                            <a:latin typeface="Cambria Math" panose="02040503050406030204" pitchFamily="18" charset="0"/>
                            <a:cs typeface="Times New Roman" panose="02020603050405020304" pitchFamily="18" charset="0"/>
                          </a:rPr>
                        </m:ctrlPr>
                      </m:sSupPr>
                      <m:e>
                        <m:r>
                          <a:rPr lang="en-US" sz="2000" b="0" i="1">
                            <a:solidFill>
                              <a:srgbClr val="000066"/>
                            </a:solidFill>
                            <a:latin typeface="Cambria Math" panose="02040503050406030204" pitchFamily="18" charset="0"/>
                            <a:cs typeface="Times New Roman" panose="02020603050405020304" pitchFamily="18" charset="0"/>
                          </a:rPr>
                          <m:t>𝑅</m:t>
                        </m:r>
                      </m:e>
                      <m:sup>
                        <m:r>
                          <a:rPr lang="en-US" sz="2000" b="0" i="1">
                            <a:solidFill>
                              <a:srgbClr val="000066"/>
                            </a:solidFill>
                            <a:latin typeface="Cambria Math" panose="02040503050406030204" pitchFamily="18" charset="0"/>
                            <a:cs typeface="Times New Roman" panose="02020603050405020304" pitchFamily="18" charset="0"/>
                          </a:rPr>
                          <m:t>2</m:t>
                        </m:r>
                      </m:sup>
                    </m:sSup>
                  </m:oMath>
                </a14:m>
                <a:r>
                  <a:rPr lang="en-US" sz="2000">
                    <a:solidFill>
                      <a:srgbClr val="000066"/>
                    </a:solidFill>
                    <a:latin typeface="Times New Roman" panose="02020603050405020304" pitchFamily="18" charset="0"/>
                    <a:cs typeface="Times New Roman" panose="02020603050405020304" pitchFamily="18" charset="0"/>
                  </a:rPr>
                  <a:t> score </a:t>
                </a:r>
                <a:r>
                  <a:rPr lang="en-US" sz="2000" err="1">
                    <a:solidFill>
                      <a:srgbClr val="000066"/>
                    </a:solidFill>
                    <a:latin typeface="Times New Roman" panose="02020603050405020304" pitchFamily="18" charset="0"/>
                    <a:cs typeface="Times New Roman" panose="02020603050405020304" pitchFamily="18" charset="0"/>
                  </a:rPr>
                  <a:t>để</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đánh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mô hình </a:t>
                </a:r>
                <a:r>
                  <a:rPr lang="en-US" sz="2000" smtClean="0">
                    <a:solidFill>
                      <a:srgbClr val="000066"/>
                    </a:solidFill>
                    <a:latin typeface="Times New Roman" panose="02020603050405020304" pitchFamily="18" charset="0"/>
                    <a:cs typeface="Times New Roman" panose="02020603050405020304" pitchFamily="18" charset="0"/>
                  </a:rPr>
                  <a:t>với </a:t>
                </a:r>
                <a:r>
                  <a:rPr lang="en-US" sz="2000" err="1">
                    <a:solidFill>
                      <a:srgbClr val="000066"/>
                    </a:solidFill>
                    <a:latin typeface="Times New Roman" panose="02020603050405020304" pitchFamily="18" charset="0"/>
                    <a:cs typeface="Times New Roman" panose="02020603050405020304" pitchFamily="18" charset="0"/>
                  </a:rPr>
                  <a:t>tham</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max_depth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từ</a:t>
                </a:r>
                <a:r>
                  <a:rPr lang="en-US" sz="2000">
                    <a:solidFill>
                      <a:srgbClr val="000066"/>
                    </a:solidFill>
                    <a:latin typeface="Times New Roman" panose="02020603050405020304" pitchFamily="18" charset="0"/>
                    <a:cs typeface="Times New Roman" panose="02020603050405020304" pitchFamily="18" charset="0"/>
                  </a:rPr>
                  <a:t> 11 </a:t>
                </a:r>
                <a:r>
                  <a:rPr lang="en-US" sz="2000" err="1">
                    <a:solidFill>
                      <a:srgbClr val="000066"/>
                    </a:solidFill>
                    <a:latin typeface="Times New Roman" panose="02020603050405020304" pitchFamily="18" charset="0"/>
                    <a:cs typeface="Times New Roman" panose="02020603050405020304" pitchFamily="18" charset="0"/>
                  </a:rPr>
                  <a:t>đến</a:t>
                </a:r>
                <a:r>
                  <a:rPr lang="en-US" sz="2000">
                    <a:solidFill>
                      <a:srgbClr val="000066"/>
                    </a:solidFill>
                    <a:latin typeface="Times New Roman" panose="02020603050405020304" pitchFamily="18" charset="0"/>
                    <a:cs typeface="Times New Roman" panose="02020603050405020304" pitchFamily="18" charset="0"/>
                  </a:rPr>
                  <a:t> 15 </a:t>
                </a:r>
                <a:r>
                  <a:rPr lang="en-US" sz="2000" err="1">
                    <a:solidFill>
                      <a:srgbClr val="000066"/>
                    </a:solidFill>
                    <a:latin typeface="Times New Roman" panose="02020603050405020304" pitchFamily="18" charset="0"/>
                    <a:cs typeface="Times New Roman" panose="02020603050405020304" pitchFamily="18" charset="0"/>
                  </a:rPr>
                  <a:t>thu</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được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kết</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quả</a:t>
                </a:r>
                <a:r>
                  <a:rPr lang="en-US" sz="2000">
                    <a:solidFill>
                      <a:srgbClr val="000066"/>
                    </a:solidFill>
                    <a:latin typeface="Times New Roman" panose="02020603050405020304" pitchFamily="18" charset="0"/>
                    <a:cs typeface="Times New Roman" panose="02020603050405020304" pitchFamily="18" charset="0"/>
                  </a:rPr>
                  <a:t>:</a:t>
                </a:r>
              </a:p>
              <a:p>
                <a:endParaRPr lang="en-US"/>
              </a:p>
            </p:txBody>
          </p:sp>
        </mc:Choice>
        <mc:Fallback xmlns="">
          <p:sp>
            <p:nvSpPr>
              <p:cNvPr id="2" name="TextBox 1"/>
              <p:cNvSpPr txBox="1">
                <a:spLocks noRot="1" noChangeAspect="1" noMove="1" noResize="1" noEditPoints="1" noAdjustHandles="1" noChangeArrowheads="1" noChangeShapeType="1" noTextEdit="1"/>
              </p:cNvSpPr>
              <p:nvPr/>
            </p:nvSpPr>
            <p:spPr>
              <a:xfrm>
                <a:off x="1306474" y="1300565"/>
                <a:ext cx="10203167" cy="984885"/>
              </a:xfrm>
              <a:prstGeom prst="rect">
                <a:avLst/>
              </a:prstGeom>
              <a:blipFill>
                <a:blip r:embed="rId2"/>
                <a:stretch>
                  <a:fillRect l="-538" t="-3086"/>
                </a:stretch>
              </a:blipFill>
            </p:spPr>
            <p:txBody>
              <a:bodyPr/>
              <a:lstStyle/>
              <a:p>
                <a:r>
                  <a:rPr lang="en-US">
                    <a:noFill/>
                  </a:rPr>
                  <a:t> </a:t>
                </a:r>
              </a:p>
            </p:txBody>
          </p:sp>
        </mc:Fallback>
      </mc:AlternateContent>
      <p:sp>
        <p:nvSpPr>
          <p:cNvPr id="6" name="TextBox 5"/>
          <p:cNvSpPr txBox="1"/>
          <p:nvPr/>
        </p:nvSpPr>
        <p:spPr>
          <a:xfrm>
            <a:off x="9395174" y="6352205"/>
            <a:ext cx="1468769" cy="369332"/>
          </a:xfrm>
          <a:prstGeom prst="rect">
            <a:avLst/>
          </a:prstGeom>
          <a:noFill/>
        </p:spPr>
        <p:txBody>
          <a:bodyPr wrap="square" rtlCol="0">
            <a:spAutoFit/>
          </a:bodyPr>
          <a:lstStyle/>
          <a:p>
            <a:r>
              <a:rPr lang="en-US" smtClean="0">
                <a:solidFill>
                  <a:schemeClr val="tx1">
                    <a:lumMod val="65000"/>
                    <a:lumOff val="35000"/>
                  </a:schemeClr>
                </a:solidFill>
                <a:latin typeface="Times New Roman" panose="02020603050405020304" pitchFamily="18" charset="0"/>
                <a:cs typeface="Times New Roman" panose="02020603050405020304" pitchFamily="18" charset="0"/>
              </a:rPr>
              <a:t>Decision Tree</a:t>
            </a:r>
            <a:endParaRPr lang="en-US">
              <a:solidFill>
                <a:schemeClr val="tx1">
                  <a:lumMod val="65000"/>
                  <a:lumOff val="35000"/>
                </a:schemeClr>
              </a:solidFill>
            </a:endParaRPr>
          </a:p>
        </p:txBody>
      </p:sp>
      <p:sp>
        <p:nvSpPr>
          <p:cNvPr id="8" name="Oval 7">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11</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915275408"/>
                  </p:ext>
                </p:extLst>
              </p:nvPr>
            </p:nvGraphicFramePr>
            <p:xfrm>
              <a:off x="2344057" y="2421913"/>
              <a:ext cx="8128000" cy="2226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5054688"/>
                        </a:ext>
                      </a:extLst>
                    </a:gridCol>
                    <a:gridCol w="2032000">
                      <a:extLst>
                        <a:ext uri="{9D8B030D-6E8A-4147-A177-3AD203B41FA5}">
                          <a16:colId xmlns:a16="http://schemas.microsoft.com/office/drawing/2014/main" val="3449462313"/>
                        </a:ext>
                      </a:extLst>
                    </a:gridCol>
                    <a:gridCol w="2032000">
                      <a:extLst>
                        <a:ext uri="{9D8B030D-6E8A-4147-A177-3AD203B41FA5}">
                          <a16:colId xmlns:a16="http://schemas.microsoft.com/office/drawing/2014/main" val="3298853431"/>
                        </a:ext>
                      </a:extLst>
                    </a:gridCol>
                    <a:gridCol w="2032000">
                      <a:extLst>
                        <a:ext uri="{9D8B030D-6E8A-4147-A177-3AD203B41FA5}">
                          <a16:colId xmlns:a16="http://schemas.microsoft.com/office/drawing/2014/main" val="1973278983"/>
                        </a:ext>
                      </a:extLst>
                    </a:gridCol>
                  </a:tblGrid>
                  <a:tr h="309136">
                    <a:tc>
                      <a:txBody>
                        <a:bodyPr/>
                        <a:lstStyle/>
                        <a:p>
                          <a:pPr algn="ctr"/>
                          <a:r>
                            <a:rPr lang="en-US" smtClean="0">
                              <a:latin typeface="Times New Roman" panose="02020603050405020304" pitchFamily="18" charset="0"/>
                              <a:cs typeface="Times New Roman" panose="02020603050405020304" pitchFamily="18" charset="0"/>
                            </a:rPr>
                            <a:t>max_depth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RMSE</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MAE</a:t>
                          </a:r>
                          <a:endParaRPr lang="en-US">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𝑹</m:t>
                                  </m:r>
                                </m:e>
                                <m:sup>
                                  <m:r>
                                    <a:rPr lang="en-US" b="1" i="1" smtClean="0">
                                      <a:latin typeface="Cambria Math" panose="02040503050406030204" pitchFamily="18" charset="0"/>
                                    </a:rPr>
                                    <m:t>𝟐</m:t>
                                  </m:r>
                                </m:sup>
                              </m:sSup>
                            </m:oMath>
                          </a14:m>
                          <a:r>
                            <a:rPr lang="en-US" smtClean="0">
                              <a:latin typeface="Times New Roman" panose="02020603050405020304" pitchFamily="18" charset="0"/>
                              <a:cs typeface="Times New Roman" panose="02020603050405020304" pitchFamily="18" charset="0"/>
                            </a:rPr>
                            <a:t> score</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22644302"/>
                      </a:ext>
                    </a:extLst>
                  </a:tr>
                  <a:tr h="370840">
                    <a:tc>
                      <a:txBody>
                        <a:bodyPr/>
                        <a:lstStyle/>
                        <a:p>
                          <a:pPr algn="ctr"/>
                          <a:r>
                            <a:rPr lang="en-US" smtClean="0">
                              <a:latin typeface="Times New Roman" panose="02020603050405020304" pitchFamily="18" charset="0"/>
                              <a:cs typeface="Times New Roman" panose="02020603050405020304" pitchFamily="18" charset="0"/>
                            </a:rPr>
                            <a:t>11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19698.54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12487.51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0805338"/>
                      </a:ext>
                    </a:extLst>
                  </a:tr>
                  <a:tr h="370840">
                    <a:tc>
                      <a:txBody>
                        <a:bodyPr/>
                        <a:lstStyle/>
                        <a:p>
                          <a:pPr algn="ctr"/>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19732.25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12275.62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7533936"/>
                      </a:ext>
                    </a:extLst>
                  </a:tr>
                  <a:tr h="370840">
                    <a:tc>
                      <a:txBody>
                        <a:bodyPr/>
                        <a:lstStyle/>
                        <a:p>
                          <a:pPr algn="ctr"/>
                          <a:r>
                            <a:rPr lang="en-US" smtClean="0">
                              <a:latin typeface="Times New Roman" panose="02020603050405020304" pitchFamily="18" charset="0"/>
                              <a:cs typeface="Times New Roman" panose="02020603050405020304" pitchFamily="18" charset="0"/>
                            </a:rPr>
                            <a:t>13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19919.05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12283.55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8143647"/>
                      </a:ext>
                    </a:extLst>
                  </a:tr>
                  <a:tr h="370840">
                    <a:tc>
                      <a:txBody>
                        <a:bodyPr/>
                        <a:lstStyle/>
                        <a:p>
                          <a:pPr algn="ctr"/>
                          <a:r>
                            <a:rPr lang="en-US" smtClean="0">
                              <a:latin typeface="Times New Roman" panose="02020603050405020304" pitchFamily="18" charset="0"/>
                              <a:cs typeface="Times New Roman" panose="02020603050405020304" pitchFamily="18" charset="0"/>
                            </a:rPr>
                            <a:t>14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19842.65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12238.65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7545995"/>
                      </a:ext>
                    </a:extLst>
                  </a:tr>
                  <a:tr h="370840">
                    <a:tc>
                      <a:txBody>
                        <a:bodyPr/>
                        <a:lstStyle/>
                        <a:p>
                          <a:pPr algn="ctr"/>
                          <a:r>
                            <a:rPr lang="en-US" smtClean="0">
                              <a:latin typeface="Times New Roman" panose="02020603050405020304" pitchFamily="18" charset="0"/>
                              <a:cs typeface="Times New Roman" panose="02020603050405020304" pitchFamily="18" charset="0"/>
                            </a:rPr>
                            <a:t>15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19984.83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12340.43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50723"/>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915275408"/>
                  </p:ext>
                </p:extLst>
              </p:nvPr>
            </p:nvGraphicFramePr>
            <p:xfrm>
              <a:off x="2344057" y="2421913"/>
              <a:ext cx="8128000" cy="22261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35054688"/>
                        </a:ext>
                      </a:extLst>
                    </a:gridCol>
                    <a:gridCol w="2032000">
                      <a:extLst>
                        <a:ext uri="{9D8B030D-6E8A-4147-A177-3AD203B41FA5}">
                          <a16:colId xmlns:a16="http://schemas.microsoft.com/office/drawing/2014/main" val="3449462313"/>
                        </a:ext>
                      </a:extLst>
                    </a:gridCol>
                    <a:gridCol w="2032000">
                      <a:extLst>
                        <a:ext uri="{9D8B030D-6E8A-4147-A177-3AD203B41FA5}">
                          <a16:colId xmlns:a16="http://schemas.microsoft.com/office/drawing/2014/main" val="3298853431"/>
                        </a:ext>
                      </a:extLst>
                    </a:gridCol>
                    <a:gridCol w="2032000">
                      <a:extLst>
                        <a:ext uri="{9D8B030D-6E8A-4147-A177-3AD203B41FA5}">
                          <a16:colId xmlns:a16="http://schemas.microsoft.com/office/drawing/2014/main" val="1973278983"/>
                        </a:ext>
                      </a:extLst>
                    </a:gridCol>
                  </a:tblGrid>
                  <a:tr h="371920">
                    <a:tc>
                      <a:txBody>
                        <a:bodyPr/>
                        <a:lstStyle/>
                        <a:p>
                          <a:pPr algn="ctr"/>
                          <a:r>
                            <a:rPr lang="en-US" smtClean="0">
                              <a:latin typeface="Times New Roman" panose="02020603050405020304" pitchFamily="18" charset="0"/>
                              <a:cs typeface="Times New Roman" panose="02020603050405020304" pitchFamily="18" charset="0"/>
                            </a:rPr>
                            <a:t>max_depth</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RMSE</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MAE</a:t>
                          </a:r>
                          <a:endParaRPr lang="en-US">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stretch>
                            <a:fillRect l="-300901" t="-8197" r="-1502" b="-524590"/>
                          </a:stretch>
                        </a:blipFill>
                      </a:tcPr>
                    </a:tc>
                    <a:extLst>
                      <a:ext uri="{0D108BD9-81ED-4DB2-BD59-A6C34878D82A}">
                        <a16:rowId xmlns:a16="http://schemas.microsoft.com/office/drawing/2014/main" val="3322644302"/>
                      </a:ext>
                    </a:extLst>
                  </a:tr>
                  <a:tr h="370840">
                    <a:tc>
                      <a:txBody>
                        <a:bodyPr/>
                        <a:lstStyle/>
                        <a:p>
                          <a:pPr algn="ctr"/>
                          <a:r>
                            <a:rPr lang="en-US" smtClean="0">
                              <a:latin typeface="Times New Roman" panose="02020603050405020304" pitchFamily="18" charset="0"/>
                              <a:cs typeface="Times New Roman" panose="02020603050405020304" pitchFamily="18" charset="0"/>
                            </a:rPr>
                            <a:t>11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19698.54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12487.51</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0805338"/>
                      </a:ext>
                    </a:extLst>
                  </a:tr>
                  <a:tr h="370840">
                    <a:tc>
                      <a:txBody>
                        <a:bodyPr/>
                        <a:lstStyle/>
                        <a:p>
                          <a:pPr algn="ctr"/>
                          <a:r>
                            <a:rPr lang="en-US" smtClean="0">
                              <a:latin typeface="Times New Roman" panose="02020603050405020304" pitchFamily="18" charset="0"/>
                              <a:cs typeface="Times New Roman" panose="02020603050405020304" pitchFamily="18" charset="0"/>
                            </a:rPr>
                            <a:t>12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19732.25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12275.62</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7533936"/>
                      </a:ext>
                    </a:extLst>
                  </a:tr>
                  <a:tr h="370840">
                    <a:tc>
                      <a:txBody>
                        <a:bodyPr/>
                        <a:lstStyle/>
                        <a:p>
                          <a:pPr algn="ctr"/>
                          <a:r>
                            <a:rPr lang="en-US" smtClean="0">
                              <a:latin typeface="Times New Roman" panose="02020603050405020304" pitchFamily="18" charset="0"/>
                              <a:cs typeface="Times New Roman" panose="02020603050405020304" pitchFamily="18" charset="0"/>
                            </a:rPr>
                            <a:t>13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19919.05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12283.55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8143647"/>
                      </a:ext>
                    </a:extLst>
                  </a:tr>
                  <a:tr h="370840">
                    <a:tc>
                      <a:txBody>
                        <a:bodyPr/>
                        <a:lstStyle/>
                        <a:p>
                          <a:pPr algn="ctr"/>
                          <a:r>
                            <a:rPr lang="en-US" smtClean="0">
                              <a:latin typeface="Times New Roman" panose="02020603050405020304" pitchFamily="18" charset="0"/>
                              <a:cs typeface="Times New Roman" panose="02020603050405020304" pitchFamily="18" charset="0"/>
                            </a:rPr>
                            <a:t>14</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19842.65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12238.65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7545995"/>
                      </a:ext>
                    </a:extLst>
                  </a:tr>
                  <a:tr h="370840">
                    <a:tc>
                      <a:txBody>
                        <a:bodyPr/>
                        <a:lstStyle/>
                        <a:p>
                          <a:pPr algn="ctr"/>
                          <a:r>
                            <a:rPr lang="en-US" smtClean="0">
                              <a:latin typeface="Times New Roman" panose="02020603050405020304" pitchFamily="18" charset="0"/>
                              <a:cs typeface="Times New Roman" panose="02020603050405020304" pitchFamily="18" charset="0"/>
                            </a:rPr>
                            <a:t>15</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19984.83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12340.43</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0.96</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50723"/>
                      </a:ext>
                    </a:extLst>
                  </a:tr>
                </a:tbl>
              </a:graphicData>
            </a:graphic>
          </p:graphicFrame>
        </mc:Fallback>
      </mc:AlternateContent>
      <p:sp>
        <p:nvSpPr>
          <p:cNvPr id="5" name="TextBox 4"/>
          <p:cNvSpPr txBox="1"/>
          <p:nvPr/>
        </p:nvSpPr>
        <p:spPr>
          <a:xfrm>
            <a:off x="2445657" y="5273385"/>
            <a:ext cx="8418286" cy="400110"/>
          </a:xfrm>
          <a:prstGeom prst="rect">
            <a:avLst/>
          </a:prstGeom>
          <a:noFill/>
        </p:spPr>
        <p:txBody>
          <a:bodyPr wrap="square" rtlCol="0">
            <a:spAutoFit/>
          </a:bodyPr>
          <a:lstStyle>
            <a:defPPr>
              <a:defRPr lang="en-US"/>
            </a:defPPr>
          </a:lstStyle>
          <a:p>
            <a:pPr marL="342900" indent="-342900">
              <a:buFont typeface="Wingdings" panose="05000000000000000000" pitchFamily="2" charset="2"/>
              <a:buChar char="Ø"/>
            </a:pPr>
            <a:r>
              <a:rPr lang="en-US" sz="2000">
                <a:solidFill>
                  <a:srgbClr val="000066"/>
                </a:solidFill>
                <a:latin typeface="Times New Roman" panose="02020603050405020304" pitchFamily="18" charset="0"/>
                <a:cs typeface="Times New Roman" panose="02020603050405020304" pitchFamily="18" charset="0"/>
              </a:rPr>
              <a:t>Ta nhận thấy với tham số max_depth = 12 thì kết quả ở các độ đo tối ưu</a:t>
            </a:r>
          </a:p>
        </p:txBody>
      </p:sp>
    </p:spTree>
    <p:extLst>
      <p:ext uri="{BB962C8B-B14F-4D97-AF65-F5344CB8AC3E}">
        <p14:creationId xmlns:p14="http://schemas.microsoft.com/office/powerpoint/2010/main" val="497029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4931BC37-3B6B-4C08-AA4F-A002087A36AD}"/>
              </a:ext>
            </a:extLst>
          </p:cNvPr>
          <p:cNvSpPr txBox="1">
            <a:spLocks/>
          </p:cNvSpPr>
          <p:nvPr/>
        </p:nvSpPr>
        <p:spPr>
          <a:xfrm>
            <a:off x="1036716" y="294987"/>
            <a:ext cx="10632770"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Các GIẢI THUẬT đề xuất</a:t>
            </a:r>
          </a:p>
        </p:txBody>
      </p:sp>
      <p:sp>
        <p:nvSpPr>
          <p:cNvPr id="4" name="TextBox 3"/>
          <p:cNvSpPr txBox="1"/>
          <p:nvPr/>
        </p:nvSpPr>
        <p:spPr>
          <a:xfrm>
            <a:off x="1512478" y="1358550"/>
            <a:ext cx="10157008" cy="4108817"/>
          </a:xfrm>
          <a:prstGeom prst="rect">
            <a:avLst/>
          </a:prstGeom>
          <a:noFill/>
        </p:spPr>
        <p:txBody>
          <a:bodyPr wrap="square" rtlCol="0">
            <a:spAutoFit/>
          </a:bodyPr>
          <a:lstStyle/>
          <a:p>
            <a:pPr marL="342900" indent="-342900">
              <a:lnSpc>
                <a:spcPct val="150000"/>
              </a:lnSpc>
              <a:spcBef>
                <a:spcPct val="0"/>
              </a:spcBef>
              <a:buFont typeface="Wingdings" panose="05000000000000000000" pitchFamily="2" charset="2"/>
              <a:buChar char="v"/>
            </a:pPr>
            <a:r>
              <a:rPr lang="en-US" sz="2000" smtClean="0">
                <a:solidFill>
                  <a:srgbClr val="000066"/>
                </a:solidFill>
                <a:latin typeface="Times New Roman" panose="02020603050405020304" pitchFamily="18" charset="0"/>
                <a:cs typeface="Times New Roman" panose="02020603050405020304" pitchFamily="18" charset="0"/>
              </a:rPr>
              <a:t>Gradient </a:t>
            </a:r>
            <a:r>
              <a:rPr lang="en-US" sz="2000">
                <a:solidFill>
                  <a:srgbClr val="000066"/>
                </a:solidFill>
                <a:latin typeface="Times New Roman" panose="02020603050405020304" pitchFamily="18" charset="0"/>
                <a:cs typeface="Times New Roman" panose="02020603050405020304" pitchFamily="18" charset="0"/>
              </a:rPr>
              <a:t>Boosting </a:t>
            </a:r>
            <a:r>
              <a:rPr lang="vi-VN" sz="2000" smtClean="0">
                <a:solidFill>
                  <a:srgbClr val="000066"/>
                </a:solidFill>
                <a:latin typeface="Times New Roman" panose="02020603050405020304" pitchFamily="18" charset="0"/>
                <a:cs typeface="Times New Roman" panose="02020603050405020304" pitchFamily="18" charset="0"/>
              </a:rPr>
              <a:t>Regression</a:t>
            </a:r>
            <a:r>
              <a:rPr lang="en-US" sz="2000" smtClean="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để </a:t>
            </a:r>
            <a:r>
              <a:rPr lang="vi-VN" sz="2000">
                <a:solidFill>
                  <a:srgbClr val="000066"/>
                </a:solidFill>
                <a:latin typeface="Times New Roman" panose="02020603050405020304" pitchFamily="18" charset="0"/>
                <a:cs typeface="Times New Roman" panose="02020603050405020304" pitchFamily="18" charset="0"/>
              </a:rPr>
              <a:t>tạo ra một mô hình dự đoán từ một tập hợp các mô hình dự báo </a:t>
            </a:r>
            <a:r>
              <a:rPr lang="vi-VN" sz="2000" smtClean="0">
                <a:solidFill>
                  <a:srgbClr val="000066"/>
                </a:solidFill>
                <a:latin typeface="Times New Roman" panose="02020603050405020304" pitchFamily="18" charset="0"/>
                <a:cs typeface="Times New Roman" panose="02020603050405020304" pitchFamily="18" charset="0"/>
              </a:rPr>
              <a:t>yếu</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điển</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hình</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là</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cây</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quyết</a:t>
            </a:r>
            <a:r>
              <a:rPr lang="en-US" sz="2000" smtClean="0">
                <a:solidFill>
                  <a:srgbClr val="000066"/>
                </a:solidFill>
                <a:latin typeface="Times New Roman" panose="02020603050405020304" pitchFamily="18" charset="0"/>
                <a:cs typeface="Times New Roman" panose="02020603050405020304" pitchFamily="18" charset="0"/>
              </a:rPr>
              <a:t> định</a:t>
            </a:r>
            <a:r>
              <a:rPr lang="vi-VN" sz="2000" smtClean="0">
                <a:solidFill>
                  <a:srgbClr val="000066"/>
                </a:solidFill>
                <a:latin typeface="Times New Roman" panose="02020603050405020304" pitchFamily="18" charset="0"/>
                <a:cs typeface="Times New Roman" panose="02020603050405020304" pitchFamily="18" charset="0"/>
              </a:rPr>
              <a:t> </a:t>
            </a:r>
            <a:r>
              <a:rPr lang="vi-VN" sz="2000">
                <a:solidFill>
                  <a:srgbClr val="000066"/>
                </a:solidFill>
                <a:latin typeface="Times New Roman" panose="02020603050405020304" pitchFamily="18" charset="0"/>
                <a:cs typeface="Times New Roman" panose="02020603050405020304" pitchFamily="18" charset="0"/>
              </a:rPr>
              <a:t>có thể được sử dụng cho các bài toán hồi quy và phân </a:t>
            </a:r>
            <a:r>
              <a:rPr lang="vi-VN" sz="2000" smtClean="0">
                <a:solidFill>
                  <a:srgbClr val="000066"/>
                </a:solidFill>
                <a:latin typeface="Times New Roman" panose="02020603050405020304" pitchFamily="18" charset="0"/>
                <a:cs typeface="Times New Roman" panose="02020603050405020304" pitchFamily="18" charset="0"/>
              </a:rPr>
              <a:t>loại</a:t>
            </a:r>
            <a:endParaRPr lang="en-US" smtClean="0"/>
          </a:p>
          <a:p>
            <a:pPr marL="342900" indent="-342900">
              <a:lnSpc>
                <a:spcPct val="150000"/>
              </a:lnSpc>
              <a:spcBef>
                <a:spcPct val="0"/>
              </a:spcBef>
              <a:buFont typeface="Wingdings" panose="05000000000000000000" pitchFamily="2" charset="2"/>
              <a:buChar char="v"/>
            </a:pPr>
            <a:r>
              <a:rPr lang="en-US" sz="2000">
                <a:solidFill>
                  <a:srgbClr val="000066"/>
                </a:solidFill>
                <a:latin typeface="Times New Roman" panose="02020603050405020304" pitchFamily="18" charset="0"/>
                <a:cs typeface="Times New Roman" panose="02020603050405020304" pitchFamily="18" charset="0"/>
              </a:rPr>
              <a:t>T</a:t>
            </a:r>
            <a:r>
              <a:rPr lang="vi-VN" sz="2000" smtClean="0">
                <a:solidFill>
                  <a:srgbClr val="000066"/>
                </a:solidFill>
                <a:latin typeface="Times New Roman" panose="02020603050405020304" pitchFamily="18" charset="0"/>
                <a:cs typeface="Times New Roman" panose="02020603050405020304" pitchFamily="18" charset="0"/>
              </a:rPr>
              <a:t>huật </a:t>
            </a:r>
            <a:r>
              <a:rPr lang="vi-VN" sz="2000">
                <a:solidFill>
                  <a:srgbClr val="000066"/>
                </a:solidFill>
                <a:latin typeface="Times New Roman" panose="02020603050405020304" pitchFamily="18" charset="0"/>
                <a:cs typeface="Times New Roman" panose="02020603050405020304" pitchFamily="18" charset="0"/>
              </a:rPr>
              <a:t>toán tối ưu hóa một hàm chi phí trên không gian hàm bằng cách chọn lặp đi lặp lại một hàm (giả thuyết yếu) trỏ theo hướng </a:t>
            </a:r>
            <a:r>
              <a:rPr lang="vi-VN" sz="2000" smtClean="0">
                <a:solidFill>
                  <a:srgbClr val="000066"/>
                </a:solidFill>
                <a:latin typeface="Times New Roman" panose="02020603050405020304" pitchFamily="18" charset="0"/>
                <a:cs typeface="Times New Roman" panose="02020603050405020304" pitchFamily="18" charset="0"/>
              </a:rPr>
              <a:t>dốc (gradient) </a:t>
            </a:r>
            <a:r>
              <a:rPr lang="vi-VN" sz="2000">
                <a:solidFill>
                  <a:srgbClr val="000066"/>
                </a:solidFill>
                <a:latin typeface="Times New Roman" panose="02020603050405020304" pitchFamily="18" charset="0"/>
                <a:cs typeface="Times New Roman" panose="02020603050405020304" pitchFamily="18" charset="0"/>
              </a:rPr>
              <a:t>âm. Chế độ xem </a:t>
            </a:r>
            <a:r>
              <a:rPr lang="vi-VN" sz="2000" smtClean="0">
                <a:solidFill>
                  <a:srgbClr val="000066"/>
                </a:solidFill>
                <a:latin typeface="Times New Roman" panose="02020603050405020304" pitchFamily="18" charset="0"/>
                <a:cs typeface="Times New Roman" panose="02020603050405020304" pitchFamily="18" charset="0"/>
              </a:rPr>
              <a:t>dốc (gradient) </a:t>
            </a:r>
            <a:r>
              <a:rPr lang="vi-VN" sz="2000">
                <a:solidFill>
                  <a:srgbClr val="000066"/>
                </a:solidFill>
                <a:latin typeface="Times New Roman" panose="02020603050405020304" pitchFamily="18" charset="0"/>
                <a:cs typeface="Times New Roman" panose="02020603050405020304" pitchFamily="18" charset="0"/>
              </a:rPr>
              <a:t>chức năng về tăng cường này đã dẫn đến sự phát triển của các thuật toán tăng cường trong nhiều lĩnh vực học máy và thống kê ngoài hồi quy và phân </a:t>
            </a:r>
            <a:r>
              <a:rPr lang="vi-VN" sz="2000" smtClean="0">
                <a:solidFill>
                  <a:srgbClr val="000066"/>
                </a:solidFill>
                <a:latin typeface="Times New Roman" panose="02020603050405020304" pitchFamily="18" charset="0"/>
                <a:cs typeface="Times New Roman" panose="02020603050405020304" pitchFamily="18" charset="0"/>
              </a:rPr>
              <a:t>loại</a:t>
            </a:r>
            <a:endParaRPr lang="en-US" sz="200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endParaRPr lang="en-US" sz="2000">
              <a:solidFill>
                <a:srgbClr val="000066"/>
              </a:solidFill>
              <a:latin typeface="Times New Roman" panose="02020603050405020304" pitchFamily="18" charset="0"/>
              <a:cs typeface="Times New Roman" panose="02020603050405020304" pitchFamily="18" charset="0"/>
            </a:endParaRPr>
          </a:p>
          <a:p>
            <a:endParaRPr lang="en-US"/>
          </a:p>
        </p:txBody>
      </p:sp>
      <p:sp>
        <p:nvSpPr>
          <p:cNvPr id="5" name="TextBox 4"/>
          <p:cNvSpPr txBox="1"/>
          <p:nvPr/>
        </p:nvSpPr>
        <p:spPr>
          <a:xfrm>
            <a:off x="7810506" y="6352205"/>
            <a:ext cx="3053437" cy="369332"/>
          </a:xfrm>
          <a:prstGeom prst="rect">
            <a:avLst/>
          </a:prstGeom>
          <a:noFill/>
        </p:spPr>
        <p:txBody>
          <a:bodyPr wrap="square" rtlCol="0">
            <a:spAutoFit/>
          </a:bodyPr>
          <a:lstStyle/>
          <a:p>
            <a:r>
              <a:rPr lang="en-US">
                <a:solidFill>
                  <a:schemeClr val="tx1">
                    <a:lumMod val="65000"/>
                    <a:lumOff val="35000"/>
                  </a:schemeClr>
                </a:solidFill>
                <a:latin typeface="Times New Roman" panose="02020603050405020304" pitchFamily="18" charset="0"/>
                <a:cs typeface="Times New Roman" panose="02020603050405020304" pitchFamily="18" charset="0"/>
              </a:rPr>
              <a:t>Gradient Boosting Regression</a:t>
            </a:r>
          </a:p>
        </p:txBody>
      </p:sp>
      <p:sp>
        <p:nvSpPr>
          <p:cNvPr id="6" name="Oval 5">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9549386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26416" y="83294"/>
            <a:ext cx="947013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ĐÁNH GIÁ KẾT QUẢ</a:t>
            </a:r>
          </a:p>
        </p:txBody>
      </p:sp>
      <p:sp>
        <p:nvSpPr>
          <p:cNvPr id="3" name="TextBox 2"/>
          <p:cNvSpPr txBox="1"/>
          <p:nvPr/>
        </p:nvSpPr>
        <p:spPr>
          <a:xfrm>
            <a:off x="1299829" y="957640"/>
            <a:ext cx="8754035" cy="430887"/>
          </a:xfrm>
          <a:prstGeom prst="rect">
            <a:avLst/>
          </a:prstGeom>
          <a:noFill/>
        </p:spPr>
        <p:txBody>
          <a:bodyPr wrap="square" rtlCol="0">
            <a:spAutoFit/>
          </a:bodyPr>
          <a:lstStyle/>
          <a:p>
            <a:pPr algn="ctr"/>
            <a:r>
              <a:rPr lang="en-US" sz="2200" err="1">
                <a:solidFill>
                  <a:srgbClr val="000066"/>
                </a:solidFill>
                <a:latin typeface="Times New Roman" panose="02020603050405020304" pitchFamily="18" charset="0"/>
                <a:cs typeface="Times New Roman" panose="02020603050405020304" pitchFamily="18" charset="0"/>
              </a:rPr>
              <a:t>Biểu</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đồ so sánh với </a:t>
            </a:r>
            <a:r>
              <a:rPr lang="en-US" sz="2200" err="1">
                <a:solidFill>
                  <a:srgbClr val="000066"/>
                </a:solidFill>
                <a:latin typeface="Times New Roman" panose="02020603050405020304" pitchFamily="18" charset="0"/>
                <a:cs typeface="Times New Roman" panose="02020603050405020304" pitchFamily="18" charset="0"/>
              </a:rPr>
              <a:t>chỉ</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số</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RMSE</a:t>
            </a:r>
            <a:r>
              <a:rPr lang="en-US" sz="2200" smtClean="0"/>
              <a:t>  </a:t>
            </a:r>
            <a:endParaRPr lang="en-US" sz="2200"/>
          </a:p>
        </p:txBody>
      </p:sp>
      <p:graphicFrame>
        <p:nvGraphicFramePr>
          <p:cNvPr id="7" name="Chart 6"/>
          <p:cNvGraphicFramePr/>
          <p:nvPr>
            <p:extLst>
              <p:ext uri="{D42A27DB-BD31-4B8C-83A1-F6EECF244321}">
                <p14:modId xmlns:p14="http://schemas.microsoft.com/office/powerpoint/2010/main" val="2710240951"/>
              </p:ext>
            </p:extLst>
          </p:nvPr>
        </p:nvGraphicFramePr>
        <p:xfrm>
          <a:off x="2547575" y="1241315"/>
          <a:ext cx="8128000" cy="504933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0053864" y="6352205"/>
            <a:ext cx="810079" cy="369332"/>
          </a:xfrm>
          <a:prstGeom prst="rect">
            <a:avLst/>
          </a:prstGeom>
          <a:noFill/>
        </p:spPr>
        <p:txBody>
          <a:bodyPr wrap="square" rtlCol="0">
            <a:spAutoFit/>
          </a:bodyPr>
          <a:lstStyle/>
          <a:p>
            <a:r>
              <a:rPr lang="en-US" smtClean="0">
                <a:solidFill>
                  <a:schemeClr val="tx1">
                    <a:lumMod val="65000"/>
                    <a:lumOff val="35000"/>
                  </a:schemeClr>
                </a:solidFill>
                <a:latin typeface="Times New Roman" panose="02020603050405020304" pitchFamily="18" charset="0"/>
                <a:cs typeface="Times New Roman" panose="02020603050405020304" pitchFamily="18" charset="0"/>
              </a:rPr>
              <a:t>RMSE</a:t>
            </a:r>
          </a:p>
        </p:txBody>
      </p:sp>
      <p:sp>
        <p:nvSpPr>
          <p:cNvPr id="9" name="Oval 8">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15</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455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3"/>
          <p:cNvSpPr txBox="1">
            <a:spLocks/>
          </p:cNvSpPr>
          <p:nvPr/>
        </p:nvSpPr>
        <p:spPr>
          <a:xfrm>
            <a:off x="1012991" y="323688"/>
            <a:ext cx="8512009" cy="1047912"/>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8000">
                <a:latin typeface="Times New Roman" panose="02020603050405020304" pitchFamily="18" charset="0"/>
                <a:cs typeface="Times New Roman" panose="02020603050405020304" pitchFamily="18" charset="0"/>
              </a:rPr>
              <a:t>Nội dung báo cáo</a:t>
            </a:r>
          </a:p>
        </p:txBody>
      </p:sp>
      <p:sp>
        <p:nvSpPr>
          <p:cNvPr id="7" name="Right Arrow 6"/>
          <p:cNvSpPr/>
          <p:nvPr/>
        </p:nvSpPr>
        <p:spPr>
          <a:xfrm>
            <a:off x="1626455" y="847644"/>
            <a:ext cx="9825316" cy="159075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3000" smtClean="0">
              <a:latin typeface="Times New Roman" panose="02020603050405020304" pitchFamily="18" charset="0"/>
              <a:cs typeface="Times New Roman" panose="02020603050405020304" pitchFamily="18" charset="0"/>
            </a:endParaRPr>
          </a:p>
          <a:p>
            <a:pPr algn="ctr"/>
            <a:r>
              <a:rPr lang="en-US" sz="3000" smtClean="0">
                <a:latin typeface="Times New Roman" panose="02020603050405020304" pitchFamily="18" charset="0"/>
                <a:cs typeface="Times New Roman" panose="02020603050405020304" pitchFamily="18" charset="0"/>
              </a:rPr>
              <a:t>GIỚI </a:t>
            </a:r>
            <a:r>
              <a:rPr lang="en-US" sz="3000">
                <a:latin typeface="Times New Roman" panose="02020603050405020304" pitchFamily="18" charset="0"/>
                <a:cs typeface="Times New Roman" panose="02020603050405020304" pitchFamily="18" charset="0"/>
              </a:rPr>
              <a:t>THIỆU TẬP </a:t>
            </a:r>
            <a:r>
              <a:rPr lang="en-US" sz="3000">
                <a:latin typeface="Times New Roman" panose="02020603050405020304" pitchFamily="18" charset="0"/>
                <a:cs typeface="Times New Roman" panose="02020603050405020304" pitchFamily="18" charset="0"/>
              </a:rPr>
              <a:t>DỮ </a:t>
            </a:r>
            <a:r>
              <a:rPr lang="en-US" sz="3000" smtClean="0">
                <a:latin typeface="Times New Roman" panose="02020603050405020304" pitchFamily="18" charset="0"/>
                <a:cs typeface="Times New Roman" panose="02020603050405020304" pitchFamily="18" charset="0"/>
              </a:rPr>
              <a:t>LIỆU Daegu_Real_Estate_data.csv</a:t>
            </a:r>
            <a:endParaRPr lang="en-US" sz="3000">
              <a:latin typeface="Times New Roman" panose="02020603050405020304" pitchFamily="18" charset="0"/>
              <a:cs typeface="Times New Roman" panose="02020603050405020304" pitchFamily="18" charset="0"/>
            </a:endParaRPr>
          </a:p>
          <a:p>
            <a:pPr algn="ctr"/>
            <a:endParaRPr lang="en-US" sz="3000">
              <a:latin typeface="Times New Roman" panose="02020603050405020304" pitchFamily="18" charset="0"/>
              <a:cs typeface="Times New Roman" panose="02020603050405020304" pitchFamily="18" charset="0"/>
            </a:endParaRPr>
          </a:p>
        </p:txBody>
      </p:sp>
      <p:sp>
        <p:nvSpPr>
          <p:cNvPr id="10" name="Right Arrow 6">
            <a:extLst>
              <a:ext uri="{FF2B5EF4-FFF2-40B4-BE49-F238E27FC236}">
                <a16:creationId xmlns:a16="http://schemas.microsoft.com/office/drawing/2014/main" id="{73EECD6E-C8C2-4B30-84BB-985063B49CAC}"/>
              </a:ext>
            </a:extLst>
          </p:cNvPr>
          <p:cNvSpPr/>
          <p:nvPr/>
        </p:nvSpPr>
        <p:spPr>
          <a:xfrm>
            <a:off x="1626454" y="3477531"/>
            <a:ext cx="7575603" cy="145730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CÁC GIẢI THUẬT ĐỀ XUẤT</a:t>
            </a:r>
            <a:endParaRPr lang="en-US" sz="3000">
              <a:latin typeface="Times New Roman" panose="02020603050405020304" pitchFamily="18" charset="0"/>
              <a:cs typeface="Times New Roman" panose="02020603050405020304" pitchFamily="18" charset="0"/>
            </a:endParaRPr>
          </a:p>
        </p:txBody>
      </p:sp>
      <p:sp>
        <p:nvSpPr>
          <p:cNvPr id="11" name="Right Arrow 6">
            <a:extLst>
              <a:ext uri="{FF2B5EF4-FFF2-40B4-BE49-F238E27FC236}">
                <a16:creationId xmlns:a16="http://schemas.microsoft.com/office/drawing/2014/main" id="{3E24D8D7-3A6D-40DC-A271-77E745C6C1ED}"/>
              </a:ext>
            </a:extLst>
          </p:cNvPr>
          <p:cNvSpPr/>
          <p:nvPr/>
        </p:nvSpPr>
        <p:spPr>
          <a:xfrm>
            <a:off x="1626455" y="4934837"/>
            <a:ext cx="6501546" cy="134186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ĐÁNH GIÁ KẾT QUẢ</a:t>
            </a:r>
            <a:endParaRPr lang="en-US" sz="300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1</a:t>
            </a:r>
          </a:p>
        </p:txBody>
      </p:sp>
      <p:sp>
        <p:nvSpPr>
          <p:cNvPr id="8" name="Right Arrow 6">
            <a:extLst>
              <a:ext uri="{FF2B5EF4-FFF2-40B4-BE49-F238E27FC236}">
                <a16:creationId xmlns:a16="http://schemas.microsoft.com/office/drawing/2014/main" id="{73EECD6E-C8C2-4B30-84BB-985063B49CAC}"/>
              </a:ext>
            </a:extLst>
          </p:cNvPr>
          <p:cNvSpPr/>
          <p:nvPr/>
        </p:nvSpPr>
        <p:spPr>
          <a:xfrm>
            <a:off x="1626454" y="2182297"/>
            <a:ext cx="8548060" cy="143176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TIỀN XỬ LÝ DỮ LIỆU</a:t>
            </a:r>
            <a:endParaRPr lang="en-US" sz="3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2145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671242144"/>
              </p:ext>
            </p:extLst>
          </p:nvPr>
        </p:nvGraphicFramePr>
        <p:xfrm>
          <a:off x="2547575" y="942848"/>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3"/>
          <p:cNvSpPr txBox="1">
            <a:spLocks/>
          </p:cNvSpPr>
          <p:nvPr/>
        </p:nvSpPr>
        <p:spPr>
          <a:xfrm>
            <a:off x="1026416" y="83294"/>
            <a:ext cx="947013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600">
                <a:latin typeface="Times New Roman" panose="02020603050405020304" pitchFamily="18" charset="0"/>
                <a:cs typeface="Times New Roman" panose="02020603050405020304" pitchFamily="18" charset="0"/>
              </a:rPr>
              <a:t>ĐÁNH GIÁ KẾT QUẢ</a:t>
            </a:r>
          </a:p>
        </p:txBody>
      </p:sp>
      <p:sp>
        <p:nvSpPr>
          <p:cNvPr id="5" name="TextBox 4"/>
          <p:cNvSpPr txBox="1"/>
          <p:nvPr/>
        </p:nvSpPr>
        <p:spPr>
          <a:xfrm>
            <a:off x="10152688" y="6352205"/>
            <a:ext cx="711255" cy="369332"/>
          </a:xfrm>
          <a:prstGeom prst="rect">
            <a:avLst/>
          </a:prstGeom>
          <a:noFill/>
        </p:spPr>
        <p:txBody>
          <a:bodyPr wrap="square" rtlCol="0">
            <a:spAutoFit/>
          </a:bodyPr>
          <a:lstStyle/>
          <a:p>
            <a:r>
              <a:rPr lang="en-US" smtClean="0">
                <a:solidFill>
                  <a:schemeClr val="tx1">
                    <a:lumMod val="65000"/>
                    <a:lumOff val="35000"/>
                  </a:schemeClr>
                </a:solidFill>
                <a:latin typeface="Times New Roman" panose="02020603050405020304" pitchFamily="18" charset="0"/>
                <a:cs typeface="Times New Roman" panose="02020603050405020304" pitchFamily="18" charset="0"/>
              </a:rPr>
              <a:t>MAE</a:t>
            </a:r>
          </a:p>
        </p:txBody>
      </p:sp>
      <p:sp>
        <p:nvSpPr>
          <p:cNvPr id="6" name="Oval 5">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16</a:t>
            </a:r>
            <a:endParaRPr lang="en-US">
              <a:latin typeface="Times New Roman" panose="02020603050405020304" pitchFamily="18" charset="0"/>
              <a:cs typeface="Times New Roman" panose="02020603050405020304" pitchFamily="18" charset="0"/>
            </a:endParaRPr>
          </a:p>
        </p:txBody>
      </p:sp>
      <p:sp>
        <p:nvSpPr>
          <p:cNvPr id="7" name="TextBox 6"/>
          <p:cNvSpPr txBox="1"/>
          <p:nvPr/>
        </p:nvSpPr>
        <p:spPr>
          <a:xfrm>
            <a:off x="1299829" y="957640"/>
            <a:ext cx="8754035" cy="430887"/>
          </a:xfrm>
          <a:prstGeom prst="rect">
            <a:avLst/>
          </a:prstGeom>
          <a:noFill/>
        </p:spPr>
        <p:txBody>
          <a:bodyPr wrap="square" rtlCol="0">
            <a:spAutoFit/>
          </a:bodyPr>
          <a:lstStyle/>
          <a:p>
            <a:pPr algn="ctr"/>
            <a:r>
              <a:rPr lang="en-US" sz="2200" err="1">
                <a:solidFill>
                  <a:srgbClr val="000066"/>
                </a:solidFill>
                <a:latin typeface="Times New Roman" panose="02020603050405020304" pitchFamily="18" charset="0"/>
                <a:cs typeface="Times New Roman" panose="02020603050405020304" pitchFamily="18" charset="0"/>
              </a:rPr>
              <a:t>Biểu</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đồ so sánh với </a:t>
            </a:r>
            <a:r>
              <a:rPr lang="en-US" sz="2200" err="1">
                <a:solidFill>
                  <a:srgbClr val="000066"/>
                </a:solidFill>
                <a:latin typeface="Times New Roman" panose="02020603050405020304" pitchFamily="18" charset="0"/>
                <a:cs typeface="Times New Roman" panose="02020603050405020304" pitchFamily="18" charset="0"/>
              </a:rPr>
              <a:t>chỉ</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số</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MAE</a:t>
            </a:r>
            <a:r>
              <a:rPr lang="en-US" sz="2200" smtClean="0"/>
              <a:t>  </a:t>
            </a:r>
            <a:endParaRPr lang="en-US" sz="2200"/>
          </a:p>
        </p:txBody>
      </p:sp>
    </p:spTree>
    <p:extLst>
      <p:ext uri="{BB962C8B-B14F-4D97-AF65-F5344CB8AC3E}">
        <p14:creationId xmlns:p14="http://schemas.microsoft.com/office/powerpoint/2010/main" val="24410570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extLst>
              <p:ext uri="{D42A27DB-BD31-4B8C-83A1-F6EECF244321}">
                <p14:modId xmlns:p14="http://schemas.microsoft.com/office/powerpoint/2010/main" val="327146901"/>
              </p:ext>
            </p:extLst>
          </p:nvPr>
        </p:nvGraphicFramePr>
        <p:xfrm>
          <a:off x="2457076" y="1248146"/>
          <a:ext cx="8128000" cy="5049335"/>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3"/>
          <p:cNvSpPr txBox="1">
            <a:spLocks/>
          </p:cNvSpPr>
          <p:nvPr/>
        </p:nvSpPr>
        <p:spPr>
          <a:xfrm>
            <a:off x="1026416" y="83294"/>
            <a:ext cx="947013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a:latin typeface="Times New Roman" panose="02020603050405020304" pitchFamily="18" charset="0"/>
                <a:cs typeface="Times New Roman" panose="02020603050405020304" pitchFamily="18" charset="0"/>
              </a:rPr>
              <a:t>ĐÁNH GIÁ KẾT QUẢ</a:t>
            </a:r>
          </a:p>
        </p:txBody>
      </p:sp>
      <p:sp>
        <p:nvSpPr>
          <p:cNvPr id="6" name="Oval 5">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17</a:t>
            </a:r>
          </a:p>
        </p:txBody>
      </p:sp>
      <mc:AlternateContent xmlns:mc="http://schemas.openxmlformats.org/markup-compatibility/2006" xmlns:a14="http://schemas.microsoft.com/office/drawing/2010/main">
        <mc:Choice Requires="a14">
          <p:sp>
            <p:nvSpPr>
              <p:cNvPr id="5" name="TextBox 4"/>
              <p:cNvSpPr txBox="1"/>
              <p:nvPr/>
            </p:nvSpPr>
            <p:spPr>
              <a:xfrm>
                <a:off x="9881907" y="6352205"/>
                <a:ext cx="1406338" cy="369332"/>
              </a:xfrm>
              <a:prstGeom prst="rect">
                <a:avLst/>
              </a:prstGeom>
              <a:noFill/>
            </p:spPr>
            <p:txBody>
              <a:bodyPr wrap="square" rtlCol="0">
                <a:spAutoFit/>
              </a:bodyPr>
              <a:lstStyle/>
              <a:p>
                <a14:m>
                  <m:oMath xmlns:m="http://schemas.openxmlformats.org/officeDocument/2006/math">
                    <m:sSup>
                      <m:sSupPr>
                        <m:ctrlPr>
                          <a:rPr lang="en-US" i="1" smtClean="0">
                            <a:solidFill>
                              <a:schemeClr val="tx1">
                                <a:lumMod val="65000"/>
                                <a:lumOff val="35000"/>
                              </a:schemeClr>
                            </a:solidFill>
                            <a:latin typeface="Cambria Math" panose="02040503050406030204" pitchFamily="18" charset="0"/>
                            <a:cs typeface="Times New Roman" panose="02020603050405020304" pitchFamily="18" charset="0"/>
                          </a:rPr>
                        </m:ctrlPr>
                      </m:sSupPr>
                      <m:e>
                        <m:r>
                          <a:rPr lang="en-US" b="0" i="1" smtClean="0">
                            <a:solidFill>
                              <a:schemeClr val="tx1">
                                <a:lumMod val="65000"/>
                                <a:lumOff val="35000"/>
                              </a:schemeClr>
                            </a:solidFill>
                            <a:latin typeface="Cambria Math" panose="02040503050406030204" pitchFamily="18" charset="0"/>
                            <a:cs typeface="Times New Roman" panose="02020603050405020304" pitchFamily="18" charset="0"/>
                          </a:rPr>
                          <m:t>𝑅</m:t>
                        </m:r>
                      </m:e>
                      <m:sup>
                        <m:r>
                          <a:rPr lang="en-US" b="0" i="1" smtClean="0">
                            <a:solidFill>
                              <a:schemeClr val="tx1">
                                <a:lumMod val="65000"/>
                                <a:lumOff val="35000"/>
                              </a:schemeClr>
                            </a:solidFill>
                            <a:latin typeface="Cambria Math" panose="02040503050406030204" pitchFamily="18" charset="0"/>
                            <a:cs typeface="Times New Roman" panose="02020603050405020304" pitchFamily="18" charset="0"/>
                          </a:rPr>
                          <m:t>2</m:t>
                        </m:r>
                      </m:sup>
                    </m:sSup>
                  </m:oMath>
                </a14:m>
                <a:r>
                  <a:rPr lang="en-US" smtClean="0">
                    <a:solidFill>
                      <a:schemeClr val="tx1">
                        <a:lumMod val="65000"/>
                        <a:lumOff val="35000"/>
                      </a:schemeClr>
                    </a:solidFill>
                    <a:latin typeface="Times New Roman" panose="02020603050405020304" pitchFamily="18" charset="0"/>
                    <a:cs typeface="Times New Roman" panose="02020603050405020304" pitchFamily="18" charset="0"/>
                  </a:rPr>
                  <a:t>Score</a:t>
                </a:r>
              </a:p>
            </p:txBody>
          </p:sp>
        </mc:Choice>
        <mc:Fallback xmlns="">
          <p:sp>
            <p:nvSpPr>
              <p:cNvPr id="5" name="TextBox 4"/>
              <p:cNvSpPr txBox="1">
                <a:spLocks noRot="1" noChangeAspect="1" noMove="1" noResize="1" noEditPoints="1" noAdjustHandles="1" noChangeArrowheads="1" noChangeShapeType="1" noTextEdit="1"/>
              </p:cNvSpPr>
              <p:nvPr/>
            </p:nvSpPr>
            <p:spPr>
              <a:xfrm>
                <a:off x="9881907" y="6352205"/>
                <a:ext cx="1406338" cy="369332"/>
              </a:xfrm>
              <a:prstGeom prst="rect">
                <a:avLst/>
              </a:prstGeom>
              <a:blipFill>
                <a:blip r:embed="rId3"/>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299829" y="957640"/>
                <a:ext cx="8754035" cy="430887"/>
              </a:xfrm>
              <a:prstGeom prst="rect">
                <a:avLst/>
              </a:prstGeom>
              <a:noFill/>
            </p:spPr>
            <p:txBody>
              <a:bodyPr wrap="square" rtlCol="0">
                <a:spAutoFit/>
              </a:bodyPr>
              <a:lstStyle/>
              <a:p>
                <a:pPr algn="ctr"/>
                <a:r>
                  <a:rPr lang="en-US" sz="2200" smtClean="0">
                    <a:solidFill>
                      <a:srgbClr val="000066"/>
                    </a:solidFill>
                    <a:latin typeface="Times New Roman" panose="02020603050405020304" pitchFamily="18" charset="0"/>
                    <a:cs typeface="Times New Roman" panose="02020603050405020304" pitchFamily="18" charset="0"/>
                  </a:rPr>
                  <a:t>Biểu</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đồ so sánh với </a:t>
                </a:r>
                <a:r>
                  <a:rPr lang="en-US" sz="2200" err="1">
                    <a:solidFill>
                      <a:srgbClr val="000066"/>
                    </a:solidFill>
                    <a:latin typeface="Times New Roman" panose="02020603050405020304" pitchFamily="18" charset="0"/>
                    <a:cs typeface="Times New Roman" panose="02020603050405020304" pitchFamily="18" charset="0"/>
                  </a:rPr>
                  <a:t>chỉ</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số</a:t>
                </a:r>
                <a:r>
                  <a:rPr lang="en-US" sz="220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200" i="1" smtClean="0">
                            <a:solidFill>
                              <a:srgbClr val="000066"/>
                            </a:solidFill>
                            <a:latin typeface="Cambria Math" panose="02040503050406030204" pitchFamily="18" charset="0"/>
                            <a:cs typeface="Times New Roman" panose="02020603050405020304" pitchFamily="18" charset="0"/>
                          </a:rPr>
                        </m:ctrlPr>
                      </m:sSupPr>
                      <m:e>
                        <m:r>
                          <a:rPr lang="en-US" sz="2200" b="0" i="1" smtClean="0">
                            <a:solidFill>
                              <a:srgbClr val="000066"/>
                            </a:solidFill>
                            <a:latin typeface="Cambria Math" panose="02040503050406030204" pitchFamily="18" charset="0"/>
                            <a:cs typeface="Times New Roman" panose="02020603050405020304" pitchFamily="18" charset="0"/>
                          </a:rPr>
                          <m:t>𝑅</m:t>
                        </m:r>
                      </m:e>
                      <m:sup>
                        <m:r>
                          <a:rPr lang="en-US" sz="2200" b="0" i="1" smtClean="0">
                            <a:solidFill>
                              <a:srgbClr val="000066"/>
                            </a:solidFill>
                            <a:latin typeface="Cambria Math" panose="02040503050406030204" pitchFamily="18" charset="0"/>
                            <a:cs typeface="Times New Roman" panose="02020603050405020304" pitchFamily="18" charset="0"/>
                          </a:rPr>
                          <m:t>2</m:t>
                        </m:r>
                      </m:sup>
                    </m:sSup>
                  </m:oMath>
                </a14:m>
                <a:r>
                  <a:rPr lang="en-US" sz="2200" smtClean="0"/>
                  <a:t>  </a:t>
                </a:r>
                <a:endParaRPr lang="en-US" sz="2200"/>
              </a:p>
            </p:txBody>
          </p:sp>
        </mc:Choice>
        <mc:Fallback xmlns="">
          <p:sp>
            <p:nvSpPr>
              <p:cNvPr id="7" name="TextBox 6"/>
              <p:cNvSpPr txBox="1">
                <a:spLocks noRot="1" noChangeAspect="1" noMove="1" noResize="1" noEditPoints="1" noAdjustHandles="1" noChangeArrowheads="1" noChangeShapeType="1" noTextEdit="1"/>
              </p:cNvSpPr>
              <p:nvPr/>
            </p:nvSpPr>
            <p:spPr>
              <a:xfrm>
                <a:off x="1299829" y="957640"/>
                <a:ext cx="8754035" cy="430887"/>
              </a:xfrm>
              <a:prstGeom prst="rect">
                <a:avLst/>
              </a:prstGeom>
              <a:blipFill>
                <a:blip r:embed="rId4"/>
                <a:stretch>
                  <a:fillRect t="-9859" b="-28169"/>
                </a:stretch>
              </a:blipFill>
            </p:spPr>
            <p:txBody>
              <a:bodyPr/>
              <a:lstStyle/>
              <a:p>
                <a:r>
                  <a:rPr lang="en-US">
                    <a:noFill/>
                  </a:rPr>
                  <a:t> </a:t>
                </a:r>
              </a:p>
            </p:txBody>
          </p:sp>
        </mc:Fallback>
      </mc:AlternateContent>
    </p:spTree>
    <p:extLst>
      <p:ext uri="{BB962C8B-B14F-4D97-AF65-F5344CB8AC3E}">
        <p14:creationId xmlns:p14="http://schemas.microsoft.com/office/powerpoint/2010/main" val="32112704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26416" y="83294"/>
            <a:ext cx="947013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600">
                <a:latin typeface="Times New Roman" panose="02020603050405020304" pitchFamily="18" charset="0"/>
                <a:cs typeface="Times New Roman" panose="02020603050405020304" pitchFamily="18" charset="0"/>
              </a:rPr>
              <a:t>ĐÁNH GIÁ KẾT QUẢ</a:t>
            </a:r>
          </a:p>
        </p:txBody>
      </p:sp>
      <mc:AlternateContent xmlns:mc="http://schemas.openxmlformats.org/markup-compatibility/2006" xmlns:a14="http://schemas.microsoft.com/office/drawing/2010/main">
        <mc:Choice Requires="a14">
          <p:sp>
            <p:nvSpPr>
              <p:cNvPr id="5" name="TextBox 4"/>
              <p:cNvSpPr txBox="1"/>
              <p:nvPr/>
            </p:nvSpPr>
            <p:spPr>
              <a:xfrm>
                <a:off x="1782653" y="1672368"/>
                <a:ext cx="9690890" cy="4662815"/>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smtClean="0">
                    <a:solidFill>
                      <a:srgbClr val="000066"/>
                    </a:solidFill>
                    <a:latin typeface="Times New Roman" panose="02020603050405020304" pitchFamily="18" charset="0"/>
                    <a:cs typeface="Times New Roman" panose="02020603050405020304" pitchFamily="18" charset="0"/>
                  </a:rPr>
                  <a:t>Thông qua 3 </a:t>
                </a:r>
                <a:r>
                  <a:rPr lang="en-US" sz="2200" err="1" smtClean="0">
                    <a:solidFill>
                      <a:srgbClr val="000066"/>
                    </a:solidFill>
                    <a:latin typeface="Times New Roman" panose="02020603050405020304" pitchFamily="18" charset="0"/>
                    <a:cs typeface="Times New Roman" panose="02020603050405020304" pitchFamily="18" charset="0"/>
                  </a:rPr>
                  <a:t>biểu</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đồ</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thể</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hiện</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chỉ</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số</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đánh</a:t>
                </a:r>
                <a:r>
                  <a:rPr lang="en-US" sz="2200" smtClean="0">
                    <a:solidFill>
                      <a:srgbClr val="000066"/>
                    </a:solidFill>
                    <a:latin typeface="Times New Roman" panose="02020603050405020304" pitchFamily="18" charset="0"/>
                    <a:cs typeface="Times New Roman" panose="02020603050405020304" pitchFamily="18" charset="0"/>
                  </a:rPr>
                  <a:t> giá, ta </a:t>
                </a:r>
                <a:r>
                  <a:rPr lang="en-US" sz="2200" err="1" smtClean="0">
                    <a:solidFill>
                      <a:srgbClr val="000066"/>
                    </a:solidFill>
                    <a:latin typeface="Times New Roman" panose="02020603050405020304" pitchFamily="18" charset="0"/>
                    <a:cs typeface="Times New Roman" panose="02020603050405020304" pitchFamily="18" charset="0"/>
                  </a:rPr>
                  <a:t>thấy</a:t>
                </a:r>
                <a:r>
                  <a:rPr lang="vi-VN"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Gradient Boosting </a:t>
                </a:r>
                <a:r>
                  <a:rPr lang="vi-VN" sz="2200" smtClean="0">
                    <a:solidFill>
                      <a:srgbClr val="000066"/>
                    </a:solidFill>
                    <a:latin typeface="Times New Roman" panose="02020603050405020304" pitchFamily="18" charset="0"/>
                    <a:cs typeface="Times New Roman" panose="02020603050405020304" pitchFamily="18" charset="0"/>
                  </a:rPr>
                  <a:t>Regression</a:t>
                </a:r>
                <a:r>
                  <a:rPr lang="en-US" sz="2200" smtClean="0">
                    <a:solidFill>
                      <a:srgbClr val="000066"/>
                    </a:solidFill>
                    <a:latin typeface="Times New Roman" panose="02020603050405020304" pitchFamily="18" charset="0"/>
                    <a:cs typeface="Times New Roman" panose="02020603050405020304" pitchFamily="18" charset="0"/>
                  </a:rPr>
                  <a:t> cho </a:t>
                </a:r>
                <a:r>
                  <a:rPr lang="en-US" sz="2200" err="1" smtClean="0">
                    <a:solidFill>
                      <a:srgbClr val="000066"/>
                    </a:solidFill>
                    <a:latin typeface="Times New Roman" panose="02020603050405020304" pitchFamily="18" charset="0"/>
                    <a:cs typeface="Times New Roman" panose="02020603050405020304" pitchFamily="18" charset="0"/>
                  </a:rPr>
                  <a:t>hiệu</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quả</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tốt</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nhất</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Vì</a:t>
                </a:r>
                <a:r>
                  <a:rPr lang="en-US" sz="2200" smtClean="0">
                    <a:solidFill>
                      <a:srgbClr val="000066"/>
                    </a:solidFill>
                    <a:latin typeface="Times New Roman" panose="02020603050405020304" pitchFamily="18" charset="0"/>
                    <a:cs typeface="Times New Roman" panose="02020603050405020304" pitchFamily="18" charset="0"/>
                  </a:rPr>
                  <a:t>:</a:t>
                </a:r>
              </a:p>
              <a:p>
                <a:pPr marL="800100" lvl="1" indent="-342900">
                  <a:lnSpc>
                    <a:spcPct val="150000"/>
                  </a:lnSpc>
                  <a:buFont typeface="Wingdings" panose="05000000000000000000" pitchFamily="2" charset="2"/>
                  <a:buChar char="§"/>
                </a:pPr>
                <a14:m>
                  <m:oMath xmlns:m="http://schemas.openxmlformats.org/officeDocument/2006/math">
                    <m:sSup>
                      <m:sSupPr>
                        <m:ctrlPr>
                          <a:rPr lang="en-US" sz="2200" i="1" smtClean="0">
                            <a:solidFill>
                              <a:srgbClr val="000066"/>
                            </a:solidFill>
                            <a:latin typeface="Cambria Math" panose="02040503050406030204" pitchFamily="18" charset="0"/>
                            <a:cs typeface="Times New Roman" panose="02020603050405020304" pitchFamily="18" charset="0"/>
                          </a:rPr>
                        </m:ctrlPr>
                      </m:sSupPr>
                      <m:e>
                        <m:r>
                          <a:rPr lang="en-US" sz="2200" b="0" i="1" smtClean="0">
                            <a:solidFill>
                              <a:srgbClr val="000066"/>
                            </a:solidFill>
                            <a:latin typeface="Cambria Math" panose="02040503050406030204" pitchFamily="18" charset="0"/>
                            <a:cs typeface="Times New Roman" panose="02020603050405020304" pitchFamily="18" charset="0"/>
                          </a:rPr>
                          <m:t>𝑅</m:t>
                        </m:r>
                      </m:e>
                      <m:sup>
                        <m:r>
                          <a:rPr lang="en-US" sz="2200" b="0" i="1" smtClean="0">
                            <a:solidFill>
                              <a:srgbClr val="000066"/>
                            </a:solidFill>
                            <a:latin typeface="Cambria Math" panose="02040503050406030204" pitchFamily="18" charset="0"/>
                            <a:cs typeface="Times New Roman" panose="02020603050405020304" pitchFamily="18" charset="0"/>
                          </a:rPr>
                          <m:t>2</m:t>
                        </m:r>
                      </m:sup>
                    </m:sSup>
                    <m:r>
                      <a:rPr lang="en-US" sz="2200" b="0" i="1" smtClean="0">
                        <a:solidFill>
                          <a:srgbClr val="000066"/>
                        </a:solidFill>
                        <a:latin typeface="Cambria Math" panose="02040503050406030204" pitchFamily="18" charset="0"/>
                        <a:cs typeface="Times New Roman" panose="02020603050405020304" pitchFamily="18" charset="0"/>
                      </a:rPr>
                      <m:t> </m:t>
                    </m:r>
                    <m:r>
                      <a:rPr lang="en-US" sz="2200" b="0" i="1" smtClean="0">
                        <a:solidFill>
                          <a:srgbClr val="000066"/>
                        </a:solidFill>
                        <a:latin typeface="Cambria Math" panose="02040503050406030204" pitchFamily="18" charset="0"/>
                        <a:cs typeface="Times New Roman" panose="02020603050405020304" pitchFamily="18" charset="0"/>
                      </a:rPr>
                      <m:t>𝑠𝑐𝑜𝑟𝑒</m:t>
                    </m:r>
                  </m:oMath>
                </a14:m>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của</a:t>
                </a:r>
                <a:r>
                  <a:rPr lang="en-US" sz="2200" smtClean="0">
                    <a:solidFill>
                      <a:srgbClr val="000066"/>
                    </a:solidFill>
                    <a:latin typeface="Times New Roman" panose="02020603050405020304" pitchFamily="18" charset="0"/>
                    <a:cs typeface="Times New Roman" panose="02020603050405020304" pitchFamily="18" charset="0"/>
                  </a:rPr>
                  <a:t> Gradient Boosting Regression </a:t>
                </a:r>
                <a:r>
                  <a:rPr lang="en-US" sz="2200" err="1" smtClean="0">
                    <a:solidFill>
                      <a:srgbClr val="000066"/>
                    </a:solidFill>
                    <a:latin typeface="Times New Roman" panose="02020603050405020304" pitchFamily="18" charset="0"/>
                    <a:cs typeface="Times New Roman" panose="02020603050405020304" pitchFamily="18" charset="0"/>
                  </a:rPr>
                  <a:t>là</a:t>
                </a:r>
                <a:r>
                  <a:rPr lang="en-US" sz="2200" smtClean="0">
                    <a:solidFill>
                      <a:srgbClr val="000066"/>
                    </a:solidFill>
                    <a:latin typeface="Times New Roman" panose="02020603050405020304" pitchFamily="18" charset="0"/>
                    <a:cs typeface="Times New Roman" panose="02020603050405020304" pitchFamily="18" charset="0"/>
                  </a:rPr>
                  <a:t> 97% </a:t>
                </a:r>
                <a:r>
                  <a:rPr lang="en-US" sz="2200" err="1" smtClean="0">
                    <a:solidFill>
                      <a:srgbClr val="000066"/>
                    </a:solidFill>
                    <a:latin typeface="Times New Roman" panose="02020603050405020304" pitchFamily="18" charset="0"/>
                    <a:cs typeface="Times New Roman" panose="02020603050405020304" pitchFamily="18" charset="0"/>
                  </a:rPr>
                  <a:t>cao</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hơn</a:t>
                </a:r>
                <a:r>
                  <a:rPr lang="en-US" sz="2200" smtClean="0">
                    <a:solidFill>
                      <a:srgbClr val="000066"/>
                    </a:solidFill>
                    <a:latin typeface="Times New Roman" panose="02020603050405020304" pitchFamily="18" charset="0"/>
                    <a:cs typeface="Times New Roman" panose="02020603050405020304" pitchFamily="18" charset="0"/>
                  </a:rPr>
                  <a:t> Linear Regression </a:t>
                </a:r>
                <a:r>
                  <a:rPr lang="en-US" sz="2200" err="1" smtClean="0">
                    <a:solidFill>
                      <a:srgbClr val="000066"/>
                    </a:solidFill>
                    <a:latin typeface="Times New Roman" panose="02020603050405020304" pitchFamily="18" charset="0"/>
                    <a:cs typeface="Times New Roman" panose="02020603050405020304" pitchFamily="18" charset="0"/>
                  </a:rPr>
                  <a:t>và</a:t>
                </a:r>
                <a:r>
                  <a:rPr lang="en-US" sz="2200" smtClean="0">
                    <a:solidFill>
                      <a:srgbClr val="000066"/>
                    </a:solidFill>
                    <a:latin typeface="Times New Roman" panose="02020603050405020304" pitchFamily="18" charset="0"/>
                    <a:cs typeface="Times New Roman" panose="02020603050405020304" pitchFamily="18" charset="0"/>
                  </a:rPr>
                  <a:t> Decision Tree</a:t>
                </a:r>
              </a:p>
              <a:p>
                <a:pPr marL="800100" lvl="1" indent="-342900">
                  <a:lnSpc>
                    <a:spcPct val="150000"/>
                  </a:lnSpc>
                  <a:buFont typeface="Wingdings" panose="05000000000000000000" pitchFamily="2" charset="2"/>
                  <a:buChar char="§"/>
                </a:pPr>
                <a:r>
                  <a:rPr lang="en-US" sz="2200" smtClean="0">
                    <a:solidFill>
                      <a:srgbClr val="000066"/>
                    </a:solidFill>
                    <a:latin typeface="Times New Roman" panose="02020603050405020304" pitchFamily="18" charset="0"/>
                    <a:cs typeface="Times New Roman" panose="02020603050405020304" pitchFamily="18" charset="0"/>
                  </a:rPr>
                  <a:t>Chỉ số RMSE thấp hơn 2 giải thuật còn lại </a:t>
                </a:r>
              </a:p>
              <a:p>
                <a:endParaRPr lang="en-US" sz="2200" smtClean="0">
                  <a:solidFill>
                    <a:srgbClr val="000066"/>
                  </a:solidFill>
                  <a:latin typeface="Times New Roman" panose="02020603050405020304" pitchFamily="18" charset="0"/>
                  <a:cs typeface="Times New Roman" panose="02020603050405020304" pitchFamily="18" charset="0"/>
                </a:endParaRPr>
              </a:p>
              <a:p>
                <a:pPr marL="342900" indent="-342900">
                  <a:buFont typeface="Times New Roman" panose="02020603050405020304" pitchFamily="18" charset="0"/>
                  <a:buChar char="→"/>
                </a:pP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Sử</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dụng</a:t>
                </a:r>
                <a:r>
                  <a:rPr lang="en-US" sz="2200">
                    <a:solidFill>
                      <a:srgbClr val="000066"/>
                    </a:solidFill>
                    <a:latin typeface="Times New Roman" panose="02020603050405020304" pitchFamily="18" charset="0"/>
                    <a:cs typeface="Times New Roman" panose="02020603050405020304" pitchFamily="18" charset="0"/>
                  </a:rPr>
                  <a:t> </a:t>
                </a:r>
                <a:r>
                  <a:rPr lang="vi-VN" sz="2200" smtClean="0">
                    <a:solidFill>
                      <a:srgbClr val="000066"/>
                    </a:solidFill>
                    <a:latin typeface="Times New Roman" panose="02020603050405020304" pitchFamily="18" charset="0"/>
                    <a:cs typeface="Times New Roman" panose="02020603050405020304" pitchFamily="18" charset="0"/>
                  </a:rPr>
                  <a:t>mô hình</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được</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tạo</a:t>
                </a:r>
                <a:r>
                  <a:rPr lang="en-US" sz="2200" smtClean="0">
                    <a:solidFill>
                      <a:srgbClr val="000066"/>
                    </a:solidFill>
                    <a:latin typeface="Times New Roman" panose="02020603050405020304" pitchFamily="18" charset="0"/>
                    <a:cs typeface="Times New Roman" panose="02020603050405020304" pitchFamily="18" charset="0"/>
                  </a:rPr>
                  <a:t> từ</a:t>
                </a:r>
                <a:r>
                  <a:rPr lang="vi-VN" sz="2200" smtClean="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Gradient Boosting </a:t>
                </a:r>
                <a:r>
                  <a:rPr lang="vi-VN" sz="2200" smtClean="0">
                    <a:solidFill>
                      <a:srgbClr val="000066"/>
                    </a:solidFill>
                    <a:latin typeface="Times New Roman" panose="02020603050405020304" pitchFamily="18" charset="0"/>
                    <a:cs typeface="Times New Roman" panose="02020603050405020304" pitchFamily="18" charset="0"/>
                  </a:rPr>
                  <a:t>Regression</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cho</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bài</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toán</a:t>
                </a:r>
                <a:endParaRPr lang="en-US" sz="2200" smtClean="0">
                  <a:solidFill>
                    <a:srgbClr val="000066"/>
                  </a:solidFill>
                  <a:latin typeface="Times New Roman" panose="02020603050405020304" pitchFamily="18" charset="0"/>
                  <a:cs typeface="Times New Roman" panose="02020603050405020304" pitchFamily="18" charset="0"/>
                </a:endParaRPr>
              </a:p>
              <a:p>
                <a:pPr lvl="2"/>
                <a:endParaRPr lang="en-US" sz="2200" smtClean="0">
                  <a:solidFill>
                    <a:srgbClr val="000066"/>
                  </a:solidFill>
                  <a:latin typeface="Times New Roman" panose="02020603050405020304" pitchFamily="18" charset="0"/>
                  <a:cs typeface="Times New Roman" panose="02020603050405020304" pitchFamily="18" charset="0"/>
                </a:endParaRPr>
              </a:p>
              <a:p>
                <a:pPr lvl="2"/>
                <a:endParaRPr lang="en-US" sz="2200" smtClean="0">
                  <a:solidFill>
                    <a:srgbClr val="000066"/>
                  </a:solidFill>
                  <a:latin typeface="Times New Roman" panose="02020603050405020304" pitchFamily="18" charset="0"/>
                  <a:cs typeface="Times New Roman" panose="02020603050405020304" pitchFamily="18" charset="0"/>
                </a:endParaRPr>
              </a:p>
              <a:p>
                <a:pPr lvl="2"/>
                <a:endParaRPr lang="en-US" sz="2200" smtClean="0">
                  <a:solidFill>
                    <a:srgbClr val="000066"/>
                  </a:solidFill>
                  <a:latin typeface="Times New Roman" panose="02020603050405020304" pitchFamily="18" charset="0"/>
                  <a:cs typeface="Times New Roman" panose="02020603050405020304" pitchFamily="18" charset="0"/>
                </a:endParaRPr>
              </a:p>
              <a:p>
                <a:pPr marL="349250" lvl="2" indent="565150"/>
                <a:endParaRPr lang="en-US" sz="2200">
                  <a:solidFill>
                    <a:srgbClr val="000066"/>
                  </a:solidFill>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782653" y="1672368"/>
                <a:ext cx="9690890" cy="4662815"/>
              </a:xfrm>
              <a:prstGeom prst="rect">
                <a:avLst/>
              </a:prstGeom>
              <a:blipFill>
                <a:blip r:embed="rId2"/>
                <a:stretch>
                  <a:fillRect l="-692"/>
                </a:stretch>
              </a:blipFill>
            </p:spPr>
            <p:txBody>
              <a:bodyPr/>
              <a:lstStyle/>
              <a:p>
                <a:r>
                  <a:rPr lang="en-US">
                    <a:noFill/>
                  </a:rPr>
                  <a:t> </a:t>
                </a:r>
              </a:p>
            </p:txBody>
          </p:sp>
        </mc:Fallback>
      </mc:AlternateContent>
      <p:sp>
        <p:nvSpPr>
          <p:cNvPr id="6" name="Oval 5">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18</a:t>
            </a:r>
            <a:endParaRPr lang="en-US">
              <a:latin typeface="Times New Roman" panose="02020603050405020304" pitchFamily="18" charset="0"/>
              <a:cs typeface="Times New Roman" panose="02020603050405020304" pitchFamily="18" charset="0"/>
            </a:endParaRPr>
          </a:p>
        </p:txBody>
      </p:sp>
      <p:sp>
        <p:nvSpPr>
          <p:cNvPr id="8" name="TextBox 7"/>
          <p:cNvSpPr txBox="1"/>
          <p:nvPr/>
        </p:nvSpPr>
        <p:spPr>
          <a:xfrm>
            <a:off x="9829800" y="6364198"/>
            <a:ext cx="1034143" cy="369332"/>
          </a:xfrm>
          <a:prstGeom prst="rect">
            <a:avLst/>
          </a:prstGeom>
          <a:noFill/>
        </p:spPr>
        <p:txBody>
          <a:bodyPr wrap="square" rtlCol="0">
            <a:spAutoFit/>
          </a:bodyPr>
          <a:lstStyle/>
          <a:p>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Đánh</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giá</a:t>
            </a:r>
            <a:endParaRPr lang="en-US"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6611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26416" y="83294"/>
            <a:ext cx="1116558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000" smtClean="0">
                <a:latin typeface="Times New Roman" panose="02020603050405020304" pitchFamily="18" charset="0"/>
                <a:cs typeface="Times New Roman" panose="02020603050405020304" pitchFamily="18" charset="0"/>
              </a:rPr>
              <a:t>THUỘC TÍNH QUAN TRỌNG</a:t>
            </a:r>
            <a:endParaRPr lang="en-US" sz="6000">
              <a:latin typeface="Times New Roman" panose="02020603050405020304" pitchFamily="18" charset="0"/>
              <a:cs typeface="Times New Roman" panose="02020603050405020304" pitchFamily="18" charset="0"/>
            </a:endParaRPr>
          </a:p>
        </p:txBody>
      </p:sp>
      <p:sp>
        <p:nvSpPr>
          <p:cNvPr id="4" name="TextBox 3"/>
          <p:cNvSpPr txBox="1"/>
          <p:nvPr/>
        </p:nvSpPr>
        <p:spPr>
          <a:xfrm>
            <a:off x="1026416" y="851953"/>
            <a:ext cx="10313895" cy="1292662"/>
          </a:xfrm>
          <a:prstGeom prst="rect">
            <a:avLst/>
          </a:prstGeom>
          <a:noFill/>
        </p:spPr>
        <p:txBody>
          <a:bodyPr wrap="square" rtlCol="0">
            <a:spAutoFit/>
          </a:bodyPr>
          <a:lstStyle/>
          <a:p>
            <a:pPr>
              <a:lnSpc>
                <a:spcPct val="150000"/>
              </a:lnSpc>
            </a:pPr>
            <a:r>
              <a:rPr lang="en-US" sz="2000">
                <a:solidFill>
                  <a:srgbClr val="000066"/>
                </a:solidFill>
                <a:latin typeface="Times New Roman" panose="02020603050405020304" pitchFamily="18" charset="0"/>
                <a:cs typeface="Times New Roman" panose="02020603050405020304" pitchFamily="18" charset="0"/>
              </a:rPr>
              <a:t>Ta </a:t>
            </a:r>
            <a:r>
              <a:rPr lang="en-US" sz="2000" err="1">
                <a:solidFill>
                  <a:srgbClr val="000066"/>
                </a:solidFill>
                <a:latin typeface="Times New Roman" panose="02020603050405020304" pitchFamily="18" charset="0"/>
                <a:cs typeface="Times New Roman" panose="02020603050405020304" pitchFamily="18" charset="0"/>
              </a:rPr>
              <a:t>sử</a:t>
            </a:r>
            <a:r>
              <a:rPr lang="en-US" sz="200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dụng </a:t>
            </a:r>
            <a:r>
              <a:rPr lang="en-US" sz="2000" smtClean="0">
                <a:solidFill>
                  <a:srgbClr val="000066"/>
                </a:solidFill>
                <a:latin typeface="Times New Roman" panose="02020603050405020304" pitchFamily="18" charset="0"/>
                <a:cs typeface="Times New Roman" panose="02020603050405020304" pitchFamily="18" charset="0"/>
              </a:rPr>
              <a:t>Gradient </a:t>
            </a:r>
            <a:r>
              <a:rPr lang="en-US" sz="2000">
                <a:solidFill>
                  <a:srgbClr val="000066"/>
                </a:solidFill>
                <a:latin typeface="Times New Roman" panose="02020603050405020304" pitchFamily="18" charset="0"/>
                <a:cs typeface="Times New Roman" panose="02020603050405020304" pitchFamily="18" charset="0"/>
              </a:rPr>
              <a:t>Boosting </a:t>
            </a:r>
            <a:r>
              <a:rPr lang="vi-VN" sz="2000" smtClean="0">
                <a:solidFill>
                  <a:srgbClr val="000066"/>
                </a:solidFill>
                <a:latin typeface="Times New Roman" panose="02020603050405020304" pitchFamily="18" charset="0"/>
                <a:cs typeface="Times New Roman" panose="02020603050405020304" pitchFamily="18" charset="0"/>
              </a:rPr>
              <a:t>Regression</a:t>
            </a:r>
            <a:r>
              <a:rPr lang="en-US" sz="2000" smtClean="0">
                <a:solidFill>
                  <a:srgbClr val="000066"/>
                </a:solidFill>
                <a:latin typeface="Times New Roman" panose="02020603050405020304" pitchFamily="18" charset="0"/>
                <a:cs typeface="Times New Roman" panose="02020603050405020304" pitchFamily="18" charset="0"/>
              </a:rPr>
              <a:t> </a:t>
            </a:r>
            <a:r>
              <a:rPr lang="vi-VN" sz="2000" smtClean="0">
                <a:solidFill>
                  <a:srgbClr val="000066"/>
                </a:solidFill>
                <a:latin typeface="Times New Roman" panose="02020603050405020304" pitchFamily="18" charset="0"/>
                <a:cs typeface="Times New Roman" panose="02020603050405020304" pitchFamily="18" charset="0"/>
              </a:rPr>
              <a:t>và </a:t>
            </a:r>
            <a:r>
              <a:rPr lang="en-US" sz="2000" smtClean="0">
                <a:solidFill>
                  <a:srgbClr val="000066"/>
                </a:solidFill>
                <a:latin typeface="Times New Roman" panose="02020603050405020304" pitchFamily="18" charset="0"/>
                <a:cs typeface="Times New Roman" panose="02020603050405020304" pitchFamily="18" charset="0"/>
              </a:rPr>
              <a:t>kết </a:t>
            </a:r>
            <a:r>
              <a:rPr lang="en-US" sz="2000" err="1">
                <a:solidFill>
                  <a:srgbClr val="000066"/>
                </a:solidFill>
                <a:latin typeface="Times New Roman" panose="02020603050405020304" pitchFamily="18" charset="0"/>
                <a:cs typeface="Times New Roman" panose="02020603050405020304" pitchFamily="18" charset="0"/>
              </a:rPr>
              <a:t>hợp</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thư </a:t>
            </a:r>
            <a:r>
              <a:rPr lang="en-US" sz="2000" err="1">
                <a:solidFill>
                  <a:srgbClr val="000066"/>
                </a:solidFill>
                <a:latin typeface="Times New Roman" panose="02020603050405020304" pitchFamily="18" charset="0"/>
                <a:cs typeface="Times New Roman" panose="02020603050405020304" pitchFamily="18" charset="0"/>
              </a:rPr>
              <a:t>viện</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matplotlib.pyplot</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để </a:t>
            </a:r>
            <a:r>
              <a:rPr lang="en-US" sz="2000" err="1">
                <a:solidFill>
                  <a:srgbClr val="000066"/>
                </a:solidFill>
                <a:latin typeface="Times New Roman" panose="02020603050405020304" pitchFamily="18" charset="0"/>
                <a:cs typeface="Times New Roman" panose="02020603050405020304" pitchFamily="18" charset="0"/>
              </a:rPr>
              <a:t>tìm</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ra</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thuộc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tính</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quan </a:t>
            </a:r>
            <a:r>
              <a:rPr lang="en-US" sz="2000">
                <a:solidFill>
                  <a:srgbClr val="000066"/>
                </a:solidFill>
                <a:latin typeface="Times New Roman" panose="02020603050405020304" pitchFamily="18" charset="0"/>
                <a:cs typeface="Times New Roman" panose="02020603050405020304" pitchFamily="18" charset="0"/>
              </a:rPr>
              <a:t>trọng </a:t>
            </a:r>
            <a:r>
              <a:rPr lang="en-US" sz="2000" smtClean="0">
                <a:solidFill>
                  <a:srgbClr val="000066"/>
                </a:solidFill>
                <a:latin typeface="Times New Roman" panose="02020603050405020304" pitchFamily="18" charset="0"/>
                <a:cs typeface="Times New Roman" panose="02020603050405020304" pitchFamily="18" charset="0"/>
              </a:rPr>
              <a:t>ảnh hưởng tới giá nhà</a:t>
            </a:r>
            <a:endParaRPr lang="en-US" sz="2000">
              <a:solidFill>
                <a:srgbClr val="000066"/>
              </a:solidFill>
              <a:latin typeface="Times New Roman" panose="02020603050405020304" pitchFamily="18" charset="0"/>
              <a:cs typeface="Times New Roman" panose="02020603050405020304" pitchFamily="18" charset="0"/>
            </a:endParaRPr>
          </a:p>
          <a:p>
            <a:r>
              <a:rPr lang="en-US" smtClean="0"/>
              <a:t> </a:t>
            </a:r>
            <a:endParaRPr lang="en-US"/>
          </a:p>
        </p:txBody>
      </p:sp>
      <p:pic>
        <p:nvPicPr>
          <p:cNvPr id="5" name="Picture 4"/>
          <p:cNvPicPr>
            <a:picLocks noChangeAspect="1"/>
          </p:cNvPicPr>
          <p:nvPr/>
        </p:nvPicPr>
        <p:blipFill>
          <a:blip r:embed="rId3"/>
          <a:stretch>
            <a:fillRect/>
          </a:stretch>
        </p:blipFill>
        <p:spPr>
          <a:xfrm>
            <a:off x="1026417" y="2161149"/>
            <a:ext cx="5260083" cy="4587596"/>
          </a:xfrm>
          <a:prstGeom prst="rect">
            <a:avLst/>
          </a:prstGeom>
        </p:spPr>
      </p:pic>
      <p:sp>
        <p:nvSpPr>
          <p:cNvPr id="6" name="TextBox 5"/>
          <p:cNvSpPr txBox="1"/>
          <p:nvPr/>
        </p:nvSpPr>
        <p:spPr>
          <a:xfrm>
            <a:off x="7362222" y="3301759"/>
            <a:ext cx="4585448" cy="1785104"/>
          </a:xfrm>
          <a:prstGeom prst="rect">
            <a:avLst/>
          </a:prstGeom>
          <a:noFill/>
        </p:spPr>
        <p:txBody>
          <a:bodyPr wrap="square" rtlCol="0">
            <a:spAutoFit/>
          </a:bodyPr>
          <a:lstStyle/>
          <a:p>
            <a:pPr marL="342900" indent="-342900">
              <a:buFont typeface="Wingdings" panose="05000000000000000000" pitchFamily="2" charset="2"/>
              <a:buChar char="q"/>
            </a:pPr>
            <a:r>
              <a:rPr lang="vi-VN" sz="2200" smtClean="0">
                <a:solidFill>
                  <a:srgbClr val="000066"/>
                </a:solidFill>
                <a:latin typeface="Times New Roman" panose="02020603050405020304" pitchFamily="18" charset="0"/>
                <a:cs typeface="Times New Roman" panose="02020603050405020304" pitchFamily="18" charset="0"/>
              </a:rPr>
              <a:t>Biểu </a:t>
            </a:r>
            <a:r>
              <a:rPr lang="vi-VN" sz="2200">
                <a:solidFill>
                  <a:srgbClr val="000066"/>
                </a:solidFill>
                <a:latin typeface="Times New Roman" panose="02020603050405020304" pitchFamily="18" charset="0"/>
                <a:cs typeface="Times New Roman" panose="02020603050405020304" pitchFamily="18" charset="0"/>
              </a:rPr>
              <a:t>đồ cho</a:t>
            </a:r>
            <a:r>
              <a:rPr lang="vi-VN" sz="2200" smtClean="0">
                <a:solidFill>
                  <a:srgbClr val="000066"/>
                </a:solidFill>
                <a:latin typeface="Times New Roman" panose="02020603050405020304" pitchFamily="18" charset="0"/>
                <a:cs typeface="Times New Roman" panose="02020603050405020304" pitchFamily="18" charset="0"/>
              </a:rPr>
              <a:t> thấy </a:t>
            </a:r>
            <a:r>
              <a:rPr lang="vi-VN" sz="2200">
                <a:solidFill>
                  <a:srgbClr val="000066"/>
                </a:solidFill>
                <a:latin typeface="Times New Roman" panose="02020603050405020304" pitchFamily="18" charset="0"/>
                <a:cs typeface="Times New Roman" panose="02020603050405020304" pitchFamily="18" charset="0"/>
              </a:rPr>
              <a:t>thuộc tính </a:t>
            </a:r>
            <a:r>
              <a:rPr lang="vi-VN" sz="2200" b="1">
                <a:solidFill>
                  <a:srgbClr val="000066"/>
                </a:solidFill>
                <a:latin typeface="Times New Roman" panose="02020603050405020304" pitchFamily="18" charset="0"/>
                <a:cs typeface="Times New Roman" panose="02020603050405020304" pitchFamily="18" charset="0"/>
              </a:rPr>
              <a:t>size </a:t>
            </a:r>
            <a:r>
              <a:rPr lang="vi-VN" sz="2200">
                <a:solidFill>
                  <a:srgbClr val="000066"/>
                </a:solidFill>
                <a:latin typeface="Times New Roman" panose="02020603050405020304" pitchFamily="18" charset="0"/>
                <a:cs typeface="Times New Roman" panose="02020603050405020304" pitchFamily="18" charset="0"/>
              </a:rPr>
              <a:t>là </a:t>
            </a:r>
            <a:r>
              <a:rPr lang="vi-VN" sz="2200" smtClean="0">
                <a:solidFill>
                  <a:srgbClr val="000066"/>
                </a:solidFill>
                <a:latin typeface="Times New Roman" panose="02020603050405020304" pitchFamily="18" charset="0"/>
                <a:cs typeface="Times New Roman" panose="02020603050405020304" pitchFamily="18" charset="0"/>
              </a:rPr>
              <a:t>quan </a:t>
            </a:r>
            <a:r>
              <a:rPr lang="vi-VN" sz="2200">
                <a:solidFill>
                  <a:srgbClr val="000066"/>
                </a:solidFill>
                <a:latin typeface="Times New Roman" panose="02020603050405020304" pitchFamily="18" charset="0"/>
                <a:cs typeface="Times New Roman" panose="02020603050405020304" pitchFamily="18" charset="0"/>
              </a:rPr>
              <a:t>trọng </a:t>
            </a:r>
            <a:r>
              <a:rPr lang="vi-VN" sz="2200" smtClean="0">
                <a:solidFill>
                  <a:srgbClr val="000066"/>
                </a:solidFill>
                <a:latin typeface="Times New Roman" panose="02020603050405020304" pitchFamily="18" charset="0"/>
                <a:cs typeface="Times New Roman" panose="02020603050405020304" pitchFamily="18" charset="0"/>
              </a:rPr>
              <a:t>nhất</a:t>
            </a:r>
            <a:r>
              <a:rPr lang="en-US" sz="2200" smtClean="0">
                <a:solidFill>
                  <a:srgbClr val="000066"/>
                </a:solidFill>
                <a:latin typeface="Times New Roman" panose="02020603050405020304" pitchFamily="18" charset="0"/>
                <a:cs typeface="Times New Roman" panose="02020603050405020304" pitchFamily="18" charset="0"/>
              </a:rPr>
              <a:t> </a:t>
            </a:r>
            <a:r>
              <a:rPr lang="vi-VN" sz="2200" smtClean="0">
                <a:solidFill>
                  <a:srgbClr val="000066"/>
                </a:solidFill>
                <a:latin typeface="Times New Roman" panose="02020603050405020304" pitchFamily="18" charset="0"/>
                <a:cs typeface="Times New Roman" panose="02020603050405020304" pitchFamily="18" charset="0"/>
              </a:rPr>
              <a:t>(</a:t>
            </a:r>
            <a:r>
              <a:rPr lang="vi-VN" sz="2200">
                <a:solidFill>
                  <a:srgbClr val="000066"/>
                </a:solidFill>
                <a:latin typeface="Times New Roman" panose="02020603050405020304" pitchFamily="18" charset="0"/>
                <a:cs typeface="Times New Roman" panose="02020603050405020304" pitchFamily="18" charset="0"/>
              </a:rPr>
              <a:t>có ảnh hưởng lớn đến giá nhà</a:t>
            </a:r>
            <a:r>
              <a:rPr lang="vi-VN" sz="2200" smtClean="0">
                <a:solidFill>
                  <a:srgbClr val="000066"/>
                </a:solidFill>
                <a:latin typeface="Times New Roman" panose="02020603050405020304" pitchFamily="18" charset="0"/>
                <a:cs typeface="Times New Roman" panose="02020603050405020304" pitchFamily="18" charset="0"/>
              </a:rPr>
              <a:t>)</a:t>
            </a:r>
            <a:endParaRPr lang="en-US" sz="2200" smtClean="0">
              <a:solidFill>
                <a:srgbClr val="000066"/>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err="1" smtClean="0">
                <a:solidFill>
                  <a:srgbClr val="000066"/>
                </a:solidFill>
                <a:latin typeface="Times New Roman" panose="02020603050405020304" pitchFamily="18" charset="0"/>
                <a:cs typeface="Times New Roman" panose="02020603050405020304" pitchFamily="18" charset="0"/>
              </a:rPr>
              <a:t>Tiếp</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đến</a:t>
            </a:r>
            <a:r>
              <a:rPr lang="en-US" sz="2200" smtClean="0">
                <a:solidFill>
                  <a:srgbClr val="000066"/>
                </a:solidFill>
                <a:latin typeface="Times New Roman" panose="02020603050405020304" pitchFamily="18" charset="0"/>
                <a:cs typeface="Times New Roman" panose="02020603050405020304" pitchFamily="18" charset="0"/>
              </a:rPr>
              <a:t> </a:t>
            </a:r>
            <a:r>
              <a:rPr lang="en-US" sz="2200" err="1" smtClean="0">
                <a:solidFill>
                  <a:srgbClr val="000066"/>
                </a:solidFill>
                <a:latin typeface="Times New Roman" panose="02020603050405020304" pitchFamily="18" charset="0"/>
                <a:cs typeface="Times New Roman" panose="02020603050405020304" pitchFamily="18" charset="0"/>
              </a:rPr>
              <a:t>là</a:t>
            </a:r>
            <a:r>
              <a:rPr lang="en-US" sz="2200" smtClean="0">
                <a:solidFill>
                  <a:srgbClr val="000066"/>
                </a:solidFill>
                <a:latin typeface="Times New Roman" panose="02020603050405020304" pitchFamily="18" charset="0"/>
                <a:cs typeface="Times New Roman" panose="02020603050405020304" pitchFamily="18" charset="0"/>
              </a:rPr>
              <a:t> </a:t>
            </a:r>
            <a:r>
              <a:rPr lang="en-US" sz="2200" b="1" err="1" smtClean="0">
                <a:solidFill>
                  <a:srgbClr val="000066"/>
                </a:solidFill>
                <a:latin typeface="Times New Roman" panose="02020603050405020304" pitchFamily="18" charset="0"/>
                <a:cs typeface="Times New Roman" panose="02020603050405020304" pitchFamily="18" charset="0"/>
              </a:rPr>
              <a:t>HalwayType</a:t>
            </a:r>
            <a:r>
              <a:rPr lang="en-US" sz="2200" b="1" smtClean="0">
                <a:solidFill>
                  <a:srgbClr val="000066"/>
                </a:solidFill>
                <a:latin typeface="Times New Roman" panose="02020603050405020304" pitchFamily="18" charset="0"/>
                <a:cs typeface="Times New Roman" panose="02020603050405020304" pitchFamily="18" charset="0"/>
              </a:rPr>
              <a:t>, </a:t>
            </a:r>
            <a:r>
              <a:rPr lang="en-US" sz="2200" b="1" err="1" smtClean="0">
                <a:solidFill>
                  <a:srgbClr val="000066"/>
                </a:solidFill>
                <a:latin typeface="Times New Roman" panose="02020603050405020304" pitchFamily="18" charset="0"/>
                <a:cs typeface="Times New Roman" panose="02020603050405020304" pitchFamily="18" charset="0"/>
              </a:rPr>
              <a:t>YrSold</a:t>
            </a:r>
            <a:r>
              <a:rPr lang="en-US" sz="2200" b="1" smtClean="0">
                <a:solidFill>
                  <a:srgbClr val="000066"/>
                </a:solidFill>
                <a:latin typeface="Times New Roman" panose="02020603050405020304" pitchFamily="18" charset="0"/>
                <a:cs typeface="Times New Roman" panose="02020603050405020304" pitchFamily="18" charset="0"/>
              </a:rPr>
              <a:t>, </a:t>
            </a:r>
            <a:r>
              <a:rPr lang="en-US" sz="2200" b="1" err="1" smtClean="0">
                <a:solidFill>
                  <a:srgbClr val="000066"/>
                </a:solidFill>
                <a:latin typeface="Times New Roman" panose="02020603050405020304" pitchFamily="18" charset="0"/>
                <a:cs typeface="Times New Roman" panose="02020603050405020304" pitchFamily="18" charset="0"/>
              </a:rPr>
              <a:t>YearBuilt</a:t>
            </a:r>
            <a:endParaRPr lang="vi-VN" sz="2200" b="1">
              <a:solidFill>
                <a:srgbClr val="000066"/>
              </a:solidFill>
              <a:latin typeface="Times New Roman" panose="02020603050405020304" pitchFamily="18" charset="0"/>
              <a:cs typeface="Times New Roman" panose="02020603050405020304" pitchFamily="18" charset="0"/>
            </a:endParaRPr>
          </a:p>
        </p:txBody>
      </p:sp>
      <p:sp>
        <p:nvSpPr>
          <p:cNvPr id="7" name="Right Arrow 6"/>
          <p:cNvSpPr/>
          <p:nvPr/>
        </p:nvSpPr>
        <p:spPr>
          <a:xfrm>
            <a:off x="6609208" y="3301759"/>
            <a:ext cx="564777" cy="43304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8" name="Right Arrow 7"/>
          <p:cNvSpPr/>
          <p:nvPr/>
        </p:nvSpPr>
        <p:spPr>
          <a:xfrm>
            <a:off x="6609207" y="4612792"/>
            <a:ext cx="564777" cy="433044"/>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19</a:t>
            </a:r>
            <a:endParaRPr lang="en-US">
              <a:latin typeface="Times New Roman" panose="02020603050405020304" pitchFamily="18" charset="0"/>
              <a:cs typeface="Times New Roman" panose="02020603050405020304" pitchFamily="18" charset="0"/>
            </a:endParaRPr>
          </a:p>
        </p:txBody>
      </p:sp>
      <p:sp>
        <p:nvSpPr>
          <p:cNvPr id="10" name="TextBox 9"/>
          <p:cNvSpPr txBox="1"/>
          <p:nvPr/>
        </p:nvSpPr>
        <p:spPr>
          <a:xfrm>
            <a:off x="8646459" y="6352205"/>
            <a:ext cx="3024308" cy="369332"/>
          </a:xfrm>
          <a:prstGeom prst="rect">
            <a:avLst/>
          </a:prstGeom>
          <a:noFill/>
        </p:spPr>
        <p:txBody>
          <a:bodyPr wrap="square" rtlCol="0">
            <a:spAutoFit/>
          </a:bodyPr>
          <a:lstStyle/>
          <a:p>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Thuộc</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tính</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quan</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trọng</a:t>
            </a:r>
            <a:endParaRPr lang="en-US"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586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026416" y="83294"/>
            <a:ext cx="9470134" cy="12288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6200" err="1">
                <a:latin typeface="Times New Roman" panose="02020603050405020304" pitchFamily="18" charset="0"/>
                <a:cs typeface="Times New Roman" panose="02020603050405020304" pitchFamily="18" charset="0"/>
              </a:rPr>
              <a:t>Đánh</a:t>
            </a:r>
            <a:r>
              <a:rPr lang="en-US" sz="6200">
                <a:latin typeface="Times New Roman" panose="02020603050405020304" pitchFamily="18" charset="0"/>
                <a:cs typeface="Times New Roman" panose="02020603050405020304" pitchFamily="18" charset="0"/>
              </a:rPr>
              <a:t> </a:t>
            </a:r>
            <a:r>
              <a:rPr lang="en-US" sz="6200" smtClean="0">
                <a:latin typeface="Times New Roman" panose="02020603050405020304" pitchFamily="18" charset="0"/>
                <a:cs typeface="Times New Roman" panose="02020603050405020304" pitchFamily="18" charset="0"/>
              </a:rPr>
              <a:t>giÁ</a:t>
            </a:r>
            <a:endParaRPr lang="en-US" sz="6200">
              <a:latin typeface="Times New Roman" panose="02020603050405020304" pitchFamily="18" charset="0"/>
              <a:cs typeface="Times New Roman" panose="02020603050405020304" pitchFamily="18" charset="0"/>
            </a:endParaRPr>
          </a:p>
        </p:txBody>
      </p:sp>
      <p:sp>
        <p:nvSpPr>
          <p:cNvPr id="3" name="TextBox 2"/>
          <p:cNvSpPr txBox="1"/>
          <p:nvPr/>
        </p:nvSpPr>
        <p:spPr>
          <a:xfrm>
            <a:off x="1468931" y="1312180"/>
            <a:ext cx="10004612" cy="5001369"/>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200" err="1">
                <a:solidFill>
                  <a:srgbClr val="000066"/>
                </a:solidFill>
                <a:latin typeface="Times New Roman" panose="02020603050405020304" pitchFamily="18" charset="0"/>
                <a:cs typeface="Times New Roman" panose="02020603050405020304" pitchFamily="18" charset="0"/>
              </a:rPr>
              <a:t>Giải</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thuật</a:t>
            </a:r>
            <a:r>
              <a:rPr lang="en-US" sz="2200">
                <a:solidFill>
                  <a:srgbClr val="000066"/>
                </a:solidFill>
                <a:latin typeface="Times New Roman" panose="02020603050405020304" pitchFamily="18" charset="0"/>
                <a:cs typeface="Times New Roman" panose="02020603050405020304" pitchFamily="18" charset="0"/>
              </a:rPr>
              <a:t> Gradient Boosting Regression </a:t>
            </a:r>
            <a:r>
              <a:rPr lang="en-US" sz="2200" err="1">
                <a:solidFill>
                  <a:srgbClr val="000066"/>
                </a:solidFill>
                <a:latin typeface="Times New Roman" panose="02020603050405020304" pitchFamily="18" charset="0"/>
                <a:cs typeface="Times New Roman" panose="02020603050405020304" pitchFamily="18" charset="0"/>
              </a:rPr>
              <a:t>là</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một</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thuật</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toán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mạnh</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mẽ</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nó</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có</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thể</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dùng</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cho</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cả</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hồi</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quy</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và</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phân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loại</a:t>
            </a:r>
            <a:endParaRPr lang="en-US" sz="220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200">
                <a:solidFill>
                  <a:srgbClr val="000066"/>
                </a:solidFill>
                <a:latin typeface="Times New Roman" panose="02020603050405020304" pitchFamily="18" charset="0"/>
                <a:cs typeface="Times New Roman" panose="02020603050405020304" pitchFamily="18" charset="0"/>
              </a:rPr>
              <a:t>Gradient Boosting Regression </a:t>
            </a:r>
            <a:r>
              <a:rPr lang="en-US" sz="2200" err="1">
                <a:solidFill>
                  <a:srgbClr val="000066"/>
                </a:solidFill>
                <a:latin typeface="Times New Roman" panose="02020603050405020304" pitchFamily="18" charset="0"/>
                <a:cs typeface="Times New Roman" panose="02020603050405020304" pitchFamily="18" charset="0"/>
              </a:rPr>
              <a:t>có</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thể</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thực</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hiện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tốt</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trên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dữ</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liệu</a:t>
            </a:r>
            <a:r>
              <a:rPr lang="en-US" sz="2200">
                <a:solidFill>
                  <a:srgbClr val="000066"/>
                </a:solidFill>
                <a:latin typeface="Times New Roman" panose="02020603050405020304" pitchFamily="18" charset="0"/>
                <a:cs typeface="Times New Roman" panose="02020603050405020304" pitchFamily="18" charset="0"/>
              </a:rPr>
              <a:t> datasets </a:t>
            </a:r>
            <a:r>
              <a:rPr lang="en-US" sz="2200" err="1">
                <a:solidFill>
                  <a:srgbClr val="000066"/>
                </a:solidFill>
                <a:latin typeface="Times New Roman" panose="02020603050405020304" pitchFamily="18" charset="0"/>
                <a:cs typeface="Times New Roman" panose="02020603050405020304" pitchFamily="18" charset="0"/>
              </a:rPr>
              <a:t>rất</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phức</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tạp</a:t>
            </a:r>
            <a:endParaRPr lang="en-US" sz="220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200" err="1">
                <a:solidFill>
                  <a:srgbClr val="000066"/>
                </a:solidFill>
                <a:latin typeface="Times New Roman" panose="02020603050405020304" pitchFamily="18" charset="0"/>
                <a:cs typeface="Times New Roman" panose="02020603050405020304" pitchFamily="18" charset="0"/>
              </a:rPr>
              <a:t>Áp</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dụng</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Gradient Boosting Regression </a:t>
            </a:r>
            <a:r>
              <a:rPr lang="en-US" sz="2200" err="1">
                <a:solidFill>
                  <a:srgbClr val="000066"/>
                </a:solidFill>
                <a:latin typeface="Times New Roman" panose="02020603050405020304" pitchFamily="18" charset="0"/>
                <a:cs typeface="Times New Roman" panose="02020603050405020304" pitchFamily="18" charset="0"/>
              </a:rPr>
              <a:t>vào</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tập</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dữ</a:t>
            </a:r>
            <a:r>
              <a:rPr lang="en-US" sz="2200">
                <a:solidFill>
                  <a:srgbClr val="000066"/>
                </a:solidFill>
                <a:latin typeface="Times New Roman" panose="02020603050405020304" pitchFamily="18" charset="0"/>
                <a:cs typeface="Times New Roman" panose="02020603050405020304" pitchFamily="18" charset="0"/>
              </a:rPr>
              <a:t> </a:t>
            </a:r>
            <a:r>
              <a:rPr lang="en-US" sz="2200" smtClean="0">
                <a:solidFill>
                  <a:srgbClr val="000066"/>
                </a:solidFill>
                <a:latin typeface="Times New Roman" panose="02020603050405020304" pitchFamily="18" charset="0"/>
                <a:cs typeface="Times New Roman" panose="02020603050405020304" pitchFamily="18" charset="0"/>
              </a:rPr>
              <a:t>liệu </a:t>
            </a:r>
            <a:r>
              <a:rPr lang="en-US" sz="2200">
                <a:solidFill>
                  <a:srgbClr val="000066"/>
                </a:solidFill>
                <a:latin typeface="Times New Roman" panose="02020603050405020304" pitchFamily="18" charset="0"/>
                <a:cs typeface="Times New Roman" panose="02020603050405020304" pitchFamily="18" charset="0"/>
              </a:rPr>
              <a:t>ta </a:t>
            </a:r>
            <a:r>
              <a:rPr lang="en-US" sz="2200" smtClean="0">
                <a:solidFill>
                  <a:srgbClr val="000066"/>
                </a:solidFill>
                <a:latin typeface="Times New Roman" panose="02020603050405020304" pitchFamily="18" charset="0"/>
                <a:cs typeface="Times New Roman" panose="02020603050405020304" pitchFamily="18" charset="0"/>
              </a:rPr>
              <a:t>tìm </a:t>
            </a:r>
            <a:r>
              <a:rPr lang="en-US" sz="2200" err="1">
                <a:solidFill>
                  <a:srgbClr val="000066"/>
                </a:solidFill>
                <a:latin typeface="Times New Roman" panose="02020603050405020304" pitchFamily="18" charset="0"/>
                <a:cs typeface="Times New Roman" panose="02020603050405020304" pitchFamily="18" charset="0"/>
              </a:rPr>
              <a:t>được</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các</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thuộc</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tính</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quan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trọng</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hàng</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đầu</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để</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đánh</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giá</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giá</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thành</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của</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một</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căn</a:t>
            </a: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hộ</a:t>
            </a:r>
            <a:r>
              <a:rPr lang="en-US" sz="2200">
                <a:solidFill>
                  <a:srgbClr val="000066"/>
                </a:solidFill>
                <a:latin typeface="Times New Roman" panose="02020603050405020304" pitchFamily="18" charset="0"/>
                <a:cs typeface="Times New Roman" panose="02020603050405020304" pitchFamily="18" charset="0"/>
              </a:rPr>
              <a:t> </a:t>
            </a:r>
          </a:p>
          <a:p>
            <a:pPr marL="1257300" lvl="2" indent="-342900">
              <a:lnSpc>
                <a:spcPct val="150000"/>
              </a:lnSpc>
              <a:buFont typeface="Wingdings" panose="05000000000000000000" pitchFamily="2" charset="2"/>
              <a:buChar char="q"/>
            </a:pPr>
            <a:r>
              <a:rPr lang="en-US" sz="2200">
                <a:solidFill>
                  <a:srgbClr val="000066"/>
                </a:solidFill>
                <a:latin typeface="Times New Roman" panose="02020603050405020304" pitchFamily="18" charset="0"/>
                <a:cs typeface="Times New Roman" panose="02020603050405020304" pitchFamily="18" charset="0"/>
              </a:rPr>
              <a:t>	Size (</a:t>
            </a:r>
            <a:r>
              <a:rPr lang="en-US" sz="2200" err="1">
                <a:solidFill>
                  <a:srgbClr val="000066"/>
                </a:solidFill>
                <a:latin typeface="Times New Roman" panose="02020603050405020304" pitchFamily="18" charset="0"/>
                <a:cs typeface="Times New Roman" panose="02020603050405020304" pitchFamily="18" charset="0"/>
              </a:rPr>
              <a:t>sqf</a:t>
            </a:r>
            <a:r>
              <a:rPr lang="en-US" sz="2200">
                <a:solidFill>
                  <a:srgbClr val="000066"/>
                </a:solidFill>
                <a:latin typeface="Times New Roman" panose="02020603050405020304" pitchFamily="18" charset="0"/>
                <a:cs typeface="Times New Roman" panose="02020603050405020304" pitchFamily="18" charset="0"/>
              </a:rPr>
              <a:t>)</a:t>
            </a:r>
          </a:p>
          <a:p>
            <a:pPr marL="1257300" lvl="2" indent="-342900">
              <a:lnSpc>
                <a:spcPct val="150000"/>
              </a:lnSpc>
              <a:buFont typeface="Wingdings" panose="05000000000000000000" pitchFamily="2" charset="2"/>
              <a:buChar char="q"/>
            </a:pP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HalwayType</a:t>
            </a:r>
            <a:endParaRPr lang="en-US" sz="2200">
              <a:solidFill>
                <a:srgbClr val="000066"/>
              </a:solidFill>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q"/>
            </a:pP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YrSold</a:t>
            </a:r>
            <a:endParaRPr lang="en-US" sz="2200">
              <a:solidFill>
                <a:srgbClr val="000066"/>
              </a:solidFill>
              <a:latin typeface="Times New Roman" panose="02020603050405020304" pitchFamily="18" charset="0"/>
              <a:cs typeface="Times New Roman" panose="02020603050405020304" pitchFamily="18" charset="0"/>
            </a:endParaRPr>
          </a:p>
          <a:p>
            <a:pPr marL="1257300" lvl="2" indent="-342900">
              <a:lnSpc>
                <a:spcPct val="150000"/>
              </a:lnSpc>
              <a:buFont typeface="Wingdings" panose="05000000000000000000" pitchFamily="2" charset="2"/>
              <a:buChar char="q"/>
            </a:pPr>
            <a:r>
              <a:rPr lang="en-US" sz="2200">
                <a:solidFill>
                  <a:srgbClr val="000066"/>
                </a:solidFill>
                <a:latin typeface="Times New Roman" panose="02020603050405020304" pitchFamily="18" charset="0"/>
                <a:cs typeface="Times New Roman" panose="02020603050405020304" pitchFamily="18" charset="0"/>
              </a:rPr>
              <a:t>	</a:t>
            </a:r>
            <a:r>
              <a:rPr lang="en-US" sz="2200" err="1">
                <a:solidFill>
                  <a:srgbClr val="000066"/>
                </a:solidFill>
                <a:latin typeface="Times New Roman" panose="02020603050405020304" pitchFamily="18" charset="0"/>
                <a:cs typeface="Times New Roman" panose="02020603050405020304" pitchFamily="18" charset="0"/>
              </a:rPr>
              <a:t>YearBuild</a:t>
            </a:r>
            <a:endParaRPr lang="en-US" sz="2200">
              <a:solidFill>
                <a:srgbClr val="000066"/>
              </a:solidFill>
              <a:latin typeface="Times New Roman" panose="02020603050405020304" pitchFamily="18" charset="0"/>
              <a:cs typeface="Times New Roman" panose="02020603050405020304" pitchFamily="18" charset="0"/>
            </a:endParaRPr>
          </a:p>
          <a:p>
            <a:endParaRPr lang="en-US" sz="2200" smtClean="0">
              <a:solidFill>
                <a:srgbClr val="FF0000"/>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20</a:t>
            </a:r>
          </a:p>
        </p:txBody>
      </p:sp>
      <p:sp>
        <p:nvSpPr>
          <p:cNvPr id="5" name="TextBox 4"/>
          <p:cNvSpPr txBox="1"/>
          <p:nvPr/>
        </p:nvSpPr>
        <p:spPr>
          <a:xfrm>
            <a:off x="9788178" y="6352205"/>
            <a:ext cx="1075765" cy="369332"/>
          </a:xfrm>
          <a:prstGeom prst="rect">
            <a:avLst/>
          </a:prstGeom>
          <a:noFill/>
        </p:spPr>
        <p:txBody>
          <a:bodyPr wrap="square" rtlCol="0">
            <a:spAutoFit/>
          </a:bodyPr>
          <a:lstStyle/>
          <a:p>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Đánh</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giá</a:t>
            </a:r>
            <a:endParaRPr lang="en-US"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663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24F8209-AEDB-4864-ACCD-1E55DF898416}"/>
              </a:ext>
            </a:extLst>
          </p:cNvPr>
          <p:cNvSpPr txBox="1">
            <a:spLocks/>
          </p:cNvSpPr>
          <p:nvPr/>
        </p:nvSpPr>
        <p:spPr>
          <a:xfrm>
            <a:off x="1173747" y="112950"/>
            <a:ext cx="9994995" cy="927100"/>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6200" err="1" smtClean="0">
                <a:latin typeface="Times New Roman" panose="02020603050405020304" pitchFamily="18" charset="0"/>
                <a:cs typeface="Times New Roman" panose="02020603050405020304" pitchFamily="18" charset="0"/>
              </a:rPr>
              <a:t>Tài</a:t>
            </a:r>
            <a:r>
              <a:rPr lang="en-US" sz="6200" smtClean="0">
                <a:latin typeface="Times New Roman" panose="02020603050405020304" pitchFamily="18" charset="0"/>
                <a:cs typeface="Times New Roman" panose="02020603050405020304" pitchFamily="18" charset="0"/>
              </a:rPr>
              <a:t> LIỆU THAM KHẢO</a:t>
            </a:r>
            <a:endParaRPr lang="en-US" sz="620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949824"/>
            <a:ext cx="11506199" cy="4154984"/>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err="1">
                <a:solidFill>
                  <a:srgbClr val="000066"/>
                </a:solidFill>
                <a:latin typeface="Times New Roman" panose="02020603050405020304" pitchFamily="18" charset="0"/>
                <a:cs typeface="Times New Roman" panose="02020603050405020304" pitchFamily="18" charset="0"/>
              </a:rPr>
              <a:t>Scikit</a:t>
            </a:r>
            <a:r>
              <a:rPr lang="en-US" sz="2000">
                <a:solidFill>
                  <a:srgbClr val="000066"/>
                </a:solidFill>
                <a:latin typeface="Times New Roman" panose="02020603050405020304" pitchFamily="18" charset="0"/>
                <a:cs typeface="Times New Roman" panose="02020603050405020304" pitchFamily="18" charset="0"/>
              </a:rPr>
              <a:t> Lear - Gradient Boosting regression</a:t>
            </a:r>
          </a:p>
          <a:p>
            <a:pPr>
              <a:lnSpc>
                <a:spcPct val="150000"/>
              </a:lnSpc>
            </a:pPr>
            <a:r>
              <a:rPr lang="en-US" sz="2000">
                <a:solidFill>
                  <a:srgbClr val="000066"/>
                </a:solidFill>
                <a:latin typeface="Times New Roman" panose="02020603050405020304" pitchFamily="18" charset="0"/>
                <a:cs typeface="Times New Roman" panose="02020603050405020304" pitchFamily="18" charset="0"/>
              </a:rPr>
              <a:t>	</a:t>
            </a:r>
            <a:r>
              <a:rPr lang="en-US" sz="2000" u="sng">
                <a:solidFill>
                  <a:srgbClr val="000066"/>
                </a:solidFill>
                <a:latin typeface="Times New Roman" panose="02020603050405020304" pitchFamily="18" charset="0"/>
                <a:cs typeface="Times New Roman" panose="02020603050405020304" pitchFamily="18" charset="0"/>
                <a:hlinkClick r:id="rId2"/>
              </a:rPr>
              <a:t>https://</a:t>
            </a:r>
            <a:r>
              <a:rPr lang="en-US" sz="2000" u="sng" smtClean="0">
                <a:solidFill>
                  <a:srgbClr val="000066"/>
                </a:solidFill>
                <a:latin typeface="Times New Roman" panose="02020603050405020304" pitchFamily="18" charset="0"/>
                <a:cs typeface="Times New Roman" panose="02020603050405020304" pitchFamily="18" charset="0"/>
                <a:hlinkClick r:id="rId2"/>
              </a:rPr>
              <a:t>scikit-learn.org/stable/auto_examples/ensemble/plot_gradient_boosting_regression.html</a:t>
            </a:r>
            <a:endParaRPr lang="en-US" sz="2000" u="sng" smtClean="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000" err="1" smtClean="0">
                <a:solidFill>
                  <a:srgbClr val="000066"/>
                </a:solidFill>
                <a:latin typeface="Times New Roman" panose="02020603050405020304" pitchFamily="18" charset="0"/>
                <a:cs typeface="Times New Roman" panose="02020603050405020304" pitchFamily="18" charset="0"/>
              </a:rPr>
              <a:t>Đánh</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các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chỉ</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số</a:t>
            </a:r>
            <a:r>
              <a:rPr lang="en-US" sz="2000">
                <a:solidFill>
                  <a:srgbClr val="000066"/>
                </a:solidFill>
                <a:latin typeface="Times New Roman" panose="02020603050405020304" pitchFamily="18" charset="0"/>
                <a:cs typeface="Times New Roman" panose="02020603050405020304" pitchFamily="18" charset="0"/>
              </a:rPr>
              <a:t> </a:t>
            </a:r>
            <a:endParaRPr lang="en-US" sz="2000" smtClean="0">
              <a:solidFill>
                <a:srgbClr val="000066"/>
              </a:solidFill>
              <a:latin typeface="Times New Roman" panose="02020603050405020304" pitchFamily="18" charset="0"/>
              <a:cs typeface="Times New Roman" panose="02020603050405020304" pitchFamily="18" charset="0"/>
            </a:endParaRPr>
          </a:p>
          <a:p>
            <a:pPr>
              <a:lnSpc>
                <a:spcPct val="150000"/>
              </a:lnSpc>
            </a:pPr>
            <a:r>
              <a:rPr lang="en-US" sz="2000">
                <a:solidFill>
                  <a:srgbClr val="000066"/>
                </a:solidFill>
                <a:latin typeface="Times New Roman" panose="02020603050405020304" pitchFamily="18" charset="0"/>
                <a:cs typeface="Times New Roman" panose="02020603050405020304" pitchFamily="18" charset="0"/>
              </a:rPr>
              <a:t>	</a:t>
            </a:r>
            <a:r>
              <a:rPr lang="en-US" sz="2000" u="sng">
                <a:solidFill>
                  <a:srgbClr val="000066"/>
                </a:solidFill>
                <a:latin typeface="Times New Roman" panose="02020603050405020304" pitchFamily="18" charset="0"/>
                <a:cs typeface="Times New Roman" panose="02020603050405020304" pitchFamily="18" charset="0"/>
                <a:hlinkClick r:id="rId3"/>
              </a:rPr>
              <a:t>https://</a:t>
            </a:r>
            <a:r>
              <a:rPr lang="en-US" sz="2000" u="sng" smtClean="0">
                <a:solidFill>
                  <a:srgbClr val="000066"/>
                </a:solidFill>
                <a:latin typeface="Times New Roman" panose="02020603050405020304" pitchFamily="18" charset="0"/>
                <a:cs typeface="Times New Roman" panose="02020603050405020304" pitchFamily="18" charset="0"/>
                <a:hlinkClick r:id="rId3"/>
              </a:rPr>
              <a:t>rstudio-pubs-static.s3.amazonaws.com/448130_bcb1145f205942eaa7da521182ca1c83.html</a:t>
            </a:r>
            <a:endParaRPr lang="en-US" sz="2000" u="sng" smtClean="0">
              <a:solidFill>
                <a:srgbClr val="000066"/>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000" err="1">
                <a:solidFill>
                  <a:srgbClr val="000066"/>
                </a:solidFill>
                <a:latin typeface="Times New Roman" panose="02020603050405020304" pitchFamily="18" charset="0"/>
                <a:cs typeface="Times New Roman" panose="02020603050405020304" pitchFamily="18" charset="0"/>
              </a:rPr>
              <a:t>Tập</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dữ</a:t>
            </a:r>
            <a:r>
              <a:rPr lang="en-US" sz="2000">
                <a:solidFill>
                  <a:srgbClr val="000066"/>
                </a:solidFill>
                <a:latin typeface="Times New Roman" panose="02020603050405020304" pitchFamily="18" charset="0"/>
                <a:cs typeface="Times New Roman" panose="02020603050405020304" pitchFamily="18" charset="0"/>
              </a:rPr>
              <a:t> </a:t>
            </a:r>
            <a:r>
              <a:rPr lang="en-US" sz="2000" err="1" smtClean="0">
                <a:solidFill>
                  <a:srgbClr val="000066"/>
                </a:solidFill>
                <a:latin typeface="Times New Roman" panose="02020603050405020304" pitchFamily="18" charset="0"/>
                <a:cs typeface="Times New Roman" panose="02020603050405020304" pitchFamily="18" charset="0"/>
              </a:rPr>
              <a:t>liệu</a:t>
            </a:r>
            <a:endParaRPr lang="en-US" sz="2000" smtClean="0">
              <a:solidFill>
                <a:srgbClr val="000066"/>
              </a:solidFill>
              <a:latin typeface="Times New Roman" panose="02020603050405020304" pitchFamily="18" charset="0"/>
              <a:cs typeface="Times New Roman" panose="02020603050405020304" pitchFamily="18" charset="0"/>
            </a:endParaRPr>
          </a:p>
          <a:p>
            <a:pPr>
              <a:lnSpc>
                <a:spcPct val="150000"/>
              </a:lnSpc>
            </a:pPr>
            <a:r>
              <a:rPr lang="en-US" sz="2000">
                <a:solidFill>
                  <a:srgbClr val="000066"/>
                </a:solidFill>
                <a:latin typeface="Times New Roman" panose="02020603050405020304" pitchFamily="18" charset="0"/>
                <a:cs typeface="Times New Roman" panose="02020603050405020304" pitchFamily="18" charset="0"/>
              </a:rPr>
              <a:t>	</a:t>
            </a:r>
            <a:r>
              <a:rPr lang="en-US" sz="2000">
                <a:solidFill>
                  <a:srgbClr val="000066"/>
                </a:solidFill>
                <a:latin typeface="Times New Roman" panose="02020603050405020304" pitchFamily="18" charset="0"/>
                <a:cs typeface="Times New Roman" panose="02020603050405020304" pitchFamily="18" charset="0"/>
                <a:hlinkClick r:id="rId4"/>
              </a:rPr>
              <a:t>https://</a:t>
            </a:r>
            <a:r>
              <a:rPr lang="en-US" sz="2000" smtClean="0">
                <a:solidFill>
                  <a:srgbClr val="000066"/>
                </a:solidFill>
                <a:latin typeface="Times New Roman" panose="02020603050405020304" pitchFamily="18" charset="0"/>
                <a:cs typeface="Times New Roman" panose="02020603050405020304" pitchFamily="18" charset="0"/>
                <a:hlinkClick r:id="rId4"/>
              </a:rPr>
              <a:t>www.kaggle.com/gunhee/koreahousedata?select=Daegu_Real_Estate_data.csv</a:t>
            </a:r>
            <a:endParaRPr lang="en-US" sz="2000" smtClean="0">
              <a:solidFill>
                <a:srgbClr val="000066"/>
              </a:solidFill>
              <a:latin typeface="Times New Roman" panose="02020603050405020304" pitchFamily="18" charset="0"/>
              <a:cs typeface="Times New Roman" panose="02020603050405020304" pitchFamily="18" charset="0"/>
            </a:endParaRPr>
          </a:p>
          <a:p>
            <a:pPr>
              <a:lnSpc>
                <a:spcPct val="150000"/>
              </a:lnSpc>
            </a:pPr>
            <a:endParaRPr lang="en-US" sz="2000">
              <a:solidFill>
                <a:srgbClr val="000066"/>
              </a:solidFill>
              <a:latin typeface="Times New Roman" panose="02020603050405020304" pitchFamily="18" charset="0"/>
              <a:cs typeface="Times New Roman" panose="02020603050405020304" pitchFamily="18" charset="0"/>
            </a:endParaRPr>
          </a:p>
          <a:p>
            <a:pPr>
              <a:lnSpc>
                <a:spcPct val="150000"/>
              </a:lnSpc>
            </a:pPr>
            <a:r>
              <a:rPr lang="en-US"/>
              <a:t/>
            </a:r>
            <a:br>
              <a:rPr lang="en-US"/>
            </a:br>
            <a:r>
              <a:rPr lang="en-US"/>
              <a:t>	</a:t>
            </a:r>
          </a:p>
        </p:txBody>
      </p:sp>
      <p:sp>
        <p:nvSpPr>
          <p:cNvPr id="4" name="Oval 3">
            <a:extLst>
              <a:ext uri="{FF2B5EF4-FFF2-40B4-BE49-F238E27FC236}">
                <a16:creationId xmlns:a16="http://schemas.microsoft.com/office/drawing/2014/main" id="{85534D18-AA49-474A-A2FA-A65EA515E6A9}"/>
              </a:ext>
            </a:extLst>
          </p:cNvPr>
          <p:cNvSpPr/>
          <p:nvPr/>
        </p:nvSpPr>
        <p:spPr>
          <a:xfrm>
            <a:off x="10863943" y="6215742"/>
            <a:ext cx="609600" cy="642258"/>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21</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8901953" y="6352205"/>
            <a:ext cx="1961990" cy="369332"/>
          </a:xfrm>
          <a:prstGeom prst="rect">
            <a:avLst/>
          </a:prstGeom>
          <a:noFill/>
        </p:spPr>
        <p:txBody>
          <a:bodyPr wrap="square" rtlCol="0">
            <a:spAutoFit/>
          </a:bodyPr>
          <a:lstStyle/>
          <a:p>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Tài</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liệu</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tham</a:t>
            </a:r>
            <a:r>
              <a:rPr lang="en-US" smtClean="0">
                <a:solidFill>
                  <a:schemeClr val="tx1">
                    <a:lumMod val="65000"/>
                    <a:lumOff val="35000"/>
                  </a:schemeClr>
                </a:solidFill>
                <a:latin typeface="Times New Roman" panose="02020603050405020304" pitchFamily="18" charset="0"/>
                <a:cs typeface="Times New Roman" panose="02020603050405020304" pitchFamily="18" charset="0"/>
              </a:rPr>
              <a:t> </a:t>
            </a:r>
            <a:r>
              <a:rPr lang="en-US" err="1" smtClean="0">
                <a:solidFill>
                  <a:schemeClr val="tx1">
                    <a:lumMod val="65000"/>
                    <a:lumOff val="35000"/>
                  </a:schemeClr>
                </a:solidFill>
                <a:latin typeface="Times New Roman" panose="02020603050405020304" pitchFamily="18" charset="0"/>
                <a:cs typeface="Times New Roman" panose="02020603050405020304" pitchFamily="18" charset="0"/>
              </a:rPr>
              <a:t>khảo</a:t>
            </a:r>
            <a:endParaRPr lang="en-US" smtClean="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311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pattFill prst="dotDmnd">
          <a:fgClr>
            <a:srgbClr val="2A1A00"/>
          </a:fgClr>
          <a:bgClr>
            <a:srgbClr val="2A1A00"/>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AC73-C7FB-4900-B96D-8558BCFE027A}"/>
              </a:ext>
            </a:extLst>
          </p:cNvPr>
          <p:cNvSpPr txBox="1">
            <a:spLocks/>
          </p:cNvSpPr>
          <p:nvPr/>
        </p:nvSpPr>
        <p:spPr>
          <a:xfrm>
            <a:off x="536075" y="1750135"/>
            <a:ext cx="11021439" cy="2240238"/>
          </a:xfrm>
          <a:prstGeom prst="rect">
            <a:avLst/>
          </a:prstGeom>
        </p:spPr>
        <p:txBody>
          <a:bodyPr>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sz="7200">
                <a:solidFill>
                  <a:schemeClr val="bg1"/>
                </a:solidFill>
                <a:latin typeface="UTM Seagull" panose="02040603050506020204" pitchFamily="18" charset="0"/>
              </a:rPr>
              <a:t>Thanks for watching</a:t>
            </a:r>
          </a:p>
        </p:txBody>
      </p:sp>
      <p:sp>
        <p:nvSpPr>
          <p:cNvPr id="4" name="Oval 3">
            <a:extLst>
              <a:ext uri="{FF2B5EF4-FFF2-40B4-BE49-F238E27FC236}">
                <a16:creationId xmlns:a16="http://schemas.microsoft.com/office/drawing/2014/main" id="{2DBBAE0C-012C-4223-BACB-C57D6176B7D9}"/>
              </a:ext>
            </a:extLst>
          </p:cNvPr>
          <p:cNvSpPr/>
          <p:nvPr/>
        </p:nvSpPr>
        <p:spPr>
          <a:xfrm>
            <a:off x="3630889" y="4757970"/>
            <a:ext cx="1187777" cy="11877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094CA50-0B94-4C8E-B755-E8C7B343E7DF}"/>
              </a:ext>
            </a:extLst>
          </p:cNvPr>
          <p:cNvSpPr/>
          <p:nvPr/>
        </p:nvSpPr>
        <p:spPr>
          <a:xfrm>
            <a:off x="5580668" y="3941141"/>
            <a:ext cx="1633659" cy="1633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D1DDF14-0EB5-49FC-9B12-430DF8B117D2}"/>
              </a:ext>
            </a:extLst>
          </p:cNvPr>
          <p:cNvSpPr/>
          <p:nvPr/>
        </p:nvSpPr>
        <p:spPr>
          <a:xfrm>
            <a:off x="7976329" y="2870254"/>
            <a:ext cx="2141774" cy="21417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59F713-E3D6-40B6-B228-84A9E445AF64}"/>
              </a:ext>
            </a:extLst>
          </p:cNvPr>
          <p:cNvSpPr/>
          <p:nvPr/>
        </p:nvSpPr>
        <p:spPr>
          <a:xfrm>
            <a:off x="1965483" y="5574800"/>
            <a:ext cx="903404" cy="9034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7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p:cNvSpPr txBox="1"/>
          <p:nvPr/>
        </p:nvSpPr>
        <p:spPr>
          <a:xfrm>
            <a:off x="645887" y="4474216"/>
            <a:ext cx="10755265" cy="2400657"/>
          </a:xfrm>
          <a:prstGeom prst="rect">
            <a:avLst/>
          </a:prstGeom>
          <a:noFill/>
        </p:spPr>
        <p:txBody>
          <a:bodyPr wrap="square" rtlCol="0">
            <a:spAutoFit/>
          </a:bodyPr>
          <a:lstStyle/>
          <a:p>
            <a:pPr marL="800100" lvl="1" indent="-342900">
              <a:lnSpc>
                <a:spcPct val="150000"/>
              </a:lnSpc>
              <a:buFont typeface="Wingdings" panose="05000000000000000000" pitchFamily="2" charset="2"/>
              <a:buChar char="q"/>
            </a:pPr>
            <a:r>
              <a:rPr lang="en-US" sz="2500" smtClean="0">
                <a:solidFill>
                  <a:srgbClr val="000066"/>
                </a:solidFill>
                <a:latin typeface="Times New Roman" panose="02020603050405020304" pitchFamily="18" charset="0"/>
                <a:cs typeface="Times New Roman" panose="02020603050405020304" pitchFamily="18" charset="0"/>
              </a:rPr>
              <a:t>Mục </a:t>
            </a:r>
            <a:r>
              <a:rPr lang="en-US" sz="2500" err="1">
                <a:solidFill>
                  <a:srgbClr val="000066"/>
                </a:solidFill>
                <a:latin typeface="Times New Roman" panose="02020603050405020304" pitchFamily="18" charset="0"/>
                <a:cs typeface="Times New Roman" panose="02020603050405020304" pitchFamily="18" charset="0"/>
              </a:rPr>
              <a:t>tiêu</a:t>
            </a:r>
            <a:r>
              <a:rPr lang="en-US" sz="2500">
                <a:solidFill>
                  <a:srgbClr val="000066"/>
                </a:solidFill>
                <a:latin typeface="Times New Roman" panose="02020603050405020304" pitchFamily="18" charset="0"/>
                <a:cs typeface="Times New Roman" panose="02020603050405020304" pitchFamily="18" charset="0"/>
              </a:rPr>
              <a:t> </a:t>
            </a:r>
            <a:r>
              <a:rPr lang="en-US" sz="2500" smtClean="0">
                <a:solidFill>
                  <a:srgbClr val="000066"/>
                </a:solidFill>
                <a:latin typeface="Times New Roman" panose="02020603050405020304" pitchFamily="18" charset="0"/>
                <a:cs typeface="Times New Roman" panose="02020603050405020304" pitchFamily="18" charset="0"/>
              </a:rPr>
              <a:t>:</a:t>
            </a:r>
          </a:p>
          <a:p>
            <a:pPr marL="1257300" lvl="2" indent="-342900">
              <a:lnSpc>
                <a:spcPct val="150000"/>
              </a:lnSpc>
              <a:buFont typeface="Wingdings" panose="05000000000000000000" pitchFamily="2" charset="2"/>
              <a:buChar char="Ø"/>
            </a:pPr>
            <a:r>
              <a:rPr lang="en-US" sz="2500" smtClean="0">
                <a:solidFill>
                  <a:srgbClr val="000066"/>
                </a:solidFill>
                <a:latin typeface="Times New Roman" panose="02020603050405020304" pitchFamily="18" charset="0"/>
                <a:cs typeface="Times New Roman" panose="02020603050405020304" pitchFamily="18" charset="0"/>
              </a:rPr>
              <a:t>Dự đoán giá nhà ở thành phố Daegu, Hàn Quốc</a:t>
            </a:r>
          </a:p>
          <a:p>
            <a:pPr marL="1257300" lvl="2" indent="-342900">
              <a:lnSpc>
                <a:spcPct val="150000"/>
              </a:lnSpc>
              <a:buFont typeface="Wingdings" panose="05000000000000000000" pitchFamily="2" charset="2"/>
              <a:buChar char="Ø"/>
            </a:pPr>
            <a:r>
              <a:rPr lang="en-US" sz="2500" err="1">
                <a:solidFill>
                  <a:srgbClr val="000066"/>
                </a:solidFill>
                <a:latin typeface="Times New Roman" panose="02020603050405020304" pitchFamily="18" charset="0"/>
                <a:cs typeface="Times New Roman" panose="02020603050405020304" pitchFamily="18" charset="0"/>
              </a:rPr>
              <a:t>Tìm</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ra</a:t>
            </a:r>
            <a:r>
              <a:rPr lang="en-US" sz="2500">
                <a:solidFill>
                  <a:srgbClr val="000066"/>
                </a:solidFill>
                <a:latin typeface="Times New Roman" panose="02020603050405020304" pitchFamily="18" charset="0"/>
                <a:cs typeface="Times New Roman" panose="02020603050405020304" pitchFamily="18" charset="0"/>
              </a:rPr>
              <a:t> </a:t>
            </a:r>
            <a:r>
              <a:rPr lang="en-US" sz="2500" err="1">
                <a:solidFill>
                  <a:srgbClr val="000066"/>
                </a:solidFill>
                <a:latin typeface="Times New Roman" panose="02020603050405020304" pitchFamily="18" charset="0"/>
                <a:cs typeface="Times New Roman" panose="02020603050405020304" pitchFamily="18" charset="0"/>
              </a:rPr>
              <a:t>các</a:t>
            </a:r>
            <a:r>
              <a:rPr lang="en-US" sz="2500">
                <a:solidFill>
                  <a:srgbClr val="000066"/>
                </a:solidFill>
                <a:latin typeface="Times New Roman" panose="02020603050405020304" pitchFamily="18" charset="0"/>
                <a:cs typeface="Times New Roman" panose="02020603050405020304" pitchFamily="18" charset="0"/>
              </a:rPr>
              <a:t> đ</a:t>
            </a:r>
            <a:r>
              <a:rPr lang="vi-VN" sz="2500">
                <a:solidFill>
                  <a:srgbClr val="000066"/>
                </a:solidFill>
                <a:latin typeface="Times New Roman" panose="02020603050405020304" pitchFamily="18" charset="0"/>
                <a:cs typeface="Times New Roman" panose="02020603050405020304" pitchFamily="18" charset="0"/>
              </a:rPr>
              <a:t>ặc </a:t>
            </a:r>
            <a:r>
              <a:rPr lang="vi-VN" sz="2500" smtClean="0">
                <a:solidFill>
                  <a:srgbClr val="000066"/>
                </a:solidFill>
                <a:latin typeface="Times New Roman" panose="02020603050405020304" pitchFamily="18" charset="0"/>
                <a:cs typeface="Times New Roman" panose="02020603050405020304" pitchFamily="18" charset="0"/>
              </a:rPr>
              <a:t>điểm ảnh </a:t>
            </a:r>
            <a:r>
              <a:rPr lang="vi-VN" sz="2500">
                <a:solidFill>
                  <a:srgbClr val="000066"/>
                </a:solidFill>
                <a:latin typeface="Times New Roman" panose="02020603050405020304" pitchFamily="18" charset="0"/>
                <a:cs typeface="Times New Roman" panose="02020603050405020304" pitchFamily="18" charset="0"/>
              </a:rPr>
              <a:t>hưởng đến giá nhà ở (cụ thể là giá căn hộ</a:t>
            </a:r>
            <a:r>
              <a:rPr lang="vi-VN" sz="2500" smtClean="0">
                <a:solidFill>
                  <a:srgbClr val="000066"/>
                </a:solidFill>
                <a:latin typeface="Times New Roman" panose="02020603050405020304" pitchFamily="18" charset="0"/>
                <a:cs typeface="Times New Roman" panose="02020603050405020304" pitchFamily="18" charset="0"/>
              </a:rPr>
              <a:t>)</a:t>
            </a:r>
            <a:endParaRPr lang="en-US" sz="2500" smtClean="0">
              <a:solidFill>
                <a:srgbClr val="000066"/>
              </a:solidFill>
              <a:latin typeface="Times New Roman" panose="02020603050405020304" pitchFamily="18" charset="0"/>
              <a:cs typeface="Times New Roman" panose="02020603050405020304" pitchFamily="18" charset="0"/>
            </a:endParaRPr>
          </a:p>
          <a:p>
            <a:pPr lvl="2">
              <a:lnSpc>
                <a:spcPct val="150000"/>
              </a:lnSpc>
            </a:pPr>
            <a:endParaRPr lang="en-US" sz="2500">
              <a:solidFill>
                <a:srgbClr val="000066"/>
              </a:solidFill>
              <a:latin typeface="Times New Roman" panose="02020603050405020304" pitchFamily="18" charset="0"/>
              <a:cs typeface="Times New Roman" panose="02020603050405020304" pitchFamily="18" charset="0"/>
            </a:endParaRPr>
          </a:p>
        </p:txBody>
      </p:sp>
      <p:sp>
        <p:nvSpPr>
          <p:cNvPr id="8" name="Title 3">
            <a:extLst>
              <a:ext uri="{FF2B5EF4-FFF2-40B4-BE49-F238E27FC236}">
                <a16:creationId xmlns:a16="http://schemas.microsoft.com/office/drawing/2014/main" id="{B296B5FC-7C8B-490A-8D05-3EA43FFFC123}"/>
              </a:ext>
            </a:extLst>
          </p:cNvPr>
          <p:cNvSpPr txBox="1">
            <a:spLocks/>
          </p:cNvSpPr>
          <p:nvPr/>
        </p:nvSpPr>
        <p:spPr>
          <a:xfrm>
            <a:off x="1012991" y="190236"/>
            <a:ext cx="8512009" cy="104791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en-US" sz="8000">
              <a:cs typeface="Times New Roman" panose="02020603050405020304" pitchFamily="18" charset="0"/>
            </a:endParaRPr>
          </a:p>
        </p:txBody>
      </p:sp>
      <p:sp>
        <p:nvSpPr>
          <p:cNvPr id="9" name="Title 3">
            <a:extLst>
              <a:ext uri="{FF2B5EF4-FFF2-40B4-BE49-F238E27FC236}">
                <a16:creationId xmlns:a16="http://schemas.microsoft.com/office/drawing/2014/main" id="{91598FB3-BF42-4CDF-A6FC-F55B5624052D}"/>
              </a:ext>
            </a:extLst>
          </p:cNvPr>
          <p:cNvSpPr txBox="1">
            <a:spLocks/>
          </p:cNvSpPr>
          <p:nvPr/>
        </p:nvSpPr>
        <p:spPr>
          <a:xfrm>
            <a:off x="1165391" y="236391"/>
            <a:ext cx="8512009" cy="1047912"/>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endParaRPr lang="en-US" sz="8000">
              <a:cs typeface="Times New Roman" panose="02020603050405020304" pitchFamily="18" charset="0"/>
            </a:endParaRPr>
          </a:p>
        </p:txBody>
      </p:sp>
      <p:sp>
        <p:nvSpPr>
          <p:cNvPr id="11" name="Title 3">
            <a:extLst>
              <a:ext uri="{FF2B5EF4-FFF2-40B4-BE49-F238E27FC236}">
                <a16:creationId xmlns:a16="http://schemas.microsoft.com/office/drawing/2014/main" id="{FE88ED10-650A-4D2B-BCE9-6A45785EBD6A}"/>
              </a:ext>
            </a:extLst>
          </p:cNvPr>
          <p:cNvSpPr txBox="1">
            <a:spLocks/>
          </p:cNvSpPr>
          <p:nvPr/>
        </p:nvSpPr>
        <p:spPr>
          <a:xfrm>
            <a:off x="1012192" y="190236"/>
            <a:ext cx="4859787" cy="295553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5500" smtClean="0">
                <a:latin typeface="Times New Roman" panose="02020603050405020304" pitchFamily="18" charset="0"/>
                <a:cs typeface="Times New Roman" panose="02020603050405020304" pitchFamily="18" charset="0"/>
              </a:rPr>
              <a:t>Giới thIệu</a:t>
            </a:r>
            <a:endParaRPr lang="en-US" sz="55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290" y="878494"/>
            <a:ext cx="5274320" cy="2953619"/>
          </a:xfrm>
          <a:prstGeom prst="rect">
            <a:avLst/>
          </a:prstGeom>
        </p:spPr>
      </p:pic>
      <p:sp>
        <p:nvSpPr>
          <p:cNvPr id="10" name="Oval 9">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2</a:t>
            </a:r>
          </a:p>
        </p:txBody>
      </p:sp>
      <p:sp>
        <p:nvSpPr>
          <p:cNvPr id="12" name="TextBox 11"/>
          <p:cNvSpPr txBox="1"/>
          <p:nvPr/>
        </p:nvSpPr>
        <p:spPr>
          <a:xfrm>
            <a:off x="9792596" y="6359811"/>
            <a:ext cx="1506103" cy="369332"/>
          </a:xfrm>
          <a:prstGeom prst="rect">
            <a:avLst/>
          </a:prstGeom>
          <a:noFill/>
        </p:spPr>
        <p:txBody>
          <a:bodyPr wrap="square" rtlCol="0">
            <a:spAutoFit/>
          </a:bodyPr>
          <a:lstStyle/>
          <a:p>
            <a:pPr algn="ctr"/>
            <a:r>
              <a:rPr lang="en-US" err="1" smtClean="0">
                <a:solidFill>
                  <a:srgbClr val="2A1A00"/>
                </a:solidFill>
                <a:latin typeface="Times New Roman" panose="02020603050405020304" pitchFamily="18" charset="0"/>
                <a:cs typeface="Times New Roman" panose="02020603050405020304" pitchFamily="18" charset="0"/>
              </a:rPr>
              <a:t>Giới</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thiệu</a:t>
            </a:r>
            <a:endParaRPr lang="en-US">
              <a:solidFill>
                <a:srgbClr val="2A1A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2824" y="1027118"/>
            <a:ext cx="5293466" cy="3447098"/>
          </a:xfrm>
          <a:prstGeom prst="rect">
            <a:avLst/>
          </a:prstGeom>
          <a:noFill/>
        </p:spPr>
        <p:txBody>
          <a:bodyPr wrap="square" rtlCol="0">
            <a:spAutoFit/>
          </a:bodyPr>
          <a:lstStyle/>
          <a:p>
            <a:pPr marL="342900" lvl="1" indent="-342900">
              <a:buFont typeface="Wingdings" panose="05000000000000000000" pitchFamily="2" charset="2"/>
              <a:buChar char="q"/>
            </a:pPr>
            <a:r>
              <a:rPr lang="en-US" sz="2500">
                <a:solidFill>
                  <a:srgbClr val="000066"/>
                </a:solidFill>
                <a:latin typeface="Times New Roman" panose="02020603050405020304" pitchFamily="18" charset="0"/>
                <a:cs typeface="Times New Roman" panose="02020603050405020304" pitchFamily="18" charset="0"/>
              </a:rPr>
              <a:t>V</a:t>
            </a:r>
            <a:r>
              <a:rPr lang="en-US" sz="2500" smtClean="0">
                <a:solidFill>
                  <a:srgbClr val="000066"/>
                </a:solidFill>
                <a:latin typeface="Times New Roman" panose="02020603050405020304" pitchFamily="18" charset="0"/>
                <a:cs typeface="Times New Roman" panose="02020603050405020304" pitchFamily="18" charset="0"/>
              </a:rPr>
              <a:t>ới sự bùng nổ của cuộc cách mạng công nghệ 4.0, việc áp dụng Machine Learning vào việc dự đoán giá nhà là khả thi </a:t>
            </a:r>
          </a:p>
          <a:p>
            <a:pPr marL="342900" lvl="1" indent="-342900">
              <a:buFont typeface="Wingdings" panose="05000000000000000000" pitchFamily="2" charset="2"/>
              <a:buChar char="q"/>
            </a:pPr>
            <a:r>
              <a:rPr lang="vi-VN" sz="2500" smtClean="0">
                <a:solidFill>
                  <a:srgbClr val="000066"/>
                </a:solidFill>
                <a:latin typeface="Times New Roman" panose="02020603050405020304" pitchFamily="18" charset="0"/>
                <a:cs typeface="Times New Roman" panose="02020603050405020304" pitchFamily="18" charset="0"/>
              </a:rPr>
              <a:t>Nguồn</a:t>
            </a:r>
            <a:r>
              <a:rPr lang="vi-VN" sz="2500">
                <a:solidFill>
                  <a:srgbClr val="000066"/>
                </a:solidFill>
                <a:latin typeface="Times New Roman" panose="02020603050405020304" pitchFamily="18" charset="0"/>
                <a:cs typeface="Times New Roman" panose="02020603050405020304" pitchFamily="18" charset="0"/>
              </a:rPr>
              <a:t>: Dữ liệu giao dịch căn hộ được </a:t>
            </a:r>
            <a:r>
              <a:rPr lang="en-US" sz="2500">
                <a:solidFill>
                  <a:srgbClr val="000066"/>
                </a:solidFill>
                <a:latin typeface="Times New Roman" panose="02020603050405020304" pitchFamily="18" charset="0"/>
                <a:cs typeface="Times New Roman" panose="02020603050405020304" pitchFamily="18" charset="0"/>
              </a:rPr>
              <a:t>thu thập</a:t>
            </a:r>
            <a:r>
              <a:rPr lang="vi-VN" sz="2500">
                <a:solidFill>
                  <a:srgbClr val="000066"/>
                </a:solidFill>
                <a:latin typeface="Times New Roman" panose="02020603050405020304" pitchFamily="18" charset="0"/>
                <a:cs typeface="Times New Roman" panose="02020603050405020304" pitchFamily="18" charset="0"/>
              </a:rPr>
              <a:t> từ tháng 8/2007 ~ tháng 8 năm 2017 tại </a:t>
            </a:r>
            <a:r>
              <a:rPr lang="en-US" sz="2500">
                <a:solidFill>
                  <a:srgbClr val="000066"/>
                </a:solidFill>
                <a:latin typeface="Times New Roman" panose="02020603050405020304" pitchFamily="18" charset="0"/>
                <a:cs typeface="Times New Roman" panose="02020603050405020304" pitchFamily="18" charset="0"/>
              </a:rPr>
              <a:t>quận Daebong, thành phố Daegu, Hàn Quốc</a:t>
            </a:r>
          </a:p>
          <a:p>
            <a:endParaRPr lang="en-US"/>
          </a:p>
        </p:txBody>
      </p:sp>
    </p:spTree>
    <p:extLst>
      <p:ext uri="{BB962C8B-B14F-4D97-AF65-F5344CB8AC3E}">
        <p14:creationId xmlns:p14="http://schemas.microsoft.com/office/powerpoint/2010/main" val="1404013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30" y="223704"/>
            <a:ext cx="10178322" cy="909205"/>
          </a:xfrm>
        </p:spPr>
        <p:txBody>
          <a:bodyPr>
            <a:noAutofit/>
          </a:bodyPr>
          <a:lstStyle/>
          <a:p>
            <a:r>
              <a:rPr lang="en-US" sz="6000">
                <a:latin typeface="Times New Roman" panose="02020603050405020304" pitchFamily="18" charset="0"/>
                <a:cs typeface="Times New Roman" panose="02020603050405020304" pitchFamily="18" charset="0"/>
              </a:rPr>
              <a:t>TẬp dữ liệu</a:t>
            </a:r>
            <a:endParaRPr lang="en-US" sz="6000"/>
          </a:p>
        </p:txBody>
      </p:sp>
      <p:sp>
        <p:nvSpPr>
          <p:cNvPr id="4" name="Oval 3">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p:txBody>
      </p:sp>
      <p:sp>
        <p:nvSpPr>
          <p:cNvPr id="3" name="TextBox 2"/>
          <p:cNvSpPr txBox="1"/>
          <p:nvPr/>
        </p:nvSpPr>
        <p:spPr>
          <a:xfrm>
            <a:off x="2136679" y="1198614"/>
            <a:ext cx="8350624" cy="2215991"/>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smtClean="0">
                <a:solidFill>
                  <a:srgbClr val="000066"/>
                </a:solidFill>
                <a:latin typeface="Times New Roman" panose="02020603050405020304" pitchFamily="18" charset="0"/>
                <a:cs typeface="Times New Roman" panose="02020603050405020304" pitchFamily="18" charset="0"/>
              </a:rPr>
              <a:t>TỔNG QUÁT</a:t>
            </a:r>
          </a:p>
          <a:p>
            <a:pPr marL="285750" indent="-285750">
              <a:lnSpc>
                <a:spcPct val="150000"/>
              </a:lnSpc>
              <a:buFontTx/>
              <a:buChar char="-"/>
            </a:pPr>
            <a:r>
              <a:rPr lang="en-US" sz="2000" err="1" smtClean="0">
                <a:solidFill>
                  <a:srgbClr val="000066"/>
                </a:solidFill>
                <a:latin typeface="Times New Roman" panose="02020603050405020304" pitchFamily="18" charset="0"/>
                <a:cs typeface="Times New Roman" panose="02020603050405020304" pitchFamily="18" charset="0"/>
              </a:rPr>
              <a:t>Về</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tập</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dữ</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liệu</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gồm</a:t>
            </a:r>
            <a:r>
              <a:rPr lang="en-US" sz="2000">
                <a:solidFill>
                  <a:srgbClr val="000066"/>
                </a:solidFill>
                <a:latin typeface="Times New Roman" panose="02020603050405020304" pitchFamily="18" charset="0"/>
                <a:cs typeface="Times New Roman" panose="02020603050405020304" pitchFamily="18" charset="0"/>
              </a:rPr>
              <a:t> : </a:t>
            </a:r>
            <a:r>
              <a:rPr lang="en-US" sz="2000" smtClean="0">
                <a:solidFill>
                  <a:srgbClr val="000066"/>
                </a:solidFill>
                <a:latin typeface="Times New Roman" panose="02020603050405020304" pitchFamily="18" charset="0"/>
                <a:cs typeface="Times New Roman" panose="02020603050405020304" pitchFamily="18" charset="0"/>
              </a:rPr>
              <a:t>5891 dòng và 29 </a:t>
            </a:r>
            <a:r>
              <a:rPr lang="en-US" sz="2000" err="1">
                <a:solidFill>
                  <a:srgbClr val="000066"/>
                </a:solidFill>
                <a:latin typeface="Times New Roman" panose="02020603050405020304" pitchFamily="18" charset="0"/>
                <a:cs typeface="Times New Roman" panose="02020603050405020304" pitchFamily="18" charset="0"/>
              </a:rPr>
              <a:t>thuộc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tính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để</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đánh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thành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của</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một</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căn</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nhà. Và cột SalePrice là cột nhãn (giá trị cần dự đoán)</a:t>
            </a:r>
            <a:endParaRPr lang="en-US" sz="2000">
              <a:solidFill>
                <a:srgbClr val="000066"/>
              </a:solidFill>
              <a:latin typeface="Times New Roman" panose="02020603050405020304" pitchFamily="18" charset="0"/>
              <a:cs typeface="Times New Roman" panose="02020603050405020304" pitchFamily="18" charset="0"/>
            </a:endParaRPr>
          </a:p>
          <a:p>
            <a:pPr marL="285750" indent="-285750">
              <a:lnSpc>
                <a:spcPct val="150000"/>
              </a:lnSpc>
              <a:buFontTx/>
              <a:buChar char="-"/>
            </a:pPr>
            <a:r>
              <a:rPr lang="en-US" sz="2000" smtClean="0">
                <a:solidFill>
                  <a:srgbClr val="000066"/>
                </a:solidFill>
                <a:latin typeface="Times New Roman" panose="02020603050405020304" pitchFamily="18" charset="0"/>
                <a:cs typeface="Times New Roman" panose="02020603050405020304" pitchFamily="18" charset="0"/>
              </a:rPr>
              <a:t>Các thuộc </a:t>
            </a:r>
            <a:r>
              <a:rPr lang="en-US" sz="2000" err="1">
                <a:solidFill>
                  <a:srgbClr val="000066"/>
                </a:solidFill>
                <a:latin typeface="Times New Roman" panose="02020603050405020304" pitchFamily="18" charset="0"/>
                <a:cs typeface="Times New Roman" panose="02020603050405020304" pitchFamily="18" charset="0"/>
              </a:rPr>
              <a:t>tính</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có trong tập dữ liệu:</a:t>
            </a:r>
            <a:endParaRPr lang="en-US" sz="2000">
              <a:solidFill>
                <a:srgbClr val="000066"/>
              </a:solidFill>
              <a:latin typeface="Times New Roman" panose="02020603050405020304" pitchFamily="18" charset="0"/>
              <a:cs typeface="Times New Roman" panose="02020603050405020304" pitchFamily="18" charset="0"/>
            </a:endParaRPr>
          </a:p>
          <a:p>
            <a:pPr lvl="1"/>
            <a:endParaRPr lang="en-US"/>
          </a:p>
        </p:txBody>
      </p:sp>
      <p:sp>
        <p:nvSpPr>
          <p:cNvPr id="5" name="TextBox 4"/>
          <p:cNvSpPr txBox="1"/>
          <p:nvPr/>
        </p:nvSpPr>
        <p:spPr>
          <a:xfrm>
            <a:off x="9142402" y="6342408"/>
            <a:ext cx="2509122" cy="369332"/>
          </a:xfrm>
          <a:prstGeom prst="rect">
            <a:avLst/>
          </a:prstGeom>
          <a:noFill/>
        </p:spPr>
        <p:txBody>
          <a:bodyPr wrap="square" rtlCol="0">
            <a:spAutoFit/>
          </a:bodyPr>
          <a:lstStyle/>
          <a:p>
            <a:pPr algn="ctr"/>
            <a:r>
              <a:rPr lang="en-US">
                <a:solidFill>
                  <a:srgbClr val="2A1A00"/>
                </a:solidFill>
                <a:latin typeface="Times New Roman" panose="02020603050405020304" pitchFamily="18" charset="0"/>
                <a:cs typeface="Times New Roman" panose="02020603050405020304" pitchFamily="18" charset="0"/>
              </a:rPr>
              <a:t>Apartment data</a:t>
            </a:r>
          </a:p>
        </p:txBody>
      </p:sp>
      <p:graphicFrame>
        <p:nvGraphicFramePr>
          <p:cNvPr id="7" name="Table 6"/>
          <p:cNvGraphicFramePr>
            <a:graphicFrameLocks noGrp="1"/>
          </p:cNvGraphicFramePr>
          <p:nvPr>
            <p:extLst>
              <p:ext uri="{D42A27DB-BD31-4B8C-83A1-F6EECF244321}">
                <p14:modId xmlns:p14="http://schemas.microsoft.com/office/powerpoint/2010/main" val="1156902567"/>
              </p:ext>
            </p:extLst>
          </p:nvPr>
        </p:nvGraphicFramePr>
        <p:xfrm>
          <a:off x="2359303" y="3249811"/>
          <a:ext cx="8128000" cy="2590800"/>
        </p:xfrm>
        <a:graphic>
          <a:graphicData uri="http://schemas.openxmlformats.org/drawingml/2006/table">
            <a:tbl>
              <a:tblPr firstRow="1" bandRow="1">
                <a:tableStyleId>{5C22544A-7EE6-4342-B048-85BDC9FD1C3A}</a:tableStyleId>
              </a:tblPr>
              <a:tblGrid>
                <a:gridCol w="688697">
                  <a:extLst>
                    <a:ext uri="{9D8B030D-6E8A-4147-A177-3AD203B41FA5}">
                      <a16:colId xmlns:a16="http://schemas.microsoft.com/office/drawing/2014/main" val="1965980201"/>
                    </a:ext>
                  </a:extLst>
                </a:gridCol>
                <a:gridCol w="4518853">
                  <a:extLst>
                    <a:ext uri="{9D8B030D-6E8A-4147-A177-3AD203B41FA5}">
                      <a16:colId xmlns:a16="http://schemas.microsoft.com/office/drawing/2014/main" val="2836548992"/>
                    </a:ext>
                  </a:extLst>
                </a:gridCol>
                <a:gridCol w="1460225">
                  <a:extLst>
                    <a:ext uri="{9D8B030D-6E8A-4147-A177-3AD203B41FA5}">
                      <a16:colId xmlns:a16="http://schemas.microsoft.com/office/drawing/2014/main" val="3517827534"/>
                    </a:ext>
                  </a:extLst>
                </a:gridCol>
                <a:gridCol w="1460225">
                  <a:extLst>
                    <a:ext uri="{9D8B030D-6E8A-4147-A177-3AD203B41FA5}">
                      <a16:colId xmlns:a16="http://schemas.microsoft.com/office/drawing/2014/main" val="3000847769"/>
                    </a:ext>
                  </a:extLst>
                </a:gridCol>
              </a:tblGrid>
              <a:tr h="335763">
                <a:tc>
                  <a:txBody>
                    <a:bodyPr/>
                    <a:lstStyle/>
                    <a:p>
                      <a:pPr algn="ctr"/>
                      <a:r>
                        <a:rPr lang="en-US" sz="1800" smtClean="0">
                          <a:latin typeface="Times New Roman" panose="02020603050405020304" pitchFamily="18" charset="0"/>
                          <a:cs typeface="Times New Roman" panose="02020603050405020304" pitchFamily="18" charset="0"/>
                        </a:rPr>
                        <a:t>Stt</a:t>
                      </a:r>
                      <a:endParaRPr lang="en-US" sz="1800">
                        <a:latin typeface="Times New Roman" panose="02020603050405020304" pitchFamily="18" charset="0"/>
                        <a:cs typeface="Times New Roman" panose="02020603050405020304" pitchFamily="18" charset="0"/>
                      </a:endParaRPr>
                    </a:p>
                  </a:txBody>
                  <a:tcPr anchor="ctr"/>
                </a:tc>
                <a:tc>
                  <a:txBody>
                    <a:bodyPr/>
                    <a:lstStyle/>
                    <a:p>
                      <a:pPr algn="ctr"/>
                      <a:r>
                        <a:rPr lang="en-US" sz="1800" smtClean="0">
                          <a:latin typeface="Times New Roman" panose="02020603050405020304" pitchFamily="18" charset="0"/>
                          <a:cs typeface="Times New Roman" panose="02020603050405020304" pitchFamily="18" charset="0"/>
                        </a:rPr>
                        <a:t>Tê</a:t>
                      </a:r>
                      <a:r>
                        <a:rPr lang="en-US" sz="1800" baseline="0" smtClean="0">
                          <a:latin typeface="Times New Roman" panose="02020603050405020304" pitchFamily="18" charset="0"/>
                          <a:cs typeface="Times New Roman" panose="02020603050405020304" pitchFamily="18" charset="0"/>
                        </a:rPr>
                        <a:t>n thuộc tính</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dữ liệu</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giá trị</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984157"/>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1</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YearBuilt (Năm xây dựng)  </a:t>
                      </a:r>
                    </a:p>
                  </a:txBody>
                  <a:tcPr/>
                </a:tc>
                <a:tc>
                  <a:txBody>
                    <a:bodyPr/>
                    <a:lstStyle/>
                    <a:p>
                      <a:pPr algn="ctr"/>
                      <a:r>
                        <a:rPr lang="en-US" sz="1800" smtClean="0">
                          <a:latin typeface="Times New Roman" panose="02020603050405020304" pitchFamily="18" charset="0"/>
                          <a:cs typeface="Times New Roman" panose="02020603050405020304" pitchFamily="18" charset="0"/>
                        </a:rPr>
                        <a:t>Int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402569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YrSold (Năm bán)</a:t>
                      </a:r>
                    </a:p>
                  </a:txBody>
                  <a:tcPr/>
                </a:tc>
                <a:tc>
                  <a:txBody>
                    <a:bodyPr/>
                    <a:lstStyle/>
                    <a:p>
                      <a:pPr algn="ctr"/>
                      <a:r>
                        <a:rPr lang="en-US" sz="1800" smtClean="0">
                          <a:latin typeface="Times New Roman" panose="02020603050405020304" pitchFamily="18" charset="0"/>
                          <a:cs typeface="Times New Roman" panose="02020603050405020304" pitchFamily="18" charset="0"/>
                        </a:rPr>
                        <a:t>Int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5165190"/>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3</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MonthSold (Tháng</a:t>
                      </a:r>
                      <a:r>
                        <a:rPr lang="en-US" sz="1800" kern="1200" baseline="0" smtClean="0">
                          <a:solidFill>
                            <a:srgbClr val="000066"/>
                          </a:solidFill>
                          <a:latin typeface="Times New Roman" panose="02020603050405020304" pitchFamily="18" charset="0"/>
                          <a:ea typeface="+mn-ea"/>
                          <a:cs typeface="Times New Roman" panose="02020603050405020304" pitchFamily="18" charset="0"/>
                        </a:rPr>
                        <a:t> bán)</a:t>
                      </a:r>
                      <a:endParaRPr lang="en-US" sz="1800" kern="1200" smtClean="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Int</a:t>
                      </a:r>
                      <a:r>
                        <a:rPr lang="en-US" sz="1800" baseline="0" smtClean="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5284100"/>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4</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Size (Kích thước)</a:t>
                      </a:r>
                    </a:p>
                  </a:txBody>
                  <a:tcPr/>
                </a:tc>
                <a:tc>
                  <a:txBody>
                    <a:bodyPr/>
                    <a:lstStyle/>
                    <a:p>
                      <a:pPr algn="ctr"/>
                      <a:r>
                        <a:rPr lang="en-US" sz="1800" smtClean="0">
                          <a:latin typeface="Times New Roman" panose="02020603050405020304" pitchFamily="18" charset="0"/>
                          <a:cs typeface="Times New Roman" panose="02020603050405020304" pitchFamily="18" charset="0"/>
                        </a:rPr>
                        <a:t>Int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8212537"/>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5</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Floor (Vị trí)</a:t>
                      </a:r>
                    </a:p>
                  </a:txBody>
                  <a:tcPr/>
                </a:tc>
                <a:tc>
                  <a:txBody>
                    <a:bodyPr/>
                    <a:lstStyle/>
                    <a:p>
                      <a:pPr algn="ctr"/>
                      <a:r>
                        <a:rPr lang="en-US" sz="1800" smtClean="0">
                          <a:latin typeface="Times New Roman" panose="02020603050405020304" pitchFamily="18" charset="0"/>
                          <a:cs typeface="Times New Roman" panose="02020603050405020304" pitchFamily="18" charset="0"/>
                        </a:rPr>
                        <a:t>Int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98415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6</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algn="l"/>
                      <a:r>
                        <a:rPr lang="en-US" sz="1800" kern="1200" smtClean="0">
                          <a:solidFill>
                            <a:srgbClr val="000066"/>
                          </a:solidFill>
                          <a:latin typeface="Times New Roman" panose="02020603050405020304" pitchFamily="18" charset="0"/>
                          <a:ea typeface="+mn-ea"/>
                          <a:cs typeface="Times New Roman" panose="02020603050405020304" pitchFamily="18" charset="0"/>
                        </a:rPr>
                        <a:t>HallwayType (Kiểu hành lang)</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0586624"/>
                  </a:ext>
                </a:extLst>
              </a:tr>
            </a:tbl>
          </a:graphicData>
        </a:graphic>
      </p:graphicFrame>
    </p:spTree>
    <p:extLst>
      <p:ext uri="{BB962C8B-B14F-4D97-AF65-F5344CB8AC3E}">
        <p14:creationId xmlns:p14="http://schemas.microsoft.com/office/powerpoint/2010/main" val="23566733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30" y="223704"/>
            <a:ext cx="10178322" cy="909205"/>
          </a:xfrm>
        </p:spPr>
        <p:txBody>
          <a:bodyPr>
            <a:noAutofit/>
          </a:bodyPr>
          <a:lstStyle/>
          <a:p>
            <a:r>
              <a:rPr lang="en-US" sz="6000">
                <a:latin typeface="Times New Roman" panose="02020603050405020304" pitchFamily="18" charset="0"/>
                <a:cs typeface="Times New Roman" panose="02020603050405020304" pitchFamily="18" charset="0"/>
              </a:rPr>
              <a:t>TẬp dữ liệu</a:t>
            </a:r>
            <a:endParaRPr lang="en-US" sz="6000"/>
          </a:p>
        </p:txBody>
      </p:sp>
      <p:sp>
        <p:nvSpPr>
          <p:cNvPr id="4" name="Oval 3">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9142402" y="6342408"/>
            <a:ext cx="2509122" cy="369332"/>
          </a:xfrm>
          <a:prstGeom prst="rect">
            <a:avLst/>
          </a:prstGeom>
          <a:noFill/>
        </p:spPr>
        <p:txBody>
          <a:bodyPr wrap="square" rtlCol="0">
            <a:spAutoFit/>
          </a:bodyPr>
          <a:lstStyle/>
          <a:p>
            <a:pPr algn="ctr"/>
            <a:r>
              <a:rPr lang="en-US">
                <a:solidFill>
                  <a:srgbClr val="2A1A00"/>
                </a:solidFill>
                <a:latin typeface="Times New Roman" panose="02020603050405020304" pitchFamily="18" charset="0"/>
                <a:cs typeface="Times New Roman" panose="02020603050405020304" pitchFamily="18" charset="0"/>
              </a:rPr>
              <a:t>Apartment data</a:t>
            </a:r>
          </a:p>
        </p:txBody>
      </p:sp>
      <p:graphicFrame>
        <p:nvGraphicFramePr>
          <p:cNvPr id="7" name="Table 6"/>
          <p:cNvGraphicFramePr>
            <a:graphicFrameLocks noGrp="1"/>
          </p:cNvGraphicFramePr>
          <p:nvPr>
            <p:extLst>
              <p:ext uri="{D42A27DB-BD31-4B8C-83A1-F6EECF244321}">
                <p14:modId xmlns:p14="http://schemas.microsoft.com/office/powerpoint/2010/main" val="2553686706"/>
              </p:ext>
            </p:extLst>
          </p:nvPr>
        </p:nvGraphicFramePr>
        <p:xfrm>
          <a:off x="2206171" y="1587528"/>
          <a:ext cx="8190792" cy="4754880"/>
        </p:xfrm>
        <a:graphic>
          <a:graphicData uri="http://schemas.openxmlformats.org/drawingml/2006/table">
            <a:tbl>
              <a:tblPr firstRow="1" bandRow="1">
                <a:tableStyleId>{5C22544A-7EE6-4342-B048-85BDC9FD1C3A}</a:tableStyleId>
              </a:tblPr>
              <a:tblGrid>
                <a:gridCol w="694017">
                  <a:extLst>
                    <a:ext uri="{9D8B030D-6E8A-4147-A177-3AD203B41FA5}">
                      <a16:colId xmlns:a16="http://schemas.microsoft.com/office/drawing/2014/main" val="1965980201"/>
                    </a:ext>
                  </a:extLst>
                </a:gridCol>
                <a:gridCol w="4553763">
                  <a:extLst>
                    <a:ext uri="{9D8B030D-6E8A-4147-A177-3AD203B41FA5}">
                      <a16:colId xmlns:a16="http://schemas.microsoft.com/office/drawing/2014/main" val="2836548992"/>
                    </a:ext>
                  </a:extLst>
                </a:gridCol>
                <a:gridCol w="1471506">
                  <a:extLst>
                    <a:ext uri="{9D8B030D-6E8A-4147-A177-3AD203B41FA5}">
                      <a16:colId xmlns:a16="http://schemas.microsoft.com/office/drawing/2014/main" val="3517827534"/>
                    </a:ext>
                  </a:extLst>
                </a:gridCol>
                <a:gridCol w="1471506">
                  <a:extLst>
                    <a:ext uri="{9D8B030D-6E8A-4147-A177-3AD203B41FA5}">
                      <a16:colId xmlns:a16="http://schemas.microsoft.com/office/drawing/2014/main" val="3000847769"/>
                    </a:ext>
                  </a:extLst>
                </a:gridCol>
              </a:tblGrid>
              <a:tr h="360706">
                <a:tc>
                  <a:txBody>
                    <a:bodyPr/>
                    <a:lstStyle/>
                    <a:p>
                      <a:pPr algn="ctr"/>
                      <a:r>
                        <a:rPr lang="en-US" sz="1800" smtClean="0">
                          <a:latin typeface="Times New Roman" panose="02020603050405020304" pitchFamily="18" charset="0"/>
                          <a:cs typeface="Times New Roman" panose="02020603050405020304" pitchFamily="18" charset="0"/>
                        </a:rPr>
                        <a:t>Stt</a:t>
                      </a:r>
                      <a:endParaRPr lang="en-US" sz="1800">
                        <a:latin typeface="Times New Roman" panose="02020603050405020304" pitchFamily="18" charset="0"/>
                        <a:cs typeface="Times New Roman" panose="02020603050405020304" pitchFamily="18" charset="0"/>
                      </a:endParaRPr>
                    </a:p>
                  </a:txBody>
                  <a:tcPr anchor="ctr"/>
                </a:tc>
                <a:tc>
                  <a:txBody>
                    <a:bodyPr/>
                    <a:lstStyle/>
                    <a:p>
                      <a:pPr algn="ctr"/>
                      <a:r>
                        <a:rPr lang="en-US" sz="1800" smtClean="0">
                          <a:latin typeface="Times New Roman" panose="02020603050405020304" pitchFamily="18" charset="0"/>
                          <a:cs typeface="Times New Roman" panose="02020603050405020304" pitchFamily="18" charset="0"/>
                        </a:rPr>
                        <a:t>Tê</a:t>
                      </a:r>
                      <a:r>
                        <a:rPr lang="en-US" sz="1800" baseline="0" smtClean="0">
                          <a:latin typeface="Times New Roman" panose="02020603050405020304" pitchFamily="18" charset="0"/>
                          <a:cs typeface="Times New Roman" panose="02020603050405020304" pitchFamily="18" charset="0"/>
                        </a:rPr>
                        <a:t>n thuộc tính</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dữ liệu</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giá trị</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984157"/>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7</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HeatingType (Loại</a:t>
                      </a:r>
                      <a:r>
                        <a:rPr lang="en-US" sz="1800" baseline="0" smtClean="0">
                          <a:solidFill>
                            <a:srgbClr val="000066"/>
                          </a:solidFill>
                          <a:latin typeface="Times New Roman" panose="02020603050405020304" pitchFamily="18" charset="0"/>
                          <a:cs typeface="Times New Roman" panose="02020603050405020304" pitchFamily="18" charset="0"/>
                        </a:rPr>
                        <a:t> lò sưởi)</a:t>
                      </a:r>
                      <a:r>
                        <a:rPr lang="en-US" sz="1800" smtClean="0">
                          <a:solidFill>
                            <a:srgbClr val="000066"/>
                          </a:solidFill>
                          <a:latin typeface="Times New Roman" panose="02020603050405020304" pitchFamily="18" charset="0"/>
                          <a:cs typeface="Times New Roman" panose="02020603050405020304" pitchFamily="18" charset="0"/>
                        </a:rPr>
                        <a:t> </a:t>
                      </a:r>
                      <a:endParaRPr lang="en-US" sz="1800" smtClean="0">
                        <a:solidFill>
                          <a:srgbClr val="000066"/>
                        </a:solidFill>
                        <a:latin typeface="Times New Roman" panose="02020603050405020304" pitchFamily="18" charset="0"/>
                        <a:cs typeface="Times New Roman" panose="02020603050405020304" pitchFamily="18" charset="0"/>
                      </a:endParaRP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4025694"/>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8</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AptManageType (Loại hình quản lý)</a:t>
                      </a: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5165190"/>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9</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N_Parkinglot (Ground)</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5284100"/>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10</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N_Parkinglot (Basement)</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8212537"/>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11</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TimeToBusStop</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984154"/>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12</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TimeToSubway</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0586624"/>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13</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N_APT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smtClean="0">
                          <a:solidFill>
                            <a:schemeClr val="dk1"/>
                          </a:solidFill>
                          <a:effectLst/>
                          <a:latin typeface="+mn-lt"/>
                          <a:ea typeface="+mn-ea"/>
                          <a:cs typeface="+mn-cs"/>
                        </a:rPr>
                        <a:t>Float64</a:t>
                      </a:r>
                      <a:endParaRPr lang="en-US" sz="180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8072245"/>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14</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N_manager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smtClean="0">
                          <a:solidFill>
                            <a:schemeClr val="dk1"/>
                          </a:solidFill>
                          <a:effectLst/>
                          <a:latin typeface="+mn-lt"/>
                          <a:ea typeface="+mn-ea"/>
                          <a:cs typeface="+mn-cs"/>
                        </a:rPr>
                        <a:t>Float64</a:t>
                      </a:r>
                      <a:endParaRPr lang="en-US" sz="180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0063158"/>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15</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N_elevators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smtClean="0">
                          <a:solidFill>
                            <a:schemeClr val="dk1"/>
                          </a:solidFill>
                          <a:effectLst/>
                          <a:latin typeface="+mn-lt"/>
                          <a:ea typeface="+mn-ea"/>
                          <a:cs typeface="+mn-cs"/>
                        </a:rPr>
                        <a:t>Float64</a:t>
                      </a:r>
                      <a:endParaRPr lang="en-US" sz="1800" smtClean="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4682182"/>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16</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SubwayStation</a:t>
                      </a: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Object</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6960786"/>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17</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(PublicOffice)</a:t>
                      </a:r>
                    </a:p>
                  </a:txBody>
                  <a:tcPr/>
                </a:tc>
                <a:tc>
                  <a:txBody>
                    <a:bodyPr/>
                    <a:lstStyle/>
                    <a:p>
                      <a:pPr algn="ctr"/>
                      <a:r>
                        <a:rPr lang="en-US" sz="1800" b="0" i="0" kern="1200" smtClean="0">
                          <a:solidFill>
                            <a:schemeClr val="dk1"/>
                          </a:solidFill>
                          <a:effectLst/>
                          <a:latin typeface="+mn-lt"/>
                          <a:ea typeface="+mn-ea"/>
                          <a:cs typeface="+mn-cs"/>
                        </a:rPr>
                        <a:t>Float64</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9699126"/>
                  </a:ext>
                </a:extLst>
              </a:tr>
              <a:tr h="360706">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18</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(Hospital)</a:t>
                      </a: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Int</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4797661"/>
                  </a:ext>
                </a:extLst>
              </a:tr>
            </a:tbl>
          </a:graphicData>
        </a:graphic>
      </p:graphicFrame>
      <p:sp>
        <p:nvSpPr>
          <p:cNvPr id="6" name="TextBox 5"/>
          <p:cNvSpPr txBox="1"/>
          <p:nvPr/>
        </p:nvSpPr>
        <p:spPr>
          <a:xfrm>
            <a:off x="1222830" y="1143488"/>
            <a:ext cx="4267200" cy="400110"/>
          </a:xfrm>
          <a:prstGeom prst="rect">
            <a:avLst/>
          </a:prstGeom>
          <a:noFill/>
        </p:spPr>
        <p:txBody>
          <a:bodyPr wrap="square" rtlCol="0">
            <a:spAutoFit/>
          </a:bodyPr>
          <a:lstStyle/>
          <a:p>
            <a:r>
              <a:rPr lang="en-US" sz="2000">
                <a:solidFill>
                  <a:srgbClr val="000066"/>
                </a:solidFill>
                <a:latin typeface="Times New Roman" panose="02020603050405020304" pitchFamily="18" charset="0"/>
                <a:cs typeface="Times New Roman" panose="02020603050405020304" pitchFamily="18" charset="0"/>
              </a:rPr>
              <a:t>Các thuộc tính có trong tập dữ liệu</a:t>
            </a:r>
          </a:p>
        </p:txBody>
      </p:sp>
    </p:spTree>
    <p:extLst>
      <p:ext uri="{BB962C8B-B14F-4D97-AF65-F5344CB8AC3E}">
        <p14:creationId xmlns:p14="http://schemas.microsoft.com/office/powerpoint/2010/main" val="32113421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830" y="223704"/>
            <a:ext cx="10178322" cy="909205"/>
          </a:xfrm>
        </p:spPr>
        <p:txBody>
          <a:bodyPr>
            <a:noAutofit/>
          </a:bodyPr>
          <a:lstStyle/>
          <a:p>
            <a:r>
              <a:rPr lang="en-US" sz="6000">
                <a:latin typeface="Times New Roman" panose="02020603050405020304" pitchFamily="18" charset="0"/>
                <a:cs typeface="Times New Roman" panose="02020603050405020304" pitchFamily="18" charset="0"/>
              </a:rPr>
              <a:t>TẬp dữ liệu</a:t>
            </a:r>
            <a:endParaRPr lang="en-US" sz="6000"/>
          </a:p>
        </p:txBody>
      </p:sp>
      <p:sp>
        <p:nvSpPr>
          <p:cNvPr id="4" name="Oval 3">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3</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9142402" y="6342408"/>
            <a:ext cx="2509122" cy="369332"/>
          </a:xfrm>
          <a:prstGeom prst="rect">
            <a:avLst/>
          </a:prstGeom>
          <a:noFill/>
        </p:spPr>
        <p:txBody>
          <a:bodyPr wrap="square" rtlCol="0">
            <a:spAutoFit/>
          </a:bodyPr>
          <a:lstStyle/>
          <a:p>
            <a:pPr algn="ctr"/>
            <a:r>
              <a:rPr lang="en-US">
                <a:solidFill>
                  <a:srgbClr val="2A1A00"/>
                </a:solidFill>
                <a:latin typeface="Times New Roman" panose="02020603050405020304" pitchFamily="18" charset="0"/>
                <a:cs typeface="Times New Roman" panose="02020603050405020304" pitchFamily="18" charset="0"/>
              </a:rPr>
              <a:t>Apartment data</a:t>
            </a:r>
          </a:p>
        </p:txBody>
      </p:sp>
      <p:graphicFrame>
        <p:nvGraphicFramePr>
          <p:cNvPr id="7" name="Table 6"/>
          <p:cNvGraphicFramePr>
            <a:graphicFrameLocks noGrp="1"/>
          </p:cNvGraphicFramePr>
          <p:nvPr>
            <p:extLst>
              <p:ext uri="{D42A27DB-BD31-4B8C-83A1-F6EECF244321}">
                <p14:modId xmlns:p14="http://schemas.microsoft.com/office/powerpoint/2010/main" val="1287614229"/>
              </p:ext>
            </p:extLst>
          </p:nvPr>
        </p:nvGraphicFramePr>
        <p:xfrm>
          <a:off x="2268963" y="1609303"/>
          <a:ext cx="8128000" cy="4439920"/>
        </p:xfrm>
        <a:graphic>
          <a:graphicData uri="http://schemas.openxmlformats.org/drawingml/2006/table">
            <a:tbl>
              <a:tblPr firstRow="1" bandRow="1">
                <a:tableStyleId>{5C22544A-7EE6-4342-B048-85BDC9FD1C3A}</a:tableStyleId>
              </a:tblPr>
              <a:tblGrid>
                <a:gridCol w="688697">
                  <a:extLst>
                    <a:ext uri="{9D8B030D-6E8A-4147-A177-3AD203B41FA5}">
                      <a16:colId xmlns:a16="http://schemas.microsoft.com/office/drawing/2014/main" val="1965980201"/>
                    </a:ext>
                  </a:extLst>
                </a:gridCol>
                <a:gridCol w="4518853">
                  <a:extLst>
                    <a:ext uri="{9D8B030D-6E8A-4147-A177-3AD203B41FA5}">
                      <a16:colId xmlns:a16="http://schemas.microsoft.com/office/drawing/2014/main" val="2836548992"/>
                    </a:ext>
                  </a:extLst>
                </a:gridCol>
                <a:gridCol w="1460225">
                  <a:extLst>
                    <a:ext uri="{9D8B030D-6E8A-4147-A177-3AD203B41FA5}">
                      <a16:colId xmlns:a16="http://schemas.microsoft.com/office/drawing/2014/main" val="3517827534"/>
                    </a:ext>
                  </a:extLst>
                </a:gridCol>
                <a:gridCol w="1460225">
                  <a:extLst>
                    <a:ext uri="{9D8B030D-6E8A-4147-A177-3AD203B41FA5}">
                      <a16:colId xmlns:a16="http://schemas.microsoft.com/office/drawing/2014/main" val="3000847769"/>
                    </a:ext>
                  </a:extLst>
                </a:gridCol>
              </a:tblGrid>
              <a:tr h="335763">
                <a:tc>
                  <a:txBody>
                    <a:bodyPr/>
                    <a:lstStyle/>
                    <a:p>
                      <a:pPr algn="ctr"/>
                      <a:r>
                        <a:rPr lang="en-US" sz="1800" smtClean="0">
                          <a:latin typeface="Times New Roman" panose="02020603050405020304" pitchFamily="18" charset="0"/>
                          <a:cs typeface="Times New Roman" panose="02020603050405020304" pitchFamily="18" charset="0"/>
                        </a:rPr>
                        <a:t>Stt</a:t>
                      </a:r>
                      <a:endParaRPr lang="en-US" sz="1800">
                        <a:latin typeface="Times New Roman" panose="02020603050405020304" pitchFamily="18" charset="0"/>
                        <a:cs typeface="Times New Roman" panose="02020603050405020304" pitchFamily="18" charset="0"/>
                      </a:endParaRPr>
                    </a:p>
                  </a:txBody>
                  <a:tcPr anchor="ctr"/>
                </a:tc>
                <a:tc>
                  <a:txBody>
                    <a:bodyPr/>
                    <a:lstStyle/>
                    <a:p>
                      <a:pPr algn="ctr"/>
                      <a:r>
                        <a:rPr lang="en-US" sz="1800" smtClean="0">
                          <a:latin typeface="Times New Roman" panose="02020603050405020304" pitchFamily="18" charset="0"/>
                          <a:cs typeface="Times New Roman" panose="02020603050405020304" pitchFamily="18" charset="0"/>
                        </a:rPr>
                        <a:t>Tê</a:t>
                      </a:r>
                      <a:r>
                        <a:rPr lang="en-US" sz="1800" baseline="0" smtClean="0">
                          <a:latin typeface="Times New Roman" panose="02020603050405020304" pitchFamily="18" charset="0"/>
                          <a:cs typeface="Times New Roman" panose="02020603050405020304" pitchFamily="18" charset="0"/>
                        </a:rPr>
                        <a:t>n thuộc tính</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dữ liệu</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Kiểu</a:t>
                      </a:r>
                      <a:r>
                        <a:rPr lang="en-US" sz="1800" baseline="0" smtClean="0">
                          <a:latin typeface="Times New Roman" panose="02020603050405020304" pitchFamily="18" charset="0"/>
                          <a:cs typeface="Times New Roman" panose="02020603050405020304" pitchFamily="18" charset="0"/>
                        </a:rPr>
                        <a:t> giá trị</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9984157"/>
                  </a:ext>
                </a:extLst>
              </a:tr>
              <a:tr h="335763">
                <a:tc>
                  <a:txBody>
                    <a:bodyPr/>
                    <a:lstStyle/>
                    <a:p>
                      <a:pPr algn="ctr"/>
                      <a:r>
                        <a:rPr lang="en-US" sz="1800" smtClean="0">
                          <a:latin typeface="Times New Roman" panose="02020603050405020304" pitchFamily="18" charset="0"/>
                          <a:cs typeface="Times New Roman" panose="02020603050405020304" pitchFamily="18" charset="0"/>
                        </a:rPr>
                        <a:t>19</a:t>
                      </a:r>
                      <a:endParaRPr lang="en-US" sz="1800">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(Dpartmentstore)</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9160975"/>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20</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(Mall)</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8402569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21</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(ETC)</a:t>
                      </a: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5165190"/>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22</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(Park)</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b="0" i="0" kern="1200" smtClean="0">
                          <a:solidFill>
                            <a:schemeClr val="dk1"/>
                          </a:solidFill>
                          <a:effectLst/>
                          <a:latin typeface="+mn-lt"/>
                          <a:ea typeface="+mn-ea"/>
                          <a:cs typeface="+mn-cs"/>
                        </a:rPr>
                        <a:t>Float64</a:t>
                      </a:r>
                      <a:r>
                        <a:rPr lang="en-US" sz="1800" baseline="0" smtClean="0">
                          <a:latin typeface="Times New Roman" panose="02020603050405020304" pitchFamily="18" charset="0"/>
                          <a:cs typeface="Times New Roman" panose="02020603050405020304" pitchFamily="18" charset="0"/>
                        </a:rPr>
                        <a:t> </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95284100"/>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23</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N_SchoolNearBy (Elementary)</a:t>
                      </a: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58212537"/>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sz="1800" smtClean="0">
                          <a:solidFill>
                            <a:srgbClr val="000066"/>
                          </a:solidFill>
                          <a:latin typeface="Times New Roman" panose="02020603050405020304" pitchFamily="18" charset="0"/>
                          <a:cs typeface="Times New Roman" panose="02020603050405020304" pitchFamily="18" charset="0"/>
                        </a:rPr>
                        <a:t>24</a:t>
                      </a:r>
                      <a:endParaRPr lang="en-US" sz="1800" smtClean="0">
                        <a:solidFill>
                          <a:srgbClr val="000066"/>
                        </a:solidFill>
                        <a:latin typeface="Times New Roman" panose="02020603050405020304" pitchFamily="18" charset="0"/>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N_SchoolNearBy (Middle)</a:t>
                      </a:r>
                    </a:p>
                  </a:txBody>
                  <a:tcPr/>
                </a:tc>
                <a:tc>
                  <a:txBody>
                    <a:bodyPr/>
                    <a:lstStyle/>
                    <a:p>
                      <a:pPr algn="ctr"/>
                      <a:r>
                        <a:rPr lang="en-US" sz="1800" b="0" i="0" kern="1200" smtClean="0">
                          <a:solidFill>
                            <a:schemeClr val="dk1"/>
                          </a:solidFill>
                          <a:effectLst/>
                          <a:latin typeface="+mn-lt"/>
                          <a:ea typeface="+mn-ea"/>
                          <a:cs typeface="+mn-cs"/>
                        </a:rPr>
                        <a:t>Float64</a:t>
                      </a:r>
                      <a:endParaRPr lang="en-US" sz="1800">
                        <a:latin typeface="Times New Roman" panose="02020603050405020304" pitchFamily="18" charset="0"/>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098415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25</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N_SchoolNearBy (High)</a:t>
                      </a:r>
                    </a:p>
                  </a:txBody>
                  <a:tcPr/>
                </a:tc>
                <a:tc>
                  <a:txBody>
                    <a:bodyPr/>
                    <a:lstStyle/>
                    <a:p>
                      <a:pPr algn="ctr"/>
                      <a:r>
                        <a:rPr lang="en-US" sz="1800" b="0" i="0" kern="1200" smtClean="0">
                          <a:solidFill>
                            <a:schemeClr val="dk1"/>
                          </a:solidFill>
                          <a:effectLst/>
                          <a:latin typeface="+mn-lt"/>
                          <a:ea typeface="+mn-ea"/>
                          <a:cs typeface="+mn-cs"/>
                        </a:rPr>
                        <a:t>Float64</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smtClean="0">
                          <a:latin typeface="Times New Roman" panose="02020603050405020304" pitchFamily="18" charset="0"/>
                          <a:cs typeface="Times New Roman" panose="02020603050405020304" pitchFamily="18" charset="0"/>
                        </a:rPr>
                        <a:t>Rời</a:t>
                      </a:r>
                      <a:r>
                        <a:rPr lang="en-US" sz="1800" baseline="0" smtClean="0">
                          <a:latin typeface="Times New Roman" panose="02020603050405020304" pitchFamily="18" charset="0"/>
                          <a:cs typeface="Times New Roman" panose="02020603050405020304" pitchFamily="18" charset="0"/>
                        </a:rPr>
                        <a:t> rạc</a:t>
                      </a:r>
                      <a:endParaRPr lang="en-US"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0586624"/>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26</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N_SchoolNearBy (University)</a:t>
                      </a:r>
                    </a:p>
                  </a:txBody>
                  <a:tcPr/>
                </a:tc>
                <a:tc>
                  <a:txBody>
                    <a:bodyPr/>
                    <a:lstStyle/>
                    <a:p>
                      <a:pPr algn="ctr"/>
                      <a:r>
                        <a:rPr lang="en-US" sz="1800" b="0" i="0" kern="1200" smtClean="0">
                          <a:solidFill>
                            <a:schemeClr val="dk1"/>
                          </a:solidFill>
                          <a:effectLst/>
                          <a:latin typeface="+mn-lt"/>
                          <a:ea typeface="+mn-ea"/>
                          <a:cs typeface="+mn-cs"/>
                        </a:rPr>
                        <a:t>Float64</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8072245"/>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27</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N_FacilitiesInApt</a:t>
                      </a:r>
                    </a:p>
                  </a:txBody>
                  <a:tcPr/>
                </a:tc>
                <a:tc>
                  <a:txBody>
                    <a:bodyPr/>
                    <a:lstStyle/>
                    <a:p>
                      <a:pPr algn="ctr"/>
                      <a:r>
                        <a:rPr lang="en-US" sz="1800" kern="1200" smtClean="0">
                          <a:solidFill>
                            <a:schemeClr val="dk1"/>
                          </a:solidFill>
                          <a:latin typeface="Times New Roman" panose="02020603050405020304" pitchFamily="18" charset="0"/>
                          <a:ea typeface="+mn-ea"/>
                          <a:cs typeface="Times New Roman" panose="02020603050405020304" pitchFamily="18" charset="0"/>
                        </a:rPr>
                        <a:t>Int</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40063158"/>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28</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N_FacilitiesNearBy (Total)</a:t>
                      </a:r>
                    </a:p>
                  </a:txBody>
                  <a:tcPr/>
                </a:tc>
                <a:tc>
                  <a:txBody>
                    <a:bodyPr/>
                    <a:lstStyle/>
                    <a:p>
                      <a:pPr algn="ctr"/>
                      <a:r>
                        <a:rPr lang="en-US" sz="1800" b="0" i="0" kern="1200" smtClean="0">
                          <a:solidFill>
                            <a:schemeClr val="dk1"/>
                          </a:solidFill>
                          <a:effectLst/>
                          <a:latin typeface="+mn-lt"/>
                          <a:ea typeface="+mn-ea"/>
                          <a:cs typeface="+mn-cs"/>
                        </a:rPr>
                        <a:t>Float64</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4682182"/>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 typeface="+mj-lt"/>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29</a:t>
                      </a:r>
                      <a:endParaRPr lang="en-US" sz="1800" kern="1200">
                        <a:solidFill>
                          <a:srgbClr val="000066"/>
                        </a:solidFill>
                        <a:latin typeface="Times New Roman" panose="02020603050405020304" pitchFamily="18" charset="0"/>
                        <a:ea typeface="+mn-ea"/>
                        <a:cs typeface="Times New Roman" panose="02020603050405020304" pitchFamily="18"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kern="1200" smtClean="0">
                          <a:solidFill>
                            <a:srgbClr val="000066"/>
                          </a:solidFill>
                          <a:latin typeface="Times New Roman" panose="02020603050405020304" pitchFamily="18" charset="0"/>
                          <a:ea typeface="+mn-ea"/>
                          <a:cs typeface="Times New Roman" panose="02020603050405020304" pitchFamily="18" charset="0"/>
                        </a:rPr>
                        <a:t>N_SchoolNearBy (Total)</a:t>
                      </a:r>
                    </a:p>
                  </a:txBody>
                  <a:tcPr/>
                </a:tc>
                <a:tc>
                  <a:txBody>
                    <a:bodyPr/>
                    <a:lstStyle/>
                    <a:p>
                      <a:pPr algn="ctr"/>
                      <a:r>
                        <a:rPr lang="en-US" sz="1800" b="0" i="0" kern="1200" smtClean="0">
                          <a:solidFill>
                            <a:schemeClr val="dk1"/>
                          </a:solidFill>
                          <a:effectLst/>
                          <a:latin typeface="+mn-lt"/>
                          <a:ea typeface="+mn-ea"/>
                          <a:cs typeface="+mn-cs"/>
                        </a:rPr>
                        <a:t>Float64</a:t>
                      </a:r>
                      <a:endParaRPr lang="en-US" sz="1800" kern="120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mtClean="0">
                          <a:latin typeface="Times New Roman" panose="02020603050405020304" pitchFamily="18" charset="0"/>
                          <a:cs typeface="Times New Roman" panose="02020603050405020304" pitchFamily="18" charset="0"/>
                        </a:rPr>
                        <a:t>Liên</a:t>
                      </a:r>
                      <a:r>
                        <a:rPr lang="en-US" sz="1800" baseline="0" smtClean="0">
                          <a:latin typeface="Times New Roman" panose="02020603050405020304" pitchFamily="18" charset="0"/>
                          <a:cs typeface="Times New Roman" panose="02020603050405020304" pitchFamily="18" charset="0"/>
                        </a:rPr>
                        <a:t> tục</a:t>
                      </a:r>
                      <a:endParaRPr lang="en-US" sz="180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6960786"/>
                  </a:ext>
                </a:extLst>
              </a:tr>
            </a:tbl>
          </a:graphicData>
        </a:graphic>
      </p:graphicFrame>
      <p:sp>
        <p:nvSpPr>
          <p:cNvPr id="6" name="TextBox 5"/>
          <p:cNvSpPr txBox="1"/>
          <p:nvPr/>
        </p:nvSpPr>
        <p:spPr>
          <a:xfrm>
            <a:off x="1222830" y="1143488"/>
            <a:ext cx="4267200" cy="400110"/>
          </a:xfrm>
          <a:prstGeom prst="rect">
            <a:avLst/>
          </a:prstGeom>
          <a:noFill/>
        </p:spPr>
        <p:txBody>
          <a:bodyPr wrap="square" rtlCol="0">
            <a:spAutoFit/>
          </a:bodyPr>
          <a:lstStyle/>
          <a:p>
            <a:r>
              <a:rPr lang="en-US" sz="2000">
                <a:solidFill>
                  <a:srgbClr val="000066"/>
                </a:solidFill>
                <a:latin typeface="Times New Roman" panose="02020603050405020304" pitchFamily="18" charset="0"/>
                <a:cs typeface="Times New Roman" panose="02020603050405020304" pitchFamily="18" charset="0"/>
              </a:rPr>
              <a:t>Các thuộc tính có trong tập dữ liệu</a:t>
            </a:r>
          </a:p>
        </p:txBody>
      </p:sp>
    </p:spTree>
    <p:extLst>
      <p:ext uri="{BB962C8B-B14F-4D97-AF65-F5344CB8AC3E}">
        <p14:creationId xmlns:p14="http://schemas.microsoft.com/office/powerpoint/2010/main" val="946268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smtClean="0">
                <a:latin typeface="Times New Roman" panose="02020603050405020304" pitchFamily="18" charset="0"/>
                <a:cs typeface="Times New Roman" panose="02020603050405020304" pitchFamily="18" charset="0"/>
              </a:rPr>
              <a:t>TIỀN XỬ LÝ DỮ LIỆU</a:t>
            </a:r>
            <a:endParaRPr lang="en-US" sz="6000">
              <a:latin typeface="Times New Roman" panose="02020603050405020304" pitchFamily="18" charset="0"/>
              <a:cs typeface="Times New Roman" panose="02020603050405020304" pitchFamily="18" charset="0"/>
            </a:endParaRPr>
          </a:p>
        </p:txBody>
      </p:sp>
      <p:sp>
        <p:nvSpPr>
          <p:cNvPr id="3" name="Rounded Rectangle 2"/>
          <p:cNvSpPr/>
          <p:nvPr/>
        </p:nvSpPr>
        <p:spPr>
          <a:xfrm>
            <a:off x="2744745" y="2049520"/>
            <a:ext cx="1926951" cy="7799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latin typeface="Times New Roman" panose="02020603050405020304" pitchFamily="18" charset="0"/>
                <a:cs typeface="Times New Roman" panose="02020603050405020304" pitchFamily="18" charset="0"/>
              </a:rPr>
              <a:t>DỮ LIỆU THÔ</a:t>
            </a:r>
            <a:endParaRPr lang="en-US">
              <a:latin typeface="Times New Roman" panose="02020603050405020304" pitchFamily="18" charset="0"/>
              <a:cs typeface="Times New Roman" panose="02020603050405020304" pitchFamily="18" charset="0"/>
            </a:endParaRPr>
          </a:p>
        </p:txBody>
      </p:sp>
      <p:sp>
        <p:nvSpPr>
          <p:cNvPr id="7" name="Right Arrow 6"/>
          <p:cNvSpPr/>
          <p:nvPr/>
        </p:nvSpPr>
        <p:spPr>
          <a:xfrm>
            <a:off x="4853124" y="2331627"/>
            <a:ext cx="2017486" cy="159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16838" y="1745528"/>
            <a:ext cx="2090057" cy="646331"/>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Loại bỏ các dòng dữ liệu có giá trị null</a:t>
            </a:r>
            <a:endParaRPr lang="en-US">
              <a:latin typeface="Times New Roman" panose="02020603050405020304" pitchFamily="18" charset="0"/>
              <a:cs typeface="Times New Roman" panose="02020603050405020304" pitchFamily="18" charset="0"/>
            </a:endParaRPr>
          </a:p>
        </p:txBody>
      </p:sp>
      <p:sp>
        <p:nvSpPr>
          <p:cNvPr id="9" name="Rounded Rectangle 8"/>
          <p:cNvSpPr/>
          <p:nvPr/>
        </p:nvSpPr>
        <p:spPr>
          <a:xfrm>
            <a:off x="7088323" y="2049520"/>
            <a:ext cx="1926951" cy="7799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latin typeface="Times New Roman" panose="02020603050405020304" pitchFamily="18" charset="0"/>
                <a:cs typeface="Times New Roman" panose="02020603050405020304" pitchFamily="18" charset="0"/>
              </a:rPr>
              <a:t>DỮ LIỆU SAU XỬ LÝ LẦN 1</a:t>
            </a:r>
            <a:endParaRPr lang="en-US">
              <a:latin typeface="Times New Roman" panose="02020603050405020304" pitchFamily="18" charset="0"/>
              <a:cs typeface="Times New Roman" panose="02020603050405020304" pitchFamily="18" charset="0"/>
            </a:endParaRPr>
          </a:p>
        </p:txBody>
      </p:sp>
      <p:sp>
        <p:nvSpPr>
          <p:cNvPr id="11" name="TextBox 10"/>
          <p:cNvSpPr txBox="1"/>
          <p:nvPr/>
        </p:nvSpPr>
        <p:spPr>
          <a:xfrm>
            <a:off x="8051796" y="3323757"/>
            <a:ext cx="2090057" cy="646331"/>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Thay thế các giá trị kiểu object  </a:t>
            </a:r>
            <a:endParaRPr lang="en-US">
              <a:latin typeface="Times New Roman" panose="02020603050405020304" pitchFamily="18" charset="0"/>
              <a:cs typeface="Times New Roman" panose="02020603050405020304" pitchFamily="18" charset="0"/>
            </a:endParaRPr>
          </a:p>
        </p:txBody>
      </p:sp>
      <p:sp>
        <p:nvSpPr>
          <p:cNvPr id="12" name="Rounded Rectangle 11"/>
          <p:cNvSpPr/>
          <p:nvPr/>
        </p:nvSpPr>
        <p:spPr>
          <a:xfrm>
            <a:off x="7088321" y="4601855"/>
            <a:ext cx="1926951" cy="7799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latin typeface="Times New Roman" panose="02020603050405020304" pitchFamily="18" charset="0"/>
                <a:cs typeface="Times New Roman" panose="02020603050405020304" pitchFamily="18" charset="0"/>
              </a:rPr>
              <a:t>DỮ LIỆU SAU XỬ LÝ LẦN 2</a:t>
            </a:r>
            <a:endParaRPr lang="en-US">
              <a:latin typeface="Times New Roman" panose="02020603050405020304" pitchFamily="18" charset="0"/>
              <a:cs typeface="Times New Roman" panose="02020603050405020304" pitchFamily="18" charset="0"/>
            </a:endParaRPr>
          </a:p>
        </p:txBody>
      </p:sp>
      <p:sp>
        <p:nvSpPr>
          <p:cNvPr id="13" name="Right Arrow 12"/>
          <p:cNvSpPr/>
          <p:nvPr/>
        </p:nvSpPr>
        <p:spPr>
          <a:xfrm rot="10800000">
            <a:off x="4853124" y="4911990"/>
            <a:ext cx="2017486" cy="1596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7975075" y="3004452"/>
            <a:ext cx="153445" cy="1422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889407" y="4308929"/>
            <a:ext cx="1901372" cy="646331"/>
          </a:xfrm>
          <a:prstGeom prst="rect">
            <a:avLst/>
          </a:prstGeom>
          <a:noFill/>
        </p:spPr>
        <p:txBody>
          <a:bodyPr wrap="square" rtlCol="0">
            <a:spAutoFit/>
          </a:bodyPr>
          <a:lstStyle/>
          <a:p>
            <a:pPr algn="ctr"/>
            <a:r>
              <a:rPr lang="en-US" smtClean="0">
                <a:latin typeface="Times New Roman" panose="02020603050405020304" pitchFamily="18" charset="0"/>
                <a:cs typeface="Times New Roman" panose="02020603050405020304" pitchFamily="18" charset="0"/>
              </a:rPr>
              <a:t>Loại bỏ các outlier</a:t>
            </a:r>
            <a:endParaRPr lang="en-US">
              <a:latin typeface="Times New Roman" panose="02020603050405020304" pitchFamily="18" charset="0"/>
              <a:cs typeface="Times New Roman" panose="02020603050405020304" pitchFamily="18" charset="0"/>
            </a:endParaRPr>
          </a:p>
        </p:txBody>
      </p:sp>
      <p:sp>
        <p:nvSpPr>
          <p:cNvPr id="16" name="Rounded Rectangle 15"/>
          <p:cNvSpPr/>
          <p:nvPr/>
        </p:nvSpPr>
        <p:spPr>
          <a:xfrm>
            <a:off x="2744745" y="4601854"/>
            <a:ext cx="1926951" cy="77992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mtClean="0">
                <a:latin typeface="Times New Roman" panose="02020603050405020304" pitchFamily="18" charset="0"/>
                <a:cs typeface="Times New Roman" panose="02020603050405020304" pitchFamily="18" charset="0"/>
              </a:rPr>
              <a:t>DỮ LIỆU SẠCH</a:t>
            </a:r>
            <a:endParaRPr lang="en-US">
              <a:latin typeface="Times New Roman" panose="02020603050405020304" pitchFamily="18" charset="0"/>
              <a:cs typeface="Times New Roman" panose="02020603050405020304" pitchFamily="18" charset="0"/>
            </a:endParaRPr>
          </a:p>
        </p:txBody>
      </p:sp>
      <p:sp>
        <p:nvSpPr>
          <p:cNvPr id="17" name="Oval 16">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1652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65262" y="158750"/>
            <a:ext cx="9214162" cy="939800"/>
          </a:xfrm>
        </p:spPr>
        <p:txBody>
          <a:bodyPr>
            <a:noAutofit/>
          </a:bodyPr>
          <a:lstStyle/>
          <a:p>
            <a:r>
              <a:rPr lang="en-US" sz="6000" smtClean="0">
                <a:latin typeface="Times New Roman" panose="02020603050405020304" pitchFamily="18" charset="0"/>
                <a:cs typeface="Times New Roman" panose="02020603050405020304" pitchFamily="18" charset="0"/>
              </a:rPr>
              <a:t>TIỀN XỬ LÝ DỮ LIỆU</a:t>
            </a:r>
            <a:endParaRPr lang="en-US" sz="600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7DEB4A44-E40A-4AA7-BA7A-C5076E3A0A36}"/>
              </a:ext>
            </a:extLst>
          </p:cNvPr>
          <p:cNvSpPr/>
          <p:nvPr/>
        </p:nvSpPr>
        <p:spPr>
          <a:xfrm>
            <a:off x="11150781" y="6276703"/>
            <a:ext cx="500743" cy="500743"/>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latin typeface="Times New Roman" panose="02020603050405020304" pitchFamily="18" charset="0"/>
                <a:cs typeface="Times New Roman" panose="02020603050405020304" pitchFamily="18" charset="0"/>
              </a:rPr>
              <a:t>5</a:t>
            </a:r>
            <a:endParaRPr lang="en-US">
              <a:latin typeface="Times New Roman" panose="02020603050405020304" pitchFamily="18" charset="0"/>
              <a:cs typeface="Times New Roman" panose="02020603050405020304" pitchFamily="18" charset="0"/>
            </a:endParaRPr>
          </a:p>
        </p:txBody>
      </p:sp>
      <p:sp>
        <p:nvSpPr>
          <p:cNvPr id="3" name="TextBox 2"/>
          <p:cNvSpPr txBox="1"/>
          <p:nvPr/>
        </p:nvSpPr>
        <p:spPr>
          <a:xfrm>
            <a:off x="1314885" y="1080994"/>
            <a:ext cx="10435890" cy="1938992"/>
          </a:xfrm>
          <a:prstGeom prst="rect">
            <a:avLst/>
          </a:prstGeom>
          <a:noFill/>
        </p:spPr>
        <p:txBody>
          <a:bodyPr wrap="square" rtlCol="0">
            <a:spAutoFit/>
          </a:bodyPr>
          <a:lstStyle/>
          <a:p>
            <a:pPr lvl="1">
              <a:lnSpc>
                <a:spcPct val="150000"/>
              </a:lnSpc>
            </a:pPr>
            <a:r>
              <a:rPr lang="en-US" sz="2000" smtClean="0">
                <a:solidFill>
                  <a:srgbClr val="000066"/>
                </a:solidFill>
                <a:latin typeface="Times New Roman" panose="02020603050405020304" pitchFamily="18" charset="0"/>
                <a:cs typeface="Times New Roman" panose="02020603050405020304" pitchFamily="18" charset="0"/>
              </a:rPr>
              <a:t>Bước 1 : Sau khi kiểm tra không phát hiện giá trị null có trong tập dữ liệu</a:t>
            </a:r>
            <a:endParaRPr lang="en-US" sz="2000">
              <a:solidFill>
                <a:srgbClr val="000066"/>
              </a:solidFill>
              <a:latin typeface="Times New Roman" panose="02020603050405020304" pitchFamily="18" charset="0"/>
              <a:cs typeface="Times New Roman" panose="02020603050405020304" pitchFamily="18" charset="0"/>
            </a:endParaRPr>
          </a:p>
          <a:p>
            <a:pPr lvl="1">
              <a:lnSpc>
                <a:spcPct val="150000"/>
              </a:lnSpc>
            </a:pPr>
            <a:r>
              <a:rPr lang="en-US" sz="2000" smtClean="0">
                <a:solidFill>
                  <a:srgbClr val="000066"/>
                </a:solidFill>
                <a:latin typeface="Times New Roman" panose="02020603050405020304" pitchFamily="18" charset="0"/>
                <a:cs typeface="Times New Roman" panose="02020603050405020304" pitchFamily="18" charset="0"/>
              </a:rPr>
              <a:t>Bước 2 : Chuyển </a:t>
            </a:r>
            <a:r>
              <a:rPr lang="en-US" sz="2000" err="1">
                <a:solidFill>
                  <a:srgbClr val="000066"/>
                </a:solidFill>
                <a:latin typeface="Times New Roman" panose="02020603050405020304" pitchFamily="18" charset="0"/>
                <a:cs typeface="Times New Roman" panose="02020603050405020304" pitchFamily="18" charset="0"/>
              </a:rPr>
              <a:t>đổi</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các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trị</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kiểu</a:t>
            </a:r>
            <a:r>
              <a:rPr lang="en-US" sz="2000">
                <a:solidFill>
                  <a:srgbClr val="000066"/>
                </a:solidFill>
                <a:latin typeface="Times New Roman" panose="02020603050405020304" pitchFamily="18" charset="0"/>
                <a:cs typeface="Times New Roman" panose="02020603050405020304" pitchFamily="18" charset="0"/>
              </a:rPr>
              <a:t> object </a:t>
            </a:r>
            <a:r>
              <a:rPr lang="en-US" sz="2000" err="1">
                <a:solidFill>
                  <a:srgbClr val="000066"/>
                </a:solidFill>
                <a:latin typeface="Times New Roman" panose="02020603050405020304" pitchFamily="18" charset="0"/>
                <a:cs typeface="Times New Roman" panose="02020603050405020304" pitchFamily="18" charset="0"/>
              </a:rPr>
              <a:t>thành</a:t>
            </a:r>
            <a:r>
              <a:rPr lang="en-US" sz="2000">
                <a:solidFill>
                  <a:srgbClr val="000066"/>
                </a:solidFill>
                <a:latin typeface="Times New Roman" panose="02020603050405020304" pitchFamily="18" charset="0"/>
                <a:cs typeface="Times New Roman" panose="02020603050405020304" pitchFamily="18" charset="0"/>
              </a:rPr>
              <a:t> int. </a:t>
            </a:r>
            <a:r>
              <a:rPr lang="en-US" sz="2000" err="1">
                <a:solidFill>
                  <a:srgbClr val="000066"/>
                </a:solidFill>
                <a:latin typeface="Times New Roman" panose="02020603050405020304" pitchFamily="18" charset="0"/>
                <a:cs typeface="Times New Roman" panose="02020603050405020304" pitchFamily="18" charset="0"/>
              </a:rPr>
              <a:t>Có</a:t>
            </a:r>
            <a:r>
              <a:rPr lang="en-US" sz="2000">
                <a:solidFill>
                  <a:srgbClr val="000066"/>
                </a:solidFill>
                <a:latin typeface="Times New Roman" panose="02020603050405020304" pitchFamily="18" charset="0"/>
                <a:cs typeface="Times New Roman" panose="02020603050405020304" pitchFamily="18" charset="0"/>
              </a:rPr>
              <a:t> 6 </a:t>
            </a:r>
            <a:r>
              <a:rPr lang="en-US" sz="2000" err="1">
                <a:solidFill>
                  <a:srgbClr val="000066"/>
                </a:solidFill>
                <a:latin typeface="Times New Roman" panose="02020603050405020304" pitchFamily="18" charset="0"/>
                <a:cs typeface="Times New Roman" panose="02020603050405020304" pitchFamily="18" charset="0"/>
              </a:rPr>
              <a:t>thuộc</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tính</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mang</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giá</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trị</a:t>
            </a:r>
            <a:r>
              <a:rPr lang="en-US" sz="200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kiểu</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object</a:t>
            </a:r>
          </a:p>
          <a:p>
            <a:pPr marL="1257300" lvl="2" indent="-342900">
              <a:lnSpc>
                <a:spcPct val="150000"/>
              </a:lnSpc>
              <a:buFont typeface="Wingdings" panose="05000000000000000000" pitchFamily="2" charset="2"/>
              <a:buChar char="§"/>
            </a:pPr>
            <a:r>
              <a:rPr lang="en-US" sz="2000" err="1" smtClean="0">
                <a:solidFill>
                  <a:srgbClr val="000066"/>
                </a:solidFill>
                <a:latin typeface="Times New Roman" panose="02020603050405020304" pitchFamily="18" charset="0"/>
                <a:cs typeface="Times New Roman" panose="02020603050405020304" pitchFamily="18" charset="0"/>
              </a:rPr>
              <a:t>Ví</a:t>
            </a:r>
            <a:r>
              <a:rPr lang="en-US" sz="2000" smtClean="0">
                <a:solidFill>
                  <a:srgbClr val="000066"/>
                </a:solidFill>
                <a:latin typeface="Times New Roman" panose="02020603050405020304" pitchFamily="18" charset="0"/>
                <a:cs typeface="Times New Roman" panose="02020603050405020304" pitchFamily="18" charset="0"/>
              </a:rPr>
              <a:t> </a:t>
            </a:r>
            <a:r>
              <a:rPr lang="en-US" sz="2000" err="1">
                <a:solidFill>
                  <a:srgbClr val="000066"/>
                </a:solidFill>
                <a:latin typeface="Times New Roman" panose="02020603050405020304" pitchFamily="18" charset="0"/>
                <a:cs typeface="Times New Roman" panose="02020603050405020304" pitchFamily="18" charset="0"/>
              </a:rPr>
              <a:t>dụ</a:t>
            </a:r>
            <a:r>
              <a:rPr lang="en-US" sz="2000">
                <a:solidFill>
                  <a:srgbClr val="000066"/>
                </a:solidFill>
                <a:latin typeface="Times New Roman" panose="02020603050405020304" pitchFamily="18" charset="0"/>
                <a:cs typeface="Times New Roman" panose="02020603050405020304" pitchFamily="18" charset="0"/>
              </a:rPr>
              <a:t> </a:t>
            </a:r>
            <a:r>
              <a:rPr lang="en-US" sz="2000" smtClean="0">
                <a:solidFill>
                  <a:srgbClr val="000066"/>
                </a:solidFill>
                <a:latin typeface="Times New Roman" panose="02020603050405020304" pitchFamily="18" charset="0"/>
                <a:cs typeface="Times New Roman" panose="02020603050405020304" pitchFamily="18" charset="0"/>
              </a:rPr>
              <a:t>: đối với thuộc tính TimeToSubway ta sẽ chuyển đổi như sau: </a:t>
            </a:r>
          </a:p>
          <a:p>
            <a:pPr>
              <a:lnSpc>
                <a:spcPct val="150000"/>
              </a:lnSpc>
            </a:pPr>
            <a:r>
              <a:rPr lang="en-US" sz="2000">
                <a:solidFill>
                  <a:srgbClr val="000066"/>
                </a:solidFill>
                <a:latin typeface="Times New Roman" panose="02020603050405020304" pitchFamily="18" charset="0"/>
                <a:cs typeface="Times New Roman" panose="02020603050405020304" pitchFamily="18" charset="0"/>
              </a:rPr>
              <a:t>			</a:t>
            </a:r>
            <a:endParaRPr lang="en-US" smtClean="0"/>
          </a:p>
        </p:txBody>
      </p:sp>
      <p:sp>
        <p:nvSpPr>
          <p:cNvPr id="5" name="TextBox 4"/>
          <p:cNvSpPr txBox="1"/>
          <p:nvPr/>
        </p:nvSpPr>
        <p:spPr>
          <a:xfrm>
            <a:off x="9298896" y="6269615"/>
            <a:ext cx="1851885" cy="507831"/>
          </a:xfrm>
          <a:prstGeom prst="rect">
            <a:avLst/>
          </a:prstGeom>
          <a:noFill/>
        </p:spPr>
        <p:txBody>
          <a:bodyPr wrap="square" rtlCol="0">
            <a:spAutoFit/>
          </a:bodyPr>
          <a:lstStyle/>
          <a:p>
            <a:pPr>
              <a:lnSpc>
                <a:spcPct val="150000"/>
              </a:lnSpc>
            </a:pPr>
            <a:r>
              <a:rPr lang="en-US" err="1" smtClean="0">
                <a:solidFill>
                  <a:srgbClr val="2A1A00"/>
                </a:solidFill>
                <a:latin typeface="Times New Roman" panose="02020603050405020304" pitchFamily="18" charset="0"/>
                <a:cs typeface="Times New Roman" panose="02020603050405020304" pitchFamily="18" charset="0"/>
              </a:rPr>
              <a:t>Tiền</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xử</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lý</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dữ</a:t>
            </a:r>
            <a:r>
              <a:rPr lang="en-US" smtClean="0">
                <a:solidFill>
                  <a:srgbClr val="2A1A00"/>
                </a:solidFill>
                <a:latin typeface="Times New Roman" panose="02020603050405020304" pitchFamily="18" charset="0"/>
                <a:cs typeface="Times New Roman" panose="02020603050405020304" pitchFamily="18" charset="0"/>
              </a:rPr>
              <a:t> </a:t>
            </a:r>
            <a:r>
              <a:rPr lang="en-US" err="1" smtClean="0">
                <a:solidFill>
                  <a:srgbClr val="2A1A00"/>
                </a:solidFill>
                <a:latin typeface="Times New Roman" panose="02020603050405020304" pitchFamily="18" charset="0"/>
                <a:cs typeface="Times New Roman" panose="02020603050405020304" pitchFamily="18" charset="0"/>
              </a:rPr>
              <a:t>liệu</a:t>
            </a:r>
            <a:endParaRPr lang="en-US">
              <a:solidFill>
                <a:srgbClr val="2A1A00"/>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354931797"/>
              </p:ext>
            </p:extLst>
          </p:nvPr>
        </p:nvGraphicFramePr>
        <p:xfrm>
          <a:off x="2250782" y="3019986"/>
          <a:ext cx="8128000" cy="221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01742345"/>
                    </a:ext>
                  </a:extLst>
                </a:gridCol>
                <a:gridCol w="4064000">
                  <a:extLst>
                    <a:ext uri="{9D8B030D-6E8A-4147-A177-3AD203B41FA5}">
                      <a16:colId xmlns:a16="http://schemas.microsoft.com/office/drawing/2014/main" val="2775216623"/>
                    </a:ext>
                  </a:extLst>
                </a:gridCol>
              </a:tblGrid>
              <a:tr h="0">
                <a:tc>
                  <a:txBody>
                    <a:bodyPr/>
                    <a:lstStyle/>
                    <a:p>
                      <a:pPr algn="ctr"/>
                      <a:r>
                        <a:rPr lang="en-US" smtClean="0">
                          <a:latin typeface="Times New Roman" panose="02020603050405020304" pitchFamily="18" charset="0"/>
                          <a:cs typeface="Times New Roman" panose="02020603050405020304" pitchFamily="18" charset="0"/>
                        </a:rPr>
                        <a:t>Giá</a:t>
                      </a:r>
                      <a:r>
                        <a:rPr lang="en-US" baseline="0" smtClean="0">
                          <a:latin typeface="Times New Roman" panose="02020603050405020304" pitchFamily="18" charset="0"/>
                          <a:cs typeface="Times New Roman" panose="02020603050405020304" pitchFamily="18" charset="0"/>
                        </a:rPr>
                        <a:t> trị cũ</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Giá</a:t>
                      </a:r>
                      <a:r>
                        <a:rPr lang="en-US" baseline="0" smtClean="0">
                          <a:latin typeface="Times New Roman" panose="02020603050405020304" pitchFamily="18" charset="0"/>
                          <a:cs typeface="Times New Roman" panose="02020603050405020304" pitchFamily="18" charset="0"/>
                        </a:rPr>
                        <a:t> trị mới</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87776423"/>
                  </a:ext>
                </a:extLst>
              </a:tr>
              <a:tr h="370840">
                <a:tc>
                  <a:txBody>
                    <a:bodyPr/>
                    <a:lstStyle/>
                    <a:p>
                      <a:pPr algn="ctr"/>
                      <a:r>
                        <a:rPr lang="en-US" smtClean="0">
                          <a:latin typeface="Times New Roman" panose="02020603050405020304" pitchFamily="18" charset="0"/>
                          <a:cs typeface="Times New Roman" panose="02020603050405020304" pitchFamily="18" charset="0"/>
                        </a:rPr>
                        <a:t>0-5min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4</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79891669"/>
                  </a:ext>
                </a:extLst>
              </a:tr>
              <a:tr h="370840">
                <a:tc>
                  <a:txBody>
                    <a:bodyPr/>
                    <a:lstStyle/>
                    <a:p>
                      <a:pPr algn="ctr"/>
                      <a:r>
                        <a:rPr lang="en-US" smtClean="0">
                          <a:latin typeface="Times New Roman" panose="02020603050405020304" pitchFamily="18" charset="0"/>
                          <a:cs typeface="Times New Roman" panose="02020603050405020304" pitchFamily="18" charset="0"/>
                        </a:rPr>
                        <a:t>5min~10min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644851012"/>
                  </a:ext>
                </a:extLst>
              </a:tr>
              <a:tr h="370840">
                <a:tc>
                  <a:txBody>
                    <a:bodyPr/>
                    <a:lstStyle/>
                    <a:p>
                      <a:pPr algn="ctr"/>
                      <a:r>
                        <a:rPr lang="en-US" smtClean="0">
                          <a:latin typeface="Times New Roman" panose="02020603050405020304" pitchFamily="18" charset="0"/>
                          <a:cs typeface="Times New Roman" panose="02020603050405020304" pitchFamily="18" charset="0"/>
                        </a:rPr>
                        <a:t>10min~15min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3893108366"/>
                  </a:ext>
                </a:extLst>
              </a:tr>
              <a:tr h="370840">
                <a:tc>
                  <a:txBody>
                    <a:bodyPr/>
                    <a:lstStyle/>
                    <a:p>
                      <a:pPr algn="ctr"/>
                      <a:r>
                        <a:rPr lang="en-US" smtClean="0">
                          <a:latin typeface="Times New Roman" panose="02020603050405020304" pitchFamily="18" charset="0"/>
                          <a:cs typeface="Times New Roman" panose="02020603050405020304" pitchFamily="18" charset="0"/>
                        </a:rPr>
                        <a:t>15min~20min</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4129606408"/>
                  </a:ext>
                </a:extLst>
              </a:tr>
              <a:tr h="370840">
                <a:tc>
                  <a:txBody>
                    <a:bodyPr/>
                    <a:lstStyle/>
                    <a:p>
                      <a:pPr algn="ctr"/>
                      <a:r>
                        <a:rPr lang="en-US" smtClean="0">
                          <a:latin typeface="Times New Roman" panose="02020603050405020304" pitchFamily="18" charset="0"/>
                          <a:cs typeface="Times New Roman" panose="02020603050405020304" pitchFamily="18" charset="0"/>
                        </a:rPr>
                        <a:t>no_bus_stop_nearby</a:t>
                      </a:r>
                      <a:endParaRPr lang="en-US">
                        <a:latin typeface="Times New Roman" panose="02020603050405020304" pitchFamily="18" charset="0"/>
                        <a:cs typeface="Times New Roman" panose="02020603050405020304" pitchFamily="18" charset="0"/>
                      </a:endParaRPr>
                    </a:p>
                  </a:txBody>
                  <a:tcPr/>
                </a:tc>
                <a:tc>
                  <a:txBody>
                    <a:bodyPr/>
                    <a:lstStyle/>
                    <a:p>
                      <a:pPr algn="ctr"/>
                      <a:r>
                        <a:rPr lang="en-US" smtClean="0">
                          <a:latin typeface="Times New Roman" panose="02020603050405020304" pitchFamily="18" charset="0"/>
                          <a:cs typeface="Times New Roman" panose="02020603050405020304" pitchFamily="18" charset="0"/>
                        </a:rPr>
                        <a:t>0</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3892464"/>
                  </a:ext>
                </a:extLst>
              </a:tr>
            </a:tbl>
          </a:graphicData>
        </a:graphic>
      </p:graphicFrame>
    </p:spTree>
    <p:extLst>
      <p:ext uri="{BB962C8B-B14F-4D97-AF65-F5344CB8AC3E}">
        <p14:creationId xmlns:p14="http://schemas.microsoft.com/office/powerpoint/2010/main" val="20403628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154400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2996</TotalTime>
  <Words>1336</Words>
  <Application>Microsoft Office PowerPoint</Application>
  <PresentationFormat>Widescreen</PresentationFormat>
  <Paragraphs>358</Paragraphs>
  <Slides>26</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Cambria Math</vt:lpstr>
      <vt:lpstr>Gill Sans MT</vt:lpstr>
      <vt:lpstr>Impact</vt:lpstr>
      <vt:lpstr>Times New Roman</vt:lpstr>
      <vt:lpstr>UTM Seagull</vt:lpstr>
      <vt:lpstr>UVN Cat Bien Nhe</vt:lpstr>
      <vt:lpstr>Wingdings</vt:lpstr>
      <vt:lpstr>Badge</vt:lpstr>
      <vt:lpstr>DỰ đoán giá nhà Ở ThànH phố Daegu- Hàn Quốc </vt:lpstr>
      <vt:lpstr>PowerPoint Presentation</vt:lpstr>
      <vt:lpstr>PowerPoint Presentation</vt:lpstr>
      <vt:lpstr>TẬp dữ liệu</vt:lpstr>
      <vt:lpstr>TẬp dữ liệu</vt:lpstr>
      <vt:lpstr>TẬp dữ liệu</vt:lpstr>
      <vt:lpstr>TIỀN XỬ LÝ DỮ LIỆU</vt:lpstr>
      <vt:lpstr>TIỀN XỬ LÝ DỮ LIỆU</vt:lpstr>
      <vt:lpstr>PowerPoint Presentation</vt:lpstr>
      <vt:lpstr>PowerPoint Presentation</vt:lpstr>
      <vt:lpstr>GIẢI THUẬT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Kính thiên văn gamma (CÂY QUYẾT ĐỊNH)</dc:title>
  <dc:creator>nguyen luc</dc:creator>
  <cp:lastModifiedBy>Cong Do</cp:lastModifiedBy>
  <cp:revision>159</cp:revision>
  <dcterms:created xsi:type="dcterms:W3CDTF">2020-06-21T08:22:38Z</dcterms:created>
  <dcterms:modified xsi:type="dcterms:W3CDTF">2020-12-29T15:14:51Z</dcterms:modified>
</cp:coreProperties>
</file>