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0" r:id="rId22"/>
    <p:sldId id="279" r:id="rId23"/>
    <p:sldId id="281" r:id="rId24"/>
    <p:sldId id="282" r:id="rId25"/>
    <p:sldId id="283" r:id="rId26"/>
    <p:sldId id="289" r:id="rId27"/>
    <p:sldId id="300" r:id="rId28"/>
    <p:sldId id="321" r:id="rId29"/>
    <p:sldId id="320" r:id="rId30"/>
    <p:sldId id="323" r:id="rId31"/>
    <p:sldId id="322" r:id="rId32"/>
    <p:sldId id="284" r:id="rId33"/>
    <p:sldId id="285" r:id="rId34"/>
    <p:sldId id="286" r:id="rId35"/>
    <p:sldId id="287" r:id="rId36"/>
    <p:sldId id="288" r:id="rId37"/>
    <p:sldId id="290" r:id="rId38"/>
    <p:sldId id="291" r:id="rId39"/>
    <p:sldId id="292" r:id="rId40"/>
    <p:sldId id="293" r:id="rId41"/>
    <p:sldId id="295" r:id="rId42"/>
    <p:sldId id="294" r:id="rId43"/>
    <p:sldId id="296" r:id="rId44"/>
    <p:sldId id="301" r:id="rId45"/>
    <p:sldId id="297" r:id="rId46"/>
    <p:sldId id="302" r:id="rId47"/>
    <p:sldId id="298" r:id="rId48"/>
    <p:sldId id="299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9" r:id="rId62"/>
    <p:sldId id="315" r:id="rId63"/>
    <p:sldId id="316" r:id="rId64"/>
    <p:sldId id="317" r:id="rId65"/>
    <p:sldId id="318" r:id="rId66"/>
    <p:sldId id="324" r:id="rId67"/>
    <p:sldId id="325" r:id="rId68"/>
    <p:sldId id="326" r:id="rId69"/>
    <p:sldId id="348" r:id="rId70"/>
    <p:sldId id="349" r:id="rId71"/>
    <p:sldId id="347" r:id="rId72"/>
    <p:sldId id="328" r:id="rId73"/>
    <p:sldId id="329" r:id="rId74"/>
    <p:sldId id="333" r:id="rId75"/>
    <p:sldId id="327" r:id="rId76"/>
    <p:sldId id="332" r:id="rId77"/>
    <p:sldId id="331" r:id="rId78"/>
    <p:sldId id="335" r:id="rId79"/>
    <p:sldId id="334" r:id="rId80"/>
    <p:sldId id="336" r:id="rId81"/>
    <p:sldId id="337" r:id="rId82"/>
    <p:sldId id="338" r:id="rId83"/>
    <p:sldId id="339" r:id="rId84"/>
    <p:sldId id="341" r:id="rId85"/>
    <p:sldId id="343" r:id="rId86"/>
    <p:sldId id="342" r:id="rId87"/>
    <p:sldId id="344" r:id="rId88"/>
    <p:sldId id="345" r:id="rId89"/>
    <p:sldId id="346" r:id="rId90"/>
    <p:sldId id="364" r:id="rId91"/>
    <p:sldId id="350" r:id="rId92"/>
    <p:sldId id="360" r:id="rId93"/>
    <p:sldId id="351" r:id="rId94"/>
    <p:sldId id="361" r:id="rId95"/>
    <p:sldId id="352" r:id="rId96"/>
    <p:sldId id="365" r:id="rId97"/>
    <p:sldId id="353" r:id="rId98"/>
    <p:sldId id="366" r:id="rId99"/>
    <p:sldId id="354" r:id="rId100"/>
    <p:sldId id="363" r:id="rId101"/>
    <p:sldId id="355" r:id="rId102"/>
    <p:sldId id="362" r:id="rId103"/>
    <p:sldId id="356" r:id="rId104"/>
    <p:sldId id="367" r:id="rId105"/>
    <p:sldId id="357" r:id="rId106"/>
    <p:sldId id="368" r:id="rId107"/>
    <p:sldId id="358" r:id="rId108"/>
    <p:sldId id="369" r:id="rId109"/>
    <p:sldId id="359" r:id="rId110"/>
    <p:sldId id="370" r:id="rId111"/>
    <p:sldId id="330" r:id="rId1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64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3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57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11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44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3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64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57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2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6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AE4F-B4C1-4CA5-B293-1BC81EAD2AB0}" type="datetimeFigureOut">
              <a:rPr lang="es-ES" smtClean="0"/>
              <a:t>13/10/2014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6137D-ABBA-4C44-AF1B-63584094F6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5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9D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m3lir.cloudimage.io/s/width/313/https:/www.gitbook.io/cover/book/amischol/javascript_challenges?build=14113372683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 b="12488"/>
          <a:stretch/>
        </p:blipFill>
        <p:spPr bwMode="auto">
          <a:xfrm>
            <a:off x="6156960" y="30480"/>
            <a:ext cx="6035041" cy="66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27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5219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browsers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1641" y="3114970"/>
            <a:ext cx="4011034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 &amp; CSS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7344" y="3114970"/>
            <a:ext cx="4144106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Conector recto de flecha 12"/>
          <p:cNvCxnSpPr>
            <a:stCxn id="7" idx="3"/>
            <a:endCxn id="9" idx="1"/>
          </p:cNvCxnSpPr>
          <p:nvPr/>
        </p:nvCxnSpPr>
        <p:spPr>
          <a:xfrm>
            <a:off x="4572675" y="3576635"/>
            <a:ext cx="288466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s://encrypted-tbn2.gstatic.com/images?q=tbn:ANd9GcQNmxh58uzmTP6WHFnaMu-V3ScJ03fIS-VLnYSZKgxx9nPlaxv0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34" y="2647948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6096000" y="4505323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TOLL</a:t>
            </a:r>
            <a:endParaRPr lang="es-ES" sz="32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69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64428" y="2382560"/>
            <a:ext cx="706315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24126" y="5084956"/>
            <a:ext cx="9943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exist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context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have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Access to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itself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9954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8171" y="2382560"/>
            <a:ext cx="120356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CONSTRUCTOR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669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8171" y="2382560"/>
            <a:ext cx="120356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CONSTRUCTOR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17577" y="4884234"/>
            <a:ext cx="1095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Constructor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will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be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executed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instanciate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Constructor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271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11359" y="2382560"/>
            <a:ext cx="1076929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INHERITANCE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90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11359" y="2382560"/>
            <a:ext cx="1076929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INHERITANCE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424689" y="4884234"/>
            <a:ext cx="9342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Used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share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behaviours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between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have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something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common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Ex. Grand-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father</a:t>
            </a:r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-&gt;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Parent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-&gt;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Children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2615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06600" y="2382560"/>
            <a:ext cx="1157881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ENCAPSULATION</a:t>
            </a:r>
            <a:endParaRPr lang="es-ES" sz="1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326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06600" y="2382560"/>
            <a:ext cx="1157881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ENCAPSULATION</a:t>
            </a:r>
            <a:endParaRPr lang="es-ES" sz="1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013806" y="4884234"/>
            <a:ext cx="8164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Store data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are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public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ctr"/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data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could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be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exposed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using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like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(GET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SET]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3359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72411" y="2382560"/>
            <a:ext cx="964719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ABSTRACTION</a:t>
            </a:r>
            <a:endParaRPr lang="es-ES" sz="1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816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72411" y="2382560"/>
            <a:ext cx="964719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ABSTRACTION</a:t>
            </a:r>
            <a:endParaRPr lang="es-ES" sz="1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140459" y="4884234"/>
            <a:ext cx="791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Mental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used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abstract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concepts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from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instances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algn="ctr"/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Ex.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Bicicle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Dog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8295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43474" y="2382560"/>
            <a:ext cx="115050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POLYMORPHISM</a:t>
            </a:r>
            <a:endParaRPr lang="es-ES" sz="1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203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577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949670" y="696191"/>
            <a:ext cx="46762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58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43474" y="2382560"/>
            <a:ext cx="115050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1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POLYMORPHISM</a:t>
            </a:r>
            <a:endParaRPr lang="es-ES" sz="11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8588" y="4884234"/>
            <a:ext cx="8654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allow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“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subclasses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 to be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used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instead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parent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“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class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  <a:p>
            <a:pPr algn="ctr"/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Car -&gt; Volvo -&gt;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Seat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930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28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4809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ángulo 7"/>
          <p:cNvSpPr/>
          <p:nvPr/>
        </p:nvSpPr>
        <p:spPr>
          <a:xfrm rot="18900000">
            <a:off x="3053339" y="2272711"/>
            <a:ext cx="27831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BOM</a:t>
            </a:r>
            <a:endParaRPr lang="es-E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 rot="2700000">
            <a:off x="6467986" y="2302749"/>
            <a:ext cx="28680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s-ES" sz="96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OM</a:t>
            </a:r>
            <a:endParaRPr lang="es-ES" sz="96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247398" y="4095487"/>
            <a:ext cx="61713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1" dirty="0" smtClean="0">
                <a:ln w="22225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</a:t>
            </a:r>
            <a:endParaRPr lang="es-ES" sz="9600" b="1" dirty="0">
              <a:ln w="22225">
                <a:solidFill>
                  <a:schemeClr val="accent4">
                    <a:lumMod val="75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260685" y="1034108"/>
            <a:ext cx="13756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BOM</a:t>
            </a:r>
            <a:endParaRPr lang="es-E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36382" y="2649583"/>
            <a:ext cx="27351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window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document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navigator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/>
              <a:t> </a:t>
            </a:r>
            <a:r>
              <a:rPr lang="es-ES" sz="4000" dirty="0" err="1" smtClean="0"/>
              <a:t>alert</a:t>
            </a:r>
            <a:endParaRPr lang="es-ES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538720" y="2649583"/>
            <a:ext cx="24583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history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screen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location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/>
              <a:t> </a:t>
            </a:r>
            <a:r>
              <a:rPr lang="es-ES" sz="4000" dirty="0" err="1" smtClean="0"/>
              <a:t>console</a:t>
            </a:r>
            <a:r>
              <a:rPr lang="es-ES" sz="4000" dirty="0" smtClean="0"/>
              <a:t>*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60685" y="326222"/>
            <a:ext cx="4809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038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636382" y="2649583"/>
            <a:ext cx="2735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window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document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element</a:t>
            </a:r>
            <a:endParaRPr lang="es-ES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807200" y="2649583"/>
            <a:ext cx="41376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nodeList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attribute</a:t>
            </a:r>
            <a:endParaRPr lang="es-ES" sz="4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4000" dirty="0" smtClean="0"/>
              <a:t> </a:t>
            </a:r>
            <a:r>
              <a:rPr lang="es-ES" sz="4000" dirty="0" err="1" smtClean="0"/>
              <a:t>namedNodeMap</a:t>
            </a:r>
            <a:endParaRPr lang="es-ES" sz="4000" dirty="0" smtClean="0"/>
          </a:p>
        </p:txBody>
      </p:sp>
      <p:sp>
        <p:nvSpPr>
          <p:cNvPr id="11" name="Rectángulo 10"/>
          <p:cNvSpPr/>
          <p:nvPr/>
        </p:nvSpPr>
        <p:spPr>
          <a:xfrm>
            <a:off x="260685" y="1048950"/>
            <a:ext cx="14157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D</a:t>
            </a:r>
            <a:r>
              <a:rPr lang="es-ES" sz="4400" b="1" dirty="0" smtClean="0">
                <a:ln w="22225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OM</a:t>
            </a:r>
            <a:endParaRPr lang="es-ES" sz="4400" b="1" dirty="0"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60685" y="326222"/>
            <a:ext cx="4809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 OBJECTS MODEL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93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949670" y="696191"/>
            <a:ext cx="46762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JS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09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TYPES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72013" y="2214880"/>
            <a:ext cx="295465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	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NUMBER: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BOOLEAN: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NULL: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UNDEFINED: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084687" y="255631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75889" y="2214880"/>
            <a:ext cx="38892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“IRON” / ‘HACK’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true / false</a:t>
            </a: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null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undefined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8744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TYPES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72013" y="2214880"/>
            <a:ext cx="295465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	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NUMBER: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BOOLEAN: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NULL: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UNDEFINED: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084687" y="255631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75889" y="2214880"/>
            <a:ext cx="38892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“IRON” / ‘HACK’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true / false</a:t>
            </a: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null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undefined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71520" y="2861211"/>
            <a:ext cx="575056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9600" dirty="0" err="1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s-ES" sz="9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ypeof</a:t>
            </a:r>
            <a:r>
              <a:rPr lang="es-ES" sz="9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s-E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3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DATA TYPES -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typeof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48" y="2019475"/>
            <a:ext cx="5824304" cy="440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8273" y="2702560"/>
            <a:ext cx="4235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Barcelona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3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325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07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Browsers</a:t>
            </a: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JS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Basic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Operations</a:t>
            </a:r>
            <a:endParaRPr lang="es-ES" sz="4000" dirty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10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978272" y="1657757"/>
            <a:ext cx="4235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Barcelona</a:t>
            </a:r>
          </a:p>
          <a:p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36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44184" y="4375606"/>
            <a:ext cx="39036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in”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3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4147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4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in: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1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4147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4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in:</a:t>
            </a:r>
          </a:p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056149" y="2689046"/>
            <a:ext cx="28648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Barcelona</a:t>
            </a:r>
          </a:p>
          <a:p>
            <a:pPr algn="ctr"/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4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00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23759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056149" y="2689046"/>
            <a:ext cx="28648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Barcelona</a:t>
            </a:r>
          </a:p>
          <a:p>
            <a:pPr algn="ctr"/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604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2993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056149" y="2689046"/>
            <a:ext cx="28648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Tomas</a:t>
            </a:r>
          </a:p>
          <a:p>
            <a:pPr algn="ctr"/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Barcelona</a:t>
            </a:r>
          </a:p>
          <a:p>
            <a:pPr algn="ctr"/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s-ES" sz="4400" dirty="0" smtClean="0">
              <a:solidFill>
                <a:schemeClr val="bg1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82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153189" y="2689046"/>
            <a:ext cx="32993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live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  <a:p>
            <a:r>
              <a:rPr lang="es-ES" sz="4400" dirty="0" err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400" dirty="0" err="1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</a:t>
            </a:r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	=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860583" y="2689046"/>
            <a:ext cx="32560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‘Tomas’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‘Barcelona’</a:t>
            </a:r>
          </a:p>
          <a:p>
            <a:pPr algn="ctr"/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‘</a:t>
            </a:r>
            <a:r>
              <a:rPr lang="es-ES" sz="4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3524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577" y="1718539"/>
            <a:ext cx="5526846" cy="46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24365" y="3169920"/>
            <a:ext cx="105432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Store data in </a:t>
            </a: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memory</a:t>
            </a:r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use </a:t>
            </a: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it</a:t>
            </a:r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later</a:t>
            </a:r>
            <a:endParaRPr lang="es-ES" sz="4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Naming</a:t>
            </a:r>
            <a:r>
              <a:rPr lang="es-E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  <a:endParaRPr lang="es-E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85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80" y="2458303"/>
            <a:ext cx="4005211" cy="19658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86" y="1445101"/>
            <a:ext cx="5424182" cy="48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73" y="1950720"/>
            <a:ext cx="112517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probably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too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Native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Boolean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Date…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representation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have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properties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members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</a:t>
            </a:r>
            <a:b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60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394" y="1666875"/>
            <a:ext cx="4871212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91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73" y="1950720"/>
            <a:ext cx="31406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Constructors</a:t>
            </a:r>
            <a:endParaRPr lang="es-ES" sz="3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Prototypes</a:t>
            </a:r>
            <a:endParaRPr lang="es-ES" sz="3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Inheritance</a:t>
            </a:r>
            <a:endParaRPr lang="es-ES" sz="3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510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09490" y="2380574"/>
            <a:ext cx="91807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will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revisit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section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during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course</a:t>
            </a:r>
            <a:endParaRPr lang="es-ES" sz="28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will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learn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use OOP </a:t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Oriented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Paradigm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72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260128" y="2028617"/>
            <a:ext cx="567174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DRINK WATER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RUN    KM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PLAY FOOTBALL</a:t>
            </a:r>
          </a:p>
          <a:p>
            <a:r>
              <a:rPr lang="es-ES" sz="4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STUDY JAVASCRIPT</a:t>
            </a:r>
            <a:endParaRPr lang="es-E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41209" y="2514937"/>
            <a:ext cx="503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s-E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93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158063" y="2130217"/>
            <a:ext cx="8230138" cy="2800767"/>
            <a:chOff x="3260128" y="2028617"/>
            <a:chExt cx="8230138" cy="2800767"/>
          </a:xfrm>
        </p:grpSpPr>
        <p:sp>
          <p:nvSpPr>
            <p:cNvPr id="2" name="CuadroTexto 1"/>
            <p:cNvSpPr txBox="1"/>
            <p:nvPr/>
          </p:nvSpPr>
          <p:spPr>
            <a:xfrm>
              <a:off x="3260128" y="2028617"/>
              <a:ext cx="8230138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DRINKS WATER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RUNS    KM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PLAYS FOOTBALL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STUDIES JAVASCRIPT</a:t>
              </a:r>
              <a:endParaRPr lang="es-ES" sz="4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7359289" y="2514937"/>
              <a:ext cx="503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es-ES" sz="6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90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158063" y="2130217"/>
            <a:ext cx="8776762" cy="2800767"/>
            <a:chOff x="3260128" y="2028617"/>
            <a:chExt cx="8776762" cy="2800767"/>
          </a:xfrm>
        </p:grpSpPr>
        <p:sp>
          <p:nvSpPr>
            <p:cNvPr id="2" name="CuadroTexto 1"/>
            <p:cNvSpPr txBox="1"/>
            <p:nvPr/>
          </p:nvSpPr>
          <p:spPr>
            <a:xfrm>
              <a:off x="3260128" y="2028617"/>
              <a:ext cx="8776762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DRINKS  ‘WATER’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RUNS    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PLAYS  ‘FOOTBALL’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 STUDIES  ‘JAVASCRIPT’</a:t>
              </a:r>
              <a:endParaRPr lang="es-ES" sz="4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7501529" y="2535257"/>
              <a:ext cx="503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es-ES" sz="6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6194074" y="268302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10110" y="198312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55760" y="20034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14446" y="26853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29055" y="33250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697731" y="33125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816046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682383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10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158063" y="2130217"/>
            <a:ext cx="8746305" cy="2800767"/>
            <a:chOff x="3260128" y="2028617"/>
            <a:chExt cx="8746305" cy="2800767"/>
          </a:xfrm>
        </p:grpSpPr>
        <p:sp>
          <p:nvSpPr>
            <p:cNvPr id="2" name="CuadroTexto 1"/>
            <p:cNvSpPr txBox="1"/>
            <p:nvPr/>
          </p:nvSpPr>
          <p:spPr>
            <a:xfrm>
              <a:off x="3260128" y="2028617"/>
              <a:ext cx="8746305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TEACHER.DRINKS  ‘WATER’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TEACHER.RUNS    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TEACHER.PLAYS  ‘FOOTBALL’</a:t>
              </a:r>
            </a:p>
            <a:p>
              <a:r>
                <a:rPr lang="es-ES" sz="4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TEACHER.STUDIES  ‘JAVASCRIPT’</a:t>
              </a:r>
              <a:endParaRPr lang="es-ES" sz="4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7460889" y="2535257"/>
              <a:ext cx="5036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0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  <a:endParaRPr lang="es-ES" sz="60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6153434" y="268302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10110" y="20034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15120" y="20034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714446" y="26853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08735" y="3325018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657091" y="33125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755086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621423" y="399687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5293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69" y="2606828"/>
            <a:ext cx="5985063" cy="37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99" y="2813764"/>
            <a:ext cx="10108802" cy="12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03" y="2597534"/>
            <a:ext cx="9977595" cy="16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76" y="2600357"/>
            <a:ext cx="9593649" cy="19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04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19" y="2525275"/>
            <a:ext cx="9828763" cy="22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20" y="2690904"/>
            <a:ext cx="9910960" cy="28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64" y="2507455"/>
            <a:ext cx="9340072" cy="30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3151672" y="1611840"/>
            <a:ext cx="5888657" cy="773101"/>
            <a:chOff x="2158063" y="2003447"/>
            <a:chExt cx="5888657" cy="773101"/>
          </a:xfrm>
        </p:grpSpPr>
        <p:sp>
          <p:nvSpPr>
            <p:cNvPr id="2" name="CuadroTexto 1"/>
            <p:cNvSpPr txBox="1"/>
            <p:nvPr/>
          </p:nvSpPr>
          <p:spPr>
            <a:xfrm>
              <a:off x="2158063" y="2130217"/>
              <a:ext cx="5740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TEACHER.DRINK  ‘WATER’</a:t>
              </a:r>
              <a:endParaRPr lang="es-ES" sz="36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5631807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7690532" y="2003447"/>
              <a:ext cx="3561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solidFill>
                    <a:schemeClr val="bg1">
                      <a:lumMod val="6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4400" dirty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73" y="2572184"/>
            <a:ext cx="9712854" cy="35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3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34460" y="1922254"/>
            <a:ext cx="1172308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Define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be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executed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execute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always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returns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something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even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don’t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anything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can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get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other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/s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46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 -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44" y="1818195"/>
            <a:ext cx="5434313" cy="47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8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FUNCTIONS -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76889" y="2783840"/>
            <a:ext cx="110914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4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this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internal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variable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returns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same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*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where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called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45974" y="5547360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* A </a:t>
            </a:r>
            <a:r>
              <a:rPr lang="es-ES" sz="2800" dirty="0" err="1" smtClean="0"/>
              <a:t>function</a:t>
            </a:r>
            <a:r>
              <a:rPr lang="es-ES" sz="2800" dirty="0" smtClean="0"/>
              <a:t> </a:t>
            </a:r>
            <a:r>
              <a:rPr lang="es-ES" sz="2800" dirty="0" err="1" smtClean="0"/>
              <a:t>is</a:t>
            </a:r>
            <a:r>
              <a:rPr lang="es-ES" sz="2800" dirty="0" smtClean="0"/>
              <a:t> </a:t>
            </a:r>
            <a:r>
              <a:rPr lang="es-ES" sz="2800" dirty="0" err="1" smtClean="0"/>
              <a:t>an</a:t>
            </a:r>
            <a:r>
              <a:rPr lang="es-ES" sz="2800" dirty="0" smtClean="0"/>
              <a:t> </a:t>
            </a:r>
            <a:r>
              <a:rPr lang="es-ES" sz="2800" dirty="0" err="1" smtClean="0"/>
              <a:t>object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29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211515" y="-165272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88723" y="2153920"/>
            <a:ext cx="110145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I TYPE MY KEYBOARD A MESSAGE IS SHOWN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CONSOLE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I DON’T DRINK I’M THIRSTY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I DON’T SHAVE MI SON DON’T KISS ME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BUT IF I DO MY SON KISS ME TWO TIMES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50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196927" y="-2529719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88723" y="2153920"/>
            <a:ext cx="117839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I TYPE MY KEYBOARD     A MESSAGE IS SHOWN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 CONSOLE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I DON’T DRINK     I’M THIRSTY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I DON’T SHAVE     MI SON DON’T KISS ME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BUT IF   I DO     MY SON KISS ME TWO TIMES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510630" y="215392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492522" y="213999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530950" y="379949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112803" y="379949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510630" y="463869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112803" y="462011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453205" y="545189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3771374" y="544073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786359" y="221794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3874127" y="297055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5381455" y="3818307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249994" y="3798860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386993" y="465366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0854751" y="4638699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4028359" y="5459320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10596507" y="542896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805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88722" y="2153920"/>
            <a:ext cx="11034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TYPING    CONSOLE.SHOWMESSAGE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TEACHER.ISTHIRSTY     TEACHER.DRINK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IF   SHAVED     SON.KISSTIMES  ME,         ELSE</a:t>
            </a:r>
            <a:b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SON.KISSTIMES  ME,     </a:t>
            </a:r>
            <a:endParaRPr lang="es-E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490310" y="215078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471820" y="213046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9723424" y="215078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9987280" y="215078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680439" y="2172558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0186455" y="213046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1523695" y="29763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957409" y="297939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234691" y="30028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0574281" y="2976347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523695" y="37987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3601911" y="37774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7591302" y="37987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10018966" y="2974432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0310425" y="299070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9021887" y="37774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8685992" y="3796701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3879193" y="3868975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9278833" y="3787095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0702439" y="3770761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521887" y="4626590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CuadroTexto 48"/>
          <p:cNvSpPr txBox="1"/>
          <p:nvPr/>
        </p:nvSpPr>
        <p:spPr>
          <a:xfrm>
            <a:off x="4442034" y="462659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5838944" y="462276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6110732" y="4639980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2223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1641" y="3114970"/>
            <a:ext cx="4011034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 &amp; CSS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7344" y="3114970"/>
            <a:ext cx="4144106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300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71" y="1757235"/>
            <a:ext cx="5887458" cy="48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1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22400" y="1849120"/>
            <a:ext cx="969047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CONDITIONALS ARE USED TO CHECK BOOLEAN </a:t>
            </a:r>
            <a:b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VALUES TO DECIDE WHAT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b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II - &amp;&amp; - != - !== - == - ===…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OTHER CONDITIONALS INSTRUCTIONS: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SWITCH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TERNARY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ARRAY*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825760" y="6177280"/>
            <a:ext cx="854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* </a:t>
            </a:r>
            <a:r>
              <a:rPr lang="es-ES" sz="2400" dirty="0" err="1" smtClean="0"/>
              <a:t>An</a:t>
            </a:r>
            <a:r>
              <a:rPr lang="es-ES" sz="2400" dirty="0" smtClean="0"/>
              <a:t> </a:t>
            </a:r>
            <a:r>
              <a:rPr lang="es-ES" sz="2400" dirty="0" err="1" smtClean="0"/>
              <a:t>array</a:t>
            </a:r>
            <a:r>
              <a:rPr lang="es-ES" sz="2400" dirty="0" smtClean="0"/>
              <a:t> can be </a:t>
            </a:r>
            <a:r>
              <a:rPr lang="es-ES" sz="2400" dirty="0" err="1" smtClean="0"/>
              <a:t>used</a:t>
            </a:r>
            <a:r>
              <a:rPr lang="es-ES" sz="2400" dirty="0" smtClean="0"/>
              <a:t> to </a:t>
            </a:r>
            <a:r>
              <a:rPr lang="es-ES" sz="2400" dirty="0" err="1" smtClean="0"/>
              <a:t>improve</a:t>
            </a:r>
            <a:r>
              <a:rPr lang="es-ES" sz="2400" dirty="0" smtClean="0"/>
              <a:t> performance in </a:t>
            </a:r>
            <a:r>
              <a:rPr lang="es-ES" sz="2400" dirty="0" err="1" smtClean="0"/>
              <a:t>big</a:t>
            </a:r>
            <a:r>
              <a:rPr lang="es-ES" sz="2400" dirty="0" smtClean="0"/>
              <a:t> </a:t>
            </a:r>
            <a:r>
              <a:rPr lang="es-ES" sz="2400" dirty="0" err="1" smtClean="0"/>
              <a:t>conditionals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9591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52230" y="2357120"/>
            <a:ext cx="10687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SHOULD BUY TEA, BREAD AND BUTTER FOR BREAKFAST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 FRIENDS ARE DIEGO, SERGIO, JOFRE, DIANA AND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TRAVELED LAST YEAR TO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85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596615" y="2242701"/>
            <a:ext cx="10998770" cy="2213650"/>
            <a:chOff x="752230" y="2242701"/>
            <a:chExt cx="10998770" cy="2213650"/>
          </a:xfrm>
        </p:grpSpPr>
        <p:sp>
          <p:nvSpPr>
            <p:cNvPr id="15" name="CuadroTexto 14"/>
            <p:cNvSpPr txBox="1"/>
            <p:nvPr/>
          </p:nvSpPr>
          <p:spPr>
            <a:xfrm>
              <a:off x="3259255" y="224270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[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7606068" y="224270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]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752230" y="2357120"/>
              <a:ext cx="10998770" cy="2099231"/>
              <a:chOff x="752230" y="2357120"/>
              <a:chExt cx="10998770" cy="2099231"/>
            </a:xfrm>
          </p:grpSpPr>
          <p:sp>
            <p:nvSpPr>
              <p:cNvPr id="9" name="CuadroTexto 8"/>
              <p:cNvSpPr txBox="1"/>
              <p:nvPr/>
            </p:nvSpPr>
            <p:spPr>
              <a:xfrm>
                <a:off x="752230" y="2357120"/>
                <a:ext cx="108863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28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I SHOULD BUY   TEA, BREAD AND BUTTER    FOR BREAKFAST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8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MY FRIENDS ARE   DIEGO, SERGIO, JOFRE, DIANA AND CECILIA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" sz="28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I TRAVELED LAST YEAR TO   PARIS, MADRID, BERLIN AND ROMA</a:t>
                </a:r>
                <a:endParaRPr lang="es-E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3655517" y="2872995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[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11197247" y="2872995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]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5065563" y="3506455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[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11354738" y="3533021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]</a:t>
                </a:r>
                <a:endParaRPr lang="es-ES" sz="54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84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424440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999093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209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BREAKFAST BUY LIST =   TEA, BREAD, BUTTER  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 FRIENDS ARE =    DIEGO, SERGIO, JOFRE, DIANA,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LAST YEAR TRAVELS =  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90630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063523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280028" y="35064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609843" y="353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13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61880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816213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209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BREAKFASTBUYLIST =   TEA, BREAD, BUTTER  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MYFRIENDS =   DIEGO, SERGIO, JOFRE, DIANA,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LASTYEARTRAVELS =  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97158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72083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117468" y="35064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66003" y="353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32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261880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816213" y="224270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2098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BREAKFASTBUYLIST =   TEA, BREAD, BUTTER  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MYFRIENDS =   DIEGO, SERGIO, JOFRE, DIANA, CECILIA</a:t>
            </a:r>
          </a:p>
          <a:p>
            <a:pPr>
              <a:lnSpc>
                <a:spcPct val="150000"/>
              </a:lnSpc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LASTYEARTRAVELS =   PARIS, MADRID, BERLIN AND ROMA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97158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720832" y="28729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117468" y="35064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0366003" y="353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816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14040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as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are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strong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typed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so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can mix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different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types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a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same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</a:t>
            </a: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but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considered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bad</a:t>
            </a:r>
            <a: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practice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Arrays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set/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list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ítems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want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store so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can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loop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over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them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make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over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them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b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Draw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list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8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increase</a:t>
            </a: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VAT…)</a:t>
            </a:r>
          </a:p>
        </p:txBody>
      </p:sp>
    </p:spTree>
    <p:extLst>
      <p:ext uri="{BB962C8B-B14F-4D97-AF65-F5344CB8AC3E}">
        <p14:creationId xmlns:p14="http://schemas.microsoft.com/office/powerpoint/2010/main" val="338646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92714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99581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GIVE A PRESENT TO MY FRIENDS ALEIX, AIDA, MIGUEL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BUY BUTTER, BREAD, BACON AND TEA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CLEAN THE TEN DISHES AND THE SIX GLASSES</a:t>
            </a:r>
          </a:p>
        </p:txBody>
      </p:sp>
    </p:spTree>
    <p:extLst>
      <p:ext uri="{BB962C8B-B14F-4D97-AF65-F5344CB8AC3E}">
        <p14:creationId xmlns:p14="http://schemas.microsoft.com/office/powerpoint/2010/main" val="87954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046720" y="-182880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6615" y="2357120"/>
            <a:ext cx="101569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GIVE A PRESENT TO MY FRIENDS   ALEIX, AIDA, MIGUEL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BUY   BUTTER, BREAD, BACON, TEA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 CLEAN   THE TEN DISHES  AND   THE SIX GLASSES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746544" y="226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555432" y="2263021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038052" y="285015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019671" y="287672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474314" y="354492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6373655" y="355921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238904" y="355686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387999" y="3536547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801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2837578" y="1655069"/>
            <a:ext cx="6516844" cy="4500362"/>
            <a:chOff x="5848640" y="1938538"/>
            <a:chExt cx="4647619" cy="3209524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8640" y="1938538"/>
              <a:ext cx="4647619" cy="3209524"/>
            </a:xfrm>
            <a:prstGeom prst="rect">
              <a:avLst/>
            </a:prstGeom>
          </p:spPr>
        </p:pic>
        <p:cxnSp>
          <p:nvCxnSpPr>
            <p:cNvPr id="13" name="Conector recto de flecha 12"/>
            <p:cNvCxnSpPr/>
            <p:nvPr/>
          </p:nvCxnSpPr>
          <p:spPr>
            <a:xfrm>
              <a:off x="8172449" y="2686157"/>
              <a:ext cx="0" cy="22849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8172449" y="3467207"/>
              <a:ext cx="0" cy="22849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8172449" y="4248257"/>
              <a:ext cx="0" cy="228493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1" y="1127077"/>
            <a:ext cx="1587165" cy="1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596615" y="1972846"/>
            <a:ext cx="8557151" cy="3423781"/>
            <a:chOff x="596615" y="2237006"/>
            <a:chExt cx="8557151" cy="3423781"/>
          </a:xfrm>
        </p:grpSpPr>
        <p:sp>
          <p:nvSpPr>
            <p:cNvPr id="9" name="CuadroTexto 8"/>
            <p:cNvSpPr txBox="1"/>
            <p:nvPr/>
          </p:nvSpPr>
          <p:spPr>
            <a:xfrm>
              <a:off x="596615" y="2336800"/>
              <a:ext cx="8557151" cy="3323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GIVEPRESENT   ALEIX    GIVEPRESENT   AIDA    </a:t>
              </a:r>
              <a:b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GIVEPRESENT   MIGUEL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BUY   BUTTER   BUY   BREAD   BUY   BACON</a:t>
              </a:r>
              <a:b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</a:b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BUY   TEA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s-ES" sz="28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CLEAN  DISH    CLEAN   DISH   CLEAN   DISH   …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338876" y="224270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4585587" y="223700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7242324" y="225732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338876" y="2881282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4938349" y="2881282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8439014" y="223700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1807385" y="352353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4365706" y="352353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6734704" y="3523536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836109" y="417563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(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3276096" y="351986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5627478" y="356050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8205524" y="3497391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621267" y="4175633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>
                  <a:latin typeface="Aharoni" panose="02010803020104030203" pitchFamily="2" charset="-79"/>
                  <a:cs typeface="Aharoni" panose="02010803020104030203" pitchFamily="2" charset="-79"/>
                </a:rPr>
                <a:t>)</a:t>
              </a:r>
              <a:endParaRPr lang="es-ES" sz="5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2147868" y="4547773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4709737" y="45308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7200330" y="4542716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3145688" y="45308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CuadroTexto 40"/>
          <p:cNvSpPr txBox="1"/>
          <p:nvPr/>
        </p:nvSpPr>
        <p:spPr>
          <a:xfrm>
            <a:off x="5752430" y="451053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8251968" y="453085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1453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8" y="2380201"/>
            <a:ext cx="4542857" cy="6952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58" y="2418296"/>
            <a:ext cx="4695238" cy="65714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33" y="4421532"/>
            <a:ext cx="4828571" cy="69523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005" y="4035817"/>
            <a:ext cx="5057143" cy="1466667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2583177" y="183073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282068" y="183073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93220" y="3909607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do-</a:t>
            </a:r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390110" y="353351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for</a:t>
            </a:r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-in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8114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14" y="1939599"/>
            <a:ext cx="6628571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238" y="2604360"/>
            <a:ext cx="660952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95" y="1385511"/>
            <a:ext cx="6723809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6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472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BASIC JAVASCRIPT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LOOPS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59663" y="2672219"/>
            <a:ext cx="10472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 smtClean="0"/>
              <a:t>Other</a:t>
            </a:r>
            <a:r>
              <a:rPr lang="es-ES" sz="2800" dirty="0" smtClean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 smtClean="0"/>
              <a:t>https://developer.mozilla.org/en-US/docs/Web/JavaScript/Reference/Global_Objects/Array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1274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D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m3lir.cloudimage.io/s/width/313/https:/www.gitbook.io/cover/book/amischol/javascript_challenges?build=14113372683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" b="12488"/>
          <a:stretch/>
        </p:blipFill>
        <p:spPr bwMode="auto">
          <a:xfrm>
            <a:off x="6156960" y="30480"/>
            <a:ext cx="6035041" cy="66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6928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5859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5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Tx/>
              <a:buAutoNum type="arabicPeriod"/>
            </a:pP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De/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1203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517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6801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JAVASCRIPT IS INTERPRETED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32" name="Picture 8" descr="http://www.amsimaging.com/Portals/117943/images/Request%20More%20Information.0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30"/>
          <a:stretch/>
        </p:blipFill>
        <p:spPr bwMode="auto">
          <a:xfrm>
            <a:off x="4068318" y="1695085"/>
            <a:ext cx="3304782" cy="527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04551" y="2503357"/>
            <a:ext cx="363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REQUEST FILE IF NEEDED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366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517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6801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JAVASCRIPT IS INTERPRETED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http://www.intelligentphilanthropy.com/rendition.small/Images/Dude_With_Magnifying_Gla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29" y="2111618"/>
            <a:ext cx="4328942" cy="458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8304551" y="2503357"/>
            <a:ext cx="310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EVALUATE CONTENT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981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BROWSERS 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85" y="1734927"/>
            <a:ext cx="11947158" cy="468666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1" y="1127077"/>
            <a:ext cx="1587165" cy="121570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0685" y="1134634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WHAT’S A DOM TREE</a:t>
            </a:r>
            <a:endParaRPr lang="es-E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190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517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6801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JAVASCRIPT IS INTERPRETED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http://nesit.org/wp-content/uploads/clipart_of_25530_smjpg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58" y="1582975"/>
            <a:ext cx="5727084" cy="51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8304551" y="2503357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EXECUTE CODE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707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517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COMPILER JIT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818195"/>
            <a:ext cx="9315450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09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517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COMPILER JIT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16" y="1695085"/>
            <a:ext cx="6784769" cy="508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5173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COMPILER JIT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10" y="1681608"/>
            <a:ext cx="6902581" cy="5176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3368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5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Tx/>
              <a:buAutoNum type="arabicPeriod"/>
            </a:pP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De/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5580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541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IT WORKS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JavaScript UI Queue and UI Thread lanes depicted: timed code is intercalated taking tu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2" y="1880470"/>
            <a:ext cx="9213277" cy="45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10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541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320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IT WORKS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0" name="Picture 2" descr="JavaScript UI Queue and UI Thread lanes depicted: timed code is intercalated taking tu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62" y="1880470"/>
            <a:ext cx="9213277" cy="45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0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211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5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 smtClean="0">
              <a:solidFill>
                <a:schemeClr val="bg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Tx/>
              <a:buAutoNum type="arabicPeriod"/>
            </a:pP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De/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10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ASCII CODE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122" name="Picture 2" descr="http://www.theasciicode.com.ar/american-standard-code-information-interchange/ascii-codes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058" y="1543285"/>
            <a:ext cx="9363885" cy="522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4826833" y="1426151"/>
            <a:ext cx="6190937" cy="732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CONCATENATE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81" y="1880470"/>
            <a:ext cx="8895238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6147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BROWSER WORKS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150" y="1104656"/>
            <a:ext cx="1587165" cy="123812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52450" y="2084312"/>
            <a:ext cx="104470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could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modify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DOM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Tree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should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be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executed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when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DOM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Tree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b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loaded</a:t>
            </a:r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40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015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58977" y="2241029"/>
            <a:ext cx="338426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indexOf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charAt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charCodeAt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toLowerCase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toUpperCase</a:t>
            </a:r>
            <a:endParaRPr lang="es-E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localeCompare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500196" y="2241029"/>
            <a:ext cx="32880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fromCharCode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latin typeface="Aharoni" panose="02010803020104030203" pitchFamily="2" charset="-79"/>
                <a:cs typeface="Aharoni" panose="02010803020104030203" pitchFamily="2" charset="-79"/>
              </a:rPr>
              <a:t>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replace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split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substr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slice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127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26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5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De/</a:t>
            </a:r>
            <a:r>
              <a:rPr lang="es-ES" sz="4000" dirty="0" err="1" smtClean="0">
                <a:solidFill>
                  <a:schemeClr val="bg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4000" dirty="0">
              <a:solidFill>
                <a:schemeClr val="bg1">
                  <a:lumMod val="6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224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98" y="1915020"/>
            <a:ext cx="8822004" cy="30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081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98" y="1915020"/>
            <a:ext cx="8822004" cy="30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11726" y="5663046"/>
            <a:ext cx="5048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DE/INCREMENT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311726" y="5618562"/>
            <a:ext cx="11284528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6949670" y="696191"/>
            <a:ext cx="47355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Engine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UI </a:t>
            </a: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Thread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String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err="1" smtClean="0">
                <a:solidFill>
                  <a:schemeClr val="bg1">
                    <a:lumMod val="8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RegExp</a:t>
            </a:r>
            <a:endParaRPr lang="es-ES" sz="4000" dirty="0" smtClean="0">
              <a:solidFill>
                <a:schemeClr val="bg1">
                  <a:lumMod val="8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De/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632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3791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DE/INCREMENT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DECREMENT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51" y="2871857"/>
            <a:ext cx="9584699" cy="21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3791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DE/INCREMENT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0685" y="1133764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INCREMENT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29" y="2871857"/>
            <a:ext cx="9356143" cy="210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3196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PRECEDENCE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53" y="1472318"/>
            <a:ext cx="7638095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1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3196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PRECEDENCE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5788" y="3013023"/>
            <a:ext cx="10920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https://developer.mozilla.org/en-US/docs/Web/JavaScript/Reference/Operators/Operator_Precedence</a:t>
            </a:r>
          </a:p>
        </p:txBody>
      </p:sp>
    </p:spTree>
    <p:extLst>
      <p:ext uri="{BB962C8B-B14F-4D97-AF65-F5344CB8AC3E}">
        <p14:creationId xmlns:p14="http://schemas.microsoft.com/office/powerpoint/2010/main" val="24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755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146" name="Picture 2" descr="http://sachisunit2webpage.weebly.com/uploads/1/3/7/6/13767817/1541236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39" y="2010036"/>
            <a:ext cx="4521923" cy="43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0685" y="326222"/>
            <a:ext cx="5219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browsers </a:t>
            </a:r>
            <a:r>
              <a:rPr lang="es-ES" sz="4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work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58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5" y="2362199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encrypted-tbn2.gstatic.com/images?q=tbn:ANd9GcTJF75OVINIALtRP18L7WC_s_3Ap_bZdgcIqQiJPQKZZsGymv0B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268" y="2362198"/>
            <a:ext cx="3357187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291809" y="4972050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RENDER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876530" y="4972050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ENGINE</a:t>
            </a:r>
            <a:endParaRPr lang="es-E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1641" y="3114970"/>
            <a:ext cx="4011034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 &amp; CSS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7344" y="3114970"/>
            <a:ext cx="4144106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JS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Conector recto de flecha 12"/>
          <p:cNvCxnSpPr>
            <a:stCxn id="7" idx="3"/>
            <a:endCxn id="9" idx="1"/>
          </p:cNvCxnSpPr>
          <p:nvPr/>
        </p:nvCxnSpPr>
        <p:spPr>
          <a:xfrm>
            <a:off x="4572675" y="3576635"/>
            <a:ext cx="288466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2755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FUNCTION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SCOPE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6" name="Picture 2" descr="http://sachisunit2webpage.weebly.com/uploads/1/3/7/6/13767817/1541236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039" y="2010036"/>
            <a:ext cx="4521923" cy="43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4.bp.blogspot.com/-RVY4UvCvYgo/Tax-BnwbSUI/AAAAAAAAAB8/YYwiWahQNSU/s1600/Sniper%20Scope%20(Border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086"/>
            <a:ext cx="12191999" cy="516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03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04089" y="2382560"/>
            <a:ext cx="998382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NAMESPACE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0518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04089" y="2382560"/>
            <a:ext cx="998382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NAMESPACE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55522" y="5062654"/>
            <a:ext cx="983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ANOTHER OBJECT THAT CONTAINS OTHER METHODS, PROPERTIES AND OBJECTS</a:t>
            </a:r>
            <a:endParaRPr lang="es-E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161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69151" y="2382560"/>
            <a:ext cx="885370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“”CLASS””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122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69151" y="2382560"/>
            <a:ext cx="885370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“”CLASS””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7376" y="4973444"/>
            <a:ext cx="10317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Class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doesn’t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exist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yet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in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, in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Oriented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Programming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a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blueprint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use to créate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instance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843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23873" y="2382560"/>
            <a:ext cx="594425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787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23873" y="2382560"/>
            <a:ext cx="5944256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302887" y="4973444"/>
            <a:ext cx="358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All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161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43263" y="2382560"/>
            <a:ext cx="830548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PROPERTY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863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43263" y="2382560"/>
            <a:ext cx="830548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PROPERTY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077932" y="4973444"/>
            <a:ext cx="8036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Variables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store data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that</a:t>
            </a:r>
            <a:r>
              <a:rPr lang="es-E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exist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context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Properties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should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have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something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in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common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the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ES" sz="20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  <a:r>
              <a:rPr lang="es-E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25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/>
          <p:cNvCxnSpPr/>
          <p:nvPr/>
        </p:nvCxnSpPr>
        <p:spPr>
          <a:xfrm>
            <a:off x="260685" y="1010653"/>
            <a:ext cx="11670631" cy="0"/>
          </a:xfrm>
          <a:prstGeom prst="line">
            <a:avLst/>
          </a:prstGeom>
          <a:ln w="76200"/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260685" y="32622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73577" y="-240523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685584" y="-160638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04221" y="-2747544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}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981103" y="-2476206"/>
            <a:ext cx="516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{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921013" y="-1943574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[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102404" y="-1674619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]</a:t>
            </a:r>
            <a:endParaRPr lang="es-E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60685" y="1133764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TERMINOLOGY</a:t>
            </a:r>
            <a:endParaRPr lang="es-E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64428" y="2382560"/>
            <a:ext cx="706315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3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METHOD</a:t>
            </a:r>
            <a:endParaRPr lang="es-ES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11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1765</Words>
  <Application>Microsoft Office PowerPoint</Application>
  <PresentationFormat>Panorámica</PresentationFormat>
  <Paragraphs>983</Paragraphs>
  <Slides>111</Slides>
  <Notes>0</Notes>
  <HiddenSlides>65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111</vt:i4>
      </vt:variant>
    </vt:vector>
  </HeadingPairs>
  <TitlesOfParts>
    <vt:vector size="117" baseType="lpstr">
      <vt:lpstr>Aharoni</vt:lpstr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Corral Casas</dc:creator>
  <cp:lastModifiedBy>Tomas Corral Casas</cp:lastModifiedBy>
  <cp:revision>62</cp:revision>
  <dcterms:created xsi:type="dcterms:W3CDTF">2014-10-09T20:02:56Z</dcterms:created>
  <dcterms:modified xsi:type="dcterms:W3CDTF">2014-10-13T10:08:43Z</dcterms:modified>
</cp:coreProperties>
</file>