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5" r:id="rId20"/>
    <p:sldId id="277" r:id="rId21"/>
    <p:sldId id="280" r:id="rId22"/>
    <p:sldId id="279" r:id="rId23"/>
    <p:sldId id="281" r:id="rId24"/>
    <p:sldId id="282" r:id="rId25"/>
    <p:sldId id="283" r:id="rId26"/>
    <p:sldId id="289" r:id="rId27"/>
    <p:sldId id="300" r:id="rId28"/>
    <p:sldId id="321" r:id="rId29"/>
    <p:sldId id="320" r:id="rId30"/>
    <p:sldId id="323" r:id="rId31"/>
    <p:sldId id="322" r:id="rId32"/>
    <p:sldId id="284" r:id="rId33"/>
    <p:sldId id="285" r:id="rId34"/>
    <p:sldId id="286" r:id="rId35"/>
    <p:sldId id="287" r:id="rId36"/>
    <p:sldId id="288" r:id="rId37"/>
    <p:sldId id="290" r:id="rId38"/>
    <p:sldId id="291" r:id="rId39"/>
    <p:sldId id="292" r:id="rId40"/>
    <p:sldId id="293" r:id="rId41"/>
    <p:sldId id="295" r:id="rId42"/>
    <p:sldId id="294" r:id="rId43"/>
    <p:sldId id="296" r:id="rId44"/>
    <p:sldId id="301" r:id="rId45"/>
    <p:sldId id="297" r:id="rId46"/>
    <p:sldId id="302" r:id="rId47"/>
    <p:sldId id="298" r:id="rId48"/>
    <p:sldId id="299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9" r:id="rId62"/>
    <p:sldId id="315" r:id="rId63"/>
    <p:sldId id="316" r:id="rId64"/>
    <p:sldId id="317" r:id="rId65"/>
    <p:sldId id="318" r:id="rId6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3" autoAdjust="0"/>
    <p:restoredTop sz="94660"/>
  </p:normalViewPr>
  <p:slideViewPr>
    <p:cSldViewPr snapToGrid="0">
      <p:cViewPr varScale="1">
        <p:scale>
          <a:sx n="47" d="100"/>
          <a:sy n="47" d="100"/>
        </p:scale>
        <p:origin x="6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AE4F-B4C1-4CA5-B293-1BC81EAD2AB0}" type="datetimeFigureOut">
              <a:rPr lang="es-ES" smtClean="0"/>
              <a:t>09/10/2014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137D-ABBA-4C44-AF1B-63584094F6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564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AE4F-B4C1-4CA5-B293-1BC81EAD2AB0}" type="datetimeFigureOut">
              <a:rPr lang="es-ES" smtClean="0"/>
              <a:t>09/10/2014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137D-ABBA-4C44-AF1B-63584094F6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2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AE4F-B4C1-4CA5-B293-1BC81EAD2AB0}" type="datetimeFigureOut">
              <a:rPr lang="es-ES" smtClean="0"/>
              <a:t>09/10/2014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137D-ABBA-4C44-AF1B-63584094F6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53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AE4F-B4C1-4CA5-B293-1BC81EAD2AB0}" type="datetimeFigureOut">
              <a:rPr lang="es-ES" smtClean="0"/>
              <a:t>09/10/2014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137D-ABBA-4C44-AF1B-63584094F6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857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AE4F-B4C1-4CA5-B293-1BC81EAD2AB0}" type="datetimeFigureOut">
              <a:rPr lang="es-ES" smtClean="0"/>
              <a:t>09/10/2014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137D-ABBA-4C44-AF1B-63584094F6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311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AE4F-B4C1-4CA5-B293-1BC81EAD2AB0}" type="datetimeFigureOut">
              <a:rPr lang="es-ES" smtClean="0"/>
              <a:t>09/10/2014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137D-ABBA-4C44-AF1B-63584094F6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44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AE4F-B4C1-4CA5-B293-1BC81EAD2AB0}" type="datetimeFigureOut">
              <a:rPr lang="es-ES" smtClean="0"/>
              <a:t>09/10/2014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137D-ABBA-4C44-AF1B-63584094F6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31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AE4F-B4C1-4CA5-B293-1BC81EAD2AB0}" type="datetimeFigureOut">
              <a:rPr lang="es-ES" smtClean="0"/>
              <a:t>09/10/2014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137D-ABBA-4C44-AF1B-63584094F6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364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AE4F-B4C1-4CA5-B293-1BC81EAD2AB0}" type="datetimeFigureOut">
              <a:rPr lang="es-ES" smtClean="0"/>
              <a:t>09/10/2014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137D-ABBA-4C44-AF1B-63584094F6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571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AE4F-B4C1-4CA5-B293-1BC81EAD2AB0}" type="datetimeFigureOut">
              <a:rPr lang="es-ES" smtClean="0"/>
              <a:t>09/10/2014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137D-ABBA-4C44-AF1B-63584094F6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027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AE4F-B4C1-4CA5-B293-1BC81EAD2AB0}" type="datetimeFigureOut">
              <a:rPr lang="es-ES" smtClean="0"/>
              <a:t>09/10/2014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137D-ABBA-4C44-AF1B-63584094F6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60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5AE4F-B4C1-4CA5-B293-1BC81EAD2AB0}" type="datetimeFigureOut">
              <a:rPr lang="es-ES" smtClean="0"/>
              <a:t>09/10/2014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6137D-ABBA-4C44-AF1B-63584094F6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156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DD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m3lir.cloudimage.io/s/width/313/https:/www.gitbook.io/cover/book/amischol/javascript_challenges?build=141133726832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8" b="12488"/>
          <a:stretch/>
        </p:blipFill>
        <p:spPr bwMode="auto">
          <a:xfrm>
            <a:off x="6156960" y="30480"/>
            <a:ext cx="6035041" cy="660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277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260685" y="326222"/>
            <a:ext cx="52196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How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browsers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work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058" name="Picture 10" descr="https://encrypted-tbn2.gstatic.com/images?q=tbn:ANd9GcTJF75OVINIALtRP18L7WC_s_3Ap_bZdgcIqQiJPQKZZsGymv0B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65" y="2362199"/>
            <a:ext cx="3357187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https://encrypted-tbn2.gstatic.com/images?q=tbn:ANd9GcTJF75OVINIALtRP18L7WC_s_3Ap_bZdgcIqQiJPQKZZsGymv0B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268" y="2362198"/>
            <a:ext cx="3357187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1291809" y="4972050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RENDER ENGINE</a:t>
            </a:r>
            <a:endParaRPr lang="es-E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876530" y="4972050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JAVASCRIPT ENGINE</a:t>
            </a:r>
            <a:endParaRPr lang="es-E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61641" y="3114970"/>
            <a:ext cx="4011034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HTML &amp; CSS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457344" y="3114970"/>
            <a:ext cx="4144106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JS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3" name="Conector recto de flecha 12"/>
          <p:cNvCxnSpPr>
            <a:stCxn id="7" idx="3"/>
            <a:endCxn id="9" idx="1"/>
          </p:cNvCxnSpPr>
          <p:nvPr/>
        </p:nvCxnSpPr>
        <p:spPr>
          <a:xfrm>
            <a:off x="4572675" y="3576635"/>
            <a:ext cx="2884669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https://encrypted-tbn2.gstatic.com/images?q=tbn:ANd9GcQNmxh58uzmTP6WHFnaMu-V3ScJ03fIS-VLnYSZKgxx9nPlaxv0x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234" y="2647948"/>
            <a:ext cx="249555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6096000" y="4505323"/>
            <a:ext cx="1098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TOLL</a:t>
            </a:r>
            <a:endParaRPr lang="es-ES" sz="320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6939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5663046"/>
            <a:ext cx="5779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smtClean="0">
                <a:latin typeface="Aharoni" panose="02010803020104030203" pitchFamily="2" charset="-79"/>
                <a:cs typeface="Aharoni" panose="02010803020104030203" pitchFamily="2" charset="-79"/>
              </a:rPr>
              <a:t>JS Objects Model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5618562"/>
            <a:ext cx="11284528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6949670" y="696191"/>
            <a:ext cx="467628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ES" sz="4000" dirty="0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Browsers</a:t>
            </a:r>
            <a:endParaRPr lang="es-ES" sz="4000" dirty="0" smtClean="0">
              <a:solidFill>
                <a:schemeClr val="bg1">
                  <a:lumMod val="8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JS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Objects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Model</a:t>
            </a:r>
            <a:endParaRPr lang="es-ES" sz="40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Basic </a:t>
            </a:r>
            <a:r>
              <a:rPr lang="es-ES" sz="4000" dirty="0" err="1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endParaRPr lang="es-ES" sz="4000" dirty="0" smtClean="0">
              <a:solidFill>
                <a:schemeClr val="bg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err="1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Operations</a:t>
            </a:r>
            <a:endParaRPr lang="es-ES" sz="4000" dirty="0">
              <a:solidFill>
                <a:schemeClr val="bg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15804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260685" y="326222"/>
            <a:ext cx="48093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JS OBJECTS MODEL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Rectángulo 7"/>
          <p:cNvSpPr/>
          <p:nvPr/>
        </p:nvSpPr>
        <p:spPr>
          <a:xfrm rot="18900000">
            <a:off x="3053339" y="2272711"/>
            <a:ext cx="278313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BOM</a:t>
            </a:r>
            <a:endParaRPr lang="es-ES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 rot="2700000">
            <a:off x="6467986" y="2302749"/>
            <a:ext cx="286809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6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D</a:t>
            </a:r>
            <a:r>
              <a:rPr lang="es-ES" sz="9600" b="1" dirty="0" smtClean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OM</a:t>
            </a:r>
            <a:endParaRPr lang="es-ES" sz="96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3247398" y="4095487"/>
            <a:ext cx="617130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600" b="1" dirty="0" smtClean="0">
                <a:ln w="22225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JAVASCRIPT</a:t>
            </a:r>
            <a:endParaRPr lang="es-ES" sz="9600" b="1" dirty="0">
              <a:ln w="22225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09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260685" y="1034108"/>
            <a:ext cx="137569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BOM</a:t>
            </a:r>
            <a:endParaRPr lang="es-E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636382" y="2649583"/>
            <a:ext cx="273510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4000" dirty="0" smtClean="0"/>
              <a:t> </a:t>
            </a:r>
            <a:r>
              <a:rPr lang="es-ES" sz="4000" dirty="0" err="1" smtClean="0"/>
              <a:t>window</a:t>
            </a:r>
            <a:endParaRPr lang="es-ES" sz="40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4000" dirty="0" smtClean="0"/>
              <a:t> </a:t>
            </a:r>
            <a:r>
              <a:rPr lang="es-ES" sz="4000" dirty="0" err="1" smtClean="0"/>
              <a:t>document</a:t>
            </a:r>
            <a:endParaRPr lang="es-ES" sz="40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4000" dirty="0" smtClean="0"/>
              <a:t> </a:t>
            </a:r>
            <a:r>
              <a:rPr lang="es-ES" sz="4000" dirty="0" err="1" smtClean="0"/>
              <a:t>navigator</a:t>
            </a:r>
            <a:endParaRPr lang="es-ES" sz="40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4000" dirty="0"/>
              <a:t> </a:t>
            </a:r>
            <a:r>
              <a:rPr lang="es-ES" sz="4000" dirty="0" err="1" smtClean="0"/>
              <a:t>alert</a:t>
            </a:r>
            <a:endParaRPr lang="es-ES" sz="4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7538720" y="2649583"/>
            <a:ext cx="245830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4000" dirty="0" smtClean="0"/>
              <a:t> </a:t>
            </a:r>
            <a:r>
              <a:rPr lang="es-ES" sz="4000" dirty="0" err="1" smtClean="0"/>
              <a:t>history</a:t>
            </a:r>
            <a:endParaRPr lang="es-ES" sz="40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4000" dirty="0" smtClean="0"/>
              <a:t> </a:t>
            </a:r>
            <a:r>
              <a:rPr lang="es-ES" sz="4000" dirty="0" err="1" smtClean="0"/>
              <a:t>screen</a:t>
            </a:r>
            <a:endParaRPr lang="es-ES" sz="40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4000" dirty="0" smtClean="0"/>
              <a:t> </a:t>
            </a:r>
            <a:r>
              <a:rPr lang="es-ES" sz="4000" dirty="0" err="1" smtClean="0"/>
              <a:t>location</a:t>
            </a:r>
            <a:endParaRPr lang="es-ES" sz="40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4000" dirty="0"/>
              <a:t> </a:t>
            </a:r>
            <a:r>
              <a:rPr lang="es-ES" sz="4000" dirty="0" err="1" smtClean="0"/>
              <a:t>console</a:t>
            </a:r>
            <a:r>
              <a:rPr lang="es-ES" sz="4000" dirty="0" smtClean="0"/>
              <a:t>*</a:t>
            </a:r>
            <a:endParaRPr lang="es-ES" sz="4000" dirty="0" smtClean="0"/>
          </a:p>
        </p:txBody>
      </p:sp>
      <p:sp>
        <p:nvSpPr>
          <p:cNvPr id="12" name="CuadroTexto 11"/>
          <p:cNvSpPr txBox="1"/>
          <p:nvPr/>
        </p:nvSpPr>
        <p:spPr>
          <a:xfrm>
            <a:off x="260685" y="326222"/>
            <a:ext cx="48093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JS OBJECTS MODEL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70386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1636382" y="2649583"/>
            <a:ext cx="27351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4000" dirty="0" smtClean="0"/>
              <a:t> </a:t>
            </a:r>
            <a:r>
              <a:rPr lang="es-ES" sz="4000" dirty="0" err="1" smtClean="0"/>
              <a:t>window</a:t>
            </a:r>
            <a:endParaRPr lang="es-ES" sz="40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4000" dirty="0" smtClean="0"/>
              <a:t> </a:t>
            </a:r>
            <a:r>
              <a:rPr lang="es-ES" sz="4000" dirty="0" err="1" smtClean="0"/>
              <a:t>document</a:t>
            </a:r>
            <a:endParaRPr lang="es-ES" sz="40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4000" dirty="0" smtClean="0"/>
              <a:t> </a:t>
            </a:r>
            <a:r>
              <a:rPr lang="es-ES" sz="4000" dirty="0" err="1" smtClean="0"/>
              <a:t>element</a:t>
            </a:r>
            <a:endParaRPr lang="es-ES" sz="4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6807200" y="2649583"/>
            <a:ext cx="41376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4000" dirty="0" smtClean="0"/>
              <a:t> </a:t>
            </a:r>
            <a:r>
              <a:rPr lang="es-ES" sz="4000" dirty="0" err="1" smtClean="0"/>
              <a:t>nodeList</a:t>
            </a:r>
            <a:endParaRPr lang="es-ES" sz="40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4000" dirty="0" smtClean="0"/>
              <a:t> </a:t>
            </a:r>
            <a:r>
              <a:rPr lang="es-ES" sz="4000" dirty="0" err="1" smtClean="0"/>
              <a:t>attribute</a:t>
            </a:r>
            <a:endParaRPr lang="es-ES" sz="40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4000" dirty="0" smtClean="0"/>
              <a:t> </a:t>
            </a:r>
            <a:r>
              <a:rPr lang="es-ES" sz="4000" dirty="0" err="1" smtClean="0"/>
              <a:t>namedNodeMap</a:t>
            </a:r>
            <a:endParaRPr lang="es-ES" sz="4000" dirty="0" smtClean="0"/>
          </a:p>
        </p:txBody>
      </p:sp>
      <p:sp>
        <p:nvSpPr>
          <p:cNvPr id="11" name="Rectángulo 10"/>
          <p:cNvSpPr/>
          <p:nvPr/>
        </p:nvSpPr>
        <p:spPr>
          <a:xfrm>
            <a:off x="260685" y="1048950"/>
            <a:ext cx="14157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D</a:t>
            </a:r>
            <a:r>
              <a:rPr lang="es-ES" sz="4400" b="1" dirty="0" smtClean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OM</a:t>
            </a:r>
            <a:endParaRPr lang="es-ES" sz="4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60685" y="326222"/>
            <a:ext cx="48093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JS OBJECTS MODEL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99367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5663046"/>
            <a:ext cx="5352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</a:t>
            </a:r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5618562"/>
            <a:ext cx="11284528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6949670" y="696191"/>
            <a:ext cx="467628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ES" sz="4000" dirty="0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Browsers</a:t>
            </a:r>
            <a:endParaRPr lang="es-ES" sz="4000" dirty="0" smtClean="0">
              <a:solidFill>
                <a:schemeClr val="bg1">
                  <a:lumMod val="8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JS </a:t>
            </a:r>
            <a:r>
              <a:rPr lang="es-ES" sz="4000" dirty="0" err="1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Objects</a:t>
            </a:r>
            <a:r>
              <a:rPr lang="es-ES" sz="4000" dirty="0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Model</a:t>
            </a:r>
            <a:endParaRPr lang="es-ES" sz="4000" dirty="0" smtClean="0">
              <a:solidFill>
                <a:schemeClr val="bg1">
                  <a:lumMod val="8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endParaRPr lang="es-ES" sz="40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err="1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Operations</a:t>
            </a:r>
            <a:endParaRPr lang="es-ES" sz="4000" dirty="0">
              <a:solidFill>
                <a:schemeClr val="bg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90911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497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DATA TYPES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772013" y="2214880"/>
            <a:ext cx="2954655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STRING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:	</a:t>
            </a:r>
          </a:p>
          <a:p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NUMBER:</a:t>
            </a:r>
          </a:p>
          <a:p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BOOLEAN:</a:t>
            </a:r>
          </a:p>
          <a:p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NULL:</a:t>
            </a:r>
          </a:p>
          <a:p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UNDEFINED: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084687" y="2556316"/>
            <a:ext cx="4716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375889" y="2214880"/>
            <a:ext cx="38892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“IRON” / ‘HACK’</a:t>
            </a:r>
            <a:endParaRPr lang="es-ES" sz="40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es-ES" sz="36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s-ES" sz="3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true / false</a:t>
            </a:r>
          </a:p>
          <a:p>
            <a:pPr algn="ctr"/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null</a:t>
            </a:r>
            <a:endParaRPr lang="es-ES" sz="36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undefined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87444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497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DATA TYPES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772013" y="2214880"/>
            <a:ext cx="2954655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STRING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:	</a:t>
            </a:r>
          </a:p>
          <a:p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NUMBER:</a:t>
            </a:r>
          </a:p>
          <a:p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BOOLEAN:</a:t>
            </a:r>
          </a:p>
          <a:p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NULL:</a:t>
            </a:r>
          </a:p>
          <a:p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UNDEFINED: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084687" y="2556316"/>
            <a:ext cx="4716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375889" y="2214880"/>
            <a:ext cx="38892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“IRON” / ‘HACK’</a:t>
            </a:r>
            <a:endParaRPr lang="es-ES" sz="40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es-ES" sz="36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s-ES" sz="3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true / false</a:t>
            </a:r>
          </a:p>
          <a:p>
            <a:pPr algn="ctr"/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null</a:t>
            </a:r>
            <a:endParaRPr lang="es-ES" sz="36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undefined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271520" y="2861211"/>
            <a:ext cx="575056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9600" dirty="0" err="1">
                <a:latin typeface="Aharoni" panose="02010803020104030203" pitchFamily="2" charset="-79"/>
                <a:cs typeface="Aharoni" panose="02010803020104030203" pitchFamily="2" charset="-79"/>
              </a:rPr>
              <a:t>t</a:t>
            </a:r>
            <a:r>
              <a:rPr lang="es-ES" sz="9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ypeof</a:t>
            </a:r>
            <a:r>
              <a:rPr lang="es-ES" sz="9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es-ES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5340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DATA TYPES - </a:t>
            </a: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typeof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848" y="2019475"/>
            <a:ext cx="5824304" cy="440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67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321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VARIABLES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978273" y="2702560"/>
            <a:ext cx="42354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My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name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3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Tomas</a:t>
            </a:r>
          </a:p>
          <a:p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live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in Barcelona</a:t>
            </a:r>
          </a:p>
          <a:p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teach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endParaRPr lang="es-ES" sz="36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530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5663046"/>
            <a:ext cx="3257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Browsers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5618562"/>
            <a:ext cx="11284528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6949670" y="696191"/>
            <a:ext cx="473078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Browsers</a:t>
            </a:r>
            <a:endParaRPr lang="es-ES" sz="40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JS </a:t>
            </a:r>
            <a:r>
              <a:rPr lang="es-ES" sz="4000" dirty="0" err="1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Objects</a:t>
            </a:r>
            <a:r>
              <a:rPr lang="es-ES" sz="4000" dirty="0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Model</a:t>
            </a:r>
            <a:endParaRPr lang="es-ES" sz="4000" dirty="0" smtClean="0">
              <a:solidFill>
                <a:schemeClr val="bg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Basic </a:t>
            </a:r>
            <a:r>
              <a:rPr lang="es-ES" sz="4000" dirty="0" err="1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endParaRPr lang="es-ES" sz="4000" dirty="0" smtClean="0">
              <a:solidFill>
                <a:schemeClr val="bg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err="1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Operations</a:t>
            </a:r>
            <a:endParaRPr lang="es-ES" sz="4000" dirty="0">
              <a:solidFill>
                <a:schemeClr val="bg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31030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321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VARIABLES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978272" y="1657757"/>
            <a:ext cx="42354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My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name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3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Tomas</a:t>
            </a:r>
          </a:p>
          <a:p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live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in Barcelona</a:t>
            </a:r>
          </a:p>
          <a:p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teach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endParaRPr lang="es-ES" sz="36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144184" y="4375606"/>
            <a:ext cx="390363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My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name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  <a:p>
            <a:pPr algn="ctr"/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“I 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live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in”</a:t>
            </a:r>
          </a:p>
          <a:p>
            <a:pPr algn="ctr"/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“I 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teach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4321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321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VARIABLES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53189" y="2689046"/>
            <a:ext cx="341471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My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name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4400" dirty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endParaRPr lang="es-ES" sz="44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live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in:</a:t>
            </a:r>
          </a:p>
          <a:p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teach</a:t>
            </a:r>
            <a:r>
              <a:rPr lang="es-ES" sz="4400" dirty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endParaRPr lang="es-ES" sz="44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1129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321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VARIABLES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53189" y="2689046"/>
            <a:ext cx="341471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 err="1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My</a:t>
            </a:r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400" dirty="0" err="1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name</a:t>
            </a:r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400" dirty="0" err="1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44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endParaRPr lang="es-ES" sz="4400" dirty="0" smtClean="0">
              <a:solidFill>
                <a:schemeClr val="bg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 </a:t>
            </a:r>
            <a:r>
              <a:rPr lang="es-ES" sz="4400" dirty="0" err="1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live</a:t>
            </a:r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in:</a:t>
            </a:r>
          </a:p>
          <a:p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 </a:t>
            </a:r>
            <a:r>
              <a:rPr lang="es-ES" sz="4400" dirty="0" err="1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teach</a:t>
            </a:r>
            <a:r>
              <a:rPr lang="es-ES" sz="44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endParaRPr lang="es-ES" sz="4400" dirty="0" smtClean="0">
              <a:solidFill>
                <a:schemeClr val="bg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056149" y="2689046"/>
            <a:ext cx="286488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Tomas</a:t>
            </a:r>
          </a:p>
          <a:p>
            <a:pPr algn="ctr"/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Barcelona</a:t>
            </a:r>
          </a:p>
          <a:p>
            <a:pPr algn="ctr"/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endParaRPr lang="es-ES" sz="44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90097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321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VARIABLES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53189" y="2689046"/>
            <a:ext cx="237597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 err="1">
                <a:latin typeface="Aharoni" panose="02010803020104030203" pitchFamily="2" charset="-79"/>
                <a:cs typeface="Aharoni" panose="02010803020104030203" pitchFamily="2" charset="-79"/>
              </a:rPr>
              <a:t>n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ame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	=</a:t>
            </a:r>
          </a:p>
          <a:p>
            <a:r>
              <a:rPr lang="es-ES" sz="4400" dirty="0" err="1"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ive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	=</a:t>
            </a:r>
          </a:p>
          <a:p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teach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	=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056149" y="2689046"/>
            <a:ext cx="286488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Tomas</a:t>
            </a:r>
          </a:p>
          <a:p>
            <a:pPr algn="ctr"/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Barcelona</a:t>
            </a:r>
          </a:p>
          <a:p>
            <a:pPr algn="ctr"/>
            <a:r>
              <a:rPr lang="es-ES" sz="4400" dirty="0" err="1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endParaRPr lang="es-ES" sz="4400" dirty="0" smtClean="0">
              <a:solidFill>
                <a:schemeClr val="bg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66048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321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VARIABLES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53189" y="2689046"/>
            <a:ext cx="329930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 err="1">
                <a:latin typeface="Aharoni" panose="02010803020104030203" pitchFamily="2" charset="-79"/>
                <a:cs typeface="Aharoni" panose="02010803020104030203" pitchFamily="2" charset="-79"/>
              </a:rPr>
              <a:t>v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ar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name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	=</a:t>
            </a:r>
          </a:p>
          <a:p>
            <a:r>
              <a:rPr lang="es-ES" sz="4400" dirty="0" err="1">
                <a:latin typeface="Aharoni" panose="02010803020104030203" pitchFamily="2" charset="-79"/>
                <a:cs typeface="Aharoni" panose="02010803020104030203" pitchFamily="2" charset="-79"/>
              </a:rPr>
              <a:t>v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ar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live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	=</a:t>
            </a:r>
          </a:p>
          <a:p>
            <a:r>
              <a:rPr lang="es-ES" sz="4400" dirty="0" err="1">
                <a:latin typeface="Aharoni" panose="02010803020104030203" pitchFamily="2" charset="-79"/>
                <a:cs typeface="Aharoni" panose="02010803020104030203" pitchFamily="2" charset="-79"/>
              </a:rPr>
              <a:t>v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ar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teach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	=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056149" y="2689046"/>
            <a:ext cx="286488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Tomas</a:t>
            </a:r>
          </a:p>
          <a:p>
            <a:pPr algn="ctr"/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Barcelona</a:t>
            </a:r>
          </a:p>
          <a:p>
            <a:pPr algn="ctr"/>
            <a:r>
              <a:rPr lang="es-ES" sz="4400" dirty="0" err="1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endParaRPr lang="es-ES" sz="4400" dirty="0" smtClean="0">
              <a:solidFill>
                <a:schemeClr val="bg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28251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321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VARIABLES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53189" y="2689046"/>
            <a:ext cx="329930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 err="1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</a:t>
            </a:r>
            <a:r>
              <a:rPr lang="es-ES" sz="4400" dirty="0" err="1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ar</a:t>
            </a:r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400" dirty="0" err="1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name</a:t>
            </a:r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	=</a:t>
            </a:r>
          </a:p>
          <a:p>
            <a:r>
              <a:rPr lang="es-ES" sz="4400" dirty="0" err="1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</a:t>
            </a:r>
            <a:r>
              <a:rPr lang="es-ES" sz="4400" dirty="0" err="1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ar</a:t>
            </a:r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400" dirty="0" err="1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live</a:t>
            </a:r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	=</a:t>
            </a:r>
          </a:p>
          <a:p>
            <a:r>
              <a:rPr lang="es-ES" sz="4400" dirty="0" err="1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</a:t>
            </a:r>
            <a:r>
              <a:rPr lang="es-ES" sz="4400" dirty="0" err="1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ar</a:t>
            </a:r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400" dirty="0" err="1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teach</a:t>
            </a:r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	=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860583" y="2689046"/>
            <a:ext cx="325602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‘Tomas’</a:t>
            </a:r>
          </a:p>
          <a:p>
            <a:pPr algn="ctr"/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‘Barcelona’</a:t>
            </a:r>
          </a:p>
          <a:p>
            <a:pPr algn="ctr"/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‘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352439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321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VARIABLES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577" y="1718539"/>
            <a:ext cx="5526846" cy="468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23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321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VARIABLES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24365" y="3169920"/>
            <a:ext cx="105432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Store data in </a:t>
            </a:r>
            <a:r>
              <a:rPr lang="es-ES" sz="4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memory</a:t>
            </a:r>
            <a:r>
              <a:rPr lang="es-ES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to use </a:t>
            </a:r>
            <a:r>
              <a:rPr lang="es-ES" sz="4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r>
              <a:rPr lang="es-ES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later</a:t>
            </a:r>
            <a:endParaRPr lang="es-ES" sz="48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s-ES" sz="4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Naming</a:t>
            </a:r>
            <a:r>
              <a:rPr lang="es-ES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…</a:t>
            </a:r>
            <a:endParaRPr lang="es-ES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08548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835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OBJECTS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80" y="2458303"/>
            <a:ext cx="4005211" cy="196586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486" y="1445101"/>
            <a:ext cx="5424182" cy="480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53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835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OBJECTS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01973" y="1950720"/>
            <a:ext cx="1125179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In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all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an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object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and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probably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function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too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Native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objects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String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Boolean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Object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Array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Function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, Date…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An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object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representation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of data.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An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object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can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have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properties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/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members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and</a:t>
            </a:r>
            <a:b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/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methods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endParaRPr lang="es-ES" sz="3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7603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260685" y="326222"/>
            <a:ext cx="6147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HOW BROWSERS WORK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058" name="Picture 10" descr="https://encrypted-tbn2.gstatic.com/images?q=tbn:ANd9GcTJF75OVINIALtRP18L7WC_s_3Ap_bZdgcIqQiJPQKZZsGymv0B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394" y="1666875"/>
            <a:ext cx="4871212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919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835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OBJECTS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01973" y="1950720"/>
            <a:ext cx="31406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Constructors</a:t>
            </a:r>
            <a:endParaRPr lang="es-ES" sz="30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Prototypes</a:t>
            </a:r>
            <a:endParaRPr lang="es-ES" sz="30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OOP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Inheritance</a:t>
            </a:r>
            <a:endParaRPr lang="es-ES" sz="30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65109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835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OBJECTS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09490" y="2380574"/>
            <a:ext cx="918071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We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will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revisit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objects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section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during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all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course</a:t>
            </a:r>
            <a:endParaRPr lang="es-ES" sz="28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We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will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learn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what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and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how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to use OOP </a:t>
            </a:r>
            <a:b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Object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Oriented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Paradigm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es-E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07268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473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260128" y="2028617"/>
            <a:ext cx="567174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DRINK WATER</a:t>
            </a:r>
          </a:p>
          <a:p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RUN    KM</a:t>
            </a:r>
          </a:p>
          <a:p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PLAY FOOTBALL</a:t>
            </a:r>
          </a:p>
          <a:p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STUDY JAVASCRIPT</a:t>
            </a:r>
            <a:endParaRPr lang="es-ES" sz="4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941209" y="2514937"/>
            <a:ext cx="5036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5</a:t>
            </a:r>
            <a:endParaRPr lang="es-ES" sz="6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99386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473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2158063" y="2130217"/>
            <a:ext cx="8230138" cy="2800767"/>
            <a:chOff x="3260128" y="2028617"/>
            <a:chExt cx="8230138" cy="2800767"/>
          </a:xfrm>
        </p:grpSpPr>
        <p:sp>
          <p:nvSpPr>
            <p:cNvPr id="2" name="CuadroTexto 1"/>
            <p:cNvSpPr txBox="1"/>
            <p:nvPr/>
          </p:nvSpPr>
          <p:spPr>
            <a:xfrm>
              <a:off x="3260128" y="2028617"/>
              <a:ext cx="8230138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TEACHER DRINKS WATER</a:t>
              </a:r>
            </a:p>
            <a:p>
              <a:r>
                <a:rPr lang="es-ES" sz="4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TEACHER RUNS    KM</a:t>
              </a:r>
            </a:p>
            <a:p>
              <a:r>
                <a:rPr lang="es-ES" sz="4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TEACHER PLAYS FOOTBALL</a:t>
              </a:r>
            </a:p>
            <a:p>
              <a:r>
                <a:rPr lang="es-ES" sz="4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TEACHER STUDIES JAVASCRIPT</a:t>
              </a:r>
              <a:endParaRPr lang="es-ES" sz="4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7359289" y="2514937"/>
              <a:ext cx="50366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5</a:t>
              </a:r>
              <a:endParaRPr lang="es-ES" sz="60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49054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473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2158063" y="2130217"/>
            <a:ext cx="8776762" cy="2800767"/>
            <a:chOff x="3260128" y="2028617"/>
            <a:chExt cx="8776762" cy="2800767"/>
          </a:xfrm>
        </p:grpSpPr>
        <p:sp>
          <p:nvSpPr>
            <p:cNvPr id="2" name="CuadroTexto 1"/>
            <p:cNvSpPr txBox="1"/>
            <p:nvPr/>
          </p:nvSpPr>
          <p:spPr>
            <a:xfrm>
              <a:off x="3260128" y="2028617"/>
              <a:ext cx="8776762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TEACHER DRINKS  ‘WATER’</a:t>
              </a:r>
            </a:p>
            <a:p>
              <a:r>
                <a:rPr lang="es-ES" sz="4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TEACHER</a:t>
              </a:r>
              <a:r>
                <a:rPr lang="es-ES" sz="4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 RUNS    </a:t>
              </a:r>
            </a:p>
            <a:p>
              <a:r>
                <a:rPr lang="es-ES" sz="4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TEACHER</a:t>
              </a:r>
              <a:r>
                <a:rPr lang="es-ES" sz="4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 PLAYS  ‘FOOTBALL’</a:t>
              </a:r>
            </a:p>
            <a:p>
              <a:r>
                <a:rPr lang="es-ES" sz="4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TEACHER</a:t>
              </a:r>
              <a:r>
                <a:rPr lang="es-ES" sz="4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 STUDIES  ‘JAVASCRIPT’</a:t>
              </a:r>
              <a:endParaRPr lang="es-ES" sz="4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7501529" y="2535257"/>
              <a:ext cx="50366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5</a:t>
              </a:r>
              <a:endParaRPr lang="es-ES" sz="60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7" name="CuadroTexto 6"/>
          <p:cNvSpPr txBox="1"/>
          <p:nvPr/>
        </p:nvSpPr>
        <p:spPr>
          <a:xfrm>
            <a:off x="6194074" y="2683023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710110" y="19831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9255760" y="200344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211515" y="-165272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714446" y="2685318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6329055" y="3325018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9697731" y="33125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816046" y="3996871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0682383" y="3996871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41081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473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2158063" y="2130217"/>
            <a:ext cx="8746305" cy="2800767"/>
            <a:chOff x="3260128" y="2028617"/>
            <a:chExt cx="8746305" cy="2800767"/>
          </a:xfrm>
        </p:grpSpPr>
        <p:sp>
          <p:nvSpPr>
            <p:cNvPr id="2" name="CuadroTexto 1"/>
            <p:cNvSpPr txBox="1"/>
            <p:nvPr/>
          </p:nvSpPr>
          <p:spPr>
            <a:xfrm>
              <a:off x="3260128" y="2028617"/>
              <a:ext cx="8746305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TEACHER.DRINKS  ‘WATER’</a:t>
              </a:r>
            </a:p>
            <a:p>
              <a:r>
                <a:rPr lang="es-ES" sz="4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TEACHER</a:t>
              </a:r>
              <a:r>
                <a:rPr lang="es-ES" sz="4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.RUNS    </a:t>
              </a:r>
            </a:p>
            <a:p>
              <a:r>
                <a:rPr lang="es-ES" sz="4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TEACHER</a:t>
              </a:r>
              <a:r>
                <a:rPr lang="es-ES" sz="4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.PLAYS  ‘FOOTBALL’</a:t>
              </a:r>
            </a:p>
            <a:p>
              <a:r>
                <a:rPr lang="es-ES" sz="4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TEACHER</a:t>
              </a:r>
              <a:r>
                <a:rPr lang="es-ES" sz="4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.STUDIES  ‘JAVASCRIPT’</a:t>
              </a:r>
              <a:endParaRPr lang="es-ES" sz="4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7460889" y="2535257"/>
              <a:ext cx="50366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5</a:t>
              </a:r>
              <a:endParaRPr lang="es-ES" sz="60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7" name="CuadroTexto 6"/>
          <p:cNvSpPr txBox="1"/>
          <p:nvPr/>
        </p:nvSpPr>
        <p:spPr>
          <a:xfrm>
            <a:off x="6153434" y="2683023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710110" y="200344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9215120" y="200344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211515" y="-165272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714446" y="2685318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6308735" y="3325018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9657091" y="33125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755086" y="3996871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0621423" y="3996871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52931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473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3151672" y="1611840"/>
            <a:ext cx="5888657" cy="773101"/>
            <a:chOff x="2158063" y="2003447"/>
            <a:chExt cx="5888657" cy="773101"/>
          </a:xfrm>
        </p:grpSpPr>
        <p:sp>
          <p:nvSpPr>
            <p:cNvPr id="2" name="CuadroTexto 1"/>
            <p:cNvSpPr txBox="1"/>
            <p:nvPr/>
          </p:nvSpPr>
          <p:spPr>
            <a:xfrm>
              <a:off x="2158063" y="2130217"/>
              <a:ext cx="5740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TEACHER.DRINK  ‘WATER’</a:t>
              </a:r>
              <a:endParaRPr lang="es-ES" sz="36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631807" y="2003447"/>
              <a:ext cx="3561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(</a:t>
              </a:r>
              <a:endParaRPr lang="es-ES" sz="44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7690532" y="2003447"/>
              <a:ext cx="3561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)</a:t>
              </a:r>
              <a:endParaRPr lang="es-ES" sz="44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6211515" y="-165272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469" y="2606828"/>
            <a:ext cx="5985063" cy="379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017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473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3151672" y="1611840"/>
            <a:ext cx="5888657" cy="773101"/>
            <a:chOff x="2158063" y="2003447"/>
            <a:chExt cx="5888657" cy="773101"/>
          </a:xfrm>
        </p:grpSpPr>
        <p:sp>
          <p:nvSpPr>
            <p:cNvPr id="2" name="CuadroTexto 1"/>
            <p:cNvSpPr txBox="1"/>
            <p:nvPr/>
          </p:nvSpPr>
          <p:spPr>
            <a:xfrm>
              <a:off x="2158063" y="2130217"/>
              <a:ext cx="5740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TEACHER.DRINK  ‘WATER’</a:t>
              </a:r>
              <a:endParaRPr lang="es-ES" sz="36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631807" y="2003447"/>
              <a:ext cx="3561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(</a:t>
              </a:r>
              <a:endParaRPr lang="es-ES" sz="44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7690532" y="2003447"/>
              <a:ext cx="3561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)</a:t>
              </a:r>
              <a:endParaRPr lang="es-ES" sz="44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6211515" y="-165272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99" y="2813764"/>
            <a:ext cx="10108802" cy="123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550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473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3151672" y="1611840"/>
            <a:ext cx="5888657" cy="773101"/>
            <a:chOff x="2158063" y="2003447"/>
            <a:chExt cx="5888657" cy="773101"/>
          </a:xfrm>
        </p:grpSpPr>
        <p:sp>
          <p:nvSpPr>
            <p:cNvPr id="2" name="CuadroTexto 1"/>
            <p:cNvSpPr txBox="1"/>
            <p:nvPr/>
          </p:nvSpPr>
          <p:spPr>
            <a:xfrm>
              <a:off x="2158063" y="2130217"/>
              <a:ext cx="5740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TEACHER.DRINK  ‘WATER’</a:t>
              </a:r>
              <a:endParaRPr lang="es-ES" sz="36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631807" y="2003447"/>
              <a:ext cx="3561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(</a:t>
              </a:r>
              <a:endParaRPr lang="es-ES" sz="44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7690532" y="2003447"/>
              <a:ext cx="3561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)</a:t>
              </a:r>
              <a:endParaRPr lang="es-ES" sz="44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6211515" y="-165272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03" y="2597534"/>
            <a:ext cx="9977595" cy="166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719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473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3151672" y="1611840"/>
            <a:ext cx="5888657" cy="773101"/>
            <a:chOff x="2158063" y="2003447"/>
            <a:chExt cx="5888657" cy="773101"/>
          </a:xfrm>
        </p:grpSpPr>
        <p:sp>
          <p:nvSpPr>
            <p:cNvPr id="2" name="CuadroTexto 1"/>
            <p:cNvSpPr txBox="1"/>
            <p:nvPr/>
          </p:nvSpPr>
          <p:spPr>
            <a:xfrm>
              <a:off x="2158063" y="2130217"/>
              <a:ext cx="5740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TEACHER.DRINK  ‘WATER’</a:t>
              </a:r>
              <a:endParaRPr lang="es-ES" sz="36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631807" y="2003447"/>
              <a:ext cx="3561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(</a:t>
              </a:r>
              <a:endParaRPr lang="es-ES" sz="44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7690532" y="2003447"/>
              <a:ext cx="3561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)</a:t>
              </a:r>
              <a:endParaRPr lang="es-ES" sz="44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6211515" y="-165272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176" y="2600357"/>
            <a:ext cx="9593649" cy="190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90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260685" y="326222"/>
            <a:ext cx="6147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HOW BROWSERS WORK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058" name="Picture 10" descr="https://encrypted-tbn2.gstatic.com/images?q=tbn:ANd9GcTJF75OVINIALtRP18L7WC_s_3Ap_bZdgcIqQiJPQKZZsGymv0B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65" y="2362199"/>
            <a:ext cx="3357187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https://encrypted-tbn2.gstatic.com/images?q=tbn:ANd9GcTJF75OVINIALtRP18L7WC_s_3Ap_bZdgcIqQiJPQKZZsGymv0B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268" y="2362198"/>
            <a:ext cx="3357187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1291809" y="4972050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RENDER ENGINE</a:t>
            </a:r>
            <a:endParaRPr lang="es-E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876530" y="4972050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JAVASCRIPT ENGINE</a:t>
            </a:r>
            <a:endParaRPr lang="es-E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604478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473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3151672" y="1611840"/>
            <a:ext cx="5888657" cy="773101"/>
            <a:chOff x="2158063" y="2003447"/>
            <a:chExt cx="5888657" cy="773101"/>
          </a:xfrm>
        </p:grpSpPr>
        <p:sp>
          <p:nvSpPr>
            <p:cNvPr id="2" name="CuadroTexto 1"/>
            <p:cNvSpPr txBox="1"/>
            <p:nvPr/>
          </p:nvSpPr>
          <p:spPr>
            <a:xfrm>
              <a:off x="2158063" y="2130217"/>
              <a:ext cx="5740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TEACHER.DRINK  ‘WATER’</a:t>
              </a:r>
              <a:endParaRPr lang="es-ES" sz="36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631807" y="2003447"/>
              <a:ext cx="3561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(</a:t>
              </a:r>
              <a:endParaRPr lang="es-ES" sz="44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7690532" y="2003447"/>
              <a:ext cx="3561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)</a:t>
              </a:r>
              <a:endParaRPr lang="es-ES" sz="44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6211515" y="-165272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19" y="2525275"/>
            <a:ext cx="9828763" cy="229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297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473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3151672" y="1611840"/>
            <a:ext cx="5888657" cy="773101"/>
            <a:chOff x="2158063" y="2003447"/>
            <a:chExt cx="5888657" cy="773101"/>
          </a:xfrm>
        </p:grpSpPr>
        <p:sp>
          <p:nvSpPr>
            <p:cNvPr id="2" name="CuadroTexto 1"/>
            <p:cNvSpPr txBox="1"/>
            <p:nvPr/>
          </p:nvSpPr>
          <p:spPr>
            <a:xfrm>
              <a:off x="2158063" y="2130217"/>
              <a:ext cx="5740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TEACHER.DRINK  ‘WATER’</a:t>
              </a:r>
              <a:endParaRPr lang="es-ES" sz="36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631807" y="2003447"/>
              <a:ext cx="3561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(</a:t>
              </a:r>
              <a:endParaRPr lang="es-ES" sz="44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7690532" y="2003447"/>
              <a:ext cx="3561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)</a:t>
              </a:r>
              <a:endParaRPr lang="es-ES" sz="44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6211515" y="-165272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520" y="2690904"/>
            <a:ext cx="9910960" cy="287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8715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473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3151672" y="1611840"/>
            <a:ext cx="5888657" cy="773101"/>
            <a:chOff x="2158063" y="2003447"/>
            <a:chExt cx="5888657" cy="773101"/>
          </a:xfrm>
        </p:grpSpPr>
        <p:sp>
          <p:nvSpPr>
            <p:cNvPr id="2" name="CuadroTexto 1"/>
            <p:cNvSpPr txBox="1"/>
            <p:nvPr/>
          </p:nvSpPr>
          <p:spPr>
            <a:xfrm>
              <a:off x="2158063" y="2130217"/>
              <a:ext cx="5740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TEACHER.DRINK  ‘WATER’</a:t>
              </a:r>
              <a:endParaRPr lang="es-ES" sz="36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631807" y="2003447"/>
              <a:ext cx="3561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(</a:t>
              </a:r>
              <a:endParaRPr lang="es-ES" sz="44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7690532" y="2003447"/>
              <a:ext cx="3561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)</a:t>
              </a:r>
              <a:endParaRPr lang="es-ES" sz="44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6211515" y="-165272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964" y="2507455"/>
            <a:ext cx="9340072" cy="307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468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473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3151672" y="1611840"/>
            <a:ext cx="5888657" cy="773101"/>
            <a:chOff x="2158063" y="2003447"/>
            <a:chExt cx="5888657" cy="773101"/>
          </a:xfrm>
        </p:grpSpPr>
        <p:sp>
          <p:nvSpPr>
            <p:cNvPr id="2" name="CuadroTexto 1"/>
            <p:cNvSpPr txBox="1"/>
            <p:nvPr/>
          </p:nvSpPr>
          <p:spPr>
            <a:xfrm>
              <a:off x="2158063" y="2130217"/>
              <a:ext cx="5740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TEACHER.DRINK  ‘WATER’</a:t>
              </a:r>
              <a:endParaRPr lang="es-ES" sz="36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631807" y="2003447"/>
              <a:ext cx="3561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(</a:t>
              </a:r>
              <a:endParaRPr lang="es-ES" sz="44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7690532" y="2003447"/>
              <a:ext cx="3561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)</a:t>
              </a:r>
              <a:endParaRPr lang="es-ES" sz="44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6211515" y="-165272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573" y="2572184"/>
            <a:ext cx="9712854" cy="352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384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473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211515" y="-165272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34460" y="1922254"/>
            <a:ext cx="1172308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Define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actions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to be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executed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function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can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execute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other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endParaRPr lang="es-ES" sz="40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function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always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returns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something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even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when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you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don’t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return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anything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function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can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return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and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get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other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function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/s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464873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3496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FUNCTIONS - </a:t>
            </a: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this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211515" y="-165272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844" y="1818195"/>
            <a:ext cx="5434313" cy="478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867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3496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FUNCTIONS - </a:t>
            </a: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this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211515" y="-165272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76889" y="2783840"/>
            <a:ext cx="110914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4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this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internal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variable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that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returns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same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b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object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or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function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*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where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called</a:t>
            </a:r>
            <a:endParaRPr lang="es-E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245974" y="5547360"/>
            <a:ext cx="3700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* A </a:t>
            </a:r>
            <a:r>
              <a:rPr lang="es-ES" sz="2800" dirty="0" err="1" smtClean="0"/>
              <a:t>function</a:t>
            </a:r>
            <a:r>
              <a:rPr lang="es-ES" sz="2800" dirty="0" smtClean="0"/>
              <a:t> </a:t>
            </a:r>
            <a:r>
              <a:rPr lang="es-ES" sz="2800" dirty="0" err="1" smtClean="0"/>
              <a:t>is</a:t>
            </a:r>
            <a:r>
              <a:rPr lang="es-ES" sz="2800" dirty="0" smtClean="0"/>
              <a:t> </a:t>
            </a:r>
            <a:r>
              <a:rPr lang="es-ES" sz="2800" dirty="0" err="1" smtClean="0"/>
              <a:t>an</a:t>
            </a:r>
            <a:r>
              <a:rPr lang="es-ES" sz="2800" dirty="0" smtClean="0"/>
              <a:t> </a:t>
            </a:r>
            <a:r>
              <a:rPr lang="es-ES" sz="2800" dirty="0" err="1" smtClean="0"/>
              <a:t>object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5292655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3211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CONDITIONALS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211515" y="-165272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88723" y="2153920"/>
            <a:ext cx="1101455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IF I TYPE MY KEYBOARD A MESSAGE IS SHOWN</a:t>
            </a:r>
            <a:b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IN CONSOLE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IF I DON’T DRINK I’M THIRSTY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IF I DON’T SHAVE MI SON DON’T KISS ME</a:t>
            </a:r>
            <a:b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BUT IF I DO MY SON KISS ME TWO TIMES</a:t>
            </a:r>
            <a:endParaRPr lang="es-E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750683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3211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CONDITIONALS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196927" y="-2529719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588723" y="2153920"/>
            <a:ext cx="1178399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IF   I TYPE MY KEYBOARD     A MESSAGE IS SHOWN</a:t>
            </a:r>
            <a:b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IN CONSOLE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IF   I DON’T DRINK     I’M THIRSTY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IF   I DON’T SHAVE     MI SON DON’T KISS ME</a:t>
            </a:r>
            <a:b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BUT IF   I DO     MY SON KISS ME TWO TIMES</a:t>
            </a:r>
            <a:endParaRPr lang="es-E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1510630" y="215392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6492522" y="2139992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1530950" y="3799491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5112803" y="3799491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1510630" y="463869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5112803" y="4620112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2453205" y="5451892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3771374" y="5440733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6786359" y="221794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3874127" y="2970551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5381455" y="3818307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8249994" y="3798860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5386993" y="4653661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0854751" y="4638699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4028359" y="5459320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10596507" y="5428961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680516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3211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CONDITIONALS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588722" y="2153920"/>
            <a:ext cx="110343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IF   TYPING    CONSOLE.SHOWMESSAGE 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IF   TEACHER.IS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THIRSTY     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TEACHER.DRINK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IF   SHAVED     SON.KISSTIMES  ME,         ELSE</a:t>
            </a:r>
            <a:b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SON.KISSTIMES  ME,     </a:t>
            </a:r>
            <a:endParaRPr lang="es-E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1490310" y="2150786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471820" y="2130466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9723424" y="2150786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9987280" y="2150786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680439" y="2172558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10186455" y="213046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1523695" y="297634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5957409" y="297939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6234691" y="30028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0574281" y="2976347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1523695" y="37987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3601911" y="37774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7591302" y="37987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10018966" y="2974432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0310425" y="299070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9021887" y="37774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8685992" y="3796701"/>
            <a:ext cx="4716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3879193" y="3868975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9278833" y="3787095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10702439" y="3770761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5521887" y="4626590"/>
            <a:ext cx="4716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0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4442034" y="462659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5838944" y="462276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1" name="CuadroTexto 50"/>
          <p:cNvSpPr txBox="1"/>
          <p:nvPr/>
        </p:nvSpPr>
        <p:spPr>
          <a:xfrm>
            <a:off x="6110732" y="4639980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2223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260685" y="326222"/>
            <a:ext cx="6147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HOW BROWSERS WORK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058" name="Picture 10" descr="https://encrypted-tbn2.gstatic.com/images?q=tbn:ANd9GcTJF75OVINIALtRP18L7WC_s_3Ap_bZdgcIqQiJPQKZZsGymv0B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65" y="2362199"/>
            <a:ext cx="3357187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https://encrypted-tbn2.gstatic.com/images?q=tbn:ANd9GcTJF75OVINIALtRP18L7WC_s_3Ap_bZdgcIqQiJPQKZZsGymv0B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268" y="2362198"/>
            <a:ext cx="3357187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1291809" y="4972050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RENDER ENGINE</a:t>
            </a:r>
            <a:endParaRPr lang="es-E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876530" y="4972050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JAVASCRIPT ENGINE</a:t>
            </a:r>
            <a:endParaRPr lang="es-E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61641" y="3114970"/>
            <a:ext cx="4011034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HTML &amp; CSS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457344" y="3114970"/>
            <a:ext cx="4144106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JS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030066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3211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CONDITIONALS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271" y="1757235"/>
            <a:ext cx="5887458" cy="480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101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3211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CONDITIONALS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422400" y="1849120"/>
            <a:ext cx="969047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CONDITIONALS ARE USED TO CHECK BOOLEAN </a:t>
            </a:r>
            <a:b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VALUES TO DECIDE WHAT TO 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Operators</a:t>
            </a: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b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	II - &amp;&amp; - != - !== - == - ===…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OTHER CONDITIONALS INSTRUCTIONS: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SWITCH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TERNARY OPERATOR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ARRAY*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825760" y="6177280"/>
            <a:ext cx="8540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* </a:t>
            </a:r>
            <a:r>
              <a:rPr lang="es-ES" sz="2400" dirty="0" err="1" smtClean="0"/>
              <a:t>An</a:t>
            </a:r>
            <a:r>
              <a:rPr lang="es-ES" sz="2400" dirty="0" smtClean="0"/>
              <a:t> </a:t>
            </a:r>
            <a:r>
              <a:rPr lang="es-ES" sz="2400" dirty="0" err="1" smtClean="0"/>
              <a:t>array</a:t>
            </a:r>
            <a:r>
              <a:rPr lang="es-ES" sz="2400" dirty="0" smtClean="0"/>
              <a:t> can be </a:t>
            </a:r>
            <a:r>
              <a:rPr lang="es-ES" sz="2400" dirty="0" err="1" smtClean="0"/>
              <a:t>used</a:t>
            </a:r>
            <a:r>
              <a:rPr lang="es-ES" sz="2400" dirty="0" smtClean="0"/>
              <a:t> to </a:t>
            </a:r>
            <a:r>
              <a:rPr lang="es-ES" sz="2400" dirty="0" err="1" smtClean="0"/>
              <a:t>improve</a:t>
            </a:r>
            <a:r>
              <a:rPr lang="es-ES" sz="2400" dirty="0" smtClean="0"/>
              <a:t> performance in </a:t>
            </a:r>
            <a:r>
              <a:rPr lang="es-ES" sz="2400" dirty="0" err="1" smtClean="0"/>
              <a:t>big</a:t>
            </a:r>
            <a:r>
              <a:rPr lang="es-ES" sz="2400" dirty="0" smtClean="0"/>
              <a:t> </a:t>
            </a:r>
            <a:r>
              <a:rPr lang="es-ES" sz="2400" dirty="0" err="1" smtClean="0"/>
              <a:t>conditionals</a:t>
            </a:r>
            <a:r>
              <a:rPr lang="es-ES" sz="2400" dirty="0" smtClean="0"/>
              <a:t>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5959106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ARRAYS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52230" y="2357120"/>
            <a:ext cx="106875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SHOULD BUY TEA, BREAD AND BUTTER FOR BREAKFAST</a:t>
            </a:r>
          </a:p>
          <a:p>
            <a:pPr>
              <a:lnSpc>
                <a:spcPct val="150000"/>
              </a:lnSpc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MY FRIENDS ARE DIEGO, SERGIO, JOFRE, DIANA AND CECILIA</a:t>
            </a:r>
          </a:p>
          <a:p>
            <a:pPr>
              <a:lnSpc>
                <a:spcPct val="150000"/>
              </a:lnSpc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TRAVELED LAST YEAR TO PARIS, MADRID, BERLIN AND ROMA</a:t>
            </a:r>
            <a:endParaRPr lang="es-E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385566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ARRAYS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292714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596615" y="2242701"/>
            <a:ext cx="10998770" cy="2213650"/>
            <a:chOff x="752230" y="2242701"/>
            <a:chExt cx="10998770" cy="2213650"/>
          </a:xfrm>
        </p:grpSpPr>
        <p:sp>
          <p:nvSpPr>
            <p:cNvPr id="15" name="CuadroTexto 14"/>
            <p:cNvSpPr txBox="1"/>
            <p:nvPr/>
          </p:nvSpPr>
          <p:spPr>
            <a:xfrm>
              <a:off x="3259255" y="2242701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[</a:t>
              </a:r>
              <a:endParaRPr lang="es-E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7606068" y="2242701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]</a:t>
              </a:r>
              <a:endParaRPr lang="es-E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2" name="Grupo 1"/>
            <p:cNvGrpSpPr/>
            <p:nvPr/>
          </p:nvGrpSpPr>
          <p:grpSpPr>
            <a:xfrm>
              <a:off x="752230" y="2357120"/>
              <a:ext cx="10998770" cy="2099231"/>
              <a:chOff x="752230" y="2357120"/>
              <a:chExt cx="10998770" cy="2099231"/>
            </a:xfrm>
          </p:grpSpPr>
          <p:sp>
            <p:nvSpPr>
              <p:cNvPr id="9" name="CuadroTexto 8"/>
              <p:cNvSpPr txBox="1"/>
              <p:nvPr/>
            </p:nvSpPr>
            <p:spPr>
              <a:xfrm>
                <a:off x="752230" y="2357120"/>
                <a:ext cx="10886313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" sz="2800" dirty="0" smtClean="0">
                    <a:latin typeface="Aharoni" panose="02010803020104030203" pitchFamily="2" charset="-79"/>
                    <a:cs typeface="Aharoni" panose="02010803020104030203" pitchFamily="2" charset="-79"/>
                  </a:rPr>
                  <a:t>I SHOULD BUY   TEA, BREAD AND BUTTER    FOR BREAKFAST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" sz="2800" dirty="0" smtClean="0">
                    <a:latin typeface="Aharoni" panose="02010803020104030203" pitchFamily="2" charset="-79"/>
                    <a:cs typeface="Aharoni" panose="02010803020104030203" pitchFamily="2" charset="-79"/>
                  </a:rPr>
                  <a:t>MY FRIENDS ARE   DIEGO, SERGIO, JOFRE, DIANA AND CECILIA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" sz="2800" dirty="0" smtClean="0">
                    <a:latin typeface="Aharoni" panose="02010803020104030203" pitchFamily="2" charset="-79"/>
                    <a:cs typeface="Aharoni" panose="02010803020104030203" pitchFamily="2" charset="-79"/>
                  </a:rPr>
                  <a:t>I TRAVELED LAST YEAR TO   PARIS, MADRID, BERLIN AND ROMA</a:t>
                </a:r>
                <a:endParaRPr lang="es-ES" sz="28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7" name="CuadroTexto 16"/>
              <p:cNvSpPr txBox="1"/>
              <p:nvPr/>
            </p:nvSpPr>
            <p:spPr>
              <a:xfrm>
                <a:off x="3655517" y="2872995"/>
                <a:ext cx="3962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5400" dirty="0" smtClean="0">
                    <a:latin typeface="Aharoni" panose="02010803020104030203" pitchFamily="2" charset="-79"/>
                    <a:cs typeface="Aharoni" panose="02010803020104030203" pitchFamily="2" charset="-79"/>
                  </a:rPr>
                  <a:t>[</a:t>
                </a:r>
                <a:endParaRPr lang="es-ES" sz="54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8" name="CuadroTexto 17"/>
              <p:cNvSpPr txBox="1"/>
              <p:nvPr/>
            </p:nvSpPr>
            <p:spPr>
              <a:xfrm>
                <a:off x="11197247" y="2872995"/>
                <a:ext cx="3962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5400" dirty="0" smtClean="0">
                    <a:latin typeface="Aharoni" panose="02010803020104030203" pitchFamily="2" charset="-79"/>
                    <a:cs typeface="Aharoni" panose="02010803020104030203" pitchFamily="2" charset="-79"/>
                  </a:rPr>
                  <a:t>]</a:t>
                </a:r>
                <a:endParaRPr lang="es-ES" sz="54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9" name="CuadroTexto 18"/>
              <p:cNvSpPr txBox="1"/>
              <p:nvPr/>
            </p:nvSpPr>
            <p:spPr>
              <a:xfrm>
                <a:off x="5065563" y="3506455"/>
                <a:ext cx="3962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5400" dirty="0" smtClean="0">
                    <a:latin typeface="Aharoni" panose="02010803020104030203" pitchFamily="2" charset="-79"/>
                    <a:cs typeface="Aharoni" panose="02010803020104030203" pitchFamily="2" charset="-79"/>
                  </a:rPr>
                  <a:t>[</a:t>
                </a:r>
                <a:endParaRPr lang="es-ES" sz="54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20" name="CuadroTexto 19"/>
              <p:cNvSpPr txBox="1"/>
              <p:nvPr/>
            </p:nvSpPr>
            <p:spPr>
              <a:xfrm>
                <a:off x="11354738" y="3533021"/>
                <a:ext cx="3962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5400" dirty="0" smtClean="0">
                    <a:latin typeface="Aharoni" panose="02010803020104030203" pitchFamily="2" charset="-79"/>
                    <a:cs typeface="Aharoni" panose="02010803020104030203" pitchFamily="2" charset="-79"/>
                  </a:rPr>
                  <a:t>]</a:t>
                </a:r>
                <a:endParaRPr lang="es-ES" sz="54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58465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ARRAYS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292714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424440" y="2242701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7999093" y="2242701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96615" y="2357120"/>
            <a:ext cx="102098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BREAKFAST BUY LIST =   TEA, BREAD, BUTTER  </a:t>
            </a:r>
          </a:p>
          <a:p>
            <a:pPr>
              <a:lnSpc>
                <a:spcPct val="150000"/>
              </a:lnSpc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MY FRIENDS ARE =    DIEGO, SERGIO, JOFRE, DIANA, CECILIA</a:t>
            </a:r>
          </a:p>
          <a:p>
            <a:pPr>
              <a:lnSpc>
                <a:spcPct val="150000"/>
              </a:lnSpc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LAST YEAR TRAVELS =   PARIS, MADRID, BERLIN AND ROMA</a:t>
            </a:r>
            <a:endParaRPr lang="es-E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906302" y="287299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0635232" y="287299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4280028" y="350645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0609843" y="3533021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813118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ARRAYS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292714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261880" y="2242701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7816213" y="2242701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96615" y="2357120"/>
            <a:ext cx="102098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BREAKFASTBUYLIST =   TEA, BREAD, BUTTER  </a:t>
            </a:r>
          </a:p>
          <a:p>
            <a:pPr>
              <a:lnSpc>
                <a:spcPct val="150000"/>
              </a:lnSpc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MYFRIENDS =   DIEGO, SERGIO, JOFRE, DIANA, CECILIA</a:t>
            </a:r>
          </a:p>
          <a:p>
            <a:pPr>
              <a:lnSpc>
                <a:spcPct val="150000"/>
              </a:lnSpc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LASTYEARTRAVELS =   PARIS, MADRID, BERLIN AND ROMA</a:t>
            </a:r>
            <a:endParaRPr lang="es-E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971582" y="287299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9720832" y="287299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4117468" y="350645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0366003" y="3533021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432944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ARRAYS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292714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261880" y="2242701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7816213" y="2242701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96615" y="2357120"/>
            <a:ext cx="102098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BREAKFASTBUYLIST =   TEA, BREAD, BUTTER  </a:t>
            </a:r>
          </a:p>
          <a:p>
            <a:pPr>
              <a:lnSpc>
                <a:spcPct val="150000"/>
              </a:lnSpc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MYFRIENDS =   DIEGO, SERGIO, JOFRE, DIANA, CECILIA</a:t>
            </a:r>
          </a:p>
          <a:p>
            <a:pPr>
              <a:lnSpc>
                <a:spcPct val="150000"/>
              </a:lnSpc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LASTYEARTRAVELS =   PARIS, MADRID, BERLIN AND ROMA</a:t>
            </a:r>
            <a:endParaRPr lang="es-E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971582" y="287299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9720832" y="287299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4117468" y="350645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0366003" y="3533021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816017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ARRAYS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292714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96615" y="2357120"/>
            <a:ext cx="114040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Arrays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in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as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are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not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strong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typed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so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you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can mix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different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types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in a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same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array</a:t>
            </a:r>
            <a:r>
              <a:rPr lang="es-ES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but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considered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bad</a:t>
            </a:r>
            <a:r>
              <a:rPr lang="es-ES" sz="2800" dirty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s-ES" sz="2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practice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Arrays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 set/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list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of ítems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that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you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want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to store so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that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you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can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loop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over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them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to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make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some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process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over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them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b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Draw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list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increase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VAT…)</a:t>
            </a:r>
          </a:p>
        </p:txBody>
      </p:sp>
    </p:spTree>
    <p:extLst>
      <p:ext uri="{BB962C8B-B14F-4D97-AF65-F5344CB8AC3E}">
        <p14:creationId xmlns:p14="http://schemas.microsoft.com/office/powerpoint/2010/main" val="33864662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LOOPS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292714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96615" y="2357120"/>
            <a:ext cx="995817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GIVE A PRESENT TO MY FRIENDS ALEIX, AIDA, MIGUEL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BUY BUTTER, BREAD, BACON AND TEA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CLEAN THE TEN DISHES AND THE SIX GLASSES</a:t>
            </a:r>
          </a:p>
        </p:txBody>
      </p:sp>
    </p:spTree>
    <p:extLst>
      <p:ext uri="{BB962C8B-B14F-4D97-AF65-F5344CB8AC3E}">
        <p14:creationId xmlns:p14="http://schemas.microsoft.com/office/powerpoint/2010/main" val="8795418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LOOPS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96615" y="2357120"/>
            <a:ext cx="101569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GIVE A PRESENT TO MY FRIENDS   ALEIX, AIDA, MIGUEL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BUY   BUTTER, BREAD, BACON, TEA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CLEAN   THE TEN DISHES  AND   THE SIX GLASSES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746544" y="2263021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0555432" y="2263021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038052" y="285015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7019671" y="2876723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474314" y="3544926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6373655" y="355921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5238904" y="355686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9387999" y="353654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6801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260685" y="326222"/>
            <a:ext cx="6147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HOW BROWSERS WORK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2837578" y="1655069"/>
            <a:ext cx="6516844" cy="4500362"/>
            <a:chOff x="5848640" y="1938538"/>
            <a:chExt cx="4647619" cy="3209524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8640" y="1938538"/>
              <a:ext cx="4647619" cy="3209524"/>
            </a:xfrm>
            <a:prstGeom prst="rect">
              <a:avLst/>
            </a:prstGeom>
          </p:spPr>
        </p:pic>
        <p:cxnSp>
          <p:nvCxnSpPr>
            <p:cNvPr id="13" name="Conector recto de flecha 12"/>
            <p:cNvCxnSpPr/>
            <p:nvPr/>
          </p:nvCxnSpPr>
          <p:spPr>
            <a:xfrm>
              <a:off x="8172449" y="2686157"/>
              <a:ext cx="0" cy="22849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/>
            <p:nvPr/>
          </p:nvCxnSpPr>
          <p:spPr>
            <a:xfrm>
              <a:off x="8172449" y="3467207"/>
              <a:ext cx="0" cy="22849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>
              <a:off x="8172449" y="4248257"/>
              <a:ext cx="0" cy="22849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Imagen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151" y="1127077"/>
            <a:ext cx="1587165" cy="12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571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LOOPS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596615" y="1972846"/>
            <a:ext cx="8557151" cy="3423781"/>
            <a:chOff x="596615" y="2237006"/>
            <a:chExt cx="8557151" cy="3423781"/>
          </a:xfrm>
        </p:grpSpPr>
        <p:sp>
          <p:nvSpPr>
            <p:cNvPr id="9" name="CuadroTexto 8"/>
            <p:cNvSpPr txBox="1"/>
            <p:nvPr/>
          </p:nvSpPr>
          <p:spPr>
            <a:xfrm>
              <a:off x="596615" y="2336800"/>
              <a:ext cx="8557151" cy="3323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ES" sz="28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GIVEPRESENT   ALEIX    GIVEPRESENT   AIDA    </a:t>
              </a:r>
              <a:br>
                <a:rPr lang="es-ES" sz="28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</a:br>
              <a:r>
                <a:rPr lang="es-ES" sz="28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GIVEPRESENT   MIGUEL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ES" sz="28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BUY   BUTTER   BUY   BREAD   BUY   BACON</a:t>
              </a:r>
              <a:br>
                <a:rPr lang="es-ES" sz="28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</a:br>
              <a:r>
                <a:rPr lang="es-ES" sz="28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BUY   TEA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ES" sz="28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CLEAN  DISH    CLEAN   DISH   CLEAN   DISH   …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3338876" y="2242701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(</a:t>
              </a:r>
              <a:endParaRPr lang="es-E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4585587" y="2237006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)</a:t>
              </a:r>
              <a:endParaRPr lang="es-E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7242324" y="2257326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(</a:t>
              </a:r>
              <a:endParaRPr lang="es-E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3338876" y="2881282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(</a:t>
              </a:r>
              <a:endParaRPr lang="es-E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4938349" y="2881282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)</a:t>
              </a:r>
              <a:endParaRPr lang="es-E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8439014" y="2237006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)</a:t>
              </a:r>
              <a:endParaRPr lang="es-E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1807385" y="3523536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(</a:t>
              </a:r>
              <a:endParaRPr lang="es-E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4365706" y="3523536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(</a:t>
              </a:r>
              <a:endParaRPr lang="es-E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6734704" y="3523536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(</a:t>
              </a:r>
              <a:endParaRPr lang="es-E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1836109" y="4175633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(</a:t>
              </a:r>
              <a:endParaRPr lang="es-E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3276096" y="3519863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)</a:t>
              </a:r>
              <a:endParaRPr lang="es-E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5627478" y="3560503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)</a:t>
              </a:r>
              <a:endParaRPr lang="es-E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8205524" y="3497391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)</a:t>
              </a:r>
              <a:endParaRPr lang="es-E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2621267" y="4175633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)</a:t>
              </a:r>
              <a:endParaRPr lang="es-E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37" name="CuadroTexto 36"/>
          <p:cNvSpPr txBox="1"/>
          <p:nvPr/>
        </p:nvSpPr>
        <p:spPr>
          <a:xfrm>
            <a:off x="2147868" y="4547773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4709737" y="453085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7200330" y="4542716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3145688" y="453085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5752430" y="451053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8251968" y="453085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145312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LOOPS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08" y="2380201"/>
            <a:ext cx="4542857" cy="69523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958" y="2418296"/>
            <a:ext cx="4695238" cy="65714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033" y="4421532"/>
            <a:ext cx="4828571" cy="69523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5005" y="4035817"/>
            <a:ext cx="5057143" cy="1466667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2583177" y="1830738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for</a:t>
            </a:r>
            <a:endParaRPr lang="es-E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8282068" y="1830737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while</a:t>
            </a:r>
            <a:endParaRPr lang="es-E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93220" y="3909607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do-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while</a:t>
            </a:r>
            <a:endParaRPr lang="es-E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8390110" y="3533512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for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-in</a:t>
            </a:r>
            <a:endParaRPr lang="es-E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811494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LOOPS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714" y="1939599"/>
            <a:ext cx="6628571" cy="4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387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LOOPS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238" y="2604360"/>
            <a:ext cx="660952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638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LOOPS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095" y="1385511"/>
            <a:ext cx="6723809" cy="5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0627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LOOPS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59663" y="2672219"/>
            <a:ext cx="104726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 smtClean="0"/>
              <a:t>Other</a:t>
            </a:r>
            <a:r>
              <a:rPr lang="es-ES" sz="2800" dirty="0" smtClean="0"/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https://developer.mozilla.org/en-US/docs/Web/JavaScript/Reference/Global_Objects/Array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412746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260685" y="326222"/>
            <a:ext cx="6147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HOW BROWSERS WORK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85" y="1734927"/>
            <a:ext cx="11947158" cy="468666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151" y="1127077"/>
            <a:ext cx="1587165" cy="121570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60685" y="1134634"/>
            <a:ext cx="3738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WHAT’S A DOM TREE</a:t>
            </a:r>
            <a:endParaRPr lang="es-E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31908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260685" y="326222"/>
            <a:ext cx="6147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HOW BROWSER WORKS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150" y="1104656"/>
            <a:ext cx="1587165" cy="1238121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52450" y="2084312"/>
            <a:ext cx="1044709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could</a:t>
            </a: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modify</a:t>
            </a: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DOM </a:t>
            </a: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Tree</a:t>
            </a:r>
            <a:endParaRPr lang="es-ES" sz="3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should</a:t>
            </a: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be </a:t>
            </a: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executed</a:t>
            </a: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when</a:t>
            </a: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DOM </a:t>
            </a: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Tree</a:t>
            </a: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b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loaded</a:t>
            </a: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26409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260685" y="326222"/>
            <a:ext cx="52196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How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browsers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work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058" name="Picture 10" descr="https://encrypted-tbn2.gstatic.com/images?q=tbn:ANd9GcTJF75OVINIALtRP18L7WC_s_3Ap_bZdgcIqQiJPQKZZsGymv0B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65" y="2362199"/>
            <a:ext cx="3357187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https://encrypted-tbn2.gstatic.com/images?q=tbn:ANd9GcTJF75OVINIALtRP18L7WC_s_3Ap_bZdgcIqQiJPQKZZsGymv0B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268" y="2362198"/>
            <a:ext cx="3357187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1291809" y="4972050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RENDER ENGINE</a:t>
            </a:r>
            <a:endParaRPr lang="es-E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876530" y="4972050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JAVASCRIPT ENGINE</a:t>
            </a:r>
            <a:endParaRPr lang="es-E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61641" y="3114970"/>
            <a:ext cx="4011034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HTML &amp; CSS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457344" y="3114970"/>
            <a:ext cx="4144106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JS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3" name="Conector recto de flecha 12"/>
          <p:cNvCxnSpPr>
            <a:stCxn id="7" idx="3"/>
            <a:endCxn id="9" idx="1"/>
          </p:cNvCxnSpPr>
          <p:nvPr/>
        </p:nvCxnSpPr>
        <p:spPr>
          <a:xfrm>
            <a:off x="4572675" y="3576635"/>
            <a:ext cx="2884669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710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1175</Words>
  <Application>Microsoft Office PowerPoint</Application>
  <PresentationFormat>Panorámica</PresentationFormat>
  <Paragraphs>592</Paragraphs>
  <Slides>65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65</vt:i4>
      </vt:variant>
    </vt:vector>
  </HeadingPairs>
  <TitlesOfParts>
    <vt:vector size="71" baseType="lpstr">
      <vt:lpstr>Aharoni</vt:lpstr>
      <vt:lpstr>Arial</vt:lpstr>
      <vt:lpstr>Calibri</vt:lpstr>
      <vt:lpstr>Calibri Light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Tomas Corral Casas</dc:creator>
  <cp:lastModifiedBy>Tomas Corral Casas</cp:lastModifiedBy>
  <cp:revision>47</cp:revision>
  <dcterms:created xsi:type="dcterms:W3CDTF">2014-10-09T20:02:56Z</dcterms:created>
  <dcterms:modified xsi:type="dcterms:W3CDTF">2014-10-10T01:04:48Z</dcterms:modified>
</cp:coreProperties>
</file>