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F4F"/>
    <a:srgbClr val="59AC87"/>
    <a:srgbClr val="E05B55"/>
    <a:srgbClr val="048082"/>
    <a:srgbClr val="ECA2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5BB3-0D69-448F-9C27-A48A4C388CFE}" type="datetimeFigureOut">
              <a:rPr lang="pt-BR" smtClean="0"/>
              <a:pPr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E197-10B9-4071-A718-9C3936304CD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2507093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3321048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324961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2507093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1292647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1864151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3963990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5400000" flipH="1" flipV="1">
            <a:off x="8394727" y="5578927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5400000" flipH="1" flipV="1">
            <a:off x="8108975" y="5578927"/>
            <a:ext cx="642942" cy="158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4786321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5818383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6178568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7715272" y="4258119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815548" y="5786453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492919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4143380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3500437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3500437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4606932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2857495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2043540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147203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829094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285749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2043540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2" y="1575951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829094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757656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5" name="Texto Explicativo 1 44"/>
          <p:cNvSpPr/>
          <p:nvPr/>
        </p:nvSpPr>
        <p:spPr>
          <a:xfrm>
            <a:off x="6715140" y="5186812"/>
            <a:ext cx="1500198" cy="1071570"/>
          </a:xfrm>
          <a:prstGeom prst="borderCallout1">
            <a:avLst>
              <a:gd name="adj1" fmla="val 18750"/>
              <a:gd name="adj2" fmla="val -8333"/>
              <a:gd name="adj3" fmla="val 19291"/>
              <a:gd name="adj4" fmla="val -29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o Explicativo 1 45"/>
          <p:cNvSpPr/>
          <p:nvPr/>
        </p:nvSpPr>
        <p:spPr>
          <a:xfrm>
            <a:off x="5786446" y="1829227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2829359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5686880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482962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404380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339860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2757922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Set</a:t>
            </a:r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1969845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1329162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71435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414338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3357562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2071679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85723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>
            <a:stCxn id="11" idx="0"/>
            <a:endCxn id="5" idx="4"/>
          </p:cNvCxnSpPr>
          <p:nvPr/>
        </p:nvCxnSpPr>
        <p:spPr>
          <a:xfrm rot="5400000" flipH="1" flipV="1">
            <a:off x="3329330" y="1631358"/>
            <a:ext cx="1723277" cy="1588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083809" y="555406"/>
            <a:ext cx="214314" cy="214314"/>
          </a:xfrm>
          <a:prstGeom prst="ellipse">
            <a:avLst/>
          </a:prstGeom>
          <a:solidFill>
            <a:srgbClr val="EA7F4F"/>
          </a:solidFill>
          <a:ln>
            <a:solidFill>
              <a:srgbClr val="EA7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7" name="Conector reto 6"/>
          <p:cNvCxnSpPr>
            <a:endCxn id="5" idx="2"/>
          </p:cNvCxnSpPr>
          <p:nvPr/>
        </p:nvCxnSpPr>
        <p:spPr>
          <a:xfrm>
            <a:off x="1726355" y="654982"/>
            <a:ext cx="2357454" cy="7581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726355" y="369041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Aug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/2015 – </a:t>
            </a:r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May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/2018</a:t>
            </a:r>
            <a:endParaRPr lang="pt-BR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26355" y="714278"/>
            <a:ext cx="2357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latin typeface="Oswald" pitchFamily="2" charset="0"/>
                <a:ea typeface="Roboto" pitchFamily="2" charset="0"/>
              </a:rPr>
              <a:t>Primetals</a:t>
            </a:r>
            <a:r>
              <a:rPr lang="pt-BR" sz="1600" b="1" dirty="0" smtClean="0">
                <a:latin typeface="Oswald" pitchFamily="2" charset="0"/>
                <a:ea typeface="Roboto" pitchFamily="2" charset="0"/>
              </a:rPr>
              <a:t> Technologies</a:t>
            </a:r>
          </a:p>
          <a:p>
            <a:r>
              <a:rPr lang="pt-BR" sz="1100" dirty="0" smtClean="0">
                <a:latin typeface="Roboto" pitchFamily="2" charset="0"/>
                <a:ea typeface="Roboto" pitchFamily="2" charset="0"/>
              </a:rPr>
              <a:t>Software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Development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Engineer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5400000" flipH="1" flipV="1">
            <a:off x="3669998" y="3216216"/>
            <a:ext cx="1043432" cy="1494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083809" y="2492996"/>
            <a:ext cx="214314" cy="214314"/>
          </a:xfrm>
          <a:prstGeom prst="ellipse">
            <a:avLst/>
          </a:prstGeom>
          <a:solidFill>
            <a:srgbClr val="EA7F4F"/>
          </a:solidFill>
          <a:ln>
            <a:solidFill>
              <a:srgbClr val="EA7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12" name="Conector reto 11"/>
          <p:cNvCxnSpPr>
            <a:endCxn id="11" idx="2"/>
          </p:cNvCxnSpPr>
          <p:nvPr/>
        </p:nvCxnSpPr>
        <p:spPr>
          <a:xfrm>
            <a:off x="1726355" y="2592573"/>
            <a:ext cx="2357454" cy="7581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26355" y="2326575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Sep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/2014 – Jul/2015</a:t>
            </a:r>
            <a:endParaRPr lang="pt-BR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26355" y="2651869"/>
            <a:ext cx="235745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Oswald" pitchFamily="2" charset="0"/>
                <a:ea typeface="Roboto" pitchFamily="2" charset="0"/>
              </a:rPr>
              <a:t>Siemens / </a:t>
            </a:r>
            <a:r>
              <a:rPr lang="pt-BR" sz="1600" b="1" dirty="0" err="1" smtClean="0">
                <a:latin typeface="Oswald" pitchFamily="2" charset="0"/>
                <a:ea typeface="Roboto" pitchFamily="2" charset="0"/>
              </a:rPr>
              <a:t>Primetals</a:t>
            </a:r>
            <a:r>
              <a:rPr lang="pt-BR" sz="1600" b="1" dirty="0" smtClean="0">
                <a:latin typeface="Oswald" pitchFamily="2" charset="0"/>
                <a:ea typeface="Roboto" pitchFamily="2" charset="0"/>
              </a:rPr>
              <a:t> Technologies</a:t>
            </a:r>
          </a:p>
          <a:p>
            <a:r>
              <a:rPr lang="pt-BR" sz="1100" dirty="0" smtClean="0">
                <a:latin typeface="Roboto" pitchFamily="2" charset="0"/>
                <a:ea typeface="Roboto" pitchFamily="2" charset="0"/>
              </a:rPr>
              <a:t>Industrial IT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Internship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083809" y="4726748"/>
            <a:ext cx="214314" cy="214314"/>
          </a:xfrm>
          <a:prstGeom prst="ellipse">
            <a:avLst/>
          </a:prstGeom>
          <a:solidFill>
            <a:srgbClr val="048082"/>
          </a:solidFill>
          <a:ln>
            <a:solidFill>
              <a:srgbClr val="048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17" name="Conector reto 16"/>
          <p:cNvCxnSpPr>
            <a:endCxn id="16" idx="2"/>
          </p:cNvCxnSpPr>
          <p:nvPr/>
        </p:nvCxnSpPr>
        <p:spPr>
          <a:xfrm>
            <a:off x="1726355" y="4826324"/>
            <a:ext cx="2357454" cy="7581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726355" y="4564715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latin typeface="Roboto" pitchFamily="2" charset="0"/>
                <a:ea typeface="Roboto" pitchFamily="2" charset="0"/>
              </a:rPr>
              <a:t>Jan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/2013 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– </a:t>
            </a:r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Aug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/2013</a:t>
            </a:r>
            <a:endParaRPr lang="pt-BR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26355" y="4885621"/>
            <a:ext cx="2357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Oswald" pitchFamily="2" charset="0"/>
                <a:ea typeface="Roboto" pitchFamily="2" charset="0"/>
              </a:rPr>
              <a:t>Siemens</a:t>
            </a:r>
          </a:p>
          <a:p>
            <a:r>
              <a:rPr lang="pt-BR" sz="1100" dirty="0" smtClean="0">
                <a:latin typeface="Roboto" pitchFamily="2" charset="0"/>
                <a:ea typeface="Roboto" pitchFamily="2" charset="0"/>
              </a:rPr>
              <a:t>Industrial 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IT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Internship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4" name="Conector reto 23"/>
          <p:cNvCxnSpPr>
            <a:stCxn id="27" idx="0"/>
            <a:endCxn id="16" idx="4"/>
          </p:cNvCxnSpPr>
          <p:nvPr/>
        </p:nvCxnSpPr>
        <p:spPr>
          <a:xfrm rot="5400000" flipH="1" flipV="1">
            <a:off x="3649151" y="5482879"/>
            <a:ext cx="1083633" cy="1588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6" idx="0"/>
            <a:endCxn id="26" idx="4"/>
          </p:cNvCxnSpPr>
          <p:nvPr/>
        </p:nvCxnSpPr>
        <p:spPr>
          <a:xfrm rot="5400000" flipH="1" flipV="1">
            <a:off x="3794314" y="4318222"/>
            <a:ext cx="805180" cy="118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4095684" y="3707254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083809" y="6024695"/>
            <a:ext cx="214314" cy="214314"/>
          </a:xfrm>
          <a:prstGeom prst="ellipse">
            <a:avLst/>
          </a:prstGeom>
          <a:solidFill>
            <a:srgbClr val="ECA223"/>
          </a:solidFill>
          <a:ln>
            <a:solidFill>
              <a:srgbClr val="ECA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28" name="Conector reto 27"/>
          <p:cNvCxnSpPr>
            <a:endCxn id="27" idx="2"/>
          </p:cNvCxnSpPr>
          <p:nvPr/>
        </p:nvCxnSpPr>
        <p:spPr>
          <a:xfrm>
            <a:off x="1726355" y="6124272"/>
            <a:ext cx="2357454" cy="7581"/>
          </a:xfrm>
          <a:prstGeom prst="line">
            <a:avLst/>
          </a:prstGeom>
          <a:ln w="38100">
            <a:solidFill>
              <a:srgbClr val="EC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726355" y="5862662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latin typeface="Roboto" pitchFamily="2" charset="0"/>
                <a:ea typeface="Roboto" pitchFamily="2" charset="0"/>
              </a:rPr>
              <a:t>Jan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/2012 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– </a:t>
            </a:r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Dec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/2012</a:t>
            </a:r>
            <a:endParaRPr lang="pt-BR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726355" y="6183568"/>
            <a:ext cx="2357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Oswald" pitchFamily="2" charset="0"/>
                <a:ea typeface="Roboto" pitchFamily="2" charset="0"/>
              </a:rPr>
              <a:t>CPE Jr</a:t>
            </a:r>
          </a:p>
          <a:p>
            <a:r>
              <a:rPr lang="pt-BR" sz="1100" dirty="0" smtClean="0">
                <a:latin typeface="Roboto" pitchFamily="2" charset="0"/>
                <a:ea typeface="Roboto" pitchFamily="2" charset="0"/>
              </a:rPr>
              <a:t>Project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Assistant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1" name="Conector reto 30"/>
          <p:cNvCxnSpPr>
            <a:endCxn id="27" idx="4"/>
          </p:cNvCxnSpPr>
          <p:nvPr/>
        </p:nvCxnSpPr>
        <p:spPr>
          <a:xfrm rot="5400000" flipH="1" flipV="1">
            <a:off x="3917132" y="6512751"/>
            <a:ext cx="547577" cy="94"/>
          </a:xfrm>
          <a:prstGeom prst="line">
            <a:avLst/>
          </a:prstGeom>
          <a:ln w="38100">
            <a:solidFill>
              <a:srgbClr val="EC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48" idx="0"/>
            <a:endCxn id="33" idx="4"/>
          </p:cNvCxnSpPr>
          <p:nvPr/>
        </p:nvCxnSpPr>
        <p:spPr>
          <a:xfrm rot="16200000" flipV="1">
            <a:off x="4123469" y="1241908"/>
            <a:ext cx="956252" cy="11875"/>
          </a:xfrm>
          <a:prstGeom prst="line">
            <a:avLst/>
          </a:prstGeom>
          <a:ln w="38100">
            <a:solidFill>
              <a:srgbClr val="59AC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488499" y="555406"/>
            <a:ext cx="214314" cy="214314"/>
          </a:xfrm>
          <a:prstGeom prst="ellipse">
            <a:avLst/>
          </a:prstGeom>
          <a:solidFill>
            <a:srgbClr val="59AC87"/>
          </a:solidFill>
          <a:ln>
            <a:solidFill>
              <a:srgbClr val="59A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34" name="Conector reto 33"/>
          <p:cNvCxnSpPr/>
          <p:nvPr/>
        </p:nvCxnSpPr>
        <p:spPr>
          <a:xfrm>
            <a:off x="4655313" y="654982"/>
            <a:ext cx="2357454" cy="7581"/>
          </a:xfrm>
          <a:prstGeom prst="line">
            <a:avLst/>
          </a:prstGeom>
          <a:ln w="38100">
            <a:solidFill>
              <a:srgbClr val="59AC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4714876" y="393372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Apr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/2016 – </a:t>
            </a:r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May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/2018</a:t>
            </a:r>
            <a:endParaRPr lang="pt-BR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14876" y="714277"/>
            <a:ext cx="23574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atin typeface="Oswald" pitchFamily="2" charset="0"/>
                <a:ea typeface="Roboto" pitchFamily="2" charset="0"/>
              </a:rPr>
              <a:t>PUC-MG</a:t>
            </a:r>
          </a:p>
          <a:p>
            <a:pPr algn="r"/>
            <a:r>
              <a:rPr lang="pt-BR" sz="1100" dirty="0" smtClean="0">
                <a:latin typeface="Roboto" pitchFamily="2" charset="0"/>
                <a:ea typeface="Roboto" pitchFamily="2" charset="0"/>
              </a:rPr>
              <a:t>Lato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Sensu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Postgraduate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course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in Web Applications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Development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7" name="Conector reto 36"/>
          <p:cNvCxnSpPr>
            <a:stCxn id="42" idx="0"/>
            <a:endCxn id="38" idx="4"/>
          </p:cNvCxnSpPr>
          <p:nvPr/>
        </p:nvCxnSpPr>
        <p:spPr>
          <a:xfrm rot="5400000" flipH="1" flipV="1">
            <a:off x="4107559" y="3198125"/>
            <a:ext cx="976194" cy="1588"/>
          </a:xfrm>
          <a:prstGeom prst="line">
            <a:avLst/>
          </a:prstGeom>
          <a:ln w="38100">
            <a:solidFill>
              <a:srgbClr val="E05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4488499" y="2495714"/>
            <a:ext cx="214314" cy="214314"/>
          </a:xfrm>
          <a:prstGeom prst="ellipse">
            <a:avLst/>
          </a:prstGeom>
          <a:solidFill>
            <a:srgbClr val="E05B55"/>
          </a:solidFill>
          <a:ln>
            <a:solidFill>
              <a:srgbClr val="E05B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4655313" y="2595291"/>
            <a:ext cx="2357454" cy="7581"/>
          </a:xfrm>
          <a:prstGeom prst="line">
            <a:avLst/>
          </a:prstGeom>
          <a:ln w="38100">
            <a:solidFill>
              <a:srgbClr val="E05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4714876" y="2333681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>
                <a:latin typeface="Roboto" pitchFamily="2" charset="0"/>
                <a:ea typeface="Roboto" pitchFamily="2" charset="0"/>
              </a:rPr>
              <a:t>Mar/2009 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– Jul/2015</a:t>
            </a:r>
            <a:endParaRPr lang="pt-BR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714876" y="2654586"/>
            <a:ext cx="23574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atin typeface="Oswald" pitchFamily="2" charset="0"/>
                <a:ea typeface="Roboto" pitchFamily="2" charset="0"/>
              </a:rPr>
              <a:t>UFMG</a:t>
            </a:r>
          </a:p>
          <a:p>
            <a:pPr algn="r"/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Control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and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Automation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Engineering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BSc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4488499" y="3686222"/>
            <a:ext cx="214314" cy="214314"/>
          </a:xfrm>
          <a:prstGeom prst="ellipse">
            <a:avLst/>
          </a:prstGeom>
          <a:solidFill>
            <a:srgbClr val="048082"/>
          </a:solidFill>
          <a:ln>
            <a:solidFill>
              <a:srgbClr val="048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43" name="Conector reto 42"/>
          <p:cNvCxnSpPr/>
          <p:nvPr/>
        </p:nvCxnSpPr>
        <p:spPr>
          <a:xfrm>
            <a:off x="4655313" y="3785799"/>
            <a:ext cx="2357454" cy="7581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714876" y="3524189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Sep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/2013 – </a:t>
            </a:r>
            <a:r>
              <a:rPr lang="pt-BR" sz="1000" b="1" dirty="0" err="1" smtClean="0">
                <a:latin typeface="Roboto" pitchFamily="2" charset="0"/>
                <a:ea typeface="Roboto" pitchFamily="2" charset="0"/>
              </a:rPr>
              <a:t>Aug</a:t>
            </a:r>
            <a:r>
              <a:rPr lang="pt-BR" sz="1000" b="1" dirty="0" smtClean="0">
                <a:latin typeface="Roboto" pitchFamily="2" charset="0"/>
                <a:ea typeface="Roboto" pitchFamily="2" charset="0"/>
              </a:rPr>
              <a:t>/2014</a:t>
            </a:r>
            <a:endParaRPr lang="pt-BR" sz="1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714876" y="3845095"/>
            <a:ext cx="2357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err="1" smtClean="0">
                <a:latin typeface="Oswald" pitchFamily="2" charset="0"/>
                <a:ea typeface="Roboto" pitchFamily="2" charset="0"/>
              </a:rPr>
              <a:t>Óbuda</a:t>
            </a:r>
            <a:r>
              <a:rPr lang="pt-BR" sz="1600" b="1" dirty="0" smtClean="0">
                <a:latin typeface="Oswald" pitchFamily="2" charset="0"/>
                <a:ea typeface="Roboto" pitchFamily="2" charset="0"/>
              </a:rPr>
              <a:t> </a:t>
            </a:r>
            <a:r>
              <a:rPr lang="pt-BR" sz="1600" b="1" dirty="0" err="1" smtClean="0">
                <a:latin typeface="Oswald" pitchFamily="2" charset="0"/>
                <a:ea typeface="Roboto" pitchFamily="2" charset="0"/>
              </a:rPr>
              <a:t>University</a:t>
            </a:r>
            <a:endParaRPr lang="pt-BR" sz="1600" b="1" dirty="0" smtClean="0">
              <a:latin typeface="Oswald" pitchFamily="2" charset="0"/>
              <a:ea typeface="Roboto" pitchFamily="2" charset="0"/>
            </a:endParaRPr>
          </a:p>
          <a:p>
            <a:pPr algn="r"/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Student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Exchange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Program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6" name="Conector reto 45"/>
          <p:cNvCxnSpPr>
            <a:stCxn id="49" idx="0"/>
            <a:endCxn id="42" idx="4"/>
          </p:cNvCxnSpPr>
          <p:nvPr/>
        </p:nvCxnSpPr>
        <p:spPr>
          <a:xfrm rot="5400000" flipH="1" flipV="1">
            <a:off x="4182547" y="4313648"/>
            <a:ext cx="826223" cy="1588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38" idx="0"/>
            <a:endCxn id="48" idx="4"/>
          </p:cNvCxnSpPr>
          <p:nvPr/>
        </p:nvCxnSpPr>
        <p:spPr>
          <a:xfrm rot="5400000" flipH="1" flipV="1">
            <a:off x="4323881" y="2212064"/>
            <a:ext cx="555429" cy="118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4500374" y="1725971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4488499" y="4726759"/>
            <a:ext cx="214314" cy="214314"/>
          </a:xfrm>
          <a:prstGeom prst="ellipse">
            <a:avLst/>
          </a:prstGeom>
          <a:solidFill>
            <a:srgbClr val="E05B55"/>
          </a:solidFill>
          <a:ln>
            <a:solidFill>
              <a:srgbClr val="E05B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53" name="Conector reto 52"/>
          <p:cNvCxnSpPr/>
          <p:nvPr/>
        </p:nvCxnSpPr>
        <p:spPr>
          <a:xfrm rot="5400000" flipH="1" flipV="1">
            <a:off x="3696795" y="5816286"/>
            <a:ext cx="1774073" cy="23655"/>
          </a:xfrm>
          <a:prstGeom prst="line">
            <a:avLst/>
          </a:prstGeom>
          <a:ln w="38100">
            <a:solidFill>
              <a:srgbClr val="E05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rot="5400000" flipH="1" flipV="1">
            <a:off x="3329330" y="1631358"/>
            <a:ext cx="1723277" cy="1588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761980" y="551447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rgbClr val="EA7F4F"/>
                </a:solidFill>
                <a:latin typeface="Roboto" pitchFamily="2" charset="0"/>
                <a:ea typeface="Roboto" pitchFamily="2" charset="0"/>
              </a:rPr>
              <a:t>Aug</a:t>
            </a:r>
            <a:r>
              <a:rPr lang="pt-BR" sz="1000" b="1" dirty="0" smtClean="0">
                <a:solidFill>
                  <a:srgbClr val="EA7F4F"/>
                </a:solidFill>
                <a:latin typeface="Roboto" pitchFamily="2" charset="0"/>
                <a:ea typeface="Roboto" pitchFamily="2" charset="0"/>
              </a:rPr>
              <a:t>/2015 – </a:t>
            </a:r>
            <a:r>
              <a:rPr lang="pt-BR" sz="1000" b="1" dirty="0" err="1" smtClean="0">
                <a:solidFill>
                  <a:srgbClr val="EA7F4F"/>
                </a:solidFill>
                <a:latin typeface="Roboto" pitchFamily="2" charset="0"/>
                <a:ea typeface="Roboto" pitchFamily="2" charset="0"/>
              </a:rPr>
              <a:t>May</a:t>
            </a:r>
            <a:r>
              <a:rPr lang="pt-BR" sz="1000" b="1" dirty="0" smtClean="0">
                <a:solidFill>
                  <a:srgbClr val="EA7F4F"/>
                </a:solidFill>
                <a:latin typeface="Roboto" pitchFamily="2" charset="0"/>
                <a:ea typeface="Roboto" pitchFamily="2" charset="0"/>
              </a:rPr>
              <a:t>/2018</a:t>
            </a:r>
            <a:endParaRPr lang="pt-BR" sz="1000" b="1" dirty="0">
              <a:solidFill>
                <a:srgbClr val="EA7F4F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857356" y="773920"/>
            <a:ext cx="2357454" cy="507831"/>
          </a:xfrm>
          <a:prstGeom prst="rect">
            <a:avLst/>
          </a:prstGeom>
          <a:solidFill>
            <a:srgbClr val="EA7F4F"/>
          </a:solidFill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Primetals</a:t>
            </a:r>
            <a:r>
              <a:rPr lang="pt-BR" sz="1600" b="1" dirty="0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 Technologies</a:t>
            </a:r>
          </a:p>
          <a:p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Software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Development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Engineer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5400000" flipH="1" flipV="1">
            <a:off x="3669998" y="3216216"/>
            <a:ext cx="1043432" cy="1494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38230" y="2468399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 smtClean="0">
                <a:solidFill>
                  <a:srgbClr val="EA7F4F"/>
                </a:solidFill>
                <a:latin typeface="Roboto" pitchFamily="2" charset="0"/>
                <a:ea typeface="Roboto" pitchFamily="2" charset="0"/>
              </a:rPr>
              <a:t>Sep</a:t>
            </a:r>
            <a:r>
              <a:rPr lang="pt-BR" sz="1000" b="1" dirty="0" smtClean="0">
                <a:solidFill>
                  <a:srgbClr val="EA7F4F"/>
                </a:solidFill>
                <a:latin typeface="Roboto" pitchFamily="2" charset="0"/>
                <a:ea typeface="Roboto" pitchFamily="2" charset="0"/>
              </a:rPr>
              <a:t>/2014 – Jul/2015</a:t>
            </a:r>
            <a:endParaRPr lang="pt-BR" sz="1000" b="1" dirty="0">
              <a:solidFill>
                <a:srgbClr val="EA7F4F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833606" y="2690871"/>
            <a:ext cx="2357454" cy="754053"/>
          </a:xfrm>
          <a:prstGeom prst="rect">
            <a:avLst/>
          </a:prstGeom>
          <a:solidFill>
            <a:srgbClr val="EA7F4F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Siemens / </a:t>
            </a:r>
            <a:r>
              <a:rPr lang="pt-BR" sz="1600" b="1" dirty="0" err="1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Primetals</a:t>
            </a:r>
            <a:r>
              <a:rPr lang="pt-BR" sz="1600" b="1" dirty="0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 Technologies</a:t>
            </a:r>
          </a:p>
          <a:p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Industrial IT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Internship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761980" y="4706727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Jan</a:t>
            </a:r>
            <a:r>
              <a:rPr lang="pt-BR" sz="1000" b="1" dirty="0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/2013 </a:t>
            </a:r>
            <a:r>
              <a:rPr lang="pt-BR" sz="1000" b="1" dirty="0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– </a:t>
            </a:r>
            <a:r>
              <a:rPr lang="pt-BR" sz="1000" b="1" dirty="0" err="1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Aug</a:t>
            </a:r>
            <a:r>
              <a:rPr lang="pt-BR" sz="1000" b="1" dirty="0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/2013</a:t>
            </a:r>
            <a:endParaRPr lang="pt-BR" sz="1000" b="1" dirty="0">
              <a:solidFill>
                <a:srgbClr val="048082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857356" y="4921434"/>
            <a:ext cx="2357454" cy="507831"/>
          </a:xfrm>
          <a:prstGeom prst="rect">
            <a:avLst/>
          </a:prstGeom>
          <a:solidFill>
            <a:srgbClr val="048082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Siemens</a:t>
            </a:r>
          </a:p>
          <a:p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Industrial 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IT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Internship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4" name="Conector reto 23"/>
          <p:cNvCxnSpPr/>
          <p:nvPr/>
        </p:nvCxnSpPr>
        <p:spPr>
          <a:xfrm rot="5400000" flipH="1" flipV="1">
            <a:off x="3649151" y="5482879"/>
            <a:ext cx="1083633" cy="1588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5400000" flipH="1" flipV="1">
            <a:off x="3794314" y="4318222"/>
            <a:ext cx="805180" cy="118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785918" y="5961166"/>
            <a:ext cx="2357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>
                <a:solidFill>
                  <a:srgbClr val="ECA223"/>
                </a:solidFill>
                <a:latin typeface="Roboto" pitchFamily="2" charset="0"/>
                <a:ea typeface="Roboto" pitchFamily="2" charset="0"/>
              </a:rPr>
              <a:t>Jan</a:t>
            </a:r>
            <a:r>
              <a:rPr lang="pt-BR" sz="1050" b="1" dirty="0" smtClean="0">
                <a:solidFill>
                  <a:srgbClr val="ECA223"/>
                </a:solidFill>
                <a:latin typeface="Roboto" pitchFamily="2" charset="0"/>
                <a:ea typeface="Roboto" pitchFamily="2" charset="0"/>
              </a:rPr>
              <a:t>/2012 </a:t>
            </a:r>
            <a:r>
              <a:rPr lang="pt-BR" sz="1050" b="1" dirty="0" smtClean="0">
                <a:solidFill>
                  <a:srgbClr val="ECA223"/>
                </a:solidFill>
                <a:latin typeface="Roboto" pitchFamily="2" charset="0"/>
                <a:ea typeface="Roboto" pitchFamily="2" charset="0"/>
              </a:rPr>
              <a:t>– </a:t>
            </a:r>
            <a:r>
              <a:rPr lang="pt-BR" sz="1050" b="1" dirty="0" err="1" smtClean="0">
                <a:solidFill>
                  <a:srgbClr val="ECA223"/>
                </a:solidFill>
                <a:latin typeface="Roboto" pitchFamily="2" charset="0"/>
                <a:ea typeface="Roboto" pitchFamily="2" charset="0"/>
              </a:rPr>
              <a:t>Dec</a:t>
            </a:r>
            <a:r>
              <a:rPr lang="pt-BR" sz="1050" b="1" dirty="0" smtClean="0">
                <a:solidFill>
                  <a:srgbClr val="ECA223"/>
                </a:solidFill>
                <a:latin typeface="Roboto" pitchFamily="2" charset="0"/>
                <a:ea typeface="Roboto" pitchFamily="2" charset="0"/>
              </a:rPr>
              <a:t>/2012</a:t>
            </a:r>
            <a:endParaRPr lang="pt-BR" sz="1050" b="1" dirty="0">
              <a:solidFill>
                <a:srgbClr val="ECA223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857356" y="6195443"/>
            <a:ext cx="2357454" cy="507831"/>
          </a:xfrm>
          <a:prstGeom prst="rect">
            <a:avLst/>
          </a:prstGeom>
          <a:solidFill>
            <a:srgbClr val="ECA223"/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CPE Jr</a:t>
            </a:r>
          </a:p>
          <a:p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Project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Assistant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5400000" flipH="1" flipV="1">
            <a:off x="3917132" y="6512751"/>
            <a:ext cx="547577" cy="94"/>
          </a:xfrm>
          <a:prstGeom prst="line">
            <a:avLst/>
          </a:prstGeom>
          <a:ln w="38100">
            <a:solidFill>
              <a:srgbClr val="EC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6200000" flipV="1">
            <a:off x="4123469" y="1241908"/>
            <a:ext cx="956252" cy="11875"/>
          </a:xfrm>
          <a:prstGeom prst="line">
            <a:avLst/>
          </a:prstGeom>
          <a:ln w="38100">
            <a:solidFill>
              <a:srgbClr val="59AC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4679251" y="527698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err="1" smtClean="0">
                <a:solidFill>
                  <a:srgbClr val="59AC87"/>
                </a:solidFill>
                <a:latin typeface="Roboto" pitchFamily="2" charset="0"/>
                <a:ea typeface="Roboto" pitchFamily="2" charset="0"/>
              </a:rPr>
              <a:t>Apr</a:t>
            </a:r>
            <a:r>
              <a:rPr lang="pt-BR" sz="1000" b="1" dirty="0" smtClean="0">
                <a:solidFill>
                  <a:srgbClr val="59AC87"/>
                </a:solidFill>
                <a:latin typeface="Roboto" pitchFamily="2" charset="0"/>
                <a:ea typeface="Roboto" pitchFamily="2" charset="0"/>
              </a:rPr>
              <a:t>/2016 – </a:t>
            </a:r>
            <a:r>
              <a:rPr lang="pt-BR" sz="1000" b="1" dirty="0" err="1" smtClean="0">
                <a:solidFill>
                  <a:srgbClr val="59AC87"/>
                </a:solidFill>
                <a:latin typeface="Roboto" pitchFamily="2" charset="0"/>
                <a:ea typeface="Roboto" pitchFamily="2" charset="0"/>
              </a:rPr>
              <a:t>May</a:t>
            </a:r>
            <a:r>
              <a:rPr lang="pt-BR" sz="1000" b="1" dirty="0" smtClean="0">
                <a:solidFill>
                  <a:srgbClr val="59AC87"/>
                </a:solidFill>
                <a:latin typeface="Roboto" pitchFamily="2" charset="0"/>
                <a:ea typeface="Roboto" pitchFamily="2" charset="0"/>
              </a:rPr>
              <a:t>/2018</a:t>
            </a:r>
            <a:endParaRPr lang="pt-BR" sz="1000" b="1" dirty="0">
              <a:solidFill>
                <a:srgbClr val="59AC87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595750" y="773652"/>
            <a:ext cx="2357454" cy="677108"/>
          </a:xfrm>
          <a:prstGeom prst="rect">
            <a:avLst/>
          </a:prstGeom>
          <a:solidFill>
            <a:srgbClr val="59AC87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PUC-MG</a:t>
            </a:r>
          </a:p>
          <a:p>
            <a:pPr algn="r"/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Lato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Sensu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Postgraduate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course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in Web Applications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Development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7" name="Conector reto 36"/>
          <p:cNvCxnSpPr>
            <a:endCxn id="41" idx="1"/>
          </p:cNvCxnSpPr>
          <p:nvPr/>
        </p:nvCxnSpPr>
        <p:spPr>
          <a:xfrm rot="16200000" flipV="1">
            <a:off x="4048753" y="3599513"/>
            <a:ext cx="1105871" cy="11876"/>
          </a:xfrm>
          <a:prstGeom prst="line">
            <a:avLst/>
          </a:prstGeom>
          <a:ln w="38100">
            <a:solidFill>
              <a:srgbClr val="E05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4691126" y="2492338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smtClean="0">
                <a:solidFill>
                  <a:srgbClr val="E05B55"/>
                </a:solidFill>
                <a:latin typeface="Roboto" pitchFamily="2" charset="0"/>
                <a:ea typeface="Roboto" pitchFamily="2" charset="0"/>
              </a:rPr>
              <a:t>Mar/2009 </a:t>
            </a:r>
            <a:r>
              <a:rPr lang="pt-BR" sz="1000" b="1" dirty="0" smtClean="0">
                <a:solidFill>
                  <a:srgbClr val="E05B55"/>
                </a:solidFill>
                <a:latin typeface="Roboto" pitchFamily="2" charset="0"/>
                <a:ea typeface="Roboto" pitchFamily="2" charset="0"/>
              </a:rPr>
              <a:t>– Jul/2015</a:t>
            </a:r>
            <a:endParaRPr lang="pt-BR" sz="1000" b="1" dirty="0">
              <a:solidFill>
                <a:srgbClr val="E05B55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595750" y="2713961"/>
            <a:ext cx="2357454" cy="677108"/>
          </a:xfrm>
          <a:prstGeom prst="rect">
            <a:avLst/>
          </a:prstGeom>
          <a:solidFill>
            <a:srgbClr val="E05B55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UFMG</a:t>
            </a:r>
          </a:p>
          <a:p>
            <a:pPr algn="r"/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Control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Automation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Engineering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BSc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667188" y="3682846"/>
            <a:ext cx="2357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dirty="0" err="1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Sep</a:t>
            </a:r>
            <a:r>
              <a:rPr lang="pt-BR" sz="1000" b="1" dirty="0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/2013 – </a:t>
            </a:r>
            <a:r>
              <a:rPr lang="pt-BR" sz="1000" b="1" dirty="0" err="1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Aug</a:t>
            </a:r>
            <a:r>
              <a:rPr lang="pt-BR" sz="1000" b="1" dirty="0" smtClean="0">
                <a:solidFill>
                  <a:srgbClr val="048082"/>
                </a:solidFill>
                <a:latin typeface="Roboto" pitchFamily="2" charset="0"/>
                <a:ea typeface="Roboto" pitchFamily="2" charset="0"/>
              </a:rPr>
              <a:t>/2014</a:t>
            </a:r>
            <a:endParaRPr lang="pt-BR" sz="1000" b="1" dirty="0">
              <a:solidFill>
                <a:srgbClr val="048082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95750" y="3904470"/>
            <a:ext cx="2357454" cy="507831"/>
          </a:xfrm>
          <a:prstGeom prst="rect">
            <a:avLst/>
          </a:prstGeom>
          <a:solidFill>
            <a:srgbClr val="048082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err="1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Óbuda</a:t>
            </a:r>
            <a:r>
              <a:rPr lang="pt-BR" sz="1600" b="1" dirty="0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 </a:t>
            </a:r>
            <a:r>
              <a:rPr lang="pt-BR" sz="1600" b="1" dirty="0" err="1" smtClean="0">
                <a:solidFill>
                  <a:schemeClr val="bg1"/>
                </a:solidFill>
                <a:latin typeface="Oswald" pitchFamily="2" charset="0"/>
                <a:ea typeface="Roboto" pitchFamily="2" charset="0"/>
              </a:rPr>
              <a:t>University</a:t>
            </a:r>
            <a:endParaRPr lang="pt-BR" sz="1600" b="1" dirty="0" smtClean="0">
              <a:solidFill>
                <a:schemeClr val="bg1"/>
              </a:solidFill>
              <a:latin typeface="Oswald" pitchFamily="2" charset="0"/>
              <a:ea typeface="Roboto" pitchFamily="2" charset="0"/>
            </a:endParaRPr>
          </a:p>
          <a:p>
            <a:pPr algn="r"/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Student</a:t>
            </a:r>
            <a:r>
              <a:rPr lang="pt-BR" sz="11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Exchange </a:t>
            </a:r>
            <a:r>
              <a:rPr lang="pt-BR" sz="1100" dirty="0" err="1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Program</a:t>
            </a:r>
            <a:endParaRPr lang="pt-BR" sz="11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6" name="Conector reto 45"/>
          <p:cNvCxnSpPr/>
          <p:nvPr/>
        </p:nvCxnSpPr>
        <p:spPr>
          <a:xfrm rot="5400000" flipH="1" flipV="1">
            <a:off x="4194422" y="4516087"/>
            <a:ext cx="826223" cy="1588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rot="5400000" flipH="1" flipV="1">
            <a:off x="4323881" y="2057704"/>
            <a:ext cx="555429" cy="118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rot="5400000" flipH="1" flipV="1">
            <a:off x="3708670" y="5816286"/>
            <a:ext cx="1774073" cy="23655"/>
          </a:xfrm>
          <a:prstGeom prst="line">
            <a:avLst/>
          </a:prstGeom>
          <a:ln w="38100">
            <a:solidFill>
              <a:srgbClr val="E05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2792845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3606800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353536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279284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157839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214990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424974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507207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6104135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646432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815548" y="607220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521494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442913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378618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378618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489268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3143247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2329293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175778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111484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314324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2329293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2" y="1861703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111484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1043409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Texto Explicativo 1 45"/>
          <p:cNvSpPr/>
          <p:nvPr/>
        </p:nvSpPr>
        <p:spPr>
          <a:xfrm>
            <a:off x="5786446" y="211497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311511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5972632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511537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432955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368435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304367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225559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161491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100010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4429133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364331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235743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1142985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3864415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4678370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460693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386441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264996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322147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532131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614364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7175705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753589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815548" y="714377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628651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550070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485775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485775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596425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4214818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340086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282935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218641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421481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340086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2" y="2933273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218641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2114978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Texto Explicativo 1 45"/>
          <p:cNvSpPr/>
          <p:nvPr/>
        </p:nvSpPr>
        <p:spPr>
          <a:xfrm>
            <a:off x="5786446" y="318654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418668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7044202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618694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540112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475592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411524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Set</a:t>
            </a:r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332716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268648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207167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550070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471488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342900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2214554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reto 40"/>
          <p:cNvCxnSpPr/>
          <p:nvPr/>
        </p:nvCxnSpPr>
        <p:spPr>
          <a:xfrm rot="5400000" flipH="1" flipV="1">
            <a:off x="4608513" y="1134607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4815548" y="671054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exto Explicativo 1 44"/>
          <p:cNvSpPr/>
          <p:nvPr/>
        </p:nvSpPr>
        <p:spPr>
          <a:xfrm>
            <a:off x="5786446" y="642918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2018 - </a:t>
            </a:r>
            <a:r>
              <a:rPr lang="pt-BR" sz="1200" dirty="0" err="1" smtClean="0">
                <a:solidFill>
                  <a:schemeClr val="tx1"/>
                </a:solidFill>
              </a:rPr>
              <a:t>ongoing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Computer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Science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MSc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 rot="5400000" flipH="1" flipV="1">
            <a:off x="4608513" y="1820851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4815548" y="142873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>
            <a:endCxn id="63" idx="4"/>
          </p:cNvCxnSpPr>
          <p:nvPr/>
        </p:nvCxnSpPr>
        <p:spPr>
          <a:xfrm rot="5400000" flipH="1" flipV="1">
            <a:off x="3461469" y="1540235"/>
            <a:ext cx="1285884" cy="648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4000496" y="686220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214810" y="1355040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 rot="5400000" flipH="1" flipV="1">
            <a:off x="4608513" y="3864415"/>
            <a:ext cx="642942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rot="5400000" flipH="1" flipV="1">
            <a:off x="4608513" y="4678370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5400000" flipH="1" flipV="1">
            <a:off x="3793461" y="460693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rot="5400000" flipH="1" flipV="1">
            <a:off x="3793461" y="386441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5400000" flipH="1" flipV="1">
            <a:off x="4608513" y="264996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 flipH="1" flipV="1">
            <a:off x="4608513" y="322147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rot="5400000" flipH="1" flipV="1">
            <a:off x="3793461" y="532131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3856826" y="614364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endCxn id="17" idx="4"/>
          </p:cNvCxnSpPr>
          <p:nvPr/>
        </p:nvCxnSpPr>
        <p:spPr>
          <a:xfrm rot="5400000" flipH="1" flipV="1">
            <a:off x="3439269" y="7175705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5400000" flipH="1" flipV="1">
            <a:off x="4608513" y="753589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4815548" y="7143775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14564" y="628651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013466" y="550070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00496" y="485775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485775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rot="5400000" flipH="1" flipV="1">
            <a:off x="3793461" y="596425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815548" y="4214818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4815548" y="3400862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4815548" y="282935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4815548" y="218641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4000496" y="421481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4000496" y="3400862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/>
          <p:cNvCxnSpPr>
            <a:endCxn id="40" idx="4"/>
          </p:cNvCxnSpPr>
          <p:nvPr/>
        </p:nvCxnSpPr>
        <p:spPr>
          <a:xfrm rot="16200000" flipV="1">
            <a:off x="3575112" y="2933273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000496" y="218641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o Explicativo 1 43"/>
          <p:cNvSpPr/>
          <p:nvPr/>
        </p:nvSpPr>
        <p:spPr>
          <a:xfrm>
            <a:off x="5786446" y="2114978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6" name="Texto Explicativo 1 45"/>
          <p:cNvSpPr/>
          <p:nvPr/>
        </p:nvSpPr>
        <p:spPr>
          <a:xfrm>
            <a:off x="5786446" y="318654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7" name="Texto Explicativo 1 46"/>
          <p:cNvSpPr/>
          <p:nvPr/>
        </p:nvSpPr>
        <p:spPr>
          <a:xfrm>
            <a:off x="5786446" y="418668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14810" y="7044202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2009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214810" y="618694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214810" y="540112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4214810" y="475592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14810" y="411524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Set</a:t>
            </a:r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4214810" y="332716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214810" y="268648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4214810" y="207167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58" name="Texto Explicativo 1 57"/>
          <p:cNvSpPr/>
          <p:nvPr/>
        </p:nvSpPr>
        <p:spPr>
          <a:xfrm>
            <a:off x="1643042" y="5500702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9" name="Texto Explicativo 1 58"/>
          <p:cNvSpPr/>
          <p:nvPr/>
        </p:nvSpPr>
        <p:spPr>
          <a:xfrm>
            <a:off x="1643042" y="471488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0" name="Texto Explicativo 1 59"/>
          <p:cNvSpPr/>
          <p:nvPr/>
        </p:nvSpPr>
        <p:spPr>
          <a:xfrm>
            <a:off x="1643042" y="342900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62" name="Texto Explicativo 1 61"/>
          <p:cNvSpPr/>
          <p:nvPr/>
        </p:nvSpPr>
        <p:spPr>
          <a:xfrm>
            <a:off x="1643042" y="2214554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41" name="Conector reto 40"/>
          <p:cNvCxnSpPr/>
          <p:nvPr/>
        </p:nvCxnSpPr>
        <p:spPr>
          <a:xfrm rot="5400000" flipH="1" flipV="1">
            <a:off x="4608513" y="1134607"/>
            <a:ext cx="642942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4815548" y="671054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exto Explicativo 1 44"/>
          <p:cNvSpPr/>
          <p:nvPr/>
        </p:nvSpPr>
        <p:spPr>
          <a:xfrm>
            <a:off x="5786446" y="642918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2018 - </a:t>
            </a:r>
            <a:r>
              <a:rPr lang="pt-BR" sz="1200" dirty="0" err="1" smtClean="0">
                <a:solidFill>
                  <a:schemeClr val="tx1"/>
                </a:solidFill>
              </a:rPr>
              <a:t>ongoing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Computer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Science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MSc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56" name="Conector reto 55"/>
          <p:cNvCxnSpPr/>
          <p:nvPr/>
        </p:nvCxnSpPr>
        <p:spPr>
          <a:xfrm rot="5400000" flipH="1" flipV="1">
            <a:off x="4608513" y="1820851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4815548" y="1428736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/>
          <p:cNvCxnSpPr>
            <a:endCxn id="63" idx="4"/>
          </p:cNvCxnSpPr>
          <p:nvPr/>
        </p:nvCxnSpPr>
        <p:spPr>
          <a:xfrm rot="5400000" flipH="1" flipV="1">
            <a:off x="3461469" y="1540235"/>
            <a:ext cx="1285884" cy="648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4000496" y="686220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4214810" y="1355040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rot="5400000" flipH="1" flipV="1">
            <a:off x="4608513" y="2792845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rot="5400000" flipH="1" flipV="1">
            <a:off x="4608513" y="3606800"/>
            <a:ext cx="64294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5400000" flipH="1" flipV="1">
            <a:off x="3793461" y="3535362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5400000" flipH="1" flipV="1">
            <a:off x="3793461" y="2792845"/>
            <a:ext cx="642942" cy="158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 flipH="1" flipV="1">
            <a:off x="4608513" y="1578399"/>
            <a:ext cx="642942" cy="158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 flipH="1" flipV="1">
            <a:off x="4608513" y="2149903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 flipH="1" flipV="1">
            <a:off x="3793461" y="4249742"/>
            <a:ext cx="642942" cy="158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 flipH="1" flipV="1">
            <a:off x="3856826" y="5072073"/>
            <a:ext cx="2143934" cy="7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endCxn id="15" idx="4"/>
          </p:cNvCxnSpPr>
          <p:nvPr/>
        </p:nvCxnSpPr>
        <p:spPr>
          <a:xfrm rot="5400000" flipH="1" flipV="1">
            <a:off x="3439269" y="6104135"/>
            <a:ext cx="1357322" cy="7581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 flipH="1" flipV="1">
            <a:off x="4608513" y="6464320"/>
            <a:ext cx="642942" cy="158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214810" y="5643579"/>
            <a:ext cx="613708" cy="571504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2009</a:t>
            </a:r>
            <a:endParaRPr lang="pt-BR" sz="950" b="1" dirty="0">
              <a:solidFill>
                <a:schemeClr val="tx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4014564" y="521494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4013466" y="4429131"/>
            <a:ext cx="214314" cy="21431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00496" y="3786189"/>
            <a:ext cx="214314" cy="21431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4815548" y="3786189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 rot="5400000" flipH="1" flipV="1">
            <a:off x="3793461" y="4892684"/>
            <a:ext cx="642942" cy="158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4815548" y="3143247"/>
            <a:ext cx="214314" cy="214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815548" y="2329293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815548" y="1757788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4815548" y="1114846"/>
            <a:ext cx="214314" cy="2143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000496" y="3143247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4000496" y="2329293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>
            <a:endCxn id="27" idx="4"/>
          </p:cNvCxnSpPr>
          <p:nvPr/>
        </p:nvCxnSpPr>
        <p:spPr>
          <a:xfrm rot="16200000" flipV="1">
            <a:off x="3575112" y="1861703"/>
            <a:ext cx="1071570" cy="64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000496" y="1114846"/>
            <a:ext cx="214314" cy="21431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o Explicativo 1 27"/>
          <p:cNvSpPr/>
          <p:nvPr/>
        </p:nvSpPr>
        <p:spPr>
          <a:xfrm>
            <a:off x="5786446" y="1043409"/>
            <a:ext cx="2286016" cy="928694"/>
          </a:xfrm>
          <a:prstGeom prst="borderCallout1">
            <a:avLst>
              <a:gd name="adj1" fmla="val 20063"/>
              <a:gd name="adj2" fmla="val -675"/>
              <a:gd name="adj3" fmla="val 19291"/>
              <a:gd name="adj4" fmla="val -29893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2016-2018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PUC-MG – Lato </a:t>
            </a:r>
            <a:r>
              <a:rPr lang="pt-BR" sz="1200" dirty="0" err="1" smtClean="0">
                <a:solidFill>
                  <a:schemeClr val="tx1"/>
                </a:solidFill>
              </a:rPr>
              <a:t>Sensu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Postgraduate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course</a:t>
            </a:r>
            <a:r>
              <a:rPr lang="pt-BR" sz="1200" dirty="0" smtClean="0">
                <a:solidFill>
                  <a:schemeClr val="tx1"/>
                </a:solidFill>
              </a:rPr>
              <a:t> in Web Applications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Texto Explicativo 1 28"/>
          <p:cNvSpPr/>
          <p:nvPr/>
        </p:nvSpPr>
        <p:spPr>
          <a:xfrm>
            <a:off x="5786446" y="2114979"/>
            <a:ext cx="2286016" cy="857256"/>
          </a:xfrm>
          <a:prstGeom prst="borderCallout1">
            <a:avLst>
              <a:gd name="adj1" fmla="val 36473"/>
              <a:gd name="adj2" fmla="val -60"/>
              <a:gd name="adj3" fmla="val 37342"/>
              <a:gd name="adj4" fmla="val -3358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2009-2015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UFMG – </a:t>
            </a:r>
            <a:r>
              <a:rPr lang="pt-BR" sz="1200" dirty="0" err="1" smtClean="0">
                <a:solidFill>
                  <a:schemeClr val="tx1"/>
                </a:solidFill>
              </a:rPr>
              <a:t>Control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and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Automation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Engineering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BSc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0" name="Texto Explicativo 1 29"/>
          <p:cNvSpPr/>
          <p:nvPr/>
        </p:nvSpPr>
        <p:spPr>
          <a:xfrm>
            <a:off x="5786446" y="3115111"/>
            <a:ext cx="2286016" cy="857256"/>
          </a:xfrm>
          <a:prstGeom prst="borderCallout1">
            <a:avLst>
              <a:gd name="adj1" fmla="val 18422"/>
              <a:gd name="adj2" fmla="val -1906"/>
              <a:gd name="adj3" fmla="val 17650"/>
              <a:gd name="adj4" fmla="val -34201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2013-2014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Óbuda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University</a:t>
            </a:r>
            <a:r>
              <a:rPr lang="pt-BR" sz="1200" dirty="0" smtClean="0">
                <a:solidFill>
                  <a:schemeClr val="tx1"/>
                </a:solidFill>
              </a:rPr>
              <a:t> – </a:t>
            </a:r>
            <a:r>
              <a:rPr lang="pt-BR" sz="1200" dirty="0" err="1" smtClean="0">
                <a:solidFill>
                  <a:schemeClr val="tx1"/>
                </a:solidFill>
              </a:rPr>
              <a:t>Student</a:t>
            </a:r>
            <a:r>
              <a:rPr lang="pt-BR" sz="1200" dirty="0" smtClean="0">
                <a:solidFill>
                  <a:schemeClr val="tx1"/>
                </a:solidFill>
              </a:rPr>
              <a:t> Exchange </a:t>
            </a:r>
            <a:r>
              <a:rPr lang="pt-BR" sz="1200" dirty="0" err="1" smtClean="0">
                <a:solidFill>
                  <a:schemeClr val="tx1"/>
                </a:solidFill>
              </a:rPr>
              <a:t>Program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214810" y="5115376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2012</a:t>
            </a:r>
            <a:endParaRPr lang="pt-BR" sz="11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214810" y="4329558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Jan</a:t>
            </a:r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214810" y="368435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2013</a:t>
            </a:r>
            <a:endParaRPr lang="pt-BR" sz="11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214810" y="304367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Sep</a:t>
            </a:r>
            <a:endParaRPr lang="pt-BR" sz="1100" dirty="0" smtClean="0"/>
          </a:p>
          <a:p>
            <a:pPr algn="ctr"/>
            <a:r>
              <a:rPr lang="pt-BR" sz="1100" dirty="0" smtClean="0"/>
              <a:t>2014</a:t>
            </a:r>
            <a:endParaRPr lang="pt-BR" sz="11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214810" y="2255597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Aug</a:t>
            </a:r>
            <a:endParaRPr lang="pt-BR" sz="1100" dirty="0" smtClean="0"/>
          </a:p>
          <a:p>
            <a:pPr algn="ctr"/>
            <a:r>
              <a:rPr lang="pt-BR" sz="1100" dirty="0" smtClean="0"/>
              <a:t>2015</a:t>
            </a:r>
            <a:endParaRPr lang="pt-BR" sz="11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214810" y="1614914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Mar</a:t>
            </a:r>
          </a:p>
          <a:p>
            <a:pPr algn="ctr"/>
            <a:r>
              <a:rPr lang="pt-BR" sz="1100" dirty="0" smtClean="0"/>
              <a:t>2016</a:t>
            </a:r>
            <a:endParaRPr lang="pt-BR" sz="11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214810" y="1000109"/>
            <a:ext cx="57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May</a:t>
            </a:r>
            <a:endParaRPr lang="pt-BR" sz="1100" dirty="0" smtClean="0"/>
          </a:p>
          <a:p>
            <a:pPr algn="ctr"/>
            <a:r>
              <a:rPr lang="pt-BR" sz="1100" dirty="0" smtClean="0"/>
              <a:t>2018</a:t>
            </a:r>
            <a:endParaRPr lang="pt-BR" sz="1100" dirty="0"/>
          </a:p>
        </p:txBody>
      </p:sp>
      <p:sp>
        <p:nvSpPr>
          <p:cNvPr id="39" name="Texto Explicativo 1 38"/>
          <p:cNvSpPr/>
          <p:nvPr/>
        </p:nvSpPr>
        <p:spPr>
          <a:xfrm>
            <a:off x="1643042" y="4429133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CPE Jr – Project </a:t>
            </a:r>
            <a:r>
              <a:rPr lang="pt-BR" sz="1200" dirty="0" err="1" smtClean="0">
                <a:solidFill>
                  <a:schemeClr val="tx1"/>
                </a:solidFill>
              </a:rPr>
              <a:t>Assistant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0" name="Texto Explicativo 1 39"/>
          <p:cNvSpPr/>
          <p:nvPr/>
        </p:nvSpPr>
        <p:spPr>
          <a:xfrm>
            <a:off x="1643042" y="3643314"/>
            <a:ext cx="1857388" cy="714380"/>
          </a:xfrm>
          <a:prstGeom prst="borderCallout1">
            <a:avLst>
              <a:gd name="adj1" fmla="val 36801"/>
              <a:gd name="adj2" fmla="val 99348"/>
              <a:gd name="adj3" fmla="val 37999"/>
              <a:gd name="adj4" fmla="val 127739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2013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Texto Explicativo 1 40"/>
          <p:cNvSpPr/>
          <p:nvPr/>
        </p:nvSpPr>
        <p:spPr>
          <a:xfrm>
            <a:off x="1643042" y="2357430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2014-2015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Siemens/</a:t>
            </a:r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Industrial IT </a:t>
            </a:r>
            <a:r>
              <a:rPr lang="pt-BR" sz="1200" dirty="0" err="1" smtClean="0">
                <a:solidFill>
                  <a:schemeClr val="tx1"/>
                </a:solidFill>
              </a:rPr>
              <a:t>Internship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Texto Explicativo 1 41"/>
          <p:cNvSpPr/>
          <p:nvPr/>
        </p:nvSpPr>
        <p:spPr>
          <a:xfrm>
            <a:off x="1643042" y="1142985"/>
            <a:ext cx="1857388" cy="714380"/>
          </a:xfrm>
          <a:prstGeom prst="borderCallout1">
            <a:avLst>
              <a:gd name="adj1" fmla="val 15140"/>
              <a:gd name="adj2" fmla="val 100863"/>
              <a:gd name="adj3" fmla="val 14368"/>
              <a:gd name="adj4" fmla="val 123952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2015-2018</a:t>
            </a:r>
          </a:p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Primetals</a:t>
            </a:r>
            <a:r>
              <a:rPr lang="pt-BR" sz="1200" dirty="0" smtClean="0">
                <a:solidFill>
                  <a:schemeClr val="tx1"/>
                </a:solidFill>
              </a:rPr>
              <a:t> – Software </a:t>
            </a:r>
            <a:r>
              <a:rPr lang="pt-BR" sz="1200" dirty="0" err="1" smtClean="0">
                <a:solidFill>
                  <a:schemeClr val="tx1"/>
                </a:solidFill>
              </a:rPr>
              <a:t>Development</a:t>
            </a:r>
            <a:r>
              <a:rPr lang="pt-BR" sz="1200" dirty="0" smtClean="0">
                <a:solidFill>
                  <a:schemeClr val="tx1"/>
                </a:solidFill>
              </a:rPr>
              <a:t> </a:t>
            </a:r>
            <a:r>
              <a:rPr lang="pt-BR" sz="1200" dirty="0" err="1" smtClean="0">
                <a:solidFill>
                  <a:schemeClr val="tx1"/>
                </a:solidFill>
              </a:rPr>
              <a:t>Engineer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/>
          <p:cNvCxnSpPr/>
          <p:nvPr/>
        </p:nvCxnSpPr>
        <p:spPr>
          <a:xfrm rot="5400000" flipH="1" flipV="1">
            <a:off x="1320777" y="4749809"/>
            <a:ext cx="642942" cy="158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 flipH="1" flipV="1">
            <a:off x="1108051" y="4749809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00034" y="5072074"/>
            <a:ext cx="613708" cy="571504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2009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 flipH="1" flipV="1">
            <a:off x="606397" y="5964255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 flipH="1" flipV="1">
            <a:off x="393671" y="5964255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214414" y="5072074"/>
            <a:ext cx="613708" cy="57150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2009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 rot="5400000" flipH="1" flipV="1">
            <a:off x="3207399" y="3535363"/>
            <a:ext cx="642942" cy="158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 flipH="1" flipV="1">
            <a:off x="2994673" y="3535363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386656" y="3857628"/>
            <a:ext cx="613708" cy="571504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2012</a:t>
            </a:r>
            <a:endParaRPr lang="pt-BR" sz="950" b="1" dirty="0">
              <a:solidFill>
                <a:schemeClr val="tx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101036" y="3857628"/>
            <a:ext cx="613708" cy="57150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2012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/>
          <p:nvPr/>
        </p:nvCxnSpPr>
        <p:spPr>
          <a:xfrm rot="5400000" flipH="1" flipV="1">
            <a:off x="3967159" y="3678239"/>
            <a:ext cx="642942" cy="1588"/>
          </a:xfrm>
          <a:prstGeom prst="line">
            <a:avLst/>
          </a:prstGeom>
          <a:ln w="5715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4073522" y="4000505"/>
            <a:ext cx="613708" cy="571504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2012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 rot="5400000" flipH="1" flipV="1">
            <a:off x="5822959" y="3463925"/>
            <a:ext cx="642942" cy="1588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716596" y="2571745"/>
            <a:ext cx="613708" cy="571504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err="1" smtClean="0">
                <a:solidFill>
                  <a:schemeClr val="tx1"/>
                </a:solidFill>
              </a:rPr>
              <a:t>Aug</a:t>
            </a:r>
            <a:endParaRPr lang="pt-BR" sz="9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2013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/>
          <p:nvPr/>
        </p:nvCxnSpPr>
        <p:spPr>
          <a:xfrm rot="5400000" flipH="1" flipV="1">
            <a:off x="6582719" y="2249479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6689082" y="2571745"/>
            <a:ext cx="613708" cy="571504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err="1" smtClean="0">
                <a:solidFill>
                  <a:schemeClr val="tx1"/>
                </a:solidFill>
              </a:rPr>
              <a:t>Aug</a:t>
            </a:r>
            <a:endParaRPr lang="pt-BR" sz="9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2013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 rot="5400000" flipH="1" flipV="1">
            <a:off x="392083" y="4749809"/>
            <a:ext cx="642942" cy="158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5400000" flipH="1" flipV="1">
            <a:off x="7608909" y="2249479"/>
            <a:ext cx="642942" cy="1588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7502546" y="2571745"/>
            <a:ext cx="613708" cy="571504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err="1" smtClean="0">
                <a:solidFill>
                  <a:schemeClr val="tx1"/>
                </a:solidFill>
              </a:rPr>
              <a:t>Aug</a:t>
            </a:r>
            <a:endParaRPr lang="pt-BR" sz="9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2013</a:t>
            </a:r>
            <a:endParaRPr lang="pt-BR" sz="950" b="1" dirty="0">
              <a:solidFill>
                <a:schemeClr val="tx1"/>
              </a:solidFill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5400000" flipH="1" flipV="1">
            <a:off x="4894265" y="3463925"/>
            <a:ext cx="642942" cy="1588"/>
          </a:xfrm>
          <a:prstGeom prst="line">
            <a:avLst/>
          </a:prstGeom>
          <a:ln w="5715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4958424" y="2571745"/>
            <a:ext cx="613708" cy="571504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" b="1" dirty="0" err="1" smtClean="0">
                <a:solidFill>
                  <a:schemeClr val="tx1"/>
                </a:solidFill>
              </a:rPr>
              <a:t>Aug</a:t>
            </a:r>
            <a:endParaRPr lang="pt-BR" sz="9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950" b="1" dirty="0" smtClean="0">
                <a:solidFill>
                  <a:schemeClr val="tx1"/>
                </a:solidFill>
              </a:rPr>
              <a:t>2013</a:t>
            </a:r>
            <a:endParaRPr lang="pt-BR" sz="95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>
            <a:stCxn id="11" idx="0"/>
            <a:endCxn id="5" idx="4"/>
          </p:cNvCxnSpPr>
          <p:nvPr/>
        </p:nvCxnSpPr>
        <p:spPr>
          <a:xfrm rot="5400000" flipH="1" flipV="1">
            <a:off x="3533956" y="1426730"/>
            <a:ext cx="1314022" cy="1588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083809" y="555406"/>
            <a:ext cx="214314" cy="214314"/>
          </a:xfrm>
          <a:prstGeom prst="ellipse">
            <a:avLst/>
          </a:prstGeom>
          <a:solidFill>
            <a:srgbClr val="EA7F4F"/>
          </a:solidFill>
          <a:ln>
            <a:solidFill>
              <a:srgbClr val="EA7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7" name="Conector reto 6"/>
          <p:cNvCxnSpPr>
            <a:endCxn id="5" idx="2"/>
          </p:cNvCxnSpPr>
          <p:nvPr/>
        </p:nvCxnSpPr>
        <p:spPr>
          <a:xfrm>
            <a:off x="1726355" y="654982"/>
            <a:ext cx="2357454" cy="7581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726355" y="285728"/>
            <a:ext cx="23574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Aug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/2015 – </a:t>
            </a:r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May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/2018</a:t>
            </a:r>
            <a:endParaRPr lang="pt-BR" sz="1650" dirty="0">
              <a:latin typeface="Oswald" pitchFamily="2" charset="0"/>
              <a:ea typeface="Roboto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26355" y="71427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 smtClean="0">
                <a:latin typeface="Roboto" pitchFamily="2" charset="0"/>
                <a:ea typeface="Roboto" pitchFamily="2" charset="0"/>
              </a:rPr>
              <a:t>Primetals</a:t>
            </a:r>
            <a:r>
              <a:rPr lang="pt-BR" sz="1100" b="1" dirty="0" smtClean="0">
                <a:latin typeface="Roboto" pitchFamily="2" charset="0"/>
                <a:ea typeface="Roboto" pitchFamily="2" charset="0"/>
              </a:rPr>
              <a:t> Technologies</a:t>
            </a:r>
          </a:p>
          <a:p>
            <a:r>
              <a:rPr lang="pt-BR" sz="1100" dirty="0" smtClean="0">
                <a:latin typeface="Roboto" pitchFamily="2" charset="0"/>
                <a:ea typeface="Roboto" pitchFamily="2" charset="0"/>
              </a:rPr>
              <a:t>Software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Development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Engineer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 rot="5400000" flipH="1" flipV="1">
            <a:off x="3669998" y="2806961"/>
            <a:ext cx="1043432" cy="1494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083809" y="2083741"/>
            <a:ext cx="214314" cy="214314"/>
          </a:xfrm>
          <a:prstGeom prst="ellipse">
            <a:avLst/>
          </a:prstGeom>
          <a:solidFill>
            <a:srgbClr val="EA7F4F"/>
          </a:solidFill>
          <a:ln>
            <a:solidFill>
              <a:srgbClr val="EA7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12" name="Conector reto 11"/>
          <p:cNvCxnSpPr>
            <a:endCxn id="11" idx="2"/>
          </p:cNvCxnSpPr>
          <p:nvPr/>
        </p:nvCxnSpPr>
        <p:spPr>
          <a:xfrm>
            <a:off x="1726355" y="2183317"/>
            <a:ext cx="2357454" cy="7581"/>
          </a:xfrm>
          <a:prstGeom prst="line">
            <a:avLst/>
          </a:prstGeom>
          <a:ln w="38100">
            <a:solidFill>
              <a:srgbClr val="EA7F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26355" y="1809677"/>
            <a:ext cx="23574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Sep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/2014 – Jul/2015</a:t>
            </a:r>
            <a:endParaRPr lang="pt-BR" sz="1650" dirty="0">
              <a:latin typeface="Oswald" pitchFamily="2" charset="0"/>
              <a:ea typeface="Roboto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26355" y="2242614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latin typeface="Roboto" pitchFamily="2" charset="0"/>
                <a:ea typeface="Roboto" pitchFamily="2" charset="0"/>
              </a:rPr>
              <a:t>Siemens / </a:t>
            </a:r>
            <a:r>
              <a:rPr lang="pt-BR" sz="1100" b="1" dirty="0" err="1" smtClean="0">
                <a:latin typeface="Roboto" pitchFamily="2" charset="0"/>
                <a:ea typeface="Roboto" pitchFamily="2" charset="0"/>
              </a:rPr>
              <a:t>Primetals</a:t>
            </a:r>
            <a:r>
              <a:rPr lang="pt-BR" sz="1100" b="1" dirty="0" smtClean="0">
                <a:latin typeface="Roboto" pitchFamily="2" charset="0"/>
                <a:ea typeface="Roboto" pitchFamily="2" charset="0"/>
              </a:rPr>
              <a:t> Technologies</a:t>
            </a:r>
          </a:p>
          <a:p>
            <a:r>
              <a:rPr lang="pt-BR" sz="1100" dirty="0" smtClean="0">
                <a:latin typeface="Roboto" pitchFamily="2" charset="0"/>
                <a:ea typeface="Roboto" pitchFamily="2" charset="0"/>
              </a:rPr>
              <a:t>Industrial IT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Internship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083809" y="4317493"/>
            <a:ext cx="214314" cy="214314"/>
          </a:xfrm>
          <a:prstGeom prst="ellipse">
            <a:avLst/>
          </a:prstGeom>
          <a:solidFill>
            <a:srgbClr val="048082"/>
          </a:solidFill>
          <a:ln>
            <a:solidFill>
              <a:srgbClr val="048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17" name="Conector reto 16"/>
          <p:cNvCxnSpPr>
            <a:endCxn id="16" idx="2"/>
          </p:cNvCxnSpPr>
          <p:nvPr/>
        </p:nvCxnSpPr>
        <p:spPr>
          <a:xfrm>
            <a:off x="1726355" y="4417070"/>
            <a:ext cx="2357454" cy="7581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726355" y="4047817"/>
            <a:ext cx="23574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0" dirty="0" smtClean="0">
                <a:latin typeface="Oswald" pitchFamily="2" charset="0"/>
                <a:ea typeface="Roboto" pitchFamily="2" charset="0"/>
              </a:rPr>
              <a:t>Jan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/2013 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– </a:t>
            </a:r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Aug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/2013</a:t>
            </a:r>
            <a:endParaRPr lang="pt-BR" sz="1650" dirty="0">
              <a:latin typeface="Oswald" pitchFamily="2" charset="0"/>
              <a:ea typeface="Roboto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26355" y="4476366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latin typeface="Roboto" pitchFamily="2" charset="0"/>
                <a:ea typeface="Roboto" pitchFamily="2" charset="0"/>
              </a:rPr>
              <a:t>Siemens</a:t>
            </a:r>
          </a:p>
          <a:p>
            <a:r>
              <a:rPr lang="pt-BR" sz="1100" dirty="0" smtClean="0">
                <a:latin typeface="Roboto" pitchFamily="2" charset="0"/>
                <a:ea typeface="Roboto" pitchFamily="2" charset="0"/>
              </a:rPr>
              <a:t>Industrial 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IT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Internship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4" name="Conector reto 23"/>
          <p:cNvCxnSpPr>
            <a:stCxn id="27" idx="0"/>
            <a:endCxn id="16" idx="4"/>
          </p:cNvCxnSpPr>
          <p:nvPr/>
        </p:nvCxnSpPr>
        <p:spPr>
          <a:xfrm rot="5400000" flipH="1" flipV="1">
            <a:off x="3649151" y="5073624"/>
            <a:ext cx="1083633" cy="1588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6" idx="0"/>
          </p:cNvCxnSpPr>
          <p:nvPr/>
        </p:nvCxnSpPr>
        <p:spPr>
          <a:xfrm rot="5400000" flipH="1" flipV="1">
            <a:off x="3715039" y="3833493"/>
            <a:ext cx="959931" cy="80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4095684" y="3286124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083809" y="5615440"/>
            <a:ext cx="214314" cy="214314"/>
          </a:xfrm>
          <a:prstGeom prst="ellipse">
            <a:avLst/>
          </a:prstGeom>
          <a:solidFill>
            <a:srgbClr val="ECA223"/>
          </a:solidFill>
          <a:ln>
            <a:solidFill>
              <a:srgbClr val="ECA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28" name="Conector reto 27"/>
          <p:cNvCxnSpPr>
            <a:endCxn id="27" idx="2"/>
          </p:cNvCxnSpPr>
          <p:nvPr/>
        </p:nvCxnSpPr>
        <p:spPr>
          <a:xfrm>
            <a:off x="1726355" y="5715016"/>
            <a:ext cx="2357454" cy="7581"/>
          </a:xfrm>
          <a:prstGeom prst="line">
            <a:avLst/>
          </a:prstGeom>
          <a:ln w="38100">
            <a:solidFill>
              <a:srgbClr val="EC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726355" y="5345764"/>
            <a:ext cx="23574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0" dirty="0" smtClean="0">
                <a:latin typeface="Oswald" pitchFamily="2" charset="0"/>
                <a:ea typeface="Roboto" pitchFamily="2" charset="0"/>
              </a:rPr>
              <a:t>Jan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/2012 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– </a:t>
            </a:r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Dec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/2012</a:t>
            </a:r>
            <a:endParaRPr lang="pt-BR" sz="1650" dirty="0">
              <a:latin typeface="Oswald" pitchFamily="2" charset="0"/>
              <a:ea typeface="Roboto" pitchFamily="2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726355" y="5774313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latin typeface="Roboto" pitchFamily="2" charset="0"/>
                <a:ea typeface="Roboto" pitchFamily="2" charset="0"/>
              </a:rPr>
              <a:t>CPE Jr</a:t>
            </a:r>
          </a:p>
          <a:p>
            <a:r>
              <a:rPr lang="pt-BR" sz="1100" dirty="0" smtClean="0">
                <a:latin typeface="Roboto" pitchFamily="2" charset="0"/>
                <a:ea typeface="Roboto" pitchFamily="2" charset="0"/>
              </a:rPr>
              <a:t>Project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Assistant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1" name="Conector reto 30"/>
          <p:cNvCxnSpPr/>
          <p:nvPr/>
        </p:nvCxnSpPr>
        <p:spPr>
          <a:xfrm rot="5400000" flipH="1" flipV="1">
            <a:off x="3669904" y="6264123"/>
            <a:ext cx="1043432" cy="1494"/>
          </a:xfrm>
          <a:prstGeom prst="line">
            <a:avLst/>
          </a:prstGeom>
          <a:ln w="38100">
            <a:solidFill>
              <a:srgbClr val="EC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48" idx="0"/>
            <a:endCxn id="33" idx="4"/>
          </p:cNvCxnSpPr>
          <p:nvPr/>
        </p:nvCxnSpPr>
        <p:spPr>
          <a:xfrm rot="16200000" flipV="1">
            <a:off x="3950617" y="1414762"/>
            <a:ext cx="1301959" cy="11875"/>
          </a:xfrm>
          <a:prstGeom prst="line">
            <a:avLst/>
          </a:prstGeom>
          <a:ln w="38100">
            <a:solidFill>
              <a:srgbClr val="59AC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4488499" y="555406"/>
            <a:ext cx="214314" cy="214314"/>
          </a:xfrm>
          <a:prstGeom prst="ellipse">
            <a:avLst/>
          </a:prstGeom>
          <a:solidFill>
            <a:srgbClr val="59AC87"/>
          </a:solidFill>
          <a:ln>
            <a:solidFill>
              <a:srgbClr val="59A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34" name="Conector reto 33"/>
          <p:cNvCxnSpPr/>
          <p:nvPr/>
        </p:nvCxnSpPr>
        <p:spPr>
          <a:xfrm>
            <a:off x="4655313" y="654982"/>
            <a:ext cx="2357454" cy="7581"/>
          </a:xfrm>
          <a:prstGeom prst="line">
            <a:avLst/>
          </a:prstGeom>
          <a:ln w="38100">
            <a:solidFill>
              <a:srgbClr val="59AC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4714876" y="285728"/>
            <a:ext cx="23574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Apr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/2016 – </a:t>
            </a:r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May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/2018</a:t>
            </a:r>
            <a:endParaRPr lang="pt-BR" sz="1650" dirty="0">
              <a:latin typeface="Oswald" pitchFamily="2" charset="0"/>
              <a:ea typeface="Roboto" pitchFamily="2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14876" y="714277"/>
            <a:ext cx="2357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 smtClean="0">
                <a:latin typeface="Roboto" pitchFamily="2" charset="0"/>
                <a:ea typeface="Roboto" pitchFamily="2" charset="0"/>
              </a:rPr>
              <a:t>PUC-MG</a:t>
            </a:r>
          </a:p>
          <a:p>
            <a:pPr algn="r"/>
            <a:r>
              <a:rPr lang="pt-BR" sz="1100" dirty="0" smtClean="0">
                <a:latin typeface="Roboto" pitchFamily="2" charset="0"/>
                <a:ea typeface="Roboto" pitchFamily="2" charset="0"/>
              </a:rPr>
              <a:t>Lato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Sensu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Postgraduate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course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in Web Applications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Development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7" name="Conector reto 36"/>
          <p:cNvCxnSpPr>
            <a:stCxn id="42" idx="0"/>
          </p:cNvCxnSpPr>
          <p:nvPr/>
        </p:nvCxnSpPr>
        <p:spPr>
          <a:xfrm rot="16200000" flipV="1">
            <a:off x="3953651" y="3675487"/>
            <a:ext cx="1273821" cy="10193"/>
          </a:xfrm>
          <a:prstGeom prst="line">
            <a:avLst/>
          </a:prstGeom>
          <a:ln w="38100">
            <a:solidFill>
              <a:srgbClr val="E05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4488499" y="2841421"/>
            <a:ext cx="214314" cy="214314"/>
          </a:xfrm>
          <a:prstGeom prst="ellipse">
            <a:avLst/>
          </a:prstGeom>
          <a:solidFill>
            <a:srgbClr val="E05B55"/>
          </a:solidFill>
          <a:ln>
            <a:solidFill>
              <a:srgbClr val="E05B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39" name="Conector reto 38"/>
          <p:cNvCxnSpPr/>
          <p:nvPr/>
        </p:nvCxnSpPr>
        <p:spPr>
          <a:xfrm>
            <a:off x="4655313" y="2940997"/>
            <a:ext cx="2357454" cy="7581"/>
          </a:xfrm>
          <a:prstGeom prst="line">
            <a:avLst/>
          </a:prstGeom>
          <a:ln w="38100">
            <a:solidFill>
              <a:srgbClr val="E05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4714876" y="2571745"/>
            <a:ext cx="23574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50" dirty="0" smtClean="0">
                <a:latin typeface="Oswald" pitchFamily="2" charset="0"/>
                <a:ea typeface="Roboto" pitchFamily="2" charset="0"/>
              </a:rPr>
              <a:t>Mar/2009 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– Jul/2015</a:t>
            </a:r>
            <a:endParaRPr lang="pt-BR" sz="1650" dirty="0">
              <a:latin typeface="Oswald" pitchFamily="2" charset="0"/>
              <a:ea typeface="Roboto" pitchFamily="2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714876" y="3000293"/>
            <a:ext cx="2357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 smtClean="0">
                <a:latin typeface="Roboto" pitchFamily="2" charset="0"/>
                <a:ea typeface="Roboto" pitchFamily="2" charset="0"/>
              </a:rPr>
              <a:t>UFMG</a:t>
            </a:r>
            <a:endParaRPr lang="pt-BR" sz="1200" b="1" dirty="0" smtClean="0">
              <a:latin typeface="Roboto" pitchFamily="2" charset="0"/>
              <a:ea typeface="Roboto" pitchFamily="2" charset="0"/>
            </a:endParaRPr>
          </a:p>
          <a:p>
            <a:pPr algn="r"/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Control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and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Automation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Engineering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BSc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4488499" y="4317493"/>
            <a:ext cx="214314" cy="214314"/>
          </a:xfrm>
          <a:prstGeom prst="ellipse">
            <a:avLst/>
          </a:prstGeom>
          <a:solidFill>
            <a:srgbClr val="048082"/>
          </a:solidFill>
          <a:ln>
            <a:solidFill>
              <a:srgbClr val="048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43" name="Conector reto 42"/>
          <p:cNvCxnSpPr/>
          <p:nvPr/>
        </p:nvCxnSpPr>
        <p:spPr>
          <a:xfrm>
            <a:off x="4655313" y="4417070"/>
            <a:ext cx="2357454" cy="7581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714876" y="4047817"/>
            <a:ext cx="235745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Sep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/2013 – </a:t>
            </a:r>
            <a:r>
              <a:rPr lang="pt-BR" sz="1650" dirty="0" err="1" smtClean="0">
                <a:latin typeface="Oswald" pitchFamily="2" charset="0"/>
                <a:ea typeface="Roboto" pitchFamily="2" charset="0"/>
              </a:rPr>
              <a:t>Aug</a:t>
            </a:r>
            <a:r>
              <a:rPr lang="pt-BR" sz="1650" dirty="0" smtClean="0">
                <a:latin typeface="Oswald" pitchFamily="2" charset="0"/>
                <a:ea typeface="Roboto" pitchFamily="2" charset="0"/>
              </a:rPr>
              <a:t>/2014</a:t>
            </a:r>
            <a:endParaRPr lang="pt-BR" sz="1650" dirty="0">
              <a:latin typeface="Oswald" pitchFamily="2" charset="0"/>
              <a:ea typeface="Roboto" pitchFamily="2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714876" y="4476366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 err="1" smtClean="0">
                <a:latin typeface="Roboto" pitchFamily="2" charset="0"/>
                <a:ea typeface="Roboto" pitchFamily="2" charset="0"/>
              </a:rPr>
              <a:t>Óbuda</a:t>
            </a:r>
            <a:r>
              <a:rPr lang="pt-BR" sz="11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pt-BR" sz="1100" b="1" dirty="0" err="1" smtClean="0">
                <a:latin typeface="Roboto" pitchFamily="2" charset="0"/>
                <a:ea typeface="Roboto" pitchFamily="2" charset="0"/>
              </a:rPr>
              <a:t>University</a:t>
            </a:r>
            <a:endParaRPr lang="pt-BR" sz="1100" b="1" dirty="0" smtClean="0">
              <a:latin typeface="Roboto" pitchFamily="2" charset="0"/>
              <a:ea typeface="Roboto" pitchFamily="2" charset="0"/>
            </a:endParaRPr>
          </a:p>
          <a:p>
            <a:pPr algn="r"/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Student</a:t>
            </a:r>
            <a:r>
              <a:rPr lang="pt-BR" sz="1100" dirty="0" smtClean="0">
                <a:latin typeface="Roboto" pitchFamily="2" charset="0"/>
                <a:ea typeface="Roboto" pitchFamily="2" charset="0"/>
              </a:rPr>
              <a:t> Exchange </a:t>
            </a:r>
            <a:r>
              <a:rPr lang="pt-BR" sz="1100" dirty="0" err="1" smtClean="0">
                <a:latin typeface="Roboto" pitchFamily="2" charset="0"/>
                <a:ea typeface="Roboto" pitchFamily="2" charset="0"/>
              </a:rPr>
              <a:t>Program</a:t>
            </a:r>
            <a:endParaRPr lang="pt-BR" sz="1100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6" name="Conector reto 45"/>
          <p:cNvCxnSpPr>
            <a:stCxn id="49" idx="0"/>
            <a:endCxn id="42" idx="4"/>
          </p:cNvCxnSpPr>
          <p:nvPr/>
        </p:nvCxnSpPr>
        <p:spPr>
          <a:xfrm rot="5400000" flipH="1" flipV="1">
            <a:off x="4053841" y="5073624"/>
            <a:ext cx="1083633" cy="1588"/>
          </a:xfrm>
          <a:prstGeom prst="line">
            <a:avLst/>
          </a:prstGeom>
          <a:ln w="38100">
            <a:solidFill>
              <a:srgbClr val="048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rot="5400000" flipH="1" flipV="1">
            <a:off x="4285548" y="2463793"/>
            <a:ext cx="642942" cy="158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4500374" y="2071679"/>
            <a:ext cx="214314" cy="2143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4488499" y="5615440"/>
            <a:ext cx="214314" cy="214314"/>
          </a:xfrm>
          <a:prstGeom prst="ellipse">
            <a:avLst/>
          </a:prstGeom>
          <a:solidFill>
            <a:srgbClr val="E05B55"/>
          </a:solidFill>
          <a:ln>
            <a:solidFill>
              <a:srgbClr val="E05B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swald Light" pitchFamily="2" charset="0"/>
            </a:endParaRPr>
          </a:p>
        </p:txBody>
      </p:sp>
      <p:cxnSp>
        <p:nvCxnSpPr>
          <p:cNvPr id="53" name="Conector reto 52"/>
          <p:cNvCxnSpPr/>
          <p:nvPr/>
        </p:nvCxnSpPr>
        <p:spPr>
          <a:xfrm rot="5400000" flipH="1" flipV="1">
            <a:off x="4062907" y="6264123"/>
            <a:ext cx="1043432" cy="1494"/>
          </a:xfrm>
          <a:prstGeom prst="line">
            <a:avLst/>
          </a:prstGeom>
          <a:ln w="38100">
            <a:solidFill>
              <a:srgbClr val="E05B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555</Words>
  <Application>Microsoft Office PowerPoint</Application>
  <PresentationFormat>Apresentação na tela (4:3)</PresentationFormat>
  <Paragraphs>239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Tarcisio Cortes</dc:creator>
  <cp:lastModifiedBy>Tarcisio Cortes</cp:lastModifiedBy>
  <cp:revision>45</cp:revision>
  <dcterms:created xsi:type="dcterms:W3CDTF">2018-05-23T01:33:03Z</dcterms:created>
  <dcterms:modified xsi:type="dcterms:W3CDTF">2018-05-28T20:37:10Z</dcterms:modified>
</cp:coreProperties>
</file>