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3716000" cx="24384000"/>
  <p:notesSz cx="6858000" cy="9144000"/>
  <p:embeddedFontLs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92">
          <p15:clr>
            <a:srgbClr val="747775"/>
          </p15:clr>
        </p15:guide>
        <p15:guide id="2" pos="14688">
          <p15:clr>
            <a:srgbClr val="747775"/>
          </p15:clr>
        </p15:guide>
      </p15:sldGuideLst>
    </p:ext>
    <p:ext uri="GoogleSlidesCustomDataVersion2">
      <go:slidesCustomData xmlns:go="http://customooxmlschemas.google.com/" r:id="rId34" roundtripDataSignature="AMtx7mgTqF2drqCj4z/IXcR8Zj/l20Ls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2"/>
        <p:guide pos="1468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6.xml"/><Relationship Id="rId33" Type="http://schemas.openxmlformats.org/officeDocument/2006/relationships/font" Target="fonts/HelveticaNeue-boldItalic.fntdata"/><Relationship Id="rId10" Type="http://schemas.openxmlformats.org/officeDocument/2006/relationships/slide" Target="slides/slide5.xml"/><Relationship Id="rId32"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336fbbb8a_0_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336fbbb8a_0_2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336fbbb8a_0_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336fbbb8a_0_2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336fbbb8a_0_2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336fbbb8a_0_2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336fbbb8a_0_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336fbbb8a_0_2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336fbbb8a_0_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336fbbb8a_0_2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336fbbb8a_0_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336fbbb8a_0_2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336fbbb8a_0_2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336fbbb8a_0_2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336fbbb8a_0_2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336fbbb8a_0_2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336fbbb8a_0_2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336fbbb8a_0_2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336fbbb8a_0_3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336fbbb8a_0_3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336fbbb8a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336fbbb8a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336fbbb8a_0_3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336fbbb8a_0_3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336fbbb8a_0_3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336fbbb8a_0_3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336fbbb8a_0_3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336fbbb8a_0_3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336fbbb8a_0_3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336fbbb8a_0_3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336fbbb8a_0_3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336fbbb8a_0_3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336fbbb8a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336fbbb8a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336fbbb8a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336fbbb8a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336fbbb8a_0_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336fbbb8a_0_1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336fbbb8a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336fbbb8a_0_1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336fbbb8a_0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336fbbb8a_0_2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336fbbb8a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336fbbb8a_0_2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336fbbb8a_0_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336fbbb8a_0_2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type="title">
  <p:cSld name="TITLE">
    <p:bg>
      <p:bgPr>
        <a:solidFill>
          <a:srgbClr val="003462"/>
        </a:solidFill>
      </p:bgPr>
    </p:bg>
    <p:spTree>
      <p:nvGrpSpPr>
        <p:cNvPr id="9" name="Shape 9"/>
        <p:cNvGrpSpPr/>
        <p:nvPr/>
      </p:nvGrpSpPr>
      <p:grpSpPr>
        <a:xfrm>
          <a:off x="0" y="0"/>
          <a:ext cx="0" cy="0"/>
          <a:chOff x="0" y="0"/>
          <a:chExt cx="0" cy="0"/>
        </a:xfrm>
      </p:grpSpPr>
      <p:sp>
        <p:nvSpPr>
          <p:cNvPr id="10" name="Google Shape;10;p8"/>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FFFFFF"/>
              </a:buClr>
              <a:buSzPts val="3600"/>
              <a:buFont typeface="Helvetica Neue"/>
              <a:buNone/>
              <a:defRPr b="1" sz="3600">
                <a:solidFill>
                  <a:srgbClr val="FFFFFF"/>
                </a:solidFill>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1" name="Google Shape;11;p8"/>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FFFFFF"/>
              </a:buClr>
              <a:buSzPts val="11600"/>
              <a:buFont typeface="Helvetica Neue"/>
              <a:buNone/>
              <a:defRPr sz="11600">
                <a:solidFill>
                  <a:srgbClr val="FFFFFF"/>
                </a:solidFill>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12" name="Google Shape;12;p8"/>
          <p:cNvSpPr txBox="1"/>
          <p:nvPr>
            <p:ph idx="2" type="body"/>
          </p:nvPr>
        </p:nvSpPr>
        <p:spPr>
          <a:xfrm>
            <a:off x="1201342" y="72104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chemeClr val="accent1"/>
              </a:buClr>
              <a:buSzPts val="5500"/>
              <a:buFont typeface="Helvetica Neue"/>
              <a:buNone/>
              <a:defRPr b="1" sz="5500">
                <a:solidFill>
                  <a:schemeClr val="accent1"/>
                </a:solidFill>
              </a:defRPr>
            </a:lvl1pPr>
            <a:lvl2pPr indent="-228600" lvl="1" marL="914400" algn="l">
              <a:lnSpc>
                <a:spcPct val="100000"/>
              </a:lnSpc>
              <a:spcBef>
                <a:spcPts val="0"/>
              </a:spcBef>
              <a:spcAft>
                <a:spcPts val="0"/>
              </a:spcAft>
              <a:buClr>
                <a:schemeClr val="accent1"/>
              </a:buClr>
              <a:buSzPts val="5500"/>
              <a:buFont typeface="Helvetica Neue"/>
              <a:buNone/>
              <a:defRPr b="1" sz="5500">
                <a:solidFill>
                  <a:schemeClr val="accent1"/>
                </a:solidFill>
              </a:defRPr>
            </a:lvl2pPr>
            <a:lvl3pPr indent="-228600" lvl="2" marL="1371600" algn="l">
              <a:lnSpc>
                <a:spcPct val="100000"/>
              </a:lnSpc>
              <a:spcBef>
                <a:spcPts val="0"/>
              </a:spcBef>
              <a:spcAft>
                <a:spcPts val="0"/>
              </a:spcAft>
              <a:buClr>
                <a:schemeClr val="accent1"/>
              </a:buClr>
              <a:buSzPts val="5500"/>
              <a:buFont typeface="Helvetica Neue"/>
              <a:buNone/>
              <a:defRPr b="1" sz="5500">
                <a:solidFill>
                  <a:schemeClr val="accent1"/>
                </a:solidFill>
              </a:defRPr>
            </a:lvl3pPr>
            <a:lvl4pPr indent="-228600" lvl="3" marL="1828800" algn="l">
              <a:lnSpc>
                <a:spcPct val="100000"/>
              </a:lnSpc>
              <a:spcBef>
                <a:spcPts val="0"/>
              </a:spcBef>
              <a:spcAft>
                <a:spcPts val="0"/>
              </a:spcAft>
              <a:buClr>
                <a:schemeClr val="accent1"/>
              </a:buClr>
              <a:buSzPts val="5500"/>
              <a:buFont typeface="Helvetica Neue"/>
              <a:buNone/>
              <a:defRPr b="1" sz="5500">
                <a:solidFill>
                  <a:schemeClr val="accent1"/>
                </a:solidFill>
              </a:defRPr>
            </a:lvl4pPr>
            <a:lvl5pPr indent="-228600" lvl="4" marL="2286000" algn="l">
              <a:lnSpc>
                <a:spcPct val="100000"/>
              </a:lnSpc>
              <a:spcBef>
                <a:spcPts val="0"/>
              </a:spcBef>
              <a:spcAft>
                <a:spcPts val="0"/>
              </a:spcAft>
              <a:buClr>
                <a:schemeClr val="accent1"/>
              </a:buClr>
              <a:buSzPts val="5500"/>
              <a:buFont typeface="Helvetica Neue"/>
              <a:buNone/>
              <a:defRPr b="1" sz="5500">
                <a:solidFill>
                  <a:schemeClr val="accent1"/>
                </a:solidFill>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p:cSld name="Ordre du jour">
    <p:spTree>
      <p:nvGrpSpPr>
        <p:cNvPr id="48" name="Shape 48"/>
        <p:cNvGrpSpPr/>
        <p:nvPr/>
      </p:nvGrpSpPr>
      <p:grpSpPr>
        <a:xfrm>
          <a:off x="0" y="0"/>
          <a:ext cx="0" cy="0"/>
          <a:chOff x="0" y="0"/>
          <a:chExt cx="0" cy="0"/>
        </a:xfrm>
      </p:grpSpPr>
      <p:sp>
        <p:nvSpPr>
          <p:cNvPr id="49" name="Google Shape;49;p16"/>
          <p:cNvSpPr txBox="1"/>
          <p:nvPr>
            <p:ph type="title"/>
          </p:nvPr>
        </p:nvSpPr>
        <p:spPr>
          <a:xfrm>
            <a:off x="1206500" y="952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50" name="Google Shape;50;p16"/>
          <p:cNvSpPr txBox="1"/>
          <p:nvPr>
            <p:ph idx="1" type="body"/>
          </p:nvPr>
        </p:nvSpPr>
        <p:spPr>
          <a:xfrm>
            <a:off x="1206500" y="2247900"/>
            <a:ext cx="21971000" cy="9347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1" name="Google Shape;51;p16"/>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2" name="Google Shape;52;p1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éclaration">
  <p:cSld name="Déclaration">
    <p:spTree>
      <p:nvGrpSpPr>
        <p:cNvPr id="53" name="Shape 53"/>
        <p:cNvGrpSpPr/>
        <p:nvPr/>
      </p:nvGrpSpPr>
      <p:grpSpPr>
        <a:xfrm>
          <a:off x="0" y="0"/>
          <a:ext cx="0" cy="0"/>
          <a:chOff x="0" y="0"/>
          <a:chExt cx="0" cy="0"/>
        </a:xfrm>
      </p:grpSpPr>
      <p:sp>
        <p:nvSpPr>
          <p:cNvPr id="54" name="Google Shape;54;p17"/>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4C7F"/>
              </a:buClr>
              <a:buSzPts val="11600"/>
              <a:buFont typeface="Helvetica Neue"/>
              <a:buNone/>
              <a:defRPr sz="11600">
                <a:solidFill>
                  <a:srgbClr val="004C7F"/>
                </a:solidFill>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5" name="Google Shape;55;p1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it important">
  <p:cSld name="Fait important">
    <p:spTree>
      <p:nvGrpSpPr>
        <p:cNvPr id="56" name="Shape 56"/>
        <p:cNvGrpSpPr/>
        <p:nvPr/>
      </p:nvGrpSpPr>
      <p:grpSpPr>
        <a:xfrm>
          <a:off x="0" y="0"/>
          <a:ext cx="0" cy="0"/>
          <a:chOff x="0" y="0"/>
          <a:chExt cx="0" cy="0"/>
        </a:xfrm>
      </p:grpSpPr>
      <p:sp>
        <p:nvSpPr>
          <p:cNvPr id="57" name="Google Shape;57;p18"/>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4C7F"/>
              </a:buClr>
              <a:buSzPts val="25000"/>
              <a:buFont typeface="Helvetica Neue"/>
              <a:buNone/>
              <a:defRPr b="1" sz="25000">
                <a:solidFill>
                  <a:srgbClr val="004C7F"/>
                </a:solidFill>
              </a:defRPr>
            </a:lvl1pPr>
            <a:lvl2pPr indent="-228600" lvl="1" marL="914400" algn="ctr">
              <a:lnSpc>
                <a:spcPct val="80000"/>
              </a:lnSpc>
              <a:spcBef>
                <a:spcPts val="0"/>
              </a:spcBef>
              <a:spcAft>
                <a:spcPts val="0"/>
              </a:spcAft>
              <a:buClr>
                <a:srgbClr val="004C7F"/>
              </a:buClr>
              <a:buSzPts val="25000"/>
              <a:buFont typeface="Helvetica Neue"/>
              <a:buNone/>
              <a:defRPr b="1" sz="25000">
                <a:solidFill>
                  <a:srgbClr val="004C7F"/>
                </a:solidFill>
              </a:defRPr>
            </a:lvl2pPr>
            <a:lvl3pPr indent="-228600" lvl="2" marL="1371600" algn="ctr">
              <a:lnSpc>
                <a:spcPct val="80000"/>
              </a:lnSpc>
              <a:spcBef>
                <a:spcPts val="0"/>
              </a:spcBef>
              <a:spcAft>
                <a:spcPts val="0"/>
              </a:spcAft>
              <a:buClr>
                <a:srgbClr val="004C7F"/>
              </a:buClr>
              <a:buSzPts val="25000"/>
              <a:buFont typeface="Helvetica Neue"/>
              <a:buNone/>
              <a:defRPr b="1" sz="25000">
                <a:solidFill>
                  <a:srgbClr val="004C7F"/>
                </a:solidFill>
              </a:defRPr>
            </a:lvl3pPr>
            <a:lvl4pPr indent="-228600" lvl="3" marL="1828800" algn="ctr">
              <a:lnSpc>
                <a:spcPct val="80000"/>
              </a:lnSpc>
              <a:spcBef>
                <a:spcPts val="0"/>
              </a:spcBef>
              <a:spcAft>
                <a:spcPts val="0"/>
              </a:spcAft>
              <a:buClr>
                <a:srgbClr val="004C7F"/>
              </a:buClr>
              <a:buSzPts val="25000"/>
              <a:buFont typeface="Helvetica Neue"/>
              <a:buNone/>
              <a:defRPr b="1" sz="25000">
                <a:solidFill>
                  <a:srgbClr val="004C7F"/>
                </a:solidFill>
              </a:defRPr>
            </a:lvl4pPr>
            <a:lvl5pPr indent="-228600" lvl="4" marL="2286000" algn="ctr">
              <a:lnSpc>
                <a:spcPct val="80000"/>
              </a:lnSpc>
              <a:spcBef>
                <a:spcPts val="0"/>
              </a:spcBef>
              <a:spcAft>
                <a:spcPts val="0"/>
              </a:spcAft>
              <a:buClr>
                <a:srgbClr val="004C7F"/>
              </a:buClr>
              <a:buSzPts val="25000"/>
              <a:buFont typeface="Helvetica Neue"/>
              <a:buNone/>
              <a:defRPr b="1" sz="25000">
                <a:solidFill>
                  <a:srgbClr val="004C7F"/>
                </a:solidFill>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8" name="Google Shape;58;p18"/>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9" name="Google Shape;59;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60" name="Shape 60"/>
        <p:cNvGrpSpPr/>
        <p:nvPr/>
      </p:nvGrpSpPr>
      <p:grpSpPr>
        <a:xfrm>
          <a:off x="0" y="0"/>
          <a:ext cx="0" cy="0"/>
          <a:chOff x="0" y="0"/>
          <a:chExt cx="0" cy="0"/>
        </a:xfrm>
      </p:grpSpPr>
      <p:sp>
        <p:nvSpPr>
          <p:cNvPr id="61" name="Google Shape;61;p19"/>
          <p:cNvSpPr txBox="1"/>
          <p:nvPr>
            <p:ph idx="1" type="body"/>
          </p:nvPr>
        </p:nvSpPr>
        <p:spPr>
          <a:xfrm>
            <a:off x="2480825" y="10675453"/>
            <a:ext cx="201492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2" name="Google Shape;62;p19"/>
          <p:cNvSpPr txBox="1"/>
          <p:nvPr>
            <p:ph idx="2" type="body"/>
          </p:nvPr>
        </p:nvSpPr>
        <p:spPr>
          <a:xfrm>
            <a:off x="1753923" y="4939860"/>
            <a:ext cx="20876154"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4C7F"/>
              </a:buClr>
              <a:buSzPts val="8500"/>
              <a:buFont typeface="Helvetica Neue"/>
              <a:buNone/>
              <a:defRPr sz="8500">
                <a:solidFill>
                  <a:srgbClr val="004C7F"/>
                </a:solidFill>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3" name="Google Shape;63;p1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64" name="Shape 64"/>
        <p:cNvGrpSpPr/>
        <p:nvPr/>
      </p:nvGrpSpPr>
      <p:grpSpPr>
        <a:xfrm>
          <a:off x="0" y="0"/>
          <a:ext cx="0" cy="0"/>
          <a:chOff x="0" y="0"/>
          <a:chExt cx="0" cy="0"/>
        </a:xfrm>
      </p:grpSpPr>
      <p:sp>
        <p:nvSpPr>
          <p:cNvPr id="65" name="Google Shape;65;p20"/>
          <p:cNvSpPr/>
          <p:nvPr>
            <p:ph idx="2" type="pic"/>
          </p:nvPr>
        </p:nvSpPr>
        <p:spPr>
          <a:xfrm>
            <a:off x="15436504" y="1270000"/>
            <a:ext cx="8167167" cy="5422900"/>
          </a:xfrm>
          <a:prstGeom prst="rect">
            <a:avLst/>
          </a:prstGeom>
          <a:noFill/>
          <a:ln>
            <a:noFill/>
          </a:ln>
        </p:spPr>
      </p:sp>
      <p:sp>
        <p:nvSpPr>
          <p:cNvPr id="66" name="Google Shape;66;p20"/>
          <p:cNvSpPr/>
          <p:nvPr>
            <p:ph idx="3" type="pic"/>
          </p:nvPr>
        </p:nvSpPr>
        <p:spPr>
          <a:xfrm>
            <a:off x="15461772" y="7085972"/>
            <a:ext cx="8148414" cy="5432276"/>
          </a:xfrm>
          <a:prstGeom prst="rect">
            <a:avLst/>
          </a:prstGeom>
          <a:noFill/>
          <a:ln>
            <a:noFill/>
          </a:ln>
        </p:spPr>
      </p:sp>
      <p:sp>
        <p:nvSpPr>
          <p:cNvPr id="67" name="Google Shape;67;p20"/>
          <p:cNvSpPr/>
          <p:nvPr>
            <p:ph idx="4" type="pic"/>
          </p:nvPr>
        </p:nvSpPr>
        <p:spPr>
          <a:xfrm>
            <a:off x="-124635" y="1270000"/>
            <a:ext cx="16859219" cy="11239479"/>
          </a:xfrm>
          <a:prstGeom prst="rect">
            <a:avLst/>
          </a:prstGeom>
          <a:noFill/>
          <a:ln>
            <a:noFill/>
          </a:ln>
        </p:spPr>
      </p:sp>
      <p:sp>
        <p:nvSpPr>
          <p:cNvPr id="68" name="Google Shape;68;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9" name="Shape 69"/>
        <p:cNvGrpSpPr/>
        <p:nvPr/>
      </p:nvGrpSpPr>
      <p:grpSpPr>
        <a:xfrm>
          <a:off x="0" y="0"/>
          <a:ext cx="0" cy="0"/>
          <a:chOff x="0" y="0"/>
          <a:chExt cx="0" cy="0"/>
        </a:xfrm>
      </p:grpSpPr>
      <p:sp>
        <p:nvSpPr>
          <p:cNvPr id="70" name="Google Shape;70;p21"/>
          <p:cNvSpPr/>
          <p:nvPr>
            <p:ph idx="2" type="pic"/>
          </p:nvPr>
        </p:nvSpPr>
        <p:spPr>
          <a:xfrm>
            <a:off x="0" y="-1270000"/>
            <a:ext cx="24384000" cy="16256000"/>
          </a:xfrm>
          <a:prstGeom prst="rect">
            <a:avLst/>
          </a:prstGeom>
          <a:noFill/>
          <a:ln>
            <a:noFill/>
          </a:ln>
        </p:spPr>
      </p:sp>
      <p:sp>
        <p:nvSpPr>
          <p:cNvPr id="71" name="Google Shape;71;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type="tx">
  <p:cSld name="TITLE_AND_BODY">
    <p:spTree>
      <p:nvGrpSpPr>
        <p:cNvPr id="14" name="Shape 14"/>
        <p:cNvGrpSpPr/>
        <p:nvPr/>
      </p:nvGrpSpPr>
      <p:grpSpPr>
        <a:xfrm>
          <a:off x="0" y="0"/>
          <a:ext cx="0" cy="0"/>
          <a:chOff x="0" y="0"/>
          <a:chExt cx="0" cy="0"/>
        </a:xfrm>
      </p:grpSpPr>
      <p:sp>
        <p:nvSpPr>
          <p:cNvPr id="15" name="Google Shape;15;p9"/>
          <p:cNvSpPr txBox="1"/>
          <p:nvPr>
            <p:ph type="title"/>
          </p:nvPr>
        </p:nvSpPr>
        <p:spPr>
          <a:xfrm>
            <a:off x="1206500" y="952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16" name="Google Shape;16;p9"/>
          <p:cNvSpPr txBox="1"/>
          <p:nvPr>
            <p:ph idx="1" type="body"/>
          </p:nvPr>
        </p:nvSpPr>
        <p:spPr>
          <a:xfrm>
            <a:off x="1206500" y="2245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7" name="Google Shape;17;p9"/>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8" name="Google Shape;18;p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19" name="Shape 19"/>
        <p:cNvGrpSpPr/>
        <p:nvPr/>
      </p:nvGrpSpPr>
      <p:grpSpPr>
        <a:xfrm>
          <a:off x="0" y="0"/>
          <a:ext cx="0" cy="0"/>
          <a:chOff x="0" y="0"/>
          <a:chExt cx="0" cy="0"/>
        </a:xfrm>
      </p:grpSpPr>
      <p:sp>
        <p:nvSpPr>
          <p:cNvPr id="20" name="Google Shape;20;p2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ement">
  <p:cSld name="Titre seulement">
    <p:spTree>
      <p:nvGrpSpPr>
        <p:cNvPr id="21" name="Shape 21"/>
        <p:cNvGrpSpPr/>
        <p:nvPr/>
      </p:nvGrpSpPr>
      <p:grpSpPr>
        <a:xfrm>
          <a:off x="0" y="0"/>
          <a:ext cx="0" cy="0"/>
          <a:chOff x="0" y="0"/>
          <a:chExt cx="0" cy="0"/>
        </a:xfrm>
      </p:grpSpPr>
      <p:sp>
        <p:nvSpPr>
          <p:cNvPr id="22" name="Google Shape;22;p10"/>
          <p:cNvSpPr txBox="1"/>
          <p:nvPr>
            <p:ph type="title"/>
          </p:nvPr>
        </p:nvSpPr>
        <p:spPr>
          <a:xfrm>
            <a:off x="1206500" y="952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23" name="Google Shape;23;p10"/>
          <p:cNvSpPr txBox="1"/>
          <p:nvPr>
            <p:ph idx="1" type="body"/>
          </p:nvPr>
        </p:nvSpPr>
        <p:spPr>
          <a:xfrm>
            <a:off x="1206500" y="2247900"/>
            <a:ext cx="21971000" cy="9347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4" name="Google Shape;24;p1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hoto">
  <p:cSld name="Titre et photo">
    <p:spTree>
      <p:nvGrpSpPr>
        <p:cNvPr id="25" name="Shape 25"/>
        <p:cNvGrpSpPr/>
        <p:nvPr/>
      </p:nvGrpSpPr>
      <p:grpSpPr>
        <a:xfrm>
          <a:off x="0" y="0"/>
          <a:ext cx="0" cy="0"/>
          <a:chOff x="0" y="0"/>
          <a:chExt cx="0" cy="0"/>
        </a:xfrm>
      </p:grpSpPr>
      <p:sp>
        <p:nvSpPr>
          <p:cNvPr id="26" name="Google Shape;26;p11"/>
          <p:cNvSpPr/>
          <p:nvPr>
            <p:ph idx="2" type="pic"/>
          </p:nvPr>
        </p:nvSpPr>
        <p:spPr>
          <a:xfrm>
            <a:off x="0" y="-1270000"/>
            <a:ext cx="24384000" cy="16256000"/>
          </a:xfrm>
          <a:prstGeom prst="rect">
            <a:avLst/>
          </a:prstGeom>
          <a:noFill/>
          <a:ln>
            <a:noFill/>
          </a:ln>
        </p:spPr>
      </p:sp>
      <p:sp>
        <p:nvSpPr>
          <p:cNvPr id="27" name="Google Shape;27;p11"/>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FFFFFF"/>
              </a:buClr>
              <a:buSzPts val="11600"/>
              <a:buFont typeface="Helvetica Neue"/>
              <a:buNone/>
              <a:defRPr sz="11600">
                <a:solidFill>
                  <a:srgbClr val="FFFFFF"/>
                </a:solidFill>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28" name="Google Shape;28;p11"/>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9" name="Google Shape;29;p11"/>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FFFFFF"/>
              </a:buClr>
              <a:buSzPts val="5500"/>
              <a:buFont typeface="Helvetica Neue"/>
              <a:buNone/>
              <a:defRPr b="1" sz="5500">
                <a:solidFill>
                  <a:srgbClr val="FFFFFF"/>
                </a:solidFill>
              </a:defRPr>
            </a:lvl1pPr>
            <a:lvl2pPr indent="-228600" lvl="1" marL="914400" algn="l">
              <a:lnSpc>
                <a:spcPct val="100000"/>
              </a:lnSpc>
              <a:spcBef>
                <a:spcPts val="0"/>
              </a:spcBef>
              <a:spcAft>
                <a:spcPts val="0"/>
              </a:spcAft>
              <a:buClr>
                <a:srgbClr val="FFFFFF"/>
              </a:buClr>
              <a:buSzPts val="5500"/>
              <a:buFont typeface="Helvetica Neue"/>
              <a:buNone/>
              <a:defRPr b="1" sz="5500">
                <a:solidFill>
                  <a:srgbClr val="FFFFFF"/>
                </a:solidFill>
              </a:defRPr>
            </a:lvl2pPr>
            <a:lvl3pPr indent="-228600" lvl="2" marL="1371600" algn="l">
              <a:lnSpc>
                <a:spcPct val="100000"/>
              </a:lnSpc>
              <a:spcBef>
                <a:spcPts val="0"/>
              </a:spcBef>
              <a:spcAft>
                <a:spcPts val="0"/>
              </a:spcAft>
              <a:buClr>
                <a:srgbClr val="FFFFFF"/>
              </a:buClr>
              <a:buSzPts val="5500"/>
              <a:buFont typeface="Helvetica Neue"/>
              <a:buNone/>
              <a:defRPr b="1" sz="5500">
                <a:solidFill>
                  <a:srgbClr val="FFFFFF"/>
                </a:solidFill>
              </a:defRPr>
            </a:lvl3pPr>
            <a:lvl4pPr indent="-228600" lvl="3" marL="1828800" algn="l">
              <a:lnSpc>
                <a:spcPct val="100000"/>
              </a:lnSpc>
              <a:spcBef>
                <a:spcPts val="0"/>
              </a:spcBef>
              <a:spcAft>
                <a:spcPts val="0"/>
              </a:spcAft>
              <a:buClr>
                <a:srgbClr val="FFFFFF"/>
              </a:buClr>
              <a:buSzPts val="5500"/>
              <a:buFont typeface="Helvetica Neue"/>
              <a:buNone/>
              <a:defRPr b="1" sz="5500">
                <a:solidFill>
                  <a:srgbClr val="FFFFFF"/>
                </a:solidFill>
              </a:defRPr>
            </a:lvl4pPr>
            <a:lvl5pPr indent="-228600" lvl="4" marL="2286000" algn="l">
              <a:lnSpc>
                <a:spcPct val="100000"/>
              </a:lnSpc>
              <a:spcBef>
                <a:spcPts val="0"/>
              </a:spcBef>
              <a:spcAft>
                <a:spcPts val="0"/>
              </a:spcAft>
              <a:buClr>
                <a:srgbClr val="FFFFFF"/>
              </a:buClr>
              <a:buSzPts val="5500"/>
              <a:buFont typeface="Helvetica Neue"/>
              <a:buNone/>
              <a:defRPr b="1" sz="5500">
                <a:solidFill>
                  <a:srgbClr val="FFFFFF"/>
                </a:solidFill>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0" name="Google Shape;30;p1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re titre et photo">
  <p:cSld name="Autre titre et photo">
    <p:spTree>
      <p:nvGrpSpPr>
        <p:cNvPr id="31" name="Shape 31"/>
        <p:cNvGrpSpPr/>
        <p:nvPr/>
      </p:nvGrpSpPr>
      <p:grpSpPr>
        <a:xfrm>
          <a:off x="0" y="0"/>
          <a:ext cx="0" cy="0"/>
          <a:chOff x="0" y="0"/>
          <a:chExt cx="0" cy="0"/>
        </a:xfrm>
      </p:grpSpPr>
      <p:sp>
        <p:nvSpPr>
          <p:cNvPr id="32" name="Google Shape;32;p12"/>
          <p:cNvSpPr/>
          <p:nvPr>
            <p:ph idx="2" type="pic"/>
          </p:nvPr>
        </p:nvSpPr>
        <p:spPr>
          <a:xfrm>
            <a:off x="9226574" y="1270000"/>
            <a:ext cx="16840152" cy="11184435"/>
          </a:xfrm>
          <a:prstGeom prst="rect">
            <a:avLst/>
          </a:prstGeom>
          <a:noFill/>
          <a:ln>
            <a:noFill/>
          </a:ln>
        </p:spPr>
      </p:sp>
      <p:sp>
        <p:nvSpPr>
          <p:cNvPr id="33" name="Google Shape;33;p12"/>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34" name="Google Shape;34;p12"/>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5" name="Google Shape;35;p12"/>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6" name="Shape 36"/>
        <p:cNvGrpSpPr/>
        <p:nvPr/>
      </p:nvGrpSpPr>
      <p:grpSpPr>
        <a:xfrm>
          <a:off x="0" y="0"/>
          <a:ext cx="0" cy="0"/>
          <a:chOff x="0" y="0"/>
          <a:chExt cx="0" cy="0"/>
        </a:xfrm>
      </p:grpSpPr>
      <p:sp>
        <p:nvSpPr>
          <p:cNvPr id="37" name="Google Shape;37;p13"/>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8" name="Google Shape;38;p1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9" name="Shape 39"/>
        <p:cNvGrpSpPr/>
        <p:nvPr/>
      </p:nvGrpSpPr>
      <p:grpSpPr>
        <a:xfrm>
          <a:off x="0" y="0"/>
          <a:ext cx="0" cy="0"/>
          <a:chOff x="0" y="0"/>
          <a:chExt cx="0" cy="0"/>
        </a:xfrm>
      </p:grpSpPr>
      <p:sp>
        <p:nvSpPr>
          <p:cNvPr id="40" name="Google Shape;40;p14"/>
          <p:cNvSpPr txBox="1"/>
          <p:nvPr>
            <p:ph idx="1" type="body"/>
          </p:nvPr>
        </p:nvSpPr>
        <p:spPr>
          <a:xfrm>
            <a:off x="1206500" y="2247900"/>
            <a:ext cx="9779000" cy="9347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1" name="Google Shape;41;p14"/>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2" name="Google Shape;42;p14"/>
          <p:cNvSpPr/>
          <p:nvPr>
            <p:ph idx="3" type="pic"/>
          </p:nvPr>
        </p:nvSpPr>
        <p:spPr>
          <a:xfrm>
            <a:off x="8432800" y="1263848"/>
            <a:ext cx="16850011" cy="11188205"/>
          </a:xfrm>
          <a:prstGeom prst="rect">
            <a:avLst/>
          </a:prstGeom>
          <a:noFill/>
          <a:ln>
            <a:noFill/>
          </a:ln>
        </p:spPr>
      </p:sp>
      <p:sp>
        <p:nvSpPr>
          <p:cNvPr id="43" name="Google Shape;43;p14"/>
          <p:cNvSpPr txBox="1"/>
          <p:nvPr>
            <p:ph type="title"/>
          </p:nvPr>
        </p:nvSpPr>
        <p:spPr>
          <a:xfrm>
            <a:off x="1206500" y="952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4C7F"/>
              </a:buClr>
              <a:buSzPts val="1800"/>
              <a:buNon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44" name="Google Shape;44;p1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bg>
      <p:bgPr>
        <a:solidFill>
          <a:srgbClr val="003462"/>
        </a:solidFill>
      </p:bgPr>
    </p:bg>
    <p:spTree>
      <p:nvGrpSpPr>
        <p:cNvPr id="45" name="Shape 45"/>
        <p:cNvGrpSpPr/>
        <p:nvPr/>
      </p:nvGrpSpPr>
      <p:grpSpPr>
        <a:xfrm>
          <a:off x="0" y="0"/>
          <a:ext cx="0" cy="0"/>
          <a:chOff x="0" y="0"/>
          <a:chExt cx="0" cy="0"/>
        </a:xfrm>
      </p:grpSpPr>
      <p:sp>
        <p:nvSpPr>
          <p:cNvPr id="46" name="Google Shape;46;p15"/>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FFFFFF"/>
              </a:buClr>
              <a:buSzPts val="11600"/>
              <a:buFont typeface="Helvetica Neue"/>
              <a:buNone/>
              <a:defRPr b="0" sz="11600">
                <a:solidFill>
                  <a:srgbClr val="FFFFFF"/>
                </a:solidFill>
                <a:latin typeface="Helvetica Neue"/>
                <a:ea typeface="Helvetica Neue"/>
                <a:cs typeface="Helvetica Neue"/>
                <a:sym typeface="Helvetica Neue"/>
              </a:defRPr>
            </a:lvl1pPr>
            <a:lvl2pPr lvl="1" algn="l">
              <a:lnSpc>
                <a:spcPct val="80000"/>
              </a:lnSpc>
              <a:spcBef>
                <a:spcPts val="0"/>
              </a:spcBef>
              <a:spcAft>
                <a:spcPts val="0"/>
              </a:spcAft>
              <a:buClr>
                <a:srgbClr val="004C7F"/>
              </a:buClr>
              <a:buSzPts val="1800"/>
              <a:buNone/>
              <a:defRPr/>
            </a:lvl2pPr>
            <a:lvl3pPr lvl="2" algn="l">
              <a:lnSpc>
                <a:spcPct val="80000"/>
              </a:lnSpc>
              <a:spcBef>
                <a:spcPts val="0"/>
              </a:spcBef>
              <a:spcAft>
                <a:spcPts val="0"/>
              </a:spcAft>
              <a:buClr>
                <a:srgbClr val="004C7F"/>
              </a:buClr>
              <a:buSzPts val="1800"/>
              <a:buNone/>
              <a:defRPr/>
            </a:lvl3pPr>
            <a:lvl4pPr lvl="3" algn="l">
              <a:lnSpc>
                <a:spcPct val="80000"/>
              </a:lnSpc>
              <a:spcBef>
                <a:spcPts val="0"/>
              </a:spcBef>
              <a:spcAft>
                <a:spcPts val="0"/>
              </a:spcAft>
              <a:buClr>
                <a:srgbClr val="004C7F"/>
              </a:buClr>
              <a:buSzPts val="1800"/>
              <a:buNone/>
              <a:defRPr/>
            </a:lvl4pPr>
            <a:lvl5pPr lvl="4" algn="l">
              <a:lnSpc>
                <a:spcPct val="80000"/>
              </a:lnSpc>
              <a:spcBef>
                <a:spcPts val="0"/>
              </a:spcBef>
              <a:spcAft>
                <a:spcPts val="0"/>
              </a:spcAft>
              <a:buClr>
                <a:srgbClr val="004C7F"/>
              </a:buClr>
              <a:buSzPts val="1800"/>
              <a:buNone/>
              <a:defRPr/>
            </a:lvl5pPr>
            <a:lvl6pPr lvl="5" algn="l">
              <a:lnSpc>
                <a:spcPct val="80000"/>
              </a:lnSpc>
              <a:spcBef>
                <a:spcPts val="0"/>
              </a:spcBef>
              <a:spcAft>
                <a:spcPts val="0"/>
              </a:spcAft>
              <a:buClr>
                <a:srgbClr val="004C7F"/>
              </a:buClr>
              <a:buSzPts val="1800"/>
              <a:buNone/>
              <a:defRPr/>
            </a:lvl6pPr>
            <a:lvl7pPr lvl="6" algn="l">
              <a:lnSpc>
                <a:spcPct val="80000"/>
              </a:lnSpc>
              <a:spcBef>
                <a:spcPts val="0"/>
              </a:spcBef>
              <a:spcAft>
                <a:spcPts val="0"/>
              </a:spcAft>
              <a:buClr>
                <a:srgbClr val="004C7F"/>
              </a:buClr>
              <a:buSzPts val="1800"/>
              <a:buNone/>
              <a:defRPr/>
            </a:lvl7pPr>
            <a:lvl8pPr lvl="7" algn="l">
              <a:lnSpc>
                <a:spcPct val="80000"/>
              </a:lnSpc>
              <a:spcBef>
                <a:spcPts val="0"/>
              </a:spcBef>
              <a:spcAft>
                <a:spcPts val="0"/>
              </a:spcAft>
              <a:buClr>
                <a:srgbClr val="004C7F"/>
              </a:buClr>
              <a:buSzPts val="1800"/>
              <a:buNone/>
              <a:defRPr/>
            </a:lvl8pPr>
            <a:lvl9pPr lvl="8" algn="l">
              <a:lnSpc>
                <a:spcPct val="80000"/>
              </a:lnSpc>
              <a:spcBef>
                <a:spcPts val="0"/>
              </a:spcBef>
              <a:spcAft>
                <a:spcPts val="0"/>
              </a:spcAft>
              <a:buClr>
                <a:srgbClr val="004C7F"/>
              </a:buClr>
              <a:buSzPts val="1800"/>
              <a:buNone/>
              <a:defRPr/>
            </a:lvl9pPr>
          </a:lstStyle>
          <a:p/>
        </p:txBody>
      </p:sp>
      <p:sp>
        <p:nvSpPr>
          <p:cNvPr id="47" name="Google Shape;47;p15"/>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1206500" y="952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4C7F"/>
              </a:buClr>
              <a:buSzPts val="8500"/>
              <a:buFont typeface="Helvetica Neue"/>
              <a:buNone/>
              <a:defRPr b="1" i="0" sz="8500" u="none" cap="none" strike="noStrike">
                <a:solidFill>
                  <a:srgbClr val="004C7F"/>
                </a:solidFill>
                <a:latin typeface="Helvetica Neue"/>
                <a:ea typeface="Helvetica Neue"/>
                <a:cs typeface="Helvetica Neue"/>
                <a:sym typeface="Helvetica Neue"/>
              </a:defRPr>
            </a:lvl9pPr>
          </a:lstStyle>
          <a:p/>
        </p:txBody>
      </p:sp>
      <p:sp>
        <p:nvSpPr>
          <p:cNvPr id="7" name="Google Shape;7;p7"/>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idx="1" type="body"/>
          </p:nvPr>
        </p:nvSpPr>
        <p:spPr>
          <a:xfrm>
            <a:off x="1200140" y="12037862"/>
            <a:ext cx="21971100" cy="636900"/>
          </a:xfrm>
          <a:prstGeom prst="rect">
            <a:avLst/>
          </a:prstGeom>
          <a:noFill/>
          <a:ln>
            <a:noFill/>
          </a:ln>
        </p:spPr>
        <p:txBody>
          <a:bodyPr anchorCtr="0" anchor="t" bIns="45700" lIns="45700" spcFirstLastPara="1" rIns="45700" wrap="square" tIns="45700">
            <a:normAutofit fontScale="92500"/>
          </a:bodyPr>
          <a:lstStyle/>
          <a:p>
            <a:pPr indent="0" lvl="0" marL="0" rtl="0" algn="l">
              <a:lnSpc>
                <a:spcPct val="100000"/>
              </a:lnSpc>
              <a:spcBef>
                <a:spcPts val="0"/>
              </a:spcBef>
              <a:spcAft>
                <a:spcPts val="0"/>
              </a:spcAft>
              <a:buClr>
                <a:srgbClr val="FFFFFF"/>
              </a:buClr>
              <a:buSzPct val="100000"/>
              <a:buFont typeface="Helvetica Neue"/>
              <a:buNone/>
            </a:pPr>
            <a:r>
              <a:rPr lang="en-US"/>
              <a:t>Groupe 1 Lead dev (Brice BAYARD, Amin MOHAMED,Eliott NORBERT-AGAISSE, Thibault COSATTINI)</a:t>
            </a:r>
            <a:endParaRPr/>
          </a:p>
        </p:txBody>
      </p:sp>
      <p:sp>
        <p:nvSpPr>
          <p:cNvPr id="77" name="Google Shape;77;p1"/>
          <p:cNvSpPr txBox="1"/>
          <p:nvPr>
            <p:ph idx="4294967295" type="ctr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FFFFFF"/>
              </a:buClr>
              <a:buSzPts val="11600"/>
              <a:buFont typeface="Helvetica Neue"/>
              <a:buNone/>
            </a:pPr>
            <a:r>
              <a:rPr b="1" i="0" lang="en-US" sz="11600" u="none" cap="none" strike="noStrike">
                <a:solidFill>
                  <a:srgbClr val="FFFFFF"/>
                </a:solidFill>
                <a:latin typeface="Helvetica Neue"/>
                <a:ea typeface="Helvetica Neue"/>
                <a:cs typeface="Helvetica Neue"/>
                <a:sym typeface="Helvetica Neue"/>
              </a:rPr>
              <a:t>Refonte S.I.</a:t>
            </a:r>
            <a:endParaRPr b="1" i="0" sz="8500" u="none" cap="none" strike="noStrike">
              <a:solidFill>
                <a:srgbClr val="004C7F"/>
              </a:solidFill>
              <a:latin typeface="Helvetica Neue"/>
              <a:ea typeface="Helvetica Neue"/>
              <a:cs typeface="Helvetica Neue"/>
              <a:sym typeface="Helvetica Neue"/>
            </a:endParaRPr>
          </a:p>
        </p:txBody>
      </p:sp>
      <p:sp>
        <p:nvSpPr>
          <p:cNvPr id="78" name="Google Shape;78;p1"/>
          <p:cNvSpPr txBox="1"/>
          <p:nvPr>
            <p:ph idx="4294967295" type="subTitle"/>
          </p:nvPr>
        </p:nvSpPr>
        <p:spPr>
          <a:xfrm>
            <a:off x="1201342" y="7210490"/>
            <a:ext cx="21971001" cy="19050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chemeClr val="accent1"/>
              </a:buClr>
              <a:buSzPts val="5500"/>
              <a:buFont typeface="Helvetica Neue"/>
              <a:buNone/>
            </a:pPr>
            <a:r>
              <a:rPr b="1" lang="en-US" sz="5500">
                <a:solidFill>
                  <a:schemeClr val="accent1"/>
                </a:solidFill>
              </a:rPr>
              <a:t>Analyse des risques de sécurité et améliorations</a:t>
            </a:r>
            <a:endParaRPr b="0" i="0" sz="4800" u="none" cap="none" strike="noStrike">
              <a:solidFill>
                <a:srgbClr val="000000"/>
              </a:solidFill>
              <a:latin typeface="Helvetica Neue"/>
              <a:ea typeface="Helvetica Neue"/>
              <a:cs typeface="Helvetica Neue"/>
              <a:sym typeface="Helvetica Neue"/>
            </a:endParaRPr>
          </a:p>
        </p:txBody>
      </p:sp>
      <p:sp>
        <p:nvSpPr>
          <p:cNvPr id="79" name="Google Shape;79;p1"/>
          <p:cNvSpPr txBox="1"/>
          <p:nvPr>
            <p:ph idx="12" type="sldNum"/>
          </p:nvPr>
        </p:nvSpPr>
        <p:spPr>
          <a:xfrm>
            <a:off x="12001499" y="13080999"/>
            <a:ext cx="368400" cy="3798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FFFFFF"/>
              </a:buClr>
              <a:buSzPts val="1800"/>
              <a:buFont typeface="Helvetica Neue"/>
              <a:buNone/>
            </a:pPr>
            <a:fld id="{00000000-1234-1234-1234-123412341234}" type="slidenum">
              <a:rPr lang="en-US"/>
              <a:t>‹#›</a:t>
            </a:fld>
            <a:endParaRPr>
              <a:solidFill>
                <a:srgbClr val="000000"/>
              </a:solidFill>
            </a:endParaRPr>
          </a:p>
        </p:txBody>
      </p:sp>
      <p:sp>
        <p:nvSpPr>
          <p:cNvPr id="80" name="Google Shape;80;p1"/>
          <p:cNvSpPr txBox="1"/>
          <p:nvPr/>
        </p:nvSpPr>
        <p:spPr>
          <a:xfrm>
            <a:off x="1206500" y="8264875"/>
            <a:ext cx="12674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FFFFFF"/>
                </a:solidFill>
                <a:latin typeface="Helvetica Neue"/>
                <a:ea typeface="Helvetica Neue"/>
                <a:cs typeface="Helvetica Neue"/>
                <a:sym typeface="Helvetica Neue"/>
              </a:rPr>
              <a:t>Date de création : </a:t>
            </a:r>
            <a:r>
              <a:rPr lang="en-US" sz="2700">
                <a:solidFill>
                  <a:srgbClr val="FFFFFF"/>
                </a:solidFill>
                <a:latin typeface="Helvetica Neue"/>
                <a:ea typeface="Helvetica Neue"/>
                <a:cs typeface="Helvetica Neue"/>
                <a:sym typeface="Helvetica Neue"/>
              </a:rPr>
              <a:t>Jeudi 25 Janvier 2024</a:t>
            </a:r>
            <a:endParaRPr b="0" i="0" sz="27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b336fbbb8a_0_234"/>
          <p:cNvSpPr txBox="1"/>
          <p:nvPr>
            <p:ph type="title"/>
          </p:nvPr>
        </p:nvSpPr>
        <p:spPr>
          <a:xfrm>
            <a:off x="1206500" y="9525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sz="7500"/>
              <a:t>Examen de la solution existante</a:t>
            </a:r>
            <a:endParaRPr sz="7500"/>
          </a:p>
          <a:p>
            <a:pPr indent="0" lvl="0" marL="0" rtl="0" algn="l">
              <a:spcBef>
                <a:spcPts val="0"/>
              </a:spcBef>
              <a:spcAft>
                <a:spcPts val="0"/>
              </a:spcAft>
              <a:buNone/>
            </a:pPr>
            <a:r>
              <a:t/>
            </a:r>
            <a:endParaRPr/>
          </a:p>
        </p:txBody>
      </p:sp>
      <p:sp>
        <p:nvSpPr>
          <p:cNvPr id="142" name="Google Shape;142;g2b336fbbb8a_0_234"/>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lnSpcReduction="10000"/>
          </a:bodyPr>
          <a:lstStyle/>
          <a:p>
            <a:pPr indent="0" lvl="0" marL="0" rtl="0" algn="l">
              <a:spcBef>
                <a:spcPts val="4500"/>
              </a:spcBef>
              <a:spcAft>
                <a:spcPts val="0"/>
              </a:spcAft>
              <a:buNone/>
            </a:pPr>
            <a:r>
              <a:rPr b="1" lang="en-US">
                <a:solidFill>
                  <a:srgbClr val="004C7F"/>
                </a:solidFill>
              </a:rPr>
              <a:t>Gestion des erreurs et des logs :</a:t>
            </a:r>
            <a:endParaRPr b="1">
              <a:solidFill>
                <a:srgbClr val="004C7F"/>
              </a:solidFill>
            </a:endParaRPr>
          </a:p>
          <a:p>
            <a:pPr indent="0" lvl="0" marL="0" rtl="0" algn="just">
              <a:spcBef>
                <a:spcPts val="4500"/>
              </a:spcBef>
              <a:spcAft>
                <a:spcPts val="0"/>
              </a:spcAft>
              <a:buNone/>
            </a:pPr>
            <a:r>
              <a:rPr lang="en-US" sz="4000">
                <a:solidFill>
                  <a:srgbClr val="212529"/>
                </a:solidFill>
              </a:rPr>
              <a:t>La gestion non sécurisée des erreurs et des logs peut potentiellement divulguer des informations sensibles. Il est impératif de mettre en place des mécanismes appropriés pour gérer ces aspects de manière sécurisée et restreindre l'accès aux journaux aux utilisateurs autorisés uniquement.</a:t>
            </a:r>
            <a:endParaRPr sz="4000">
              <a:solidFill>
                <a:srgbClr val="212529"/>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143" name="Google Shape;143;g2b336fbbb8a_0_23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b336fbbb8a_0_242"/>
          <p:cNvSpPr txBox="1"/>
          <p:nvPr>
            <p:ph type="title"/>
          </p:nvPr>
        </p:nvSpPr>
        <p:spPr>
          <a:xfrm>
            <a:off x="1206500" y="9525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sz="7500"/>
              <a:t>Examen de la solution existante</a:t>
            </a:r>
            <a:endParaRPr sz="7500"/>
          </a:p>
          <a:p>
            <a:pPr indent="0" lvl="0" marL="0" rtl="0" algn="l">
              <a:spcBef>
                <a:spcPts val="0"/>
              </a:spcBef>
              <a:spcAft>
                <a:spcPts val="0"/>
              </a:spcAft>
              <a:buNone/>
            </a:pPr>
            <a:r>
              <a:t/>
            </a:r>
            <a:endParaRPr/>
          </a:p>
        </p:txBody>
      </p:sp>
      <p:sp>
        <p:nvSpPr>
          <p:cNvPr id="149" name="Google Shape;149;g2b336fbbb8a_0_242"/>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Protection contre les attaques par déni de service :</a:t>
            </a:r>
            <a:endParaRPr b="1">
              <a:solidFill>
                <a:srgbClr val="004C7F"/>
              </a:solidFill>
            </a:endParaRPr>
          </a:p>
          <a:p>
            <a:pPr indent="0" lvl="0" marL="0" rtl="0" algn="just">
              <a:spcBef>
                <a:spcPts val="4500"/>
              </a:spcBef>
              <a:spcAft>
                <a:spcPts val="0"/>
              </a:spcAft>
              <a:buNone/>
            </a:pPr>
            <a:r>
              <a:rPr lang="en-US" sz="4000">
                <a:solidFill>
                  <a:srgbClr val="212529"/>
                </a:solidFill>
              </a:rPr>
              <a:t>L'absence de mécanismes de protection contre les attaques par déni de service expose le système à des risques de disponibilité. La mise en place de stratégies de protection est cruciale pour garantir la stabilité opérationnelle.</a:t>
            </a:r>
            <a:endParaRPr sz="4000">
              <a:solidFill>
                <a:srgbClr val="212529"/>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150" name="Google Shape;150;g2b336fbbb8a_0_24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b336fbbb8a_0_251"/>
          <p:cNvSpPr txBox="1"/>
          <p:nvPr>
            <p:ph type="title"/>
          </p:nvPr>
        </p:nvSpPr>
        <p:spPr>
          <a:xfrm>
            <a:off x="1206500" y="9525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sz="7500"/>
              <a:t>Examen de la solution existante</a:t>
            </a:r>
            <a:endParaRPr sz="7500"/>
          </a:p>
          <a:p>
            <a:pPr indent="0" lvl="0" marL="0" rtl="0" algn="l">
              <a:spcBef>
                <a:spcPts val="0"/>
              </a:spcBef>
              <a:spcAft>
                <a:spcPts val="0"/>
              </a:spcAft>
              <a:buNone/>
            </a:pPr>
            <a:r>
              <a:t/>
            </a:r>
            <a:endParaRPr/>
          </a:p>
        </p:txBody>
      </p:sp>
      <p:sp>
        <p:nvSpPr>
          <p:cNvPr id="156" name="Google Shape;156;g2b336fbbb8a_0_251"/>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Tests automatisés :</a:t>
            </a:r>
            <a:endParaRPr b="1">
              <a:solidFill>
                <a:srgbClr val="004C7F"/>
              </a:solidFill>
            </a:endParaRPr>
          </a:p>
          <a:p>
            <a:pPr indent="0" lvl="0" marL="0" rtl="0" algn="just">
              <a:spcBef>
                <a:spcPts val="4500"/>
              </a:spcBef>
              <a:spcAft>
                <a:spcPts val="0"/>
              </a:spcAft>
              <a:buNone/>
            </a:pPr>
            <a:r>
              <a:rPr lang="en-US" sz="4000">
                <a:solidFill>
                  <a:srgbClr val="212529"/>
                </a:solidFill>
              </a:rPr>
              <a:t>L'absence de tests automatisés compromet la garantie de non-régression lors des mises à jour et laisse la porte ouverte à de potentielles nouvelles failles de sécurité. La mise en place d'une stratégie de tests robustes est nécessaire pour assurer la fiabilité du système.</a:t>
            </a:r>
            <a:endParaRPr sz="4000">
              <a:solidFill>
                <a:srgbClr val="212529"/>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157" name="Google Shape;157;g2b336fbbb8a_0_25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sp>
        <p:nvSpPr>
          <p:cNvPr id="162" name="Google Shape;162;g2b336fbbb8a_0_259"/>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Examen de la solution existante</a:t>
            </a:r>
            <a:endParaRPr sz="6700"/>
          </a:p>
        </p:txBody>
      </p:sp>
      <p:sp>
        <p:nvSpPr>
          <p:cNvPr id="163" name="Google Shape;163;g2b336fbbb8a_0_259"/>
          <p:cNvSpPr txBox="1"/>
          <p:nvPr>
            <p:ph idx="1" type="body"/>
          </p:nvPr>
        </p:nvSpPr>
        <p:spPr>
          <a:xfrm>
            <a:off x="1206500" y="2245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sz="3400">
                <a:solidFill>
                  <a:schemeClr val="dk1"/>
                </a:solidFill>
              </a:rPr>
              <a:t>Conclusion</a:t>
            </a:r>
            <a:endParaRPr sz="3400">
              <a:solidFill>
                <a:schemeClr val="dk1"/>
              </a:solidFill>
            </a:endParaRPr>
          </a:p>
        </p:txBody>
      </p:sp>
      <p:sp>
        <p:nvSpPr>
          <p:cNvPr id="164" name="Google Shape;164;g2b336fbbb8a_0_259"/>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just">
              <a:spcBef>
                <a:spcPts val="4500"/>
              </a:spcBef>
              <a:spcAft>
                <a:spcPts val="0"/>
              </a:spcAft>
              <a:buNone/>
            </a:pPr>
            <a:r>
              <a:rPr lang="en-US" sz="4000"/>
              <a:t>La mise en œuvre de recommandations spécifiques pour chacun de ces domaines critiques est impérative pour renforcer la sécurité, la performance et la fiabilité globale de l'application. Une approche proactive dans la résolution de ces problèmes assurera une base solide pour l'élaboration du nouveau système, répondant aux normes de sécurité les plus élevées et assurant une expérience utilisateur fiable.</a:t>
            </a:r>
            <a:endParaRPr sz="4000"/>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165" name="Google Shape;165;g2b336fbbb8a_0_25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b336fbbb8a_0_267"/>
          <p:cNvSpPr txBox="1"/>
          <p:nvPr>
            <p:ph type="title"/>
          </p:nvPr>
        </p:nvSpPr>
        <p:spPr>
          <a:xfrm>
            <a:off x="1206496" y="2574991"/>
            <a:ext cx="21971100" cy="4648200"/>
          </a:xfrm>
          <a:prstGeom prst="rect">
            <a:avLst/>
          </a:prstGeom>
        </p:spPr>
        <p:txBody>
          <a:bodyPr anchorCtr="0" anchor="b" bIns="50800" lIns="50800" spcFirstLastPara="1" rIns="50800" wrap="square" tIns="50800">
            <a:normAutofit/>
          </a:bodyPr>
          <a:lstStyle/>
          <a:p>
            <a:pPr indent="0" lvl="0" marL="0" rtl="0" algn="l">
              <a:spcBef>
                <a:spcPts val="0"/>
              </a:spcBef>
              <a:spcAft>
                <a:spcPts val="0"/>
              </a:spcAft>
              <a:buNone/>
            </a:pPr>
            <a:r>
              <a:rPr lang="en-US"/>
              <a:t>Proposition de système amélioré</a:t>
            </a:r>
            <a:endParaRPr/>
          </a:p>
        </p:txBody>
      </p:sp>
      <p:sp>
        <p:nvSpPr>
          <p:cNvPr id="171" name="Google Shape;171;g2b336fbbb8a_0_26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g2b336fbbb8a_0_272"/>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177" name="Google Shape;177;g2b336fbbb8a_0_272"/>
          <p:cNvSpPr txBox="1"/>
          <p:nvPr>
            <p:ph idx="1" type="body"/>
          </p:nvPr>
        </p:nvSpPr>
        <p:spPr>
          <a:xfrm>
            <a:off x="1206500" y="2245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sz="3400">
                <a:solidFill>
                  <a:schemeClr val="dk1"/>
                </a:solidFill>
              </a:rPr>
              <a:t>Introduction</a:t>
            </a:r>
            <a:endParaRPr sz="3400">
              <a:solidFill>
                <a:schemeClr val="dk1"/>
              </a:solidFill>
            </a:endParaRPr>
          </a:p>
        </p:txBody>
      </p:sp>
      <p:sp>
        <p:nvSpPr>
          <p:cNvPr id="178" name="Google Shape;178;g2b336fbbb8a_0_272"/>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just">
              <a:spcBef>
                <a:spcPts val="4500"/>
              </a:spcBef>
              <a:spcAft>
                <a:spcPts val="0"/>
              </a:spcAft>
              <a:buNone/>
            </a:pPr>
            <a:r>
              <a:rPr lang="en-US" sz="4000"/>
              <a:t>Pour remédier aux vulnérabilités et insuffisances identifiées dans le système actuel, la proposition d'une architecture améliorée repose sur l'utilisation de Spring Boot, un framework Java moderne, robuste, et adapté au développement d'applications sécurisées et performantes. La conception repose sur une approche modulaire et sécurisée, adressant spécifiquement les points critiques relevés dans l'analyse précédente.</a:t>
            </a:r>
            <a:endParaRPr sz="4000"/>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179" name="Google Shape;179;g2b336fbbb8a_0_27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b336fbbb8a_0_288"/>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185" name="Google Shape;185;g2b336fbbb8a_0_288"/>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Configuration de </a:t>
            </a:r>
            <a:r>
              <a:rPr b="1" lang="en-US">
                <a:solidFill>
                  <a:srgbClr val="004C7F"/>
                </a:solidFill>
              </a:rPr>
              <a:t>sécurité</a:t>
            </a:r>
            <a:r>
              <a:rPr b="1" lang="en-US">
                <a:solidFill>
                  <a:srgbClr val="004C7F"/>
                </a:solidFill>
              </a:rPr>
              <a:t> CORS</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r">
              <a:spcBef>
                <a:spcPts val="4500"/>
              </a:spcBef>
              <a:spcAft>
                <a:spcPts val="0"/>
              </a:spcAft>
              <a:buNone/>
            </a:pPr>
            <a:r>
              <a:t/>
            </a:r>
            <a:endParaRPr sz="1800"/>
          </a:p>
        </p:txBody>
      </p:sp>
      <p:sp>
        <p:nvSpPr>
          <p:cNvPr id="186" name="Google Shape;186;g2b336fbbb8a_0_28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pic>
        <p:nvPicPr>
          <p:cNvPr id="187" name="Google Shape;187;g2b336fbbb8a_0_288"/>
          <p:cNvPicPr preferRelativeResize="0"/>
          <p:nvPr/>
        </p:nvPicPr>
        <p:blipFill>
          <a:blip r:embed="rId3">
            <a:alphaModFix/>
          </a:blip>
          <a:stretch>
            <a:fillRect/>
          </a:stretch>
        </p:blipFill>
        <p:spPr>
          <a:xfrm>
            <a:off x="2911775" y="6062187"/>
            <a:ext cx="18560549" cy="525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b336fbbb8a_0_296"/>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193" name="Google Shape;193;g2b336fbbb8a_0_296"/>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Configuration de securité</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r">
              <a:spcBef>
                <a:spcPts val="4500"/>
              </a:spcBef>
              <a:spcAft>
                <a:spcPts val="0"/>
              </a:spcAft>
              <a:buNone/>
            </a:pPr>
            <a:r>
              <a:t/>
            </a:r>
            <a:endParaRPr sz="1800"/>
          </a:p>
        </p:txBody>
      </p:sp>
      <p:sp>
        <p:nvSpPr>
          <p:cNvPr id="194" name="Google Shape;194;g2b336fbbb8a_0_29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pic>
        <p:nvPicPr>
          <p:cNvPr id="195" name="Google Shape;195;g2b336fbbb8a_0_296"/>
          <p:cNvPicPr preferRelativeResize="0"/>
          <p:nvPr/>
        </p:nvPicPr>
        <p:blipFill>
          <a:blip r:embed="rId3">
            <a:alphaModFix/>
          </a:blip>
          <a:stretch>
            <a:fillRect/>
          </a:stretch>
        </p:blipFill>
        <p:spPr>
          <a:xfrm>
            <a:off x="3457463" y="6133552"/>
            <a:ext cx="17469175" cy="487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b336fbbb8a_0_280"/>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201" name="Google Shape;201;g2b336fbbb8a_0_280"/>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Validation des entrées</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r">
              <a:spcBef>
                <a:spcPts val="4500"/>
              </a:spcBef>
              <a:spcAft>
                <a:spcPts val="0"/>
              </a:spcAft>
              <a:buNone/>
            </a:pPr>
            <a:r>
              <a:t/>
            </a:r>
            <a:endParaRPr sz="1800"/>
          </a:p>
        </p:txBody>
      </p:sp>
      <p:sp>
        <p:nvSpPr>
          <p:cNvPr id="202" name="Google Shape;202;g2b336fbbb8a_0_28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pic>
        <p:nvPicPr>
          <p:cNvPr id="203" name="Google Shape;203;g2b336fbbb8a_0_280"/>
          <p:cNvPicPr preferRelativeResize="0"/>
          <p:nvPr/>
        </p:nvPicPr>
        <p:blipFill>
          <a:blip r:embed="rId3">
            <a:alphaModFix/>
          </a:blip>
          <a:stretch>
            <a:fillRect/>
          </a:stretch>
        </p:blipFill>
        <p:spPr>
          <a:xfrm>
            <a:off x="2877088" y="5859687"/>
            <a:ext cx="18617225" cy="5274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b336fbbb8a_0_304"/>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209" name="Google Shape;209;g2b336fbbb8a_0_304"/>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Gestion des sessions</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r">
              <a:spcBef>
                <a:spcPts val="4500"/>
              </a:spcBef>
              <a:spcAft>
                <a:spcPts val="0"/>
              </a:spcAft>
              <a:buNone/>
            </a:pPr>
            <a:r>
              <a:t/>
            </a:r>
            <a:endParaRPr sz="1800"/>
          </a:p>
        </p:txBody>
      </p:sp>
      <p:sp>
        <p:nvSpPr>
          <p:cNvPr id="210" name="Google Shape;210;g2b336fbbb8a_0_30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pic>
        <p:nvPicPr>
          <p:cNvPr id="211" name="Google Shape;211;g2b336fbbb8a_0_304"/>
          <p:cNvPicPr preferRelativeResize="0"/>
          <p:nvPr/>
        </p:nvPicPr>
        <p:blipFill>
          <a:blip r:embed="rId3">
            <a:alphaModFix/>
          </a:blip>
          <a:stretch>
            <a:fillRect/>
          </a:stretch>
        </p:blipFill>
        <p:spPr>
          <a:xfrm>
            <a:off x="5474250" y="5435750"/>
            <a:ext cx="13315950" cy="653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b336fbbb8a_0_4"/>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7500"/>
              <a:t>Sommaire</a:t>
            </a:r>
            <a:endParaRPr sz="7500"/>
          </a:p>
        </p:txBody>
      </p:sp>
      <p:sp>
        <p:nvSpPr>
          <p:cNvPr id="86" name="Google Shape;86;g2b336fbbb8a_0_4"/>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lang="en-US"/>
              <a:t>Objectifs de la mission</a:t>
            </a:r>
            <a:endParaRPr/>
          </a:p>
          <a:p>
            <a:pPr indent="0" lvl="0" marL="0" rtl="0" algn="l">
              <a:spcBef>
                <a:spcPts val="4500"/>
              </a:spcBef>
              <a:spcAft>
                <a:spcPts val="0"/>
              </a:spcAft>
              <a:buNone/>
            </a:pPr>
            <a:r>
              <a:rPr lang="en-US"/>
              <a:t>Examen de la solution existante et l’identification de failles de sécurité</a:t>
            </a:r>
            <a:endParaRPr/>
          </a:p>
          <a:p>
            <a:pPr indent="0" lvl="0" marL="0" rtl="0" algn="l">
              <a:spcBef>
                <a:spcPts val="4500"/>
              </a:spcBef>
              <a:spcAft>
                <a:spcPts val="0"/>
              </a:spcAft>
              <a:buNone/>
            </a:pPr>
            <a:r>
              <a:rPr lang="en-US"/>
              <a:t>Proposition d'une architecture de Système Améliorée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87" name="Google Shape;87;g2b336fbbb8a_0_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b336fbbb8a_0_313"/>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217" name="Google Shape;217;g2b336fbbb8a_0_313"/>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Sécurisation des mots de passes</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r">
              <a:spcBef>
                <a:spcPts val="4500"/>
              </a:spcBef>
              <a:spcAft>
                <a:spcPts val="0"/>
              </a:spcAft>
              <a:buNone/>
            </a:pPr>
            <a:r>
              <a:t/>
            </a:r>
            <a:endParaRPr sz="1800"/>
          </a:p>
        </p:txBody>
      </p:sp>
      <p:sp>
        <p:nvSpPr>
          <p:cNvPr id="218" name="Google Shape;218;g2b336fbbb8a_0_31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pic>
        <p:nvPicPr>
          <p:cNvPr id="219" name="Google Shape;219;g2b336fbbb8a_0_313"/>
          <p:cNvPicPr preferRelativeResize="0"/>
          <p:nvPr/>
        </p:nvPicPr>
        <p:blipFill>
          <a:blip r:embed="rId3">
            <a:alphaModFix/>
          </a:blip>
          <a:stretch>
            <a:fillRect/>
          </a:stretch>
        </p:blipFill>
        <p:spPr>
          <a:xfrm>
            <a:off x="7062825" y="7753700"/>
            <a:ext cx="10258425" cy="1352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b336fbbb8a_0_324"/>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225" name="Google Shape;225;g2b336fbbb8a_0_324"/>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Protection contre les attaques par déni de service</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r">
              <a:spcBef>
                <a:spcPts val="4500"/>
              </a:spcBef>
              <a:spcAft>
                <a:spcPts val="0"/>
              </a:spcAft>
              <a:buNone/>
            </a:pPr>
            <a:r>
              <a:t/>
            </a:r>
            <a:endParaRPr sz="1800"/>
          </a:p>
        </p:txBody>
      </p:sp>
      <p:sp>
        <p:nvSpPr>
          <p:cNvPr id="226" name="Google Shape;226;g2b336fbbb8a_0_32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pic>
        <p:nvPicPr>
          <p:cNvPr id="227" name="Google Shape;227;g2b336fbbb8a_0_324"/>
          <p:cNvPicPr preferRelativeResize="0"/>
          <p:nvPr/>
        </p:nvPicPr>
        <p:blipFill>
          <a:blip r:embed="rId3">
            <a:alphaModFix/>
          </a:blip>
          <a:stretch>
            <a:fillRect/>
          </a:stretch>
        </p:blipFill>
        <p:spPr>
          <a:xfrm>
            <a:off x="4670950" y="7609725"/>
            <a:ext cx="4486275" cy="1533525"/>
          </a:xfrm>
          <a:prstGeom prst="rect">
            <a:avLst/>
          </a:prstGeom>
          <a:noFill/>
          <a:ln>
            <a:noFill/>
          </a:ln>
        </p:spPr>
      </p:pic>
      <p:pic>
        <p:nvPicPr>
          <p:cNvPr id="228" name="Google Shape;228;g2b336fbbb8a_0_324"/>
          <p:cNvPicPr preferRelativeResize="0"/>
          <p:nvPr/>
        </p:nvPicPr>
        <p:blipFill>
          <a:blip r:embed="rId4">
            <a:alphaModFix/>
          </a:blip>
          <a:stretch>
            <a:fillRect/>
          </a:stretch>
        </p:blipFill>
        <p:spPr>
          <a:xfrm>
            <a:off x="10302875" y="5589588"/>
            <a:ext cx="8858250" cy="660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b336fbbb8a_0_333"/>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234" name="Google Shape;234;g2b336fbbb8a_0_333"/>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Protection contre les attaques par déni de service</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r">
              <a:spcBef>
                <a:spcPts val="4500"/>
              </a:spcBef>
              <a:spcAft>
                <a:spcPts val="0"/>
              </a:spcAft>
              <a:buNone/>
            </a:pPr>
            <a:r>
              <a:t/>
            </a:r>
            <a:endParaRPr sz="1800"/>
          </a:p>
        </p:txBody>
      </p:sp>
      <p:sp>
        <p:nvSpPr>
          <p:cNvPr id="235" name="Google Shape;235;g2b336fbbb8a_0_33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pic>
        <p:nvPicPr>
          <p:cNvPr id="236" name="Google Shape;236;g2b336fbbb8a_0_333"/>
          <p:cNvPicPr preferRelativeResize="0"/>
          <p:nvPr/>
        </p:nvPicPr>
        <p:blipFill>
          <a:blip r:embed="rId3">
            <a:alphaModFix/>
          </a:blip>
          <a:stretch>
            <a:fillRect/>
          </a:stretch>
        </p:blipFill>
        <p:spPr>
          <a:xfrm>
            <a:off x="4670950" y="7609725"/>
            <a:ext cx="4486275" cy="1533525"/>
          </a:xfrm>
          <a:prstGeom prst="rect">
            <a:avLst/>
          </a:prstGeom>
          <a:noFill/>
          <a:ln>
            <a:noFill/>
          </a:ln>
        </p:spPr>
      </p:pic>
      <p:pic>
        <p:nvPicPr>
          <p:cNvPr id="237" name="Google Shape;237;g2b336fbbb8a_0_333"/>
          <p:cNvPicPr preferRelativeResize="0"/>
          <p:nvPr/>
        </p:nvPicPr>
        <p:blipFill>
          <a:blip r:embed="rId4">
            <a:alphaModFix/>
          </a:blip>
          <a:stretch>
            <a:fillRect/>
          </a:stretch>
        </p:blipFill>
        <p:spPr>
          <a:xfrm>
            <a:off x="10504925" y="5719100"/>
            <a:ext cx="9879625" cy="7361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b336fbbb8a_0_341"/>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243" name="Google Shape;243;g2b336fbbb8a_0_341"/>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Protection contre les attaques par déni de service</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r">
              <a:spcBef>
                <a:spcPts val="4500"/>
              </a:spcBef>
              <a:spcAft>
                <a:spcPts val="0"/>
              </a:spcAft>
              <a:buNone/>
            </a:pPr>
            <a:r>
              <a:t/>
            </a:r>
            <a:endParaRPr sz="1800"/>
          </a:p>
        </p:txBody>
      </p:sp>
      <p:sp>
        <p:nvSpPr>
          <p:cNvPr id="244" name="Google Shape;244;g2b336fbbb8a_0_34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pic>
        <p:nvPicPr>
          <p:cNvPr id="245" name="Google Shape;245;g2b336fbbb8a_0_341"/>
          <p:cNvPicPr preferRelativeResize="0"/>
          <p:nvPr/>
        </p:nvPicPr>
        <p:blipFill>
          <a:blip r:embed="rId3">
            <a:alphaModFix/>
          </a:blip>
          <a:stretch>
            <a:fillRect/>
          </a:stretch>
        </p:blipFill>
        <p:spPr>
          <a:xfrm>
            <a:off x="2067925" y="6951425"/>
            <a:ext cx="8858250" cy="4438650"/>
          </a:xfrm>
          <a:prstGeom prst="rect">
            <a:avLst/>
          </a:prstGeom>
          <a:noFill/>
          <a:ln>
            <a:noFill/>
          </a:ln>
        </p:spPr>
      </p:pic>
      <p:pic>
        <p:nvPicPr>
          <p:cNvPr id="246" name="Google Shape;246;g2b336fbbb8a_0_341"/>
          <p:cNvPicPr preferRelativeResize="0"/>
          <p:nvPr/>
        </p:nvPicPr>
        <p:blipFill>
          <a:blip r:embed="rId4">
            <a:alphaModFix/>
          </a:blip>
          <a:stretch>
            <a:fillRect/>
          </a:stretch>
        </p:blipFill>
        <p:spPr>
          <a:xfrm>
            <a:off x="11862950" y="6951413"/>
            <a:ext cx="10229850" cy="4276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b336fbbb8a_0_351"/>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6700"/>
              <a:t>Proposition de système amélioré</a:t>
            </a:r>
            <a:endParaRPr sz="6700"/>
          </a:p>
        </p:txBody>
      </p:sp>
      <p:sp>
        <p:nvSpPr>
          <p:cNvPr id="252" name="Google Shape;252;g2b336fbbb8a_0_351"/>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Tests automatisés</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r">
              <a:spcBef>
                <a:spcPts val="4500"/>
              </a:spcBef>
              <a:spcAft>
                <a:spcPts val="0"/>
              </a:spcAft>
              <a:buNone/>
            </a:pPr>
            <a:r>
              <a:t/>
            </a:r>
            <a:endParaRPr sz="1800"/>
          </a:p>
        </p:txBody>
      </p:sp>
      <p:sp>
        <p:nvSpPr>
          <p:cNvPr id="253" name="Google Shape;253;g2b336fbbb8a_0_35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pic>
        <p:nvPicPr>
          <p:cNvPr id="254" name="Google Shape;254;g2b336fbbb8a_0_351"/>
          <p:cNvPicPr preferRelativeResize="0"/>
          <p:nvPr/>
        </p:nvPicPr>
        <p:blipFill>
          <a:blip r:embed="rId3">
            <a:alphaModFix/>
          </a:blip>
          <a:stretch>
            <a:fillRect/>
          </a:stretch>
        </p:blipFill>
        <p:spPr>
          <a:xfrm>
            <a:off x="1863250" y="5885700"/>
            <a:ext cx="5524500" cy="4981575"/>
          </a:xfrm>
          <a:prstGeom prst="rect">
            <a:avLst/>
          </a:prstGeom>
          <a:noFill/>
          <a:ln>
            <a:noFill/>
          </a:ln>
        </p:spPr>
      </p:pic>
      <p:pic>
        <p:nvPicPr>
          <p:cNvPr id="255" name="Google Shape;255;g2b336fbbb8a_0_351"/>
          <p:cNvPicPr preferRelativeResize="0"/>
          <p:nvPr/>
        </p:nvPicPr>
        <p:blipFill>
          <a:blip r:embed="rId4">
            <a:alphaModFix/>
          </a:blip>
          <a:stretch>
            <a:fillRect/>
          </a:stretch>
        </p:blipFill>
        <p:spPr>
          <a:xfrm>
            <a:off x="11536688" y="5647575"/>
            <a:ext cx="9705975" cy="545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b336fbbb8a_0_23"/>
          <p:cNvSpPr txBox="1"/>
          <p:nvPr>
            <p:ph type="title"/>
          </p:nvPr>
        </p:nvSpPr>
        <p:spPr>
          <a:xfrm>
            <a:off x="1206500" y="952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7500"/>
              <a:t>Objectifs de la mission</a:t>
            </a:r>
            <a:endParaRPr sz="7500"/>
          </a:p>
        </p:txBody>
      </p:sp>
      <p:sp>
        <p:nvSpPr>
          <p:cNvPr id="93" name="Google Shape;93;g2b336fbbb8a_0_2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94" name="Google Shape;94;g2b336fbbb8a_0_23"/>
          <p:cNvSpPr txBox="1"/>
          <p:nvPr/>
        </p:nvSpPr>
        <p:spPr>
          <a:xfrm>
            <a:off x="1257300" y="3916950"/>
            <a:ext cx="22059900" cy="695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004C7F"/>
                </a:solidFill>
              </a:rPr>
              <a:t>Examen technique de la solution existante</a:t>
            </a:r>
            <a:r>
              <a:rPr b="1" lang="en-US" sz="4000">
                <a:solidFill>
                  <a:srgbClr val="004C7F"/>
                </a:solidFill>
              </a:rPr>
              <a:t> :</a:t>
            </a:r>
            <a:endParaRPr b="1" sz="4000">
              <a:solidFill>
                <a:srgbClr val="004C7F"/>
              </a:solidFill>
            </a:endParaRPr>
          </a:p>
          <a:p>
            <a:pPr indent="0" lvl="0" marL="0" rtl="0" algn="l">
              <a:spcBef>
                <a:spcPts val="0"/>
              </a:spcBef>
              <a:spcAft>
                <a:spcPts val="0"/>
              </a:spcAft>
              <a:buNone/>
            </a:pPr>
            <a:r>
              <a:rPr lang="en-US" sz="4000"/>
              <a:t>Examiner en détail l'architecture du système informatique actuel de la fromagerie, y compris les bases de données, les applications logicielles, les réseaux et les processus opérationnels.</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b="1" lang="en-US" sz="4000">
                <a:solidFill>
                  <a:srgbClr val="004C7F"/>
                </a:solidFill>
              </a:rPr>
              <a:t>Identification des Failles de Sécurité :</a:t>
            </a:r>
            <a:endParaRPr b="1" sz="4000">
              <a:solidFill>
                <a:srgbClr val="004C7F"/>
              </a:solidFill>
            </a:endParaRPr>
          </a:p>
          <a:p>
            <a:pPr indent="0" lvl="0" marL="0" rtl="0" algn="l">
              <a:spcBef>
                <a:spcPts val="0"/>
              </a:spcBef>
              <a:spcAft>
                <a:spcPts val="0"/>
              </a:spcAft>
              <a:buNone/>
            </a:pPr>
            <a:r>
              <a:rPr lang="en-US" sz="4000"/>
              <a:t>Évaluer la sécurité du système actuel en identifiant les éventuelles vulnérabilités, les lacunes dans les protocoles de sécurité et les risques potentiels d'attaques externes ou internes.</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b="1" lang="en-US" sz="4000">
                <a:solidFill>
                  <a:srgbClr val="004C7F"/>
                </a:solidFill>
              </a:rPr>
              <a:t>Proposition d'une Architecture de Système Améliorée</a:t>
            </a:r>
            <a:r>
              <a:rPr b="1" lang="en-US" sz="4000"/>
              <a:t> :</a:t>
            </a:r>
            <a:endParaRPr b="1" sz="4000"/>
          </a:p>
          <a:p>
            <a:pPr indent="0" lvl="0" marL="0" rtl="0" algn="l">
              <a:spcBef>
                <a:spcPts val="0"/>
              </a:spcBef>
              <a:spcAft>
                <a:spcPts val="0"/>
              </a:spcAft>
              <a:buNone/>
            </a:pPr>
            <a:r>
              <a:rPr lang="en-US" sz="4000"/>
              <a:t>Concevoir une nouvelle architecture de système informatique qui intègre les meilleures pratiques de sécurité, améliore l'efficacité opérationnelle et répond aux besoins évolutifs de la fromagerie.</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b336fbbb8a_0_31"/>
          <p:cNvSpPr txBox="1"/>
          <p:nvPr>
            <p:ph type="title"/>
          </p:nvPr>
        </p:nvSpPr>
        <p:spPr>
          <a:xfrm>
            <a:off x="1200146" y="2574991"/>
            <a:ext cx="21971100" cy="4648200"/>
          </a:xfrm>
          <a:prstGeom prst="rect">
            <a:avLst/>
          </a:prstGeom>
        </p:spPr>
        <p:txBody>
          <a:bodyPr anchorCtr="0" anchor="b" bIns="50800" lIns="50800" spcFirstLastPara="1" rIns="50800" wrap="square" tIns="50800">
            <a:normAutofit/>
          </a:bodyPr>
          <a:lstStyle/>
          <a:p>
            <a:pPr indent="0" lvl="0" marL="0" rtl="0" algn="l">
              <a:spcBef>
                <a:spcPts val="0"/>
              </a:spcBef>
              <a:spcAft>
                <a:spcPts val="0"/>
              </a:spcAft>
              <a:buNone/>
            </a:pPr>
            <a:r>
              <a:rPr lang="en-US"/>
              <a:t>Examen de la solution existante</a:t>
            </a:r>
            <a:endParaRPr/>
          </a:p>
        </p:txBody>
      </p:sp>
      <p:sp>
        <p:nvSpPr>
          <p:cNvPr id="100" name="Google Shape;100;g2b336fbbb8a_0_3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FFFFFF"/>
              </a:buClr>
              <a:buSzPts val="1800"/>
              <a:buFont typeface="Helvetica Neue"/>
              <a:buNone/>
            </a:pPr>
            <a:fld id="{00000000-1234-1234-1234-123412341234}" type="slidenum">
              <a:rPr lang="en-US"/>
              <a:t>‹#›</a:t>
            </a:fld>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g2b336fbbb8a_0_186"/>
          <p:cNvSpPr txBox="1"/>
          <p:nvPr>
            <p:ph type="title"/>
          </p:nvPr>
        </p:nvSpPr>
        <p:spPr>
          <a:xfrm>
            <a:off x="1206500" y="9525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sz="7500"/>
              <a:t>Examen de la solution existante</a:t>
            </a:r>
            <a:endParaRPr sz="7500"/>
          </a:p>
          <a:p>
            <a:pPr indent="0" lvl="0" marL="0" rtl="0" algn="l">
              <a:spcBef>
                <a:spcPts val="0"/>
              </a:spcBef>
              <a:spcAft>
                <a:spcPts val="0"/>
              </a:spcAft>
              <a:buNone/>
            </a:pPr>
            <a:r>
              <a:t/>
            </a:r>
            <a:endParaRPr/>
          </a:p>
        </p:txBody>
      </p:sp>
      <p:sp>
        <p:nvSpPr>
          <p:cNvPr id="106" name="Google Shape;106;g2b336fbbb8a_0_186"/>
          <p:cNvSpPr txBox="1"/>
          <p:nvPr>
            <p:ph idx="1" type="body"/>
          </p:nvPr>
        </p:nvSpPr>
        <p:spPr>
          <a:xfrm>
            <a:off x="1206500" y="2245962"/>
            <a:ext cx="21971100" cy="934800"/>
          </a:xfrm>
          <a:prstGeom prst="rect">
            <a:avLst/>
          </a:prstGeom>
        </p:spPr>
        <p:txBody>
          <a:bodyPr anchorCtr="0" anchor="t" bIns="45700" lIns="45700" spcFirstLastPara="1" rIns="45700" wrap="square" tIns="45700">
            <a:noAutofit/>
          </a:bodyPr>
          <a:lstStyle/>
          <a:p>
            <a:pPr indent="0" lvl="0" marL="0" rtl="0" algn="l">
              <a:lnSpc>
                <a:spcPct val="60000"/>
              </a:lnSpc>
              <a:spcBef>
                <a:spcPts val="0"/>
              </a:spcBef>
              <a:spcAft>
                <a:spcPts val="0"/>
              </a:spcAft>
              <a:buClr>
                <a:srgbClr val="000000"/>
              </a:buClr>
              <a:buSzPts val="935"/>
              <a:buFont typeface="Arial"/>
              <a:buNone/>
            </a:pPr>
            <a:r>
              <a:rPr lang="en-US" sz="3407">
                <a:solidFill>
                  <a:schemeClr val="dk1"/>
                </a:solidFill>
              </a:rPr>
              <a:t>Points critiques</a:t>
            </a:r>
            <a:endParaRPr sz="3407">
              <a:solidFill>
                <a:schemeClr val="dk1"/>
              </a:solidFill>
            </a:endParaRPr>
          </a:p>
          <a:p>
            <a:pPr indent="0" lvl="0" marL="0" rtl="0" algn="l">
              <a:lnSpc>
                <a:spcPct val="80000"/>
              </a:lnSpc>
              <a:spcBef>
                <a:spcPts val="0"/>
              </a:spcBef>
              <a:spcAft>
                <a:spcPts val="0"/>
              </a:spcAft>
              <a:buSzPts val="935"/>
              <a:buNone/>
            </a:pPr>
            <a:r>
              <a:t/>
            </a:r>
            <a:endParaRPr sz="4675"/>
          </a:p>
        </p:txBody>
      </p:sp>
      <p:sp>
        <p:nvSpPr>
          <p:cNvPr id="107" name="Google Shape;107;g2b336fbbb8a_0_186"/>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lang="en-US" sz="4000"/>
              <a:t>L'analyse approfondie de la sécurité et de la performance du système actuel de l'application a révélée plusieurs points critiques qui nécessitent une attention immédiate. </a:t>
            </a:r>
            <a:endParaRPr sz="4000"/>
          </a:p>
          <a:p>
            <a:pPr indent="0" lvl="0" marL="0" rtl="0" algn="l">
              <a:spcBef>
                <a:spcPts val="4500"/>
              </a:spcBef>
              <a:spcAft>
                <a:spcPts val="0"/>
              </a:spcAft>
              <a:buNone/>
            </a:pPr>
            <a:r>
              <a:rPr lang="en-US" sz="4000"/>
              <a:t>Ces vulnérabilités, si non traitées, peuvent compromettre la sécurité des données et la stabilité du système.</a:t>
            </a:r>
            <a:endParaRPr sz="4000"/>
          </a:p>
        </p:txBody>
      </p:sp>
      <p:sp>
        <p:nvSpPr>
          <p:cNvPr id="108" name="Google Shape;108;g2b336fbbb8a_0_18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b336fbbb8a_0_195"/>
          <p:cNvSpPr txBox="1"/>
          <p:nvPr>
            <p:ph type="title"/>
          </p:nvPr>
        </p:nvSpPr>
        <p:spPr>
          <a:xfrm>
            <a:off x="1206500" y="9525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sz="7500"/>
              <a:t>Examen de la solution existante</a:t>
            </a:r>
            <a:endParaRPr sz="7500"/>
          </a:p>
          <a:p>
            <a:pPr indent="0" lvl="0" marL="0" rtl="0" algn="l">
              <a:spcBef>
                <a:spcPts val="0"/>
              </a:spcBef>
              <a:spcAft>
                <a:spcPts val="0"/>
              </a:spcAft>
              <a:buNone/>
            </a:pPr>
            <a:r>
              <a:t/>
            </a:r>
            <a:endParaRPr/>
          </a:p>
        </p:txBody>
      </p:sp>
      <p:sp>
        <p:nvSpPr>
          <p:cNvPr id="114" name="Google Shape;114;g2b336fbbb8a_0_195"/>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Validation des Entrées</a:t>
            </a:r>
            <a:endParaRPr b="1">
              <a:solidFill>
                <a:srgbClr val="004C7F"/>
              </a:solidFill>
            </a:endParaRPr>
          </a:p>
          <a:p>
            <a:pPr indent="0" lvl="0" marL="0" rtl="0" algn="l">
              <a:spcBef>
                <a:spcPts val="4500"/>
              </a:spcBef>
              <a:spcAft>
                <a:spcPts val="0"/>
              </a:spcAft>
              <a:buNone/>
            </a:pPr>
            <a:r>
              <a:rPr lang="en-US"/>
              <a:t>L'absence de validation systématique des entrées expose le système à des risques majeurs, notamment les injections SQL. La mise en place de règles de validation strictes est essentielle pour prévenir de telles attaques.</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115" name="Google Shape;115;g2b336fbbb8a_0_19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b336fbbb8a_0_211"/>
          <p:cNvSpPr txBox="1"/>
          <p:nvPr>
            <p:ph type="title"/>
          </p:nvPr>
        </p:nvSpPr>
        <p:spPr>
          <a:xfrm>
            <a:off x="1206500" y="9525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sz="7500"/>
              <a:t>Examen de la solution existante</a:t>
            </a:r>
            <a:endParaRPr sz="7500"/>
          </a:p>
          <a:p>
            <a:pPr indent="0" lvl="0" marL="0" rtl="0" algn="l">
              <a:spcBef>
                <a:spcPts val="0"/>
              </a:spcBef>
              <a:spcAft>
                <a:spcPts val="0"/>
              </a:spcAft>
              <a:buNone/>
            </a:pPr>
            <a:r>
              <a:t/>
            </a:r>
            <a:endParaRPr/>
          </a:p>
        </p:txBody>
      </p:sp>
      <p:sp>
        <p:nvSpPr>
          <p:cNvPr id="121" name="Google Shape;121;g2b336fbbb8a_0_211"/>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Gestion des Sessions :</a:t>
            </a:r>
            <a:endParaRPr b="1">
              <a:solidFill>
                <a:srgbClr val="004C7F"/>
              </a:solidFill>
            </a:endParaRPr>
          </a:p>
          <a:p>
            <a:pPr indent="0" lvl="0" marL="0" rtl="0" algn="just">
              <a:spcBef>
                <a:spcPts val="4500"/>
              </a:spcBef>
              <a:spcAft>
                <a:spcPts val="0"/>
              </a:spcAft>
              <a:buNone/>
            </a:pPr>
            <a:r>
              <a:rPr lang="en-US" sz="4000">
                <a:solidFill>
                  <a:srgbClr val="212529"/>
                </a:solidFill>
              </a:rPr>
              <a:t>Bien que l'utilisation de JWT soit une pratique courante, l'absence de protection contre les attaques CSRF expose le système à des risques potentiels. Une gestion plus robuste des sessions, intégrant des mécanismes de protection contre les attaques, est impérative.</a:t>
            </a:r>
            <a:endParaRPr sz="4000">
              <a:solidFill>
                <a:srgbClr val="212529"/>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122" name="Google Shape;122;g2b336fbbb8a_0_21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b336fbbb8a_0_218"/>
          <p:cNvSpPr txBox="1"/>
          <p:nvPr>
            <p:ph type="title"/>
          </p:nvPr>
        </p:nvSpPr>
        <p:spPr>
          <a:xfrm>
            <a:off x="1206500" y="9525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sz="7500"/>
              <a:t>Examen de la solution existante</a:t>
            </a:r>
            <a:endParaRPr sz="7500"/>
          </a:p>
          <a:p>
            <a:pPr indent="0" lvl="0" marL="0" rtl="0" algn="l">
              <a:spcBef>
                <a:spcPts val="0"/>
              </a:spcBef>
              <a:spcAft>
                <a:spcPts val="0"/>
              </a:spcAft>
              <a:buNone/>
            </a:pPr>
            <a:r>
              <a:t/>
            </a:r>
            <a:endParaRPr/>
          </a:p>
        </p:txBody>
      </p:sp>
      <p:sp>
        <p:nvSpPr>
          <p:cNvPr id="128" name="Google Shape;128;g2b336fbbb8a_0_218"/>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Sécurisation des mots de passe et des données sensibles :</a:t>
            </a:r>
            <a:endParaRPr b="1">
              <a:solidFill>
                <a:srgbClr val="004C7F"/>
              </a:solidFill>
            </a:endParaRPr>
          </a:p>
          <a:p>
            <a:pPr indent="0" lvl="0" marL="0" rtl="0" algn="just">
              <a:spcBef>
                <a:spcPts val="4500"/>
              </a:spcBef>
              <a:spcAft>
                <a:spcPts val="0"/>
              </a:spcAft>
              <a:buNone/>
            </a:pPr>
            <a:r>
              <a:rPr lang="en-US" sz="4000">
                <a:solidFill>
                  <a:srgbClr val="212529"/>
                </a:solidFill>
              </a:rPr>
              <a:t>Bien que les mots de passe soient stockés de manière sécurisée, l'adoption de l'algorithme Bcrypt est recommandée pour une sécurité renforcée. Une attention particulière doit être accordée à la sécurisation de toutes les données sensibles stockées.</a:t>
            </a:r>
            <a:endParaRPr sz="4000">
              <a:solidFill>
                <a:srgbClr val="212529"/>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129" name="Google Shape;129;g2b336fbbb8a_0_21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b336fbbb8a_0_227"/>
          <p:cNvSpPr txBox="1"/>
          <p:nvPr>
            <p:ph type="title"/>
          </p:nvPr>
        </p:nvSpPr>
        <p:spPr>
          <a:xfrm>
            <a:off x="1206500" y="9525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sz="7500"/>
              <a:t>Examen de la solution existante</a:t>
            </a:r>
            <a:endParaRPr sz="7500"/>
          </a:p>
          <a:p>
            <a:pPr indent="0" lvl="0" marL="0" rtl="0" algn="l">
              <a:spcBef>
                <a:spcPts val="0"/>
              </a:spcBef>
              <a:spcAft>
                <a:spcPts val="0"/>
              </a:spcAft>
              <a:buNone/>
            </a:pPr>
            <a:r>
              <a:t/>
            </a:r>
            <a:endParaRPr/>
          </a:p>
        </p:txBody>
      </p:sp>
      <p:sp>
        <p:nvSpPr>
          <p:cNvPr id="135" name="Google Shape;135;g2b336fbbb8a_0_227"/>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a:solidFill>
                  <a:srgbClr val="004C7F"/>
                </a:solidFill>
              </a:rPr>
              <a:t>Contrôle des accès :</a:t>
            </a:r>
            <a:endParaRPr b="1">
              <a:solidFill>
                <a:srgbClr val="004C7F"/>
              </a:solidFill>
            </a:endParaRPr>
          </a:p>
          <a:p>
            <a:pPr indent="0" lvl="0" marL="0" rtl="0" algn="just">
              <a:spcBef>
                <a:spcPts val="4500"/>
              </a:spcBef>
              <a:spcAft>
                <a:spcPts val="0"/>
              </a:spcAft>
              <a:buNone/>
            </a:pPr>
            <a:r>
              <a:rPr lang="en-US" sz="4000">
                <a:solidFill>
                  <a:srgbClr val="212529"/>
                </a:solidFill>
              </a:rPr>
              <a:t>L'absence de contrôle d'accès expose le système au risque d'accès non autorisé. La mise en place d'un système de gestion des accès est essentielle pour restreindre les utilisateurs à des ressources spécifiques en fonction de leurs rôles.</a:t>
            </a:r>
            <a:endParaRPr sz="4000">
              <a:solidFill>
                <a:srgbClr val="212529"/>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b="1">
              <a:solidFill>
                <a:srgbClr val="004C7F"/>
              </a:solidFill>
            </a:endParaRPr>
          </a:p>
          <a:p>
            <a:pPr indent="0" lvl="0" marL="0" rtl="0" algn="l">
              <a:spcBef>
                <a:spcPts val="4500"/>
              </a:spcBef>
              <a:spcAft>
                <a:spcPts val="0"/>
              </a:spcAft>
              <a:buNone/>
            </a:pPr>
            <a:r>
              <a:t/>
            </a:r>
            <a:endParaRPr/>
          </a:p>
          <a:p>
            <a:pPr indent="0" lvl="0" marL="0" rtl="0" algn="l">
              <a:spcBef>
                <a:spcPts val="4500"/>
              </a:spcBef>
              <a:spcAft>
                <a:spcPts val="0"/>
              </a:spcAft>
              <a:buNone/>
            </a:pPr>
            <a:r>
              <a:t/>
            </a:r>
            <a:endParaRPr/>
          </a:p>
        </p:txBody>
      </p:sp>
      <p:sp>
        <p:nvSpPr>
          <p:cNvPr id="136" name="Google Shape;136;g2b336fbbb8a_0_22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