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13716000" cx="2438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HpnBNPV15mTUn0lvhnF8LJ9IP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1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de9cb6da4_3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de9cb6da4_3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de9cb6da4_3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de9cb6da4_3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b9c5ad4ac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7b9c5ad4ac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b9c5ad4ac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7b9c5ad4ac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7b9c5ad4ac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7b9c5ad4ac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7b9c5ad4ac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7b9c5ad4ac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7b9c5ad4ac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7b9c5ad4ac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7de9cb6da4_8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7de9cb6da4_8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de9cb6da4_3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de9cb6da4_3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de9cb6da4_9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de9cb6da4_9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7de9cb6da4_9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7de9cb6da4_9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de9cb6da4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de9cb6da4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de9cb6da4_3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de9cb6da4_3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de9cb6da4_3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de9cb6da4_3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de9cb6da4_3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de9cb6da4_3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de9cb6da4_3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de9cb6da4_3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de9cb6da4_3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de9cb6da4_3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de9cb6da4_3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de9cb6da4_3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 type="title">
  <p:cSld name="TITLE">
    <p:bg>
      <p:bgPr>
        <a:solidFill>
          <a:srgbClr val="00346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idx="1" type="body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b="1" sz="3600">
                <a:solidFill>
                  <a:srgbClr val="FFFFFF"/>
                </a:solidFill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8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2" type="body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Helvetica Neue"/>
              <a:buNone/>
              <a:defRPr b="1" sz="55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Helvetica Neue"/>
              <a:buNone/>
              <a:defRPr b="1" sz="55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Helvetica Neue"/>
              <a:buNone/>
              <a:defRPr b="1" sz="55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Helvetica Neue"/>
              <a:buNone/>
              <a:defRPr b="1" sz="55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Helvetica Neue"/>
              <a:buNone/>
              <a:defRPr b="1" sz="5500">
                <a:solidFill>
                  <a:schemeClr val="accent1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éclaration">
  <p:cSld name="Déclara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600"/>
              <a:buFont typeface="Helvetica Neue"/>
              <a:buNone/>
              <a:defRPr sz="116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600"/>
              <a:buFont typeface="Helvetica Neue"/>
              <a:buNone/>
              <a:defRPr sz="116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600"/>
              <a:buFont typeface="Helvetica Neue"/>
              <a:buNone/>
              <a:defRPr sz="116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600"/>
              <a:buFont typeface="Helvetica Neue"/>
              <a:buNone/>
              <a:defRPr sz="116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600"/>
              <a:buFont typeface="Helvetica Neue"/>
              <a:buNone/>
              <a:defRPr sz="116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it important">
  <p:cSld name="Fait importa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5000"/>
              <a:buFont typeface="Helvetica Neue"/>
              <a:buNone/>
              <a:defRPr b="1" sz="25000">
                <a:solidFill>
                  <a:srgbClr val="004C7F"/>
                </a:solidFill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5000"/>
              <a:buFont typeface="Helvetica Neue"/>
              <a:buNone/>
              <a:defRPr b="1" sz="25000">
                <a:solidFill>
                  <a:srgbClr val="004C7F"/>
                </a:solidFill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5000"/>
              <a:buFont typeface="Helvetica Neue"/>
              <a:buNone/>
              <a:defRPr b="1" sz="25000">
                <a:solidFill>
                  <a:srgbClr val="004C7F"/>
                </a:solidFill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5000"/>
              <a:buFont typeface="Helvetica Neue"/>
              <a:buNone/>
              <a:defRPr b="1" sz="25000">
                <a:solidFill>
                  <a:srgbClr val="004C7F"/>
                </a:solidFill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5000"/>
              <a:buFont typeface="Helvetica Neue"/>
              <a:buNone/>
              <a:defRPr b="1" sz="25000">
                <a:solidFill>
                  <a:srgbClr val="004C7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sz="85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sz="85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sz="85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sz="85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sz="85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/>
          <p:nvPr>
            <p:ph idx="2" type="pic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/>
          <p:nvPr>
            <p:ph idx="3" type="pic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0"/>
          <p:cNvSpPr/>
          <p:nvPr>
            <p:ph idx="4" type="pic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/>
          <p:nvPr>
            <p:ph idx="2" type="pic"/>
          </p:nvPr>
        </p:nvSpPr>
        <p:spPr>
          <a:xfrm>
            <a:off x="0" y="-1270000"/>
            <a:ext cx="24384000" cy="16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ement">
  <p:cSld name="Titre seulem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hoto">
  <p:cSld name="Titre et phot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/>
          <p:nvPr>
            <p:ph idx="2" type="pic"/>
          </p:nvPr>
        </p:nvSpPr>
        <p:spPr>
          <a:xfrm>
            <a:off x="0" y="-1270000"/>
            <a:ext cx="24384000" cy="16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1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re titre et photo">
  <p:cSld name="Autre titre et phot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/>
          <p:nvPr>
            <p:ph idx="2" type="pic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2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0" name="Google Shape;40;p14"/>
          <p:cNvSpPr/>
          <p:nvPr>
            <p:ph idx="3" type="pic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4"/>
          <p:cNvSpPr txBox="1"/>
          <p:nvPr>
            <p:ph type="title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bg>
      <p:bgPr>
        <a:solidFill>
          <a:srgbClr val="00346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b="0" sz="1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dre du jour">
  <p:cSld name="Ordre du jou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1.xml"/><Relationship Id="rId10" Type="http://schemas.openxmlformats.org/officeDocument/2006/relationships/slide" Target="/ppt/slides/slide10.xml"/><Relationship Id="rId13" Type="http://schemas.openxmlformats.org/officeDocument/2006/relationships/slide" Target="/ppt/slides/slide13.xml"/><Relationship Id="rId12" Type="http://schemas.openxmlformats.org/officeDocument/2006/relationships/slide" Target="/ppt/slides/slide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slide" Target="/ppt/slides/slide9.xml"/><Relationship Id="rId15" Type="http://schemas.openxmlformats.org/officeDocument/2006/relationships/slide" Target="/ppt/slides/slide15.xml"/><Relationship Id="rId14" Type="http://schemas.openxmlformats.org/officeDocument/2006/relationships/slide" Target="/ppt/slides/slide14.xml"/><Relationship Id="rId17" Type="http://schemas.openxmlformats.org/officeDocument/2006/relationships/slide" Target="/ppt/slides/slide17.xml"/><Relationship Id="rId16" Type="http://schemas.openxmlformats.org/officeDocument/2006/relationships/slide" Target="/ppt/slides/slide16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18" Type="http://schemas.openxmlformats.org/officeDocument/2006/relationships/slide" Target="/ppt/slides/slide19.xml"/><Relationship Id="rId7" Type="http://schemas.openxmlformats.org/officeDocument/2006/relationships/slide" Target="/ppt/slides/slide7.xml"/><Relationship Id="rId8" Type="http://schemas.openxmlformats.org/officeDocument/2006/relationships/slide" Target="/ppt/slides/slide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idx="1" type="body"/>
          </p:nvPr>
        </p:nvSpPr>
        <p:spPr>
          <a:xfrm>
            <a:off x="1200140" y="12037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8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lang="en-US"/>
              <a:t>Groupe 1 Lead dev (Brice BAYARD, Amin MOHAMED, Madani BENSIKHALED, Maxime LIDY, Thibault COSATTINI)</a:t>
            </a:r>
            <a:endParaRPr/>
          </a:p>
        </p:txBody>
      </p:sp>
      <p:sp>
        <p:nvSpPr>
          <p:cNvPr id="77" name="Google Shape;77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lang="en-US" sz="11600">
                <a:solidFill>
                  <a:srgbClr val="FFFFFF"/>
                </a:solidFill>
              </a:rPr>
              <a:t>Refonte S.I.</a:t>
            </a:r>
            <a:endParaRPr/>
          </a:p>
        </p:txBody>
      </p:sp>
      <p:sp>
        <p:nvSpPr>
          <p:cNvPr id="78" name="Google Shape;78;p1"/>
          <p:cNvSpPr txBox="1"/>
          <p:nvPr>
            <p:ph idx="4294967295" type="subTitle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chemeClr val="accent1"/>
                </a:solidFill>
              </a:rPr>
              <a:t>Projet TP7 - Bloc 1 : Modélisation d’une application informatique</a:t>
            </a:r>
            <a:endParaRPr/>
          </a:p>
        </p:txBody>
      </p:sp>
      <p:sp>
        <p:nvSpPr>
          <p:cNvPr id="79" name="Google Shape;79;p1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1206500" y="8264875"/>
            <a:ext cx="12674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 de création : 27 Octobre 2022, Dernière mise à jour : 1er Novembre 2022</a:t>
            </a:r>
            <a:endParaRPr sz="2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de9cb6da4_3_56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Gestion des commandes</a:t>
            </a:r>
            <a:endParaRPr/>
          </a:p>
        </p:txBody>
      </p:sp>
      <p:sp>
        <p:nvSpPr>
          <p:cNvPr id="142" name="Google Shape;142;g17de9cb6da4_3_56"/>
          <p:cNvSpPr txBox="1"/>
          <p:nvPr>
            <p:ph idx="2" type="body"/>
          </p:nvPr>
        </p:nvSpPr>
        <p:spPr>
          <a:xfrm>
            <a:off x="1206500" y="2697925"/>
            <a:ext cx="22225800" cy="9806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Gestion les clients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Un OC peut créer une nouvelle fiche client et les modifier.</a:t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Gestion de la newsletter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Un OC peut créer une nouvelle newsletter et l’envoyer aux clients dont l’adresse e-mail est fournie dans leur fiche.</a:t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Créer la commande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Lors de la réception d’une commande, l’OC vérifie que les produits sélectionnés correspondent aux points de fidélités nécessaires.</a:t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	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lphaLcPeriod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Afficher la liste des articles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Lors de la création de la commande, affiche une liste des produits disponibles.(Libellé, dimensions, poids, nombre de points nécessaires)</a:t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lphaLcPeriod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Afficher les conditionnements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Affiche les différents conditionnements disponibles (Libellé, poids accepté)</a:t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lphaLcPeriod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Calculer le conditionnement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Calcul automatiquement le conditionnement en fonction des produits sélectionnés, la quantité et les conditionnements disponibles.</a:t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Vérification de la commande par l’OC, et ajustement du conditionnement si besoin.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3.1 Modifier la commande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L’OC peut modifier la commande grâce au point du 3</a:t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Envoi d’un e-mail de confirmation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Envoi un e-mail lors de la préparation et  l’expédition de la commande.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7de9cb6da4_3_56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g17de9cb6da4_3_56"/>
          <p:cNvSpPr txBox="1"/>
          <p:nvPr/>
        </p:nvSpPr>
        <p:spPr>
          <a:xfrm>
            <a:off x="13451850" y="2385600"/>
            <a:ext cx="1007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/>
              <a:t>..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de9cb6da4_3_65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Administration</a:t>
            </a:r>
            <a:endParaRPr/>
          </a:p>
        </p:txBody>
      </p:sp>
      <p:sp>
        <p:nvSpPr>
          <p:cNvPr id="150" name="Google Shape;150;g17de9cb6da4_3_65"/>
          <p:cNvSpPr txBox="1"/>
          <p:nvPr>
            <p:ph idx="2" type="body"/>
          </p:nvPr>
        </p:nvSpPr>
        <p:spPr>
          <a:xfrm>
            <a:off x="1206500" y="2895900"/>
            <a:ext cx="21971100" cy="9609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000"/>
              <a:buFont typeface="Arial"/>
              <a:buAutoNum type="arabicPeriod"/>
            </a:pPr>
            <a:r>
              <a:rPr b="1" lang="en-US"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Gérer les comptes utilisateurs</a:t>
            </a:r>
            <a:endParaRPr b="1" sz="4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L’administrateur peut créer de nouveaux comptes opérateurs et les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administrer (activation / désactivation, récupération du mot de passe, droits conférés)</a:t>
            </a:r>
            <a:endParaRPr sz="3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AutoNum type="arabicPeriod"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Gestion des relations des articles et leur conditionnement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L'administrateur peut associer un type de conditionnement pour un article et le modifier si besoin.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	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AutoNum type="arabicPeriod"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Gestion des emballages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L’administrateur peut créer un type d’emballage en précisant ,le poids accepté,et le prix. Il peut également les modifier.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AutoNum type="arabicPeriod"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Gestion des timbres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L’administrateur peut gérer l’affranchissement des  colis en créant différents types de timbres en précisant le poids le poids accepté, il peut également les modifier.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AutoNum type="arabicPeriod"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Gestion des articles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L’administrateur peut créer des articles en précisant : code objet, désignation, modèle, prix unitaire, poids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7de9cb6da4_3_65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</a:pPr>
            <a:r>
              <a:rPr lang="en-US"/>
              <a:t>Diagramme de cas d’utilisation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rPr lang="en-US">
                <a:solidFill>
                  <a:srgbClr val="5E5E5E"/>
                </a:solidFill>
              </a:rPr>
              <a:t>Système gestion de commande</a:t>
            </a:r>
            <a:endParaRPr/>
          </a:p>
        </p:txBody>
      </p:sp>
      <p:sp>
        <p:nvSpPr>
          <p:cNvPr id="158" name="Google Shape;158;p3"/>
          <p:cNvSpPr txBox="1"/>
          <p:nvPr/>
        </p:nvSpPr>
        <p:spPr>
          <a:xfrm>
            <a:off x="1206500" y="4012533"/>
            <a:ext cx="21971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59" name="Google Shape;159;p3"/>
          <p:cNvSpPr txBox="1"/>
          <p:nvPr/>
        </p:nvSpPr>
        <p:spPr>
          <a:xfrm>
            <a:off x="3435146" y="6625182"/>
            <a:ext cx="549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60" name="Google Shape;160;p3"/>
          <p:cNvSpPr txBox="1"/>
          <p:nvPr/>
        </p:nvSpPr>
        <p:spPr>
          <a:xfrm>
            <a:off x="15030213" y="6605971"/>
            <a:ext cx="3702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3382631" y="7203220"/>
            <a:ext cx="5602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62" name="Google Shape;162;p3"/>
          <p:cNvSpPr txBox="1"/>
          <p:nvPr/>
        </p:nvSpPr>
        <p:spPr>
          <a:xfrm>
            <a:off x="12674437" y="7145590"/>
            <a:ext cx="8413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63" name="Google Shape;163;p3"/>
          <p:cNvSpPr txBox="1"/>
          <p:nvPr/>
        </p:nvSpPr>
        <p:spPr>
          <a:xfrm>
            <a:off x="3121182" y="10703057"/>
            <a:ext cx="6779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64" name="Google Shape;164;p3"/>
          <p:cNvSpPr txBox="1"/>
          <p:nvPr/>
        </p:nvSpPr>
        <p:spPr>
          <a:xfrm>
            <a:off x="12676275" y="10662195"/>
            <a:ext cx="8635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050" y="3383250"/>
            <a:ext cx="12721300" cy="949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b9c5ad4ac_0_8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</a:pPr>
            <a:r>
              <a:rPr lang="en-US"/>
              <a:t>Diagramme de cas d’utilisation</a:t>
            </a:r>
            <a:endParaRPr/>
          </a:p>
        </p:txBody>
      </p:sp>
      <p:sp>
        <p:nvSpPr>
          <p:cNvPr id="172" name="Google Shape;172;g17b9c5ad4ac_0_8"/>
          <p:cNvSpPr txBox="1"/>
          <p:nvPr>
            <p:ph idx="1" type="body"/>
          </p:nvPr>
        </p:nvSpPr>
        <p:spPr>
          <a:xfrm>
            <a:off x="1206500" y="2245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rPr lang="en-US">
                <a:solidFill>
                  <a:srgbClr val="5E5E5E"/>
                </a:solidFill>
              </a:rPr>
              <a:t>Système gestion des stocks</a:t>
            </a:r>
            <a:endParaRPr/>
          </a:p>
        </p:txBody>
      </p:sp>
      <p:sp>
        <p:nvSpPr>
          <p:cNvPr id="173" name="Google Shape;173;g17b9c5ad4ac_0_8"/>
          <p:cNvSpPr txBox="1"/>
          <p:nvPr/>
        </p:nvSpPr>
        <p:spPr>
          <a:xfrm>
            <a:off x="1206500" y="4012533"/>
            <a:ext cx="21971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74" name="Google Shape;174;g17b9c5ad4ac_0_8"/>
          <p:cNvSpPr txBox="1"/>
          <p:nvPr/>
        </p:nvSpPr>
        <p:spPr>
          <a:xfrm>
            <a:off x="3435146" y="6625182"/>
            <a:ext cx="549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75" name="Google Shape;175;g17b9c5ad4ac_0_8"/>
          <p:cNvSpPr txBox="1"/>
          <p:nvPr/>
        </p:nvSpPr>
        <p:spPr>
          <a:xfrm>
            <a:off x="15030213" y="6605971"/>
            <a:ext cx="3702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76" name="Google Shape;176;g17b9c5ad4ac_0_8"/>
          <p:cNvSpPr txBox="1"/>
          <p:nvPr/>
        </p:nvSpPr>
        <p:spPr>
          <a:xfrm>
            <a:off x="3382631" y="7203220"/>
            <a:ext cx="5602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77" name="Google Shape;177;g17b9c5ad4ac_0_8"/>
          <p:cNvSpPr txBox="1"/>
          <p:nvPr/>
        </p:nvSpPr>
        <p:spPr>
          <a:xfrm>
            <a:off x="12674437" y="7145590"/>
            <a:ext cx="8413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78" name="Google Shape;178;g17b9c5ad4ac_0_8"/>
          <p:cNvSpPr txBox="1"/>
          <p:nvPr/>
        </p:nvSpPr>
        <p:spPr>
          <a:xfrm>
            <a:off x="3121182" y="10703057"/>
            <a:ext cx="6779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79" name="Google Shape;179;g17b9c5ad4ac_0_8"/>
          <p:cNvSpPr txBox="1"/>
          <p:nvPr/>
        </p:nvSpPr>
        <p:spPr>
          <a:xfrm>
            <a:off x="12676275" y="10662195"/>
            <a:ext cx="8635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80" name="Google Shape;180;g17b9c5ad4ac_0_8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g17b9c5ad4a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325" y="3180750"/>
            <a:ext cx="13634501" cy="98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b9c5ad4ac_0_21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</a:pPr>
            <a:r>
              <a:rPr lang="en-US"/>
              <a:t>Diagramme de cas d’utilisation</a:t>
            </a:r>
            <a:endParaRPr/>
          </a:p>
        </p:txBody>
      </p:sp>
      <p:sp>
        <p:nvSpPr>
          <p:cNvPr id="187" name="Google Shape;187;g17b9c5ad4ac_0_21"/>
          <p:cNvSpPr txBox="1"/>
          <p:nvPr>
            <p:ph idx="1" type="body"/>
          </p:nvPr>
        </p:nvSpPr>
        <p:spPr>
          <a:xfrm>
            <a:off x="1206500" y="2245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rPr lang="en-US">
                <a:solidFill>
                  <a:srgbClr val="5E5E5E"/>
                </a:solidFill>
              </a:rPr>
              <a:t>Administration</a:t>
            </a:r>
            <a:endParaRPr/>
          </a:p>
        </p:txBody>
      </p:sp>
      <p:sp>
        <p:nvSpPr>
          <p:cNvPr id="188" name="Google Shape;188;g17b9c5ad4ac_0_21"/>
          <p:cNvSpPr txBox="1"/>
          <p:nvPr/>
        </p:nvSpPr>
        <p:spPr>
          <a:xfrm>
            <a:off x="1206500" y="4012533"/>
            <a:ext cx="21971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89" name="Google Shape;189;g17b9c5ad4ac_0_21"/>
          <p:cNvSpPr txBox="1"/>
          <p:nvPr/>
        </p:nvSpPr>
        <p:spPr>
          <a:xfrm>
            <a:off x="3435146" y="6625182"/>
            <a:ext cx="549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90" name="Google Shape;190;g17b9c5ad4ac_0_21"/>
          <p:cNvSpPr txBox="1"/>
          <p:nvPr/>
        </p:nvSpPr>
        <p:spPr>
          <a:xfrm>
            <a:off x="15030213" y="6605971"/>
            <a:ext cx="3702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91" name="Google Shape;191;g17b9c5ad4ac_0_21"/>
          <p:cNvSpPr txBox="1"/>
          <p:nvPr/>
        </p:nvSpPr>
        <p:spPr>
          <a:xfrm>
            <a:off x="3382631" y="7203220"/>
            <a:ext cx="5602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92" name="Google Shape;192;g17b9c5ad4ac_0_21"/>
          <p:cNvSpPr txBox="1"/>
          <p:nvPr/>
        </p:nvSpPr>
        <p:spPr>
          <a:xfrm>
            <a:off x="12674437" y="7145590"/>
            <a:ext cx="8413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93" name="Google Shape;193;g17b9c5ad4ac_0_21"/>
          <p:cNvSpPr txBox="1"/>
          <p:nvPr/>
        </p:nvSpPr>
        <p:spPr>
          <a:xfrm>
            <a:off x="3121182" y="10703057"/>
            <a:ext cx="6779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94" name="Google Shape;194;g17b9c5ad4ac_0_21"/>
          <p:cNvSpPr txBox="1"/>
          <p:nvPr/>
        </p:nvSpPr>
        <p:spPr>
          <a:xfrm>
            <a:off x="12676275" y="10662195"/>
            <a:ext cx="8635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95" name="Google Shape;195;g17b9c5ad4ac_0_21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g17b9c5ad4ac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594" y="3693282"/>
            <a:ext cx="13826209" cy="88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b9c5ad4ac_0_34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</a:pPr>
            <a:r>
              <a:rPr lang="en-US"/>
              <a:t>Diagramme d’activité</a:t>
            </a:r>
            <a:endParaRPr/>
          </a:p>
        </p:txBody>
      </p:sp>
      <p:sp>
        <p:nvSpPr>
          <p:cNvPr id="202" name="Google Shape;202;g17b9c5ad4ac_0_34"/>
          <p:cNvSpPr txBox="1"/>
          <p:nvPr>
            <p:ph idx="1" type="body"/>
          </p:nvPr>
        </p:nvSpPr>
        <p:spPr>
          <a:xfrm>
            <a:off x="1206500" y="2245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rPr lang="en-US">
                <a:solidFill>
                  <a:srgbClr val="5E5E5E"/>
                </a:solidFill>
              </a:rPr>
              <a:t>Création d’une commande</a:t>
            </a:r>
            <a:endParaRPr/>
          </a:p>
        </p:txBody>
      </p:sp>
      <p:sp>
        <p:nvSpPr>
          <p:cNvPr id="203" name="Google Shape;203;g17b9c5ad4ac_0_34"/>
          <p:cNvSpPr txBox="1"/>
          <p:nvPr/>
        </p:nvSpPr>
        <p:spPr>
          <a:xfrm>
            <a:off x="1206500" y="4012533"/>
            <a:ext cx="21971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04" name="Google Shape;204;g17b9c5ad4ac_0_34"/>
          <p:cNvSpPr txBox="1"/>
          <p:nvPr/>
        </p:nvSpPr>
        <p:spPr>
          <a:xfrm>
            <a:off x="3435146" y="6625182"/>
            <a:ext cx="549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05" name="Google Shape;205;g17b9c5ad4ac_0_34"/>
          <p:cNvSpPr txBox="1"/>
          <p:nvPr/>
        </p:nvSpPr>
        <p:spPr>
          <a:xfrm>
            <a:off x="15030213" y="6605971"/>
            <a:ext cx="3702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06" name="Google Shape;206;g17b9c5ad4ac_0_34"/>
          <p:cNvSpPr txBox="1"/>
          <p:nvPr/>
        </p:nvSpPr>
        <p:spPr>
          <a:xfrm>
            <a:off x="3382631" y="7203220"/>
            <a:ext cx="5602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07" name="Google Shape;207;g17b9c5ad4ac_0_34"/>
          <p:cNvSpPr txBox="1"/>
          <p:nvPr/>
        </p:nvSpPr>
        <p:spPr>
          <a:xfrm>
            <a:off x="12674437" y="7145590"/>
            <a:ext cx="8413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08" name="Google Shape;208;g17b9c5ad4ac_0_34"/>
          <p:cNvSpPr txBox="1"/>
          <p:nvPr/>
        </p:nvSpPr>
        <p:spPr>
          <a:xfrm>
            <a:off x="3121182" y="10703057"/>
            <a:ext cx="6779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09" name="Google Shape;209;g17b9c5ad4ac_0_34"/>
          <p:cNvSpPr txBox="1"/>
          <p:nvPr/>
        </p:nvSpPr>
        <p:spPr>
          <a:xfrm>
            <a:off x="12676275" y="10662195"/>
            <a:ext cx="8635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10" name="Google Shape;210;g17b9c5ad4ac_0_34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g17b9c5ad4ac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9275" y="1095881"/>
            <a:ext cx="5172506" cy="1198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7b9c5ad4ac_0_47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</a:pPr>
            <a:r>
              <a:rPr lang="en-US"/>
              <a:t>Diagramme de séquence</a:t>
            </a:r>
            <a:endParaRPr/>
          </a:p>
        </p:txBody>
      </p:sp>
      <p:sp>
        <p:nvSpPr>
          <p:cNvPr id="217" name="Google Shape;217;g17b9c5ad4ac_0_47"/>
          <p:cNvSpPr txBox="1"/>
          <p:nvPr>
            <p:ph idx="1" type="body"/>
          </p:nvPr>
        </p:nvSpPr>
        <p:spPr>
          <a:xfrm>
            <a:off x="1206500" y="2245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rPr lang="en-US">
                <a:solidFill>
                  <a:srgbClr val="5E5E5E"/>
                </a:solidFill>
              </a:rPr>
              <a:t>Gestion des stocks</a:t>
            </a:r>
            <a:endParaRPr/>
          </a:p>
        </p:txBody>
      </p:sp>
      <p:sp>
        <p:nvSpPr>
          <p:cNvPr id="218" name="Google Shape;218;g17b9c5ad4ac_0_47"/>
          <p:cNvSpPr txBox="1"/>
          <p:nvPr/>
        </p:nvSpPr>
        <p:spPr>
          <a:xfrm>
            <a:off x="1206500" y="4012533"/>
            <a:ext cx="21971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19" name="Google Shape;219;g17b9c5ad4ac_0_47"/>
          <p:cNvSpPr txBox="1"/>
          <p:nvPr/>
        </p:nvSpPr>
        <p:spPr>
          <a:xfrm>
            <a:off x="3435146" y="6625182"/>
            <a:ext cx="549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20" name="Google Shape;220;g17b9c5ad4ac_0_47"/>
          <p:cNvSpPr txBox="1"/>
          <p:nvPr/>
        </p:nvSpPr>
        <p:spPr>
          <a:xfrm>
            <a:off x="15030213" y="6605971"/>
            <a:ext cx="3702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21" name="Google Shape;221;g17b9c5ad4ac_0_47"/>
          <p:cNvSpPr txBox="1"/>
          <p:nvPr/>
        </p:nvSpPr>
        <p:spPr>
          <a:xfrm>
            <a:off x="3382631" y="7203220"/>
            <a:ext cx="5602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22" name="Google Shape;222;g17b9c5ad4ac_0_47"/>
          <p:cNvSpPr txBox="1"/>
          <p:nvPr/>
        </p:nvSpPr>
        <p:spPr>
          <a:xfrm>
            <a:off x="12674437" y="7145590"/>
            <a:ext cx="8413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23" name="Google Shape;223;g17b9c5ad4ac_0_47"/>
          <p:cNvSpPr txBox="1"/>
          <p:nvPr/>
        </p:nvSpPr>
        <p:spPr>
          <a:xfrm>
            <a:off x="3121182" y="10703057"/>
            <a:ext cx="6779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24" name="Google Shape;224;g17b9c5ad4ac_0_47"/>
          <p:cNvSpPr txBox="1"/>
          <p:nvPr/>
        </p:nvSpPr>
        <p:spPr>
          <a:xfrm>
            <a:off x="12676275" y="10662195"/>
            <a:ext cx="8635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25" name="Google Shape;225;g17b9c5ad4ac_0_47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g17b9c5ad4ac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731" y="3500937"/>
            <a:ext cx="16935931" cy="958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7b9c5ad4ac_0_60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</a:pPr>
            <a:r>
              <a:rPr lang="en-US"/>
              <a:t>Diagramme de classe</a:t>
            </a:r>
            <a:endParaRPr/>
          </a:p>
        </p:txBody>
      </p:sp>
      <p:sp>
        <p:nvSpPr>
          <p:cNvPr id="232" name="Google Shape;232;g17b9c5ad4ac_0_60"/>
          <p:cNvSpPr txBox="1"/>
          <p:nvPr>
            <p:ph idx="1" type="body"/>
          </p:nvPr>
        </p:nvSpPr>
        <p:spPr>
          <a:xfrm>
            <a:off x="1206500" y="2245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rPr lang="en-US">
                <a:solidFill>
                  <a:srgbClr val="5E5E5E"/>
                </a:solidFill>
              </a:rPr>
              <a:t>Gestion des stocks</a:t>
            </a:r>
            <a:endParaRPr/>
          </a:p>
        </p:txBody>
      </p:sp>
      <p:sp>
        <p:nvSpPr>
          <p:cNvPr id="233" name="Google Shape;233;g17b9c5ad4ac_0_60"/>
          <p:cNvSpPr txBox="1"/>
          <p:nvPr/>
        </p:nvSpPr>
        <p:spPr>
          <a:xfrm>
            <a:off x="1206500" y="4012533"/>
            <a:ext cx="21971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34" name="Google Shape;234;g17b9c5ad4ac_0_60"/>
          <p:cNvSpPr txBox="1"/>
          <p:nvPr/>
        </p:nvSpPr>
        <p:spPr>
          <a:xfrm>
            <a:off x="3435146" y="6625182"/>
            <a:ext cx="549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35" name="Google Shape;235;g17b9c5ad4ac_0_60"/>
          <p:cNvSpPr txBox="1"/>
          <p:nvPr/>
        </p:nvSpPr>
        <p:spPr>
          <a:xfrm>
            <a:off x="15030213" y="6605971"/>
            <a:ext cx="3702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36" name="Google Shape;236;g17b9c5ad4ac_0_60"/>
          <p:cNvSpPr txBox="1"/>
          <p:nvPr/>
        </p:nvSpPr>
        <p:spPr>
          <a:xfrm>
            <a:off x="3382631" y="7203220"/>
            <a:ext cx="5602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37" name="Google Shape;237;g17b9c5ad4ac_0_60"/>
          <p:cNvSpPr txBox="1"/>
          <p:nvPr/>
        </p:nvSpPr>
        <p:spPr>
          <a:xfrm>
            <a:off x="12674437" y="7145590"/>
            <a:ext cx="8413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38" name="Google Shape;238;g17b9c5ad4ac_0_60"/>
          <p:cNvSpPr txBox="1"/>
          <p:nvPr/>
        </p:nvSpPr>
        <p:spPr>
          <a:xfrm>
            <a:off x="3121182" y="10703057"/>
            <a:ext cx="6779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39" name="Google Shape;239;g17b9c5ad4ac_0_60"/>
          <p:cNvSpPr txBox="1"/>
          <p:nvPr/>
        </p:nvSpPr>
        <p:spPr>
          <a:xfrm>
            <a:off x="12676275" y="10662195"/>
            <a:ext cx="8635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40" name="Google Shape;240;g17b9c5ad4ac_0_60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" name="Google Shape;241;g17b9c5ad4ac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502" y="3657653"/>
            <a:ext cx="11151100" cy="87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7de9cb6da4_8_0"/>
          <p:cNvSpPr txBox="1"/>
          <p:nvPr>
            <p:ph type="title"/>
          </p:nvPr>
        </p:nvSpPr>
        <p:spPr>
          <a:xfrm>
            <a:off x="1206496" y="2574991"/>
            <a:ext cx="21971100" cy="46482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Dictionnaire de données</a:t>
            </a:r>
            <a:endParaRPr/>
          </a:p>
        </p:txBody>
      </p:sp>
      <p:sp>
        <p:nvSpPr>
          <p:cNvPr id="247" name="Google Shape;247;g17de9cb6da4_8_0"/>
          <p:cNvSpPr txBox="1"/>
          <p:nvPr>
            <p:ph idx="1" type="body"/>
          </p:nvPr>
        </p:nvSpPr>
        <p:spPr>
          <a:xfrm>
            <a:off x="1201340" y="11847162"/>
            <a:ext cx="21971100" cy="636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7de9cb6da4_8_0"/>
          <p:cNvSpPr txBox="1"/>
          <p:nvPr>
            <p:ph idx="2" type="body"/>
          </p:nvPr>
        </p:nvSpPr>
        <p:spPr>
          <a:xfrm>
            <a:off x="1201342" y="7210490"/>
            <a:ext cx="21971100" cy="1905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7de9cb6da4_8_0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7de9cb6da4_3_72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" name="Google Shape;255;g17de9cb6da4_3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325" y="360075"/>
            <a:ext cx="16242651" cy="1272092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7de9cb6da4_3_72"/>
          <p:cNvSpPr txBox="1"/>
          <p:nvPr/>
        </p:nvSpPr>
        <p:spPr>
          <a:xfrm>
            <a:off x="584825" y="622625"/>
            <a:ext cx="6376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Dictionnaire de données :</a:t>
            </a:r>
            <a:endParaRPr b="1" sz="4000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Gestion des stocks</a:t>
            </a:r>
            <a:endParaRPr b="1" sz="4000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Sommaire</a:t>
            </a:r>
            <a:endParaRPr/>
          </a:p>
        </p:txBody>
      </p:sp>
      <p:sp>
        <p:nvSpPr>
          <p:cNvPr id="86" name="Google Shape;86;p2"/>
          <p:cNvSpPr txBox="1"/>
          <p:nvPr>
            <p:ph idx="2" type="body"/>
          </p:nvPr>
        </p:nvSpPr>
        <p:spPr>
          <a:xfrm>
            <a:off x="1200150" y="3054325"/>
            <a:ext cx="21971100" cy="9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>
                <a:uFill>
                  <a:noFill/>
                </a:uFill>
                <a:hlinkClick action="ppaction://hlinksldjump" r:id="rId3"/>
              </a:rPr>
              <a:t>Contraintes fonctionnelles du client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>
                <a:uFill>
                  <a:noFill/>
                </a:uFill>
                <a:hlinkClick action="ppaction://hlinksldjump" r:id="rId4"/>
              </a:rPr>
              <a:t>Lexique &amp; Légende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>
                <a:uFill>
                  <a:noFill/>
                </a:uFill>
                <a:hlinkClick action="ppaction://hlinksldjump" r:id="rId5"/>
              </a:rPr>
              <a:t>Introduction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>
                <a:uFill>
                  <a:noFill/>
                </a:uFill>
                <a:hlinkClick action="ppaction://hlinksldjump" r:id="rId6"/>
              </a:rPr>
              <a:t>Les différents acteurs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>
                <a:uFill>
                  <a:noFill/>
                </a:uFill>
                <a:hlinkClick action="ppaction://hlinksldjump" r:id="rId7"/>
              </a:rPr>
              <a:t>Connexion/Déconnexion &amp; Rôles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>
                <a:uFill>
                  <a:noFill/>
                </a:uFill>
                <a:hlinkClick action="ppaction://hlinksldjump" r:id="rId8"/>
              </a:rPr>
              <a:t>Fonctionnalités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>
                <a:uFill>
                  <a:noFill/>
                </a:uFill>
                <a:hlinkClick action="ppaction://hlinksldjump" r:id="rId9"/>
              </a:rPr>
              <a:t>Gestion des stocks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>
                <a:uFill>
                  <a:noFill/>
                </a:uFill>
                <a:hlinkClick action="ppaction://hlinksldjump" r:id="rId10"/>
              </a:rPr>
              <a:t>Gestion des commandes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>
                <a:uFill>
                  <a:noFill/>
                </a:uFill>
                <a:hlinkClick action="ppaction://hlinksldjump" r:id="rId11"/>
              </a:rPr>
              <a:t>Administration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>
                <a:uFill>
                  <a:noFill/>
                </a:uFill>
                <a:hlinkClick action="ppaction://hlinksldjump" r:id="rId12"/>
              </a:rPr>
              <a:t>Diagramme de cas d’utilisation (Système gestion de commande)</a:t>
            </a:r>
            <a:endParaRPr sz="4000"/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>
                <a:uFill>
                  <a:noFill/>
                </a:uFill>
                <a:hlinkClick action="ppaction://hlinksldjump" r:id="rId13"/>
              </a:rPr>
              <a:t>Diagramme de cas d’utilisation (Système gestion de stock)</a:t>
            </a:r>
            <a:endParaRPr sz="4000"/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>
                <a:uFill>
                  <a:noFill/>
                </a:uFill>
                <a:hlinkClick action="ppaction://hlinksldjump" r:id="rId14"/>
              </a:rPr>
              <a:t>Diagramme de cas d’utilisation (Système administration)</a:t>
            </a:r>
            <a:endParaRPr sz="4000"/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>
                <a:uFill>
                  <a:noFill/>
                </a:uFill>
                <a:hlinkClick action="ppaction://hlinksldjump" r:id="rId15"/>
              </a:rPr>
              <a:t>Diagramme d’activité (Création d’une commande)</a:t>
            </a:r>
            <a:endParaRPr sz="4000"/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>
                <a:uFill>
                  <a:noFill/>
                </a:uFill>
                <a:hlinkClick action="ppaction://hlinksldjump" r:id="rId16"/>
              </a:rPr>
              <a:t>Diagramme de séquence (Gestion des stocks)</a:t>
            </a:r>
            <a:endParaRPr sz="4000"/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>
                <a:uFill>
                  <a:noFill/>
                </a:uFill>
                <a:hlinkClick action="ppaction://hlinksldjump" r:id="rId17"/>
              </a:rPr>
              <a:t>Diagramme de classe (Gestion des stocks)</a:t>
            </a:r>
            <a:endParaRPr sz="4000"/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>
                <a:uFill>
                  <a:noFill/>
                </a:uFill>
                <a:hlinkClick action="ppaction://hlinksldjump" r:id="rId18"/>
              </a:rPr>
              <a:t>Dictionnaire de données</a:t>
            </a:r>
            <a:endParaRPr sz="4000"/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7de9cb6da4_9_4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g17de9cb6da4_9_4"/>
          <p:cNvPicPr preferRelativeResize="0"/>
          <p:nvPr/>
        </p:nvPicPr>
        <p:blipFill rotWithShape="1">
          <a:blip r:embed="rId3">
            <a:alphaModFix/>
          </a:blip>
          <a:srcRect b="1700" l="0" r="0" t="1700"/>
          <a:stretch/>
        </p:blipFill>
        <p:spPr>
          <a:xfrm>
            <a:off x="7510325" y="360075"/>
            <a:ext cx="16242650" cy="1272092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7de9cb6da4_9_4"/>
          <p:cNvSpPr txBox="1"/>
          <p:nvPr/>
        </p:nvSpPr>
        <p:spPr>
          <a:xfrm>
            <a:off x="584825" y="622625"/>
            <a:ext cx="6376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Dictionnaire de données :</a:t>
            </a:r>
            <a:endParaRPr b="1" sz="4000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Gestion des colis 1</a:t>
            </a:r>
            <a:endParaRPr b="1" sz="4000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7de9cb6da4_9_10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g17de9cb6da4_9_10"/>
          <p:cNvSpPr txBox="1"/>
          <p:nvPr/>
        </p:nvSpPr>
        <p:spPr>
          <a:xfrm>
            <a:off x="584825" y="622625"/>
            <a:ext cx="6376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Dictionnaire de données :</a:t>
            </a:r>
            <a:endParaRPr b="1" sz="4000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Gestion des colis 2</a:t>
            </a:r>
            <a:endParaRPr b="1" sz="4000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0" name="Google Shape;270;g17de9cb6da4_9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850" y="2149525"/>
            <a:ext cx="18117726" cy="109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de9cb6da4_3_0"/>
          <p:cNvSpPr txBox="1"/>
          <p:nvPr>
            <p:ph type="title"/>
          </p:nvPr>
        </p:nvSpPr>
        <p:spPr>
          <a:xfrm>
            <a:off x="1206496" y="2574991"/>
            <a:ext cx="21971100" cy="46482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Contraintes fonctionnelle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 client</a:t>
            </a:r>
            <a:endParaRPr/>
          </a:p>
        </p:txBody>
      </p:sp>
      <p:sp>
        <p:nvSpPr>
          <p:cNvPr id="93" name="Google Shape;93;g17de9cb6da4_3_0"/>
          <p:cNvSpPr txBox="1"/>
          <p:nvPr>
            <p:ph idx="1" type="body"/>
          </p:nvPr>
        </p:nvSpPr>
        <p:spPr>
          <a:xfrm>
            <a:off x="1201340" y="11847162"/>
            <a:ext cx="21971100" cy="636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7de9cb6da4_3_0"/>
          <p:cNvSpPr txBox="1"/>
          <p:nvPr>
            <p:ph idx="2" type="body"/>
          </p:nvPr>
        </p:nvSpPr>
        <p:spPr>
          <a:xfrm>
            <a:off x="1201342" y="7210490"/>
            <a:ext cx="21971100" cy="1905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7de9cb6da4_3_0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de9cb6da4_3_7"/>
          <p:cNvSpPr txBox="1"/>
          <p:nvPr>
            <p:ph idx="2" type="body"/>
          </p:nvPr>
        </p:nvSpPr>
        <p:spPr>
          <a:xfrm>
            <a:off x="1206500" y="999923"/>
            <a:ext cx="21971100" cy="11504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5500">
                <a:latin typeface="Arial"/>
                <a:ea typeface="Arial"/>
                <a:cs typeface="Arial"/>
                <a:sym typeface="Arial"/>
              </a:rPr>
              <a:t>Lexique</a:t>
            </a: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OS : Opérateur des stocks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OC : Opérateur de commande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5500">
                <a:latin typeface="Arial"/>
                <a:ea typeface="Arial"/>
                <a:cs typeface="Arial"/>
                <a:sym typeface="Arial"/>
              </a:rPr>
              <a:t>Légende</a:t>
            </a: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Couleur du texte orange : Fonctionnalités destinées à être implantées dans le futur et non présentes dans la version actuelle.</a:t>
            </a:r>
            <a:endParaRPr sz="4000"/>
          </a:p>
        </p:txBody>
      </p:sp>
      <p:sp>
        <p:nvSpPr>
          <p:cNvPr id="101" name="Google Shape;101;g17de9cb6da4_3_7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de9cb6da4_3_14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7" name="Google Shape;107;g17de9cb6da4_3_14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L’application est une solution installée chez le client ou il peut gérer les cadeaux fidélité, que les clients finaux peuvent commander grâce à des points à récupérer sur les produits commercialisé par la société (Points à découper et à collectionner)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Le système permet également de répondre à la  contrainte légale de réaliser un inventaire par semestre.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7de9cb6da4_3_14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de9cb6da4_3_21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 différents acteurs</a:t>
            </a:r>
            <a:endParaRPr/>
          </a:p>
        </p:txBody>
      </p:sp>
      <p:sp>
        <p:nvSpPr>
          <p:cNvPr id="114" name="Google Shape;114;g17de9cb6da4_3_21"/>
          <p:cNvSpPr txBox="1"/>
          <p:nvPr>
            <p:ph idx="2" type="body"/>
          </p:nvPr>
        </p:nvSpPr>
        <p:spPr>
          <a:xfrm>
            <a:off x="1206500" y="3131849"/>
            <a:ext cx="21971100" cy="93726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Le client à besoin de 3 rôles différents :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	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Administrateur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 :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Gère et crée les comptes des utilisateurs de la plateforme (voir les rôles ci-après).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Il peut administrer les données critiques du système, il peut ajouter ou modifier : La relation entre le conditionnement et les articles, les emballages, les timbres et les articles.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OS :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Il peut gérer les inventaires en imprimant un listing lui permettant de comparer le stock de produits de l’application et les produits disponibles physiquement dans son entrepôt.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OC : 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Envoi les cadeaux sélectionnés par le client.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7de9cb6da4_3_21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de9cb6da4_3_28"/>
          <p:cNvSpPr txBox="1"/>
          <p:nvPr>
            <p:ph idx="2" type="body"/>
          </p:nvPr>
        </p:nvSpPr>
        <p:spPr>
          <a:xfrm>
            <a:off x="1206500" y="1094250"/>
            <a:ext cx="21971100" cy="11410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Connexion / déconnexion</a:t>
            </a:r>
            <a:endParaRPr sz="45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Un acteur doit s’authentifier au système afin d’y accéder et effectuer des actions.  </a:t>
            </a:r>
            <a:endParaRPr sz="3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Il peut à tout moment se déconnecter.</a:t>
            </a:r>
            <a:endParaRPr sz="3000" u="sng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Rôles</a:t>
            </a:r>
            <a:endParaRPr sz="4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Un OS est autorisé grâce à son rôle à effectuer des actions depuis l’interface de gestion des stocks. Il n’aura accès qu'à ce système d’information.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Un OC est autorisé grâce à son rôle à effectuer des actions depuis l’interface de gestion des commandes. Il n’aura accès qu'à ce système d’information.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Un administrateur bénéficie de toutes les autorisations accordées aux autres acteurs.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1" name="Google Shape;121;g17de9cb6da4_3_28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de9cb6da4_3_35"/>
          <p:cNvSpPr txBox="1"/>
          <p:nvPr>
            <p:ph type="title"/>
          </p:nvPr>
        </p:nvSpPr>
        <p:spPr>
          <a:xfrm>
            <a:off x="1206496" y="2574991"/>
            <a:ext cx="21971100" cy="46482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Fonctionnalités</a:t>
            </a:r>
            <a:endParaRPr/>
          </a:p>
        </p:txBody>
      </p:sp>
      <p:sp>
        <p:nvSpPr>
          <p:cNvPr id="127" name="Google Shape;127;g17de9cb6da4_3_35"/>
          <p:cNvSpPr txBox="1"/>
          <p:nvPr>
            <p:ph idx="1" type="body"/>
          </p:nvPr>
        </p:nvSpPr>
        <p:spPr>
          <a:xfrm>
            <a:off x="1201340" y="11847162"/>
            <a:ext cx="21971100" cy="636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7de9cb6da4_3_35"/>
          <p:cNvSpPr txBox="1"/>
          <p:nvPr>
            <p:ph idx="2" type="body"/>
          </p:nvPr>
        </p:nvSpPr>
        <p:spPr>
          <a:xfrm>
            <a:off x="1201342" y="7210490"/>
            <a:ext cx="21971100" cy="1905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7de9cb6da4_3_35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de9cb6da4_3_42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Gestion des stocks</a:t>
            </a:r>
            <a:endParaRPr/>
          </a:p>
        </p:txBody>
      </p:sp>
      <p:sp>
        <p:nvSpPr>
          <p:cNvPr id="135" name="Google Shape;135;g17de9cb6da4_3_42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fontScale="92500" lnSpcReduction="20000"/>
          </a:bodyPr>
          <a:lstStyle/>
          <a:p>
            <a:pPr indent="-4929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-US" sz="4500">
                <a:latin typeface="Arial"/>
                <a:ea typeface="Arial"/>
                <a:cs typeface="Arial"/>
                <a:sym typeface="Arial"/>
              </a:rPr>
              <a:t>Créer le nouveau stock</a:t>
            </a:r>
            <a:endParaRPr b="1" sz="4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Un OS peut sélectionner parmi les commandes disponibles celles à faire apparaître dans l’inventaire.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0481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lphaLcPeriod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Modifier l'inventaire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Revenir sur la liste précédemment sélectionnée.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		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0481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lphaLcPeriod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Imprimer l'inventaire pour validation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Génère un fichier PDF avec possibilité de l’imprimer.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929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-US" sz="4500">
                <a:latin typeface="Arial"/>
                <a:ea typeface="Arial"/>
                <a:cs typeface="Arial"/>
                <a:sym typeface="Arial"/>
              </a:rPr>
              <a:t>Lancer la mise à jour des stock</a:t>
            </a:r>
            <a:endParaRPr b="1" sz="4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Garder en historique les articles qui ont été sortis de la boutique lors de la commande.</a:t>
            </a:r>
            <a:endParaRPr i="1" sz="3000"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7de9cb6da4_3_42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