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JmKefcsw3WtOEHAZYnRSSPzN3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b9c5ad4ac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7b9c5ad4ac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b9c5ad4ac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7b9c5ad4ac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b9c5ad4ac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7b9c5ad4a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b9c5ad4a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7b9c5ad4a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b9c5ad4ac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7b9c5ad4ac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bg>
      <p:bgPr>
        <a:solidFill>
          <a:srgbClr val="0034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idx="1" type="body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b="1" sz="3600">
                <a:solidFill>
                  <a:srgbClr val="FFFFFF"/>
                </a:solidFill>
              </a:defRPr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8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2" type="body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  <a:defRPr b="1" sz="5500">
                <a:solidFill>
                  <a:schemeClr val="accent1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1600"/>
              <a:buFont typeface="Helvetica Neue"/>
              <a:buNone/>
              <a:defRPr sz="116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5000"/>
              <a:buFont typeface="Helvetica Neue"/>
              <a:buNone/>
              <a:defRPr b="1" sz="25000">
                <a:solidFill>
                  <a:srgbClr val="004C7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sz="8500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>
            <p:ph idx="2" type="pic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/>
          <p:nvPr>
            <p:ph idx="3" type="pic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0"/>
          <p:cNvSpPr/>
          <p:nvPr>
            <p:ph idx="4" type="pic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>
  <p:cSld name="Titre et phot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>
            <p:ph idx="2" type="pic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14"/>
          <p:cNvSpPr/>
          <p:nvPr>
            <p:ph idx="3" type="pic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type="title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bg>
      <p:bgPr>
        <a:solidFill>
          <a:srgbClr val="00346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b="0" sz="1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00140" y="12037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lang="en-US"/>
              <a:t>Groupe 1 Lead dev (Brice BAYARD, Amin MOHAMED, Madani BENSIKHALED, Maxime LIDY, Thibault COSATTINI)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lang="en-US" sz="11600">
                <a:solidFill>
                  <a:srgbClr val="FFFFFF"/>
                </a:solidFill>
              </a:rPr>
              <a:t>Refonte S.I.</a:t>
            </a:r>
            <a:endParaRPr/>
          </a:p>
        </p:txBody>
      </p:sp>
      <p:sp>
        <p:nvSpPr>
          <p:cNvPr id="78" name="Google Shape;78;p1"/>
          <p:cNvSpPr txBox="1"/>
          <p:nvPr>
            <p:ph idx="4294967295" type="subTitle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Helvetica Neue"/>
              <a:buNone/>
            </a:pPr>
            <a:r>
              <a:rPr b="1" lang="en-US" sz="5500">
                <a:solidFill>
                  <a:schemeClr val="accent1"/>
                </a:solidFill>
              </a:rPr>
              <a:t>Projet TP7 - Bloc 1 : Modélisation d’une application informatique</a:t>
            </a:r>
            <a:endParaRPr/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206500" y="8264875"/>
            <a:ext cx="1267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 de création : 27 Octobre 2022, Dernière mise à jour : 1er Novembre 2022</a:t>
            </a:r>
            <a:endParaRPr sz="2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Sommaire</a:t>
            </a:r>
            <a:endParaRPr/>
          </a:p>
        </p:txBody>
      </p:sp>
      <p:sp>
        <p:nvSpPr>
          <p:cNvPr id="86" name="Google Shape;86;p2"/>
          <p:cNvSpPr txBox="1"/>
          <p:nvPr>
            <p:ph idx="2" type="body"/>
          </p:nvPr>
        </p:nvSpPr>
        <p:spPr>
          <a:xfrm>
            <a:off x="1200150" y="3054329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6918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Diagramme de cas d’utilisation (Système gestion de commande)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189" lvl="1" marL="914400" rtl="0" algn="l"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Diagramme de cas d’utilisation (Système gestion de stock)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189" lvl="1" marL="914400" rtl="0" algn="l"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Diagramme de cas d’utilisation (Système administration)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189" lvl="1" marL="914400" rtl="0" algn="l"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Diagramme d’activité (Création d’une commande)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189" lvl="1" marL="914400" rtl="0" algn="l"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7"/>
              </a:rPr>
              <a:t>Diagramme de séquence (Gestion des stocks)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9189" lvl="1" marL="914400" rtl="0" algn="l"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rPr lang="en-US" u="sng">
                <a:solidFill>
                  <a:schemeClr val="hlink"/>
                </a:solidFill>
                <a:hlinkClick action="ppaction://hlinksldjump" r:id="rId8"/>
              </a:rPr>
              <a:t>Diagramme de classe (Gestion des stocks)</a:t>
            </a:r>
            <a:endParaRPr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cas d’utilisation</a:t>
            </a:r>
            <a:endParaRPr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Système gestion de commande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50" y="3383250"/>
            <a:ext cx="12721300" cy="949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b9c5ad4ac_0_8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cas d’utilisation</a:t>
            </a:r>
            <a:endParaRPr/>
          </a:p>
        </p:txBody>
      </p:sp>
      <p:sp>
        <p:nvSpPr>
          <p:cNvPr id="108" name="Google Shape;108;g17b9c5ad4ac_0_8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Système gestion des stocks</a:t>
            </a:r>
            <a:endParaRPr/>
          </a:p>
        </p:txBody>
      </p:sp>
      <p:sp>
        <p:nvSpPr>
          <p:cNvPr id="109" name="Google Shape;109;g17b9c5ad4ac_0_8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0" name="Google Shape;110;g17b9c5ad4ac_0_8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1" name="Google Shape;111;g17b9c5ad4ac_0_8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2" name="Google Shape;112;g17b9c5ad4ac_0_8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3" name="Google Shape;113;g17b9c5ad4ac_0_8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4" name="Google Shape;114;g17b9c5ad4ac_0_8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5" name="Google Shape;115;g17b9c5ad4ac_0_8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6" name="Google Shape;116;g17b9c5ad4ac_0_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g17b9c5ad4a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325" y="3180750"/>
            <a:ext cx="13634501" cy="98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b9c5ad4ac_0_21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cas d’utilisation</a:t>
            </a:r>
            <a:endParaRPr/>
          </a:p>
        </p:txBody>
      </p:sp>
      <p:sp>
        <p:nvSpPr>
          <p:cNvPr id="123" name="Google Shape;123;g17b9c5ad4ac_0_21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Administration</a:t>
            </a:r>
            <a:endParaRPr/>
          </a:p>
        </p:txBody>
      </p:sp>
      <p:sp>
        <p:nvSpPr>
          <p:cNvPr id="124" name="Google Shape;124;g17b9c5ad4ac_0_21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5" name="Google Shape;125;g17b9c5ad4ac_0_21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6" name="Google Shape;126;g17b9c5ad4ac_0_21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7" name="Google Shape;127;g17b9c5ad4ac_0_21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8" name="Google Shape;128;g17b9c5ad4ac_0_21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9" name="Google Shape;129;g17b9c5ad4ac_0_21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0" name="Google Shape;130;g17b9c5ad4ac_0_21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1" name="Google Shape;131;g17b9c5ad4ac_0_2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17b9c5ad4ac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94" y="3693282"/>
            <a:ext cx="13826209" cy="8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b9c5ad4ac_0_34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d’activité</a:t>
            </a:r>
            <a:endParaRPr/>
          </a:p>
        </p:txBody>
      </p:sp>
      <p:sp>
        <p:nvSpPr>
          <p:cNvPr id="138" name="Google Shape;138;g17b9c5ad4ac_0_34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Création d’une commande</a:t>
            </a:r>
            <a:endParaRPr/>
          </a:p>
        </p:txBody>
      </p:sp>
      <p:sp>
        <p:nvSpPr>
          <p:cNvPr id="139" name="Google Shape;139;g17b9c5ad4ac_0_34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0" name="Google Shape;140;g17b9c5ad4ac_0_34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1" name="Google Shape;141;g17b9c5ad4ac_0_34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2" name="Google Shape;142;g17b9c5ad4ac_0_34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3" name="Google Shape;143;g17b9c5ad4ac_0_34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4" name="Google Shape;144;g17b9c5ad4ac_0_34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5" name="Google Shape;145;g17b9c5ad4ac_0_34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6" name="Google Shape;146;g17b9c5ad4ac_0_3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g17b9c5ad4a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275" y="1095881"/>
            <a:ext cx="5172506" cy="1198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b9c5ad4ac_0_47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séquence</a:t>
            </a:r>
            <a:endParaRPr/>
          </a:p>
        </p:txBody>
      </p:sp>
      <p:sp>
        <p:nvSpPr>
          <p:cNvPr id="153" name="Google Shape;153;g17b9c5ad4ac_0_47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Gestion des stocks</a:t>
            </a:r>
            <a:endParaRPr/>
          </a:p>
        </p:txBody>
      </p:sp>
      <p:sp>
        <p:nvSpPr>
          <p:cNvPr id="154" name="Google Shape;154;g17b9c5ad4ac_0_47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5" name="Google Shape;155;g17b9c5ad4ac_0_47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6" name="Google Shape;156;g17b9c5ad4ac_0_47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7" name="Google Shape;157;g17b9c5ad4ac_0_47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8" name="Google Shape;158;g17b9c5ad4ac_0_47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59" name="Google Shape;159;g17b9c5ad4ac_0_47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0" name="Google Shape;160;g17b9c5ad4ac_0_47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1" name="Google Shape;161;g17b9c5ad4ac_0_4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g17b9c5ad4a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31" y="3500937"/>
            <a:ext cx="16935931" cy="958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b9c5ad4ac_0_60"/>
          <p:cNvSpPr txBox="1"/>
          <p:nvPr>
            <p:ph type="title"/>
          </p:nvPr>
        </p:nvSpPr>
        <p:spPr>
          <a:xfrm>
            <a:off x="1206500" y="952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8500"/>
              <a:buFont typeface="Helvetica Neue"/>
              <a:buNone/>
            </a:pPr>
            <a:r>
              <a:rPr lang="en-US"/>
              <a:t>Diagramme de classe</a:t>
            </a:r>
            <a:endParaRPr/>
          </a:p>
        </p:txBody>
      </p:sp>
      <p:sp>
        <p:nvSpPr>
          <p:cNvPr id="168" name="Google Shape;168;g17b9c5ad4ac_0_60"/>
          <p:cNvSpPr txBox="1"/>
          <p:nvPr>
            <p:ph idx="1" type="body"/>
          </p:nvPr>
        </p:nvSpPr>
        <p:spPr>
          <a:xfrm>
            <a:off x="1206500" y="2245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5E5E5E"/>
                </a:solidFill>
              </a:rPr>
              <a:t>Gestion des stocks</a:t>
            </a:r>
            <a:endParaRPr/>
          </a:p>
        </p:txBody>
      </p:sp>
      <p:sp>
        <p:nvSpPr>
          <p:cNvPr id="169" name="Google Shape;169;g17b9c5ad4ac_0_60"/>
          <p:cNvSpPr txBox="1"/>
          <p:nvPr/>
        </p:nvSpPr>
        <p:spPr>
          <a:xfrm>
            <a:off x="1206500" y="4012533"/>
            <a:ext cx="2197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0" name="Google Shape;170;g17b9c5ad4ac_0_60"/>
          <p:cNvSpPr txBox="1"/>
          <p:nvPr/>
        </p:nvSpPr>
        <p:spPr>
          <a:xfrm>
            <a:off x="3435146" y="6625182"/>
            <a:ext cx="5497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1" name="Google Shape;171;g17b9c5ad4ac_0_60"/>
          <p:cNvSpPr txBox="1"/>
          <p:nvPr/>
        </p:nvSpPr>
        <p:spPr>
          <a:xfrm>
            <a:off x="15030213" y="6605971"/>
            <a:ext cx="3702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2" name="Google Shape;172;g17b9c5ad4ac_0_60"/>
          <p:cNvSpPr txBox="1"/>
          <p:nvPr/>
        </p:nvSpPr>
        <p:spPr>
          <a:xfrm>
            <a:off x="3382631" y="7203220"/>
            <a:ext cx="5602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3" name="Google Shape;173;g17b9c5ad4ac_0_60"/>
          <p:cNvSpPr txBox="1"/>
          <p:nvPr/>
        </p:nvSpPr>
        <p:spPr>
          <a:xfrm>
            <a:off x="12674437" y="7145590"/>
            <a:ext cx="8413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4" name="Google Shape;174;g17b9c5ad4ac_0_60"/>
          <p:cNvSpPr txBox="1"/>
          <p:nvPr/>
        </p:nvSpPr>
        <p:spPr>
          <a:xfrm>
            <a:off x="3121182" y="10703057"/>
            <a:ext cx="6779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5" name="Google Shape;175;g17b9c5ad4ac_0_60"/>
          <p:cNvSpPr txBox="1"/>
          <p:nvPr/>
        </p:nvSpPr>
        <p:spPr>
          <a:xfrm>
            <a:off x="12676275" y="10662195"/>
            <a:ext cx="8635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76" name="Google Shape;176;g17b9c5ad4ac_0_6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g17b9c5ad4ac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502" y="3657653"/>
            <a:ext cx="11151100" cy="87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