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00" r:id="rId1"/>
  </p:sldMasterIdLst>
  <p:notesMasterIdLst>
    <p:notesMasterId r:id="rId12"/>
  </p:notesMasterIdLst>
  <p:sldIdLst>
    <p:sldId id="256" r:id="rId2"/>
    <p:sldId id="257" r:id="rId3"/>
    <p:sldId id="258" r:id="rId4"/>
    <p:sldId id="265" r:id="rId5"/>
    <p:sldId id="259" r:id="rId6"/>
    <p:sldId id="260" r:id="rId7"/>
    <p:sldId id="261" r:id="rId8"/>
    <p:sldId id="262" r:id="rId9"/>
    <p:sldId id="263" r:id="rId10"/>
    <p:sldId id="264" r:id="rId11"/>
  </p:sldIdLst>
  <p:sldSz cx="9144000" cy="5143500" type="screen16x9"/>
  <p:notesSz cx="6858000" cy="9144000"/>
  <p:embeddedFontLst>
    <p:embeddedFont>
      <p:font typeface="Lato Black" charset="0"/>
      <p:bold r:id="rId13"/>
      <p:boldItalic r:id="rId14"/>
    </p:embeddedFont>
    <p:embeddedFont>
      <p:font typeface="Calibri" pitchFamily="34" charset="0"/>
      <p:regular r:id="rId15"/>
      <p:bold r:id="rId16"/>
      <p:italic r:id="rId17"/>
      <p:boldItalic r:id="rId18"/>
    </p:embeddedFont>
    <p:embeddedFont>
      <p:font typeface="Trebuchet MS" pitchFamily="34" charset="0"/>
      <p:regular r:id="rId19"/>
      <p:bold r:id="rId20"/>
      <p:italic r:id="rId21"/>
      <p:boldItalic r:id="rId22"/>
    </p:embeddedFont>
    <p:embeddedFont>
      <p:font typeface="Lato"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10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463358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A7E6AC-7FDF-4F17-AD95-5F4E84981898}"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C6562-F822-4202-9846-9A12092AD0CC}" type="slidenum">
              <a:rPr lang="en-US" smtClean="0"/>
              <a:t>‹#›</a:t>
            </a:fld>
            <a:endParaRPr lang="en-US"/>
          </a:p>
        </p:txBody>
      </p:sp>
    </p:spTree>
    <p:extLst>
      <p:ext uri="{BB962C8B-B14F-4D97-AF65-F5344CB8AC3E}">
        <p14:creationId xmlns:p14="http://schemas.microsoft.com/office/powerpoint/2010/main" val="22019828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A7E6AC-7FDF-4F17-AD95-5F4E84981898}"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C6562-F822-4202-9846-9A12092AD0CC}" type="slidenum">
              <a:rPr lang="en-US" smtClean="0"/>
              <a:t>‹#›</a:t>
            </a:fld>
            <a:endParaRPr lang="en-US"/>
          </a:p>
        </p:txBody>
      </p:sp>
    </p:spTree>
    <p:extLst>
      <p:ext uri="{BB962C8B-B14F-4D97-AF65-F5344CB8AC3E}">
        <p14:creationId xmlns:p14="http://schemas.microsoft.com/office/powerpoint/2010/main" val="15388625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A7E6AC-7FDF-4F17-AD95-5F4E84981898}"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C6562-F822-4202-9846-9A12092AD0CC}" type="slidenum">
              <a:rPr lang="en-US" smtClean="0"/>
              <a:t>‹#›</a:t>
            </a:fld>
            <a:endParaRPr lang="en-US"/>
          </a:p>
        </p:txBody>
      </p:sp>
    </p:spTree>
    <p:extLst>
      <p:ext uri="{BB962C8B-B14F-4D97-AF65-F5344CB8AC3E}">
        <p14:creationId xmlns:p14="http://schemas.microsoft.com/office/powerpoint/2010/main" val="274190295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A7E6AC-7FDF-4F17-AD95-5F4E84981898}"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C6562-F822-4202-9846-9A12092AD0CC}" type="slidenum">
              <a:rPr lang="en-US" smtClean="0"/>
              <a:t>‹#›</a:t>
            </a:fld>
            <a:endParaRPr lang="en-US"/>
          </a:p>
        </p:txBody>
      </p:sp>
    </p:spTree>
    <p:extLst>
      <p:ext uri="{BB962C8B-B14F-4D97-AF65-F5344CB8AC3E}">
        <p14:creationId xmlns:p14="http://schemas.microsoft.com/office/powerpoint/2010/main" val="7413851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A7E6AC-7FDF-4F17-AD95-5F4E84981898}"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C6562-F822-4202-9846-9A12092AD0CC}" type="slidenum">
              <a:rPr lang="en-US" smtClean="0"/>
              <a:t>‹#›</a:t>
            </a:fld>
            <a:endParaRPr lang="en-US"/>
          </a:p>
        </p:txBody>
      </p:sp>
    </p:spTree>
    <p:extLst>
      <p:ext uri="{BB962C8B-B14F-4D97-AF65-F5344CB8AC3E}">
        <p14:creationId xmlns:p14="http://schemas.microsoft.com/office/powerpoint/2010/main" val="60056229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A7E6AC-7FDF-4F17-AD95-5F4E84981898}"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C6562-F822-4202-9846-9A12092AD0CC}" type="slidenum">
              <a:rPr lang="en-US" smtClean="0"/>
              <a:t>‹#›</a:t>
            </a:fld>
            <a:endParaRPr lang="en-US"/>
          </a:p>
        </p:txBody>
      </p:sp>
    </p:spTree>
    <p:extLst>
      <p:ext uri="{BB962C8B-B14F-4D97-AF65-F5344CB8AC3E}">
        <p14:creationId xmlns:p14="http://schemas.microsoft.com/office/powerpoint/2010/main" val="3178888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A7E6AC-7FDF-4F17-AD95-5F4E84981898}" type="datetimeFigureOut">
              <a:rPr lang="en-US" smtClean="0"/>
              <a:t>9/20/2022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CC6562-F822-4202-9846-9A12092AD0CC}" type="slidenum">
              <a:rPr lang="en-US" smtClean="0"/>
              <a:t>‹#›</a:t>
            </a:fld>
            <a:endParaRPr lang="en-US"/>
          </a:p>
        </p:txBody>
      </p:sp>
    </p:spTree>
    <p:extLst>
      <p:ext uri="{BB962C8B-B14F-4D97-AF65-F5344CB8AC3E}">
        <p14:creationId xmlns:p14="http://schemas.microsoft.com/office/powerpoint/2010/main" val="38624788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A7E6AC-7FDF-4F17-AD95-5F4E84981898}" type="datetimeFigureOut">
              <a:rPr lang="en-US" smtClean="0"/>
              <a:t>9/20/2022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CC6562-F822-4202-9846-9A12092AD0CC}" type="slidenum">
              <a:rPr lang="en-US" smtClean="0"/>
              <a:t>‹#›</a:t>
            </a:fld>
            <a:endParaRPr lang="en-US"/>
          </a:p>
        </p:txBody>
      </p:sp>
    </p:spTree>
    <p:extLst>
      <p:ext uri="{BB962C8B-B14F-4D97-AF65-F5344CB8AC3E}">
        <p14:creationId xmlns:p14="http://schemas.microsoft.com/office/powerpoint/2010/main" val="1550667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A7E6AC-7FDF-4F17-AD95-5F4E84981898}" type="datetimeFigureOut">
              <a:rPr lang="en-US" smtClean="0"/>
              <a:t>9/20/2022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CC6562-F822-4202-9846-9A12092AD0CC}" type="slidenum">
              <a:rPr lang="en-US" smtClean="0"/>
              <a:t>‹#›</a:t>
            </a:fld>
            <a:endParaRPr lang="en-US"/>
          </a:p>
        </p:txBody>
      </p:sp>
    </p:spTree>
    <p:extLst>
      <p:ext uri="{BB962C8B-B14F-4D97-AF65-F5344CB8AC3E}">
        <p14:creationId xmlns:p14="http://schemas.microsoft.com/office/powerpoint/2010/main" val="396802720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A7E6AC-7FDF-4F17-AD95-5F4E84981898}"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C6562-F822-4202-9846-9A12092AD0CC}" type="slidenum">
              <a:rPr lang="en-US" smtClean="0"/>
              <a:t>‹#›</a:t>
            </a:fld>
            <a:endParaRPr lang="en-US"/>
          </a:p>
        </p:txBody>
      </p:sp>
    </p:spTree>
    <p:extLst>
      <p:ext uri="{BB962C8B-B14F-4D97-AF65-F5344CB8AC3E}">
        <p14:creationId xmlns:p14="http://schemas.microsoft.com/office/powerpoint/2010/main" val="19276660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A7E6AC-7FDF-4F17-AD95-5F4E84981898}" type="datetimeFigureOut">
              <a:rPr lang="en-US" smtClean="0"/>
              <a:t>9/20/2022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C6562-F822-4202-9846-9A12092AD0CC}" type="slidenum">
              <a:rPr lang="en-US" smtClean="0"/>
              <a:t>‹#›</a:t>
            </a:fld>
            <a:endParaRPr lang="en-US"/>
          </a:p>
        </p:txBody>
      </p:sp>
    </p:spTree>
    <p:extLst>
      <p:ext uri="{BB962C8B-B14F-4D97-AF65-F5344CB8AC3E}">
        <p14:creationId xmlns:p14="http://schemas.microsoft.com/office/powerpoint/2010/main" val="23933273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1A7E6AC-7FDF-4F17-AD95-5F4E84981898}" type="datetimeFigureOut">
              <a:rPr lang="en-US" smtClean="0"/>
              <a:t>9/20/2022</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FCC6562-F822-4202-9846-9A12092AD0CC}" type="slidenum">
              <a:rPr lang="en-US" smtClean="0"/>
              <a:t>‹#›</a:t>
            </a:fld>
            <a:endParaRPr lang="en-US"/>
          </a:p>
        </p:txBody>
      </p:sp>
    </p:spTree>
    <p:extLst>
      <p:ext uri="{BB962C8B-B14F-4D97-AF65-F5344CB8AC3E}">
        <p14:creationId xmlns:p14="http://schemas.microsoft.com/office/powerpoint/2010/main" val="3076136360"/>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b="1" i="1" u="sng" dirty="0">
                <a:solidFill>
                  <a:schemeClr val="lt1"/>
                </a:solidFill>
                <a:latin typeface="Times New Roman" pitchFamily="18" charset="0"/>
                <a:ea typeface="Trebuchet MS"/>
                <a:cs typeface="Times New Roman" pitchFamily="18" charset="0"/>
                <a:sym typeface="Trebuchet MS"/>
              </a:rPr>
              <a:t>Bank of Baroda Hackathon - 2022                       </a:t>
            </a:r>
            <a:endParaRPr sz="3000" b="1" i="1" u="sng" dirty="0">
              <a:solidFill>
                <a:schemeClr val="lt1"/>
              </a:solidFill>
              <a:latin typeface="Times New Roman" pitchFamily="18" charset="0"/>
              <a:ea typeface="Trebuchet MS"/>
              <a:cs typeface="Times New Roman" pitchFamily="18" charset="0"/>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1" u="none" strike="noStrike" cap="none" dirty="0">
                <a:solidFill>
                  <a:schemeClr val="lt1"/>
                </a:solidFill>
                <a:latin typeface="Times New Roman" pitchFamily="18" charset="0"/>
                <a:ea typeface="Trebuchet MS"/>
                <a:cs typeface="Times New Roman" pitchFamily="18" charset="0"/>
                <a:sym typeface="Trebuchet MS"/>
              </a:rPr>
              <a:t>Team Name : COSMOS</a:t>
            </a:r>
            <a:endParaRPr sz="2900" b="1" i="1" u="none" strike="noStrike" cap="none" dirty="0">
              <a:solidFill>
                <a:schemeClr val="lt1"/>
              </a:solidFill>
              <a:latin typeface="Times New Roman" pitchFamily="18" charset="0"/>
              <a:ea typeface="Trebuchet MS"/>
              <a:cs typeface="Times New Roman" pitchFamily="18" charset="0"/>
              <a:sym typeface="Trebuchet MS"/>
            </a:endParaRPr>
          </a:p>
        </p:txBody>
      </p:sp>
      <p:sp>
        <p:nvSpPr>
          <p:cNvPr id="340" name="Google Shape;340;p1"/>
          <p:cNvSpPr txBox="1"/>
          <p:nvPr/>
        </p:nvSpPr>
        <p:spPr>
          <a:xfrm>
            <a:off x="307417" y="3034503"/>
            <a:ext cx="4559100"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b="1" i="1" dirty="0">
                <a:solidFill>
                  <a:schemeClr val="lt1"/>
                </a:solidFill>
                <a:latin typeface="Times New Roman" pitchFamily="18" charset="0"/>
                <a:ea typeface="Trebuchet MS"/>
                <a:cs typeface="Times New Roman" pitchFamily="18" charset="0"/>
                <a:sym typeface="Trebuchet MS"/>
              </a:rPr>
              <a:t>T</a:t>
            </a:r>
            <a:r>
              <a:rPr lang="en" sz="1700" b="1" i="1" u="none" strike="noStrike" cap="none" dirty="0">
                <a:solidFill>
                  <a:schemeClr val="lt1"/>
                </a:solidFill>
                <a:latin typeface="Times New Roman" pitchFamily="18" charset="0"/>
                <a:ea typeface="Trebuchet MS"/>
                <a:cs typeface="Times New Roman" pitchFamily="18" charset="0"/>
                <a:sym typeface="Trebuchet MS"/>
              </a:rPr>
              <a:t>eam bio :</a:t>
            </a:r>
            <a:r>
              <a:rPr lang="en-IN" sz="1700" b="1" i="1" u="none" strike="noStrike" cap="none" dirty="0">
                <a:solidFill>
                  <a:schemeClr val="lt1"/>
                </a:solidFill>
                <a:latin typeface="Times New Roman" pitchFamily="18" charset="0"/>
                <a:ea typeface="Trebuchet MS"/>
                <a:cs typeface="Times New Roman" pitchFamily="18" charset="0"/>
                <a:sym typeface="Trebuchet MS"/>
              </a:rPr>
              <a:t>Energy of the Universe</a:t>
            </a:r>
            <a:endParaRPr sz="1700" b="1" i="1" u="none" strike="noStrike" cap="none" dirty="0">
              <a:solidFill>
                <a:schemeClr val="lt1"/>
              </a:solidFill>
              <a:latin typeface="Times New Roman" pitchFamily="18" charset="0"/>
              <a:ea typeface="Trebuchet MS"/>
              <a:cs typeface="Times New Roman" pitchFamily="18" charset="0"/>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b="1" i="1" u="none" strike="noStrike" cap="none" dirty="0">
                <a:solidFill>
                  <a:schemeClr val="lt1"/>
                </a:solidFill>
                <a:latin typeface="Times New Roman" pitchFamily="18" charset="0"/>
                <a:ea typeface="Trebuchet MS"/>
                <a:cs typeface="Times New Roman" pitchFamily="18" charset="0"/>
                <a:sym typeface="Trebuchet MS"/>
              </a:rPr>
              <a:t>Date </a:t>
            </a:r>
            <a:r>
              <a:rPr lang="en" sz="1200" b="1" i="1" u="none" strike="noStrike" cap="none" dirty="0" smtClean="0">
                <a:solidFill>
                  <a:schemeClr val="lt1"/>
                </a:solidFill>
                <a:latin typeface="Times New Roman" pitchFamily="18" charset="0"/>
                <a:ea typeface="Trebuchet MS"/>
                <a:cs typeface="Times New Roman" pitchFamily="18" charset="0"/>
                <a:sym typeface="Trebuchet MS"/>
              </a:rPr>
              <a:t>:20.09.2022</a:t>
            </a:r>
            <a:endParaRPr sz="1200" b="1" i="1" u="none" strike="noStrike" cap="none" dirty="0">
              <a:solidFill>
                <a:schemeClr val="lt1"/>
              </a:solidFill>
              <a:latin typeface="Times New Roman" pitchFamily="18" charset="0"/>
              <a:ea typeface="Trebuchet MS"/>
              <a:cs typeface="Times New Roman" pitchFamily="18" charset="0"/>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ctr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b="1" i="1" dirty="0">
                <a:latin typeface="Times New Roman" pitchFamily="18" charset="0"/>
                <a:cs typeface="Times New Roman" pitchFamily="18" charset="0"/>
              </a:rPr>
              <a:t>Thank You</a:t>
            </a:r>
            <a:endParaRPr sz="3600" b="1" i="1" dirty="0">
              <a:latin typeface="Times New Roman" pitchFamily="18" charset="0"/>
              <a:cs typeface="Times New Roman" pitchFamily="18" charset="0"/>
            </a:endParaRPr>
          </a:p>
        </p:txBody>
      </p:sp>
      <p:sp>
        <p:nvSpPr>
          <p:cNvPr id="390" name="Google Shape;390;p9"/>
          <p:cNvSpPr txBox="1">
            <a:spLocks noGrp="1"/>
          </p:cNvSpPr>
          <p:nvPr>
            <p:ph type="subTitle" idx="1"/>
          </p:nvPr>
        </p:nvSpPr>
        <p:spPr>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b="1" i="1" dirty="0" smtClean="0">
                <a:solidFill>
                  <a:schemeClr val="tx1"/>
                </a:solidFill>
                <a:latin typeface="Times New Roman" pitchFamily="18" charset="0"/>
                <a:cs typeface="Times New Roman" pitchFamily="18" charset="0"/>
              </a:rPr>
              <a:t>Team Members:</a:t>
            </a:r>
          </a:p>
          <a:p>
            <a:pPr marL="0" lvl="0" indent="0" algn="l" rtl="0">
              <a:lnSpc>
                <a:spcPct val="150000"/>
              </a:lnSpc>
              <a:spcBef>
                <a:spcPts val="0"/>
              </a:spcBef>
              <a:spcAft>
                <a:spcPts val="1600"/>
              </a:spcAft>
              <a:buSzPts val="1800"/>
              <a:buNone/>
            </a:pPr>
            <a:r>
              <a:rPr lang="en" sz="1500" b="1" i="1" dirty="0" smtClean="0">
                <a:solidFill>
                  <a:schemeClr val="tx1"/>
                </a:solidFill>
                <a:latin typeface="Times New Roman" pitchFamily="18" charset="0"/>
                <a:cs typeface="Times New Roman" pitchFamily="18" charset="0"/>
              </a:rPr>
              <a:t>Hithesh N                            Ramakrishna K S</a:t>
            </a:r>
          </a:p>
          <a:p>
            <a:pPr marL="0" lvl="0" indent="0" algn="l" rtl="0">
              <a:lnSpc>
                <a:spcPct val="150000"/>
              </a:lnSpc>
              <a:spcBef>
                <a:spcPts val="0"/>
              </a:spcBef>
              <a:spcAft>
                <a:spcPts val="1600"/>
              </a:spcAft>
              <a:buSzPts val="1800"/>
              <a:buNone/>
            </a:pPr>
            <a:r>
              <a:rPr lang="en" sz="1500" b="1" i="1" dirty="0" smtClean="0">
                <a:solidFill>
                  <a:schemeClr val="tx1"/>
                </a:solidFill>
                <a:latin typeface="Times New Roman" pitchFamily="18" charset="0"/>
                <a:cs typeface="Times New Roman" pitchFamily="18" charset="0"/>
              </a:rPr>
              <a:t>Suvedha S                           Amruth Prasadh E</a:t>
            </a:r>
            <a:endParaRPr sz="1500" b="1" i="1" dirty="0">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i="1" dirty="0">
                <a:latin typeface="Times New Roman" pitchFamily="18" charset="0"/>
                <a:cs typeface="Times New Roman" pitchFamily="18" charset="0"/>
              </a:rPr>
              <a:t>Video Analytics</a:t>
            </a:r>
            <a:endParaRPr sz="2400" b="1" i="1" dirty="0">
              <a:latin typeface="Times New Roman" pitchFamily="18" charset="0"/>
              <a:cs typeface="Times New Roman" pitchFamily="18" charset="0"/>
            </a:endParaRPr>
          </a:p>
        </p:txBody>
      </p:sp>
      <p:sp>
        <p:nvSpPr>
          <p:cNvPr id="348" name="Google Shape;348;p2"/>
          <p:cNvSpPr txBox="1"/>
          <p:nvPr/>
        </p:nvSpPr>
        <p:spPr>
          <a:xfrm>
            <a:off x="494629" y="108447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50000"/>
              </a:lnSpc>
              <a:spcBef>
                <a:spcPts val="0"/>
              </a:spcBef>
              <a:spcAft>
                <a:spcPts val="0"/>
              </a:spcAft>
              <a:buClr>
                <a:srgbClr val="000000"/>
              </a:buClr>
              <a:buSzPts val="1400"/>
              <a:buFont typeface="Arial" panose="020B0604020202020204" pitchFamily="34" charset="0"/>
              <a:buChar char="•"/>
            </a:pPr>
            <a:r>
              <a:rPr lang="en-IN" sz="2000" b="1" i="1" u="none" strike="noStrike" cap="none" dirty="0">
                <a:solidFill>
                  <a:schemeClr val="tx1">
                    <a:lumMod val="90000"/>
                    <a:lumOff val="10000"/>
                  </a:schemeClr>
                </a:solidFill>
                <a:highlight>
                  <a:srgbClr val="FFFFFF"/>
                </a:highlight>
                <a:latin typeface="Times New Roman" pitchFamily="18" charset="0"/>
                <a:ea typeface="Lato"/>
                <a:cs typeface="Times New Roman" pitchFamily="18" charset="0"/>
                <a:sym typeface="Lato"/>
              </a:rPr>
              <a:t>T</a:t>
            </a:r>
            <a:r>
              <a:rPr lang="en" sz="2000" b="1" i="1" u="none" strike="noStrike" cap="none" dirty="0">
                <a:solidFill>
                  <a:schemeClr val="tx1">
                    <a:lumMod val="90000"/>
                    <a:lumOff val="10000"/>
                  </a:schemeClr>
                </a:solidFill>
                <a:highlight>
                  <a:srgbClr val="FFFFFF"/>
                </a:highlight>
                <a:latin typeface="Times New Roman" pitchFamily="18" charset="0"/>
                <a:ea typeface="Lato"/>
                <a:cs typeface="Times New Roman" pitchFamily="18" charset="0"/>
                <a:sym typeface="Lato"/>
              </a:rPr>
              <a:t>he problem statement and challenge seems to be challenging.</a:t>
            </a:r>
          </a:p>
          <a:p>
            <a:pPr marL="285750" marR="0" lvl="0" indent="-285750" algn="l" rtl="0">
              <a:lnSpc>
                <a:spcPct val="150000"/>
              </a:lnSpc>
              <a:spcBef>
                <a:spcPts val="0"/>
              </a:spcBef>
              <a:spcAft>
                <a:spcPts val="0"/>
              </a:spcAft>
              <a:buClr>
                <a:srgbClr val="000000"/>
              </a:buClr>
              <a:buSzPts val="1400"/>
              <a:buFont typeface="Arial" panose="020B0604020202020204" pitchFamily="34" charset="0"/>
              <a:buChar char="•"/>
            </a:pPr>
            <a:r>
              <a:rPr lang="en-IN" sz="2000" b="1" i="1" dirty="0">
                <a:solidFill>
                  <a:schemeClr val="tx1">
                    <a:lumMod val="90000"/>
                    <a:lumOff val="10000"/>
                  </a:schemeClr>
                </a:solidFill>
                <a:highlight>
                  <a:srgbClr val="FFFFFF"/>
                </a:highlight>
                <a:latin typeface="Times New Roman" pitchFamily="18" charset="0"/>
                <a:ea typeface="Lato"/>
                <a:cs typeface="Times New Roman" pitchFamily="18" charset="0"/>
                <a:sym typeface="Lato"/>
              </a:rPr>
              <a:t>W</a:t>
            </a:r>
            <a:r>
              <a:rPr lang="en" sz="2000" b="1" i="1" dirty="0">
                <a:solidFill>
                  <a:schemeClr val="tx1">
                    <a:lumMod val="90000"/>
                    <a:lumOff val="10000"/>
                  </a:schemeClr>
                </a:solidFill>
                <a:highlight>
                  <a:srgbClr val="FFFFFF"/>
                </a:highlight>
                <a:latin typeface="Times New Roman" pitchFamily="18" charset="0"/>
                <a:ea typeface="Lato"/>
                <a:cs typeface="Times New Roman" pitchFamily="18" charset="0"/>
                <a:sym typeface="Lato"/>
              </a:rPr>
              <a:t>e find the task to be achievable.</a:t>
            </a:r>
          </a:p>
          <a:p>
            <a:pPr marL="285750" marR="0" lvl="0" indent="-285750" algn="l" rtl="0">
              <a:lnSpc>
                <a:spcPct val="150000"/>
              </a:lnSpc>
              <a:spcBef>
                <a:spcPts val="0"/>
              </a:spcBef>
              <a:spcAft>
                <a:spcPts val="0"/>
              </a:spcAft>
              <a:buClr>
                <a:srgbClr val="000000"/>
              </a:buClr>
              <a:buSzPts val="1400"/>
              <a:buFont typeface="Arial" panose="020B0604020202020204" pitchFamily="34" charset="0"/>
              <a:buChar char="•"/>
            </a:pPr>
            <a:r>
              <a:rPr lang="en-IN" sz="2000" b="1" i="1" dirty="0">
                <a:solidFill>
                  <a:schemeClr val="tx1">
                    <a:lumMod val="90000"/>
                    <a:lumOff val="10000"/>
                  </a:schemeClr>
                </a:solidFill>
                <a:highlight>
                  <a:srgbClr val="FFFFFF"/>
                </a:highlight>
                <a:latin typeface="Times New Roman" pitchFamily="18" charset="0"/>
                <a:ea typeface="Lato"/>
                <a:cs typeface="Times New Roman" pitchFamily="18" charset="0"/>
                <a:sym typeface="Lato"/>
              </a:rPr>
              <a:t>We assume that we possess the knowledge to achieve the use case solution.</a:t>
            </a:r>
          </a:p>
          <a:p>
            <a:pPr marL="285750" marR="0" lvl="0" indent="-285750" algn="l" rtl="0">
              <a:lnSpc>
                <a:spcPct val="150000"/>
              </a:lnSpc>
              <a:spcBef>
                <a:spcPts val="0"/>
              </a:spcBef>
              <a:spcAft>
                <a:spcPts val="0"/>
              </a:spcAft>
              <a:buClr>
                <a:srgbClr val="000000"/>
              </a:buClr>
              <a:buSzPts val="1400"/>
              <a:buFont typeface="Arial" panose="020B0604020202020204" pitchFamily="34" charset="0"/>
              <a:buChar char="•"/>
            </a:pPr>
            <a:r>
              <a:rPr lang="en-IN" sz="2000" b="1" i="1" dirty="0">
                <a:solidFill>
                  <a:schemeClr val="tx1">
                    <a:lumMod val="90000"/>
                    <a:lumOff val="10000"/>
                  </a:schemeClr>
                </a:solidFill>
                <a:highlight>
                  <a:srgbClr val="FFFFFF"/>
                </a:highlight>
                <a:latin typeface="Times New Roman" pitchFamily="18" charset="0"/>
                <a:ea typeface="Lato"/>
                <a:cs typeface="Times New Roman" pitchFamily="18" charset="0"/>
                <a:sym typeface="Lato"/>
              </a:rPr>
              <a:t>The vision and the description of the problem statement is clear to </a:t>
            </a:r>
            <a:r>
              <a:rPr lang="en-IN" sz="2000" b="1" i="1" dirty="0" smtClean="0">
                <a:solidFill>
                  <a:schemeClr val="tx1">
                    <a:lumMod val="90000"/>
                    <a:lumOff val="10000"/>
                  </a:schemeClr>
                </a:solidFill>
                <a:highlight>
                  <a:srgbClr val="FFFFFF"/>
                </a:highlight>
                <a:latin typeface="Times New Roman" pitchFamily="18" charset="0"/>
                <a:ea typeface="Lato"/>
                <a:cs typeface="Times New Roman" pitchFamily="18" charset="0"/>
                <a:sym typeface="Lato"/>
              </a:rPr>
              <a:t>our understanding</a:t>
            </a:r>
            <a:r>
              <a:rPr lang="en-IN" b="1" i="1" dirty="0">
                <a:solidFill>
                  <a:schemeClr val="tx1">
                    <a:lumMod val="90000"/>
                    <a:lumOff val="10000"/>
                  </a:schemeClr>
                </a:solidFill>
                <a:highlight>
                  <a:srgbClr val="FFFFFF"/>
                </a:highlight>
                <a:latin typeface="Times New Roman" pitchFamily="18" charset="0"/>
                <a:ea typeface="Lato"/>
                <a:cs typeface="Times New Roman" pitchFamily="18" charset="0"/>
                <a:sym typeface="Lato"/>
              </a:rPr>
              <a:t>.</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 sz="1400"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b="1" i="1" dirty="0">
                <a:solidFill>
                  <a:srgbClr val="222222"/>
                </a:solidFill>
                <a:highlight>
                  <a:srgbClr val="FFFFFF"/>
                </a:highlight>
                <a:latin typeface="Times New Roman" pitchFamily="18" charset="0"/>
                <a:cs typeface="Times New Roman" pitchFamily="18" charset="0"/>
              </a:rPr>
              <a:t>User </a:t>
            </a:r>
            <a:r>
              <a:rPr lang="en" sz="2400" b="1" i="1" dirty="0" smtClean="0">
                <a:solidFill>
                  <a:srgbClr val="222222"/>
                </a:solidFill>
                <a:highlight>
                  <a:srgbClr val="FFFFFF"/>
                </a:highlight>
                <a:latin typeface="Times New Roman" pitchFamily="18" charset="0"/>
                <a:cs typeface="Times New Roman" pitchFamily="18" charset="0"/>
              </a:rPr>
              <a:t>Segment</a:t>
            </a:r>
            <a:r>
              <a:rPr lang="en" sz="2400" b="1" dirty="0" smtClean="0">
                <a:solidFill>
                  <a:srgbClr val="222222"/>
                </a:solidFill>
                <a:highlight>
                  <a:srgbClr val="FFFFFF"/>
                </a:highlight>
                <a:latin typeface="Times New Roman" pitchFamily="18" charset="0"/>
                <a:cs typeface="Times New Roman" pitchFamily="18" charset="0"/>
              </a:rPr>
              <a:t/>
            </a:r>
            <a:br>
              <a:rPr lang="en" sz="2400" b="1" dirty="0" smtClean="0">
                <a:solidFill>
                  <a:srgbClr val="222222"/>
                </a:solidFill>
                <a:highlight>
                  <a:srgbClr val="FFFFFF"/>
                </a:highlight>
                <a:latin typeface="Times New Roman" pitchFamily="18" charset="0"/>
                <a:cs typeface="Times New Roman" pitchFamily="18" charset="0"/>
              </a:rPr>
            </a:br>
            <a:r>
              <a:rPr lang="en" sz="2400" b="1" dirty="0">
                <a:solidFill>
                  <a:srgbClr val="222222"/>
                </a:solidFill>
                <a:highlight>
                  <a:srgbClr val="FFFFFF"/>
                </a:highlight>
                <a:latin typeface="Times New Roman" pitchFamily="18" charset="0"/>
                <a:cs typeface="Times New Roman" pitchFamily="18" charset="0"/>
              </a:rPr>
              <a:t/>
            </a:r>
            <a:br>
              <a:rPr lang="en" sz="2400" b="1" dirty="0">
                <a:solidFill>
                  <a:srgbClr val="222222"/>
                </a:solidFill>
                <a:highlight>
                  <a:srgbClr val="FFFFFF"/>
                </a:highlight>
                <a:latin typeface="Times New Roman" pitchFamily="18" charset="0"/>
                <a:cs typeface="Times New Roman" pitchFamily="18" charset="0"/>
              </a:rPr>
            </a:br>
            <a:endParaRPr sz="2400" b="1" dirty="0">
              <a:latin typeface="Times New Roman" pitchFamily="18" charset="0"/>
              <a:cs typeface="Times New Roman" pitchFamily="18" charset="0"/>
            </a:endParaRPr>
          </a:p>
        </p:txBody>
      </p:sp>
      <p:sp>
        <p:nvSpPr>
          <p:cNvPr id="354" name="Google Shape;354;p3"/>
          <p:cNvSpPr txBox="1"/>
          <p:nvPr/>
        </p:nvSpPr>
        <p:spPr>
          <a:xfrm>
            <a:off x="410771" y="596134"/>
            <a:ext cx="8238600" cy="193765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endParaRPr lang="en-IN" sz="2000" b="0" i="0" u="none" strike="noStrike" cap="none" dirty="0" smtClean="0">
              <a:solidFill>
                <a:srgbClr val="222222"/>
              </a:solidFill>
              <a:highlight>
                <a:srgbClr val="FFFFFF"/>
              </a:highlight>
              <a:latin typeface="Times New Roman" pitchFamily="18" charset="0"/>
              <a:ea typeface="Lato"/>
              <a:cs typeface="Times New Roman" pitchFamily="18" charset="0"/>
              <a:sym typeface="Lato"/>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IN" sz="2000" b="1" i="1" u="none" strike="noStrike" cap="none" dirty="0" smtClean="0">
                <a:solidFill>
                  <a:srgbClr val="222222"/>
                </a:solidFill>
                <a:highlight>
                  <a:srgbClr val="FFFFFF"/>
                </a:highlight>
                <a:latin typeface="Times New Roman" pitchFamily="18" charset="0"/>
                <a:ea typeface="Lato"/>
                <a:cs typeface="Times New Roman" pitchFamily="18" charset="0"/>
                <a:sym typeface="Lato"/>
              </a:rPr>
              <a:t>T</a:t>
            </a:r>
            <a:r>
              <a:rPr lang="en" sz="2000" b="1" i="1" u="none" strike="noStrike" cap="none" dirty="0">
                <a:solidFill>
                  <a:srgbClr val="222222"/>
                </a:solidFill>
                <a:highlight>
                  <a:srgbClr val="FFFFFF"/>
                </a:highlight>
                <a:latin typeface="Times New Roman" pitchFamily="18" charset="0"/>
                <a:ea typeface="Lato"/>
                <a:cs typeface="Times New Roman" pitchFamily="18" charset="0"/>
                <a:sym typeface="Lato"/>
              </a:rPr>
              <a:t>he bank CCTV maintenance sytem would benefit from the customer count and montoring</a:t>
            </a:r>
            <a:r>
              <a:rPr lang="en" sz="2000" b="1" i="1" u="none" strike="noStrike" cap="none" dirty="0" smtClean="0">
                <a:solidFill>
                  <a:srgbClr val="222222"/>
                </a:solidFill>
                <a:highlight>
                  <a:srgbClr val="FFFFFF"/>
                </a:highlight>
                <a:latin typeface="Times New Roman" pitchFamily="18" charset="0"/>
                <a:ea typeface="Lato"/>
                <a:cs typeface="Times New Roman" pitchFamily="18" charset="0"/>
                <a:sym typeface="Lato"/>
              </a:rPr>
              <a:t>.</a:t>
            </a:r>
            <a:endParaRPr lang="en" sz="2000" b="1" i="1" u="none" strike="noStrike" cap="none" dirty="0">
              <a:solidFill>
                <a:srgbClr val="222222"/>
              </a:solidFill>
              <a:highlight>
                <a:srgbClr val="FFFFFF"/>
              </a:highlight>
              <a:latin typeface="Times New Roman" pitchFamily="18" charset="0"/>
              <a:ea typeface="Lato"/>
              <a:cs typeface="Times New Roman" pitchFamily="18" charset="0"/>
              <a:sym typeface="Lato"/>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IN" sz="2000" b="1" i="1" dirty="0">
                <a:solidFill>
                  <a:srgbClr val="222222"/>
                </a:solidFill>
                <a:highlight>
                  <a:srgbClr val="FFFFFF"/>
                </a:highlight>
                <a:latin typeface="Times New Roman" pitchFamily="18" charset="0"/>
                <a:ea typeface="Lato"/>
                <a:cs typeface="Times New Roman" pitchFamily="18" charset="0"/>
                <a:sym typeface="Lato"/>
              </a:rPr>
              <a:t>T</a:t>
            </a:r>
            <a:r>
              <a:rPr lang="en" sz="2000" b="1" i="1" dirty="0">
                <a:solidFill>
                  <a:srgbClr val="222222"/>
                </a:solidFill>
                <a:highlight>
                  <a:srgbClr val="FFFFFF"/>
                </a:highlight>
                <a:latin typeface="Times New Roman" pitchFamily="18" charset="0"/>
                <a:ea typeface="Lato"/>
                <a:cs typeface="Times New Roman" pitchFamily="18" charset="0"/>
                <a:sym typeface="Lato"/>
              </a:rPr>
              <a:t>he bank’s service feedback and customer sentiments can be analysed</a:t>
            </a:r>
            <a:r>
              <a:rPr lang="en" sz="2000" b="1" i="1" dirty="0" smtClean="0">
                <a:solidFill>
                  <a:srgbClr val="222222"/>
                </a:solidFill>
                <a:highlight>
                  <a:srgbClr val="FFFFFF"/>
                </a:highlight>
                <a:latin typeface="Times New Roman" pitchFamily="18" charset="0"/>
                <a:ea typeface="Lato"/>
                <a:cs typeface="Times New Roman" pitchFamily="18" charset="0"/>
                <a:sym typeface="Lato"/>
              </a:rPr>
              <a:t>.</a:t>
            </a:r>
            <a:endParaRPr lang="en" sz="2000" b="1" i="1" dirty="0">
              <a:solidFill>
                <a:srgbClr val="222222"/>
              </a:solidFill>
              <a:highlight>
                <a:srgbClr val="FFFFFF"/>
              </a:highlight>
              <a:latin typeface="Times New Roman" pitchFamily="18" charset="0"/>
              <a:ea typeface="Lato"/>
              <a:cs typeface="Times New Roman" pitchFamily="18" charset="0"/>
              <a:sym typeface="Lato"/>
            </a:endParaRP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IN" sz="2000" b="1" i="1" u="none" strike="noStrike" cap="none" dirty="0">
                <a:solidFill>
                  <a:srgbClr val="222222"/>
                </a:solidFill>
                <a:highlight>
                  <a:srgbClr val="FFFFFF"/>
                </a:highlight>
                <a:latin typeface="Times New Roman" pitchFamily="18" charset="0"/>
                <a:ea typeface="Lato"/>
                <a:cs typeface="Times New Roman" pitchFamily="18" charset="0"/>
                <a:sym typeface="Lato"/>
              </a:rPr>
              <a:t>T</a:t>
            </a:r>
            <a:r>
              <a:rPr lang="en" sz="2000" b="1" i="1" u="none" strike="noStrike" cap="none" dirty="0">
                <a:solidFill>
                  <a:srgbClr val="222222"/>
                </a:solidFill>
                <a:highlight>
                  <a:srgbClr val="FFFFFF"/>
                </a:highlight>
                <a:latin typeface="Times New Roman" pitchFamily="18" charset="0"/>
                <a:ea typeface="Lato"/>
                <a:cs typeface="Times New Roman" pitchFamily="18" charset="0"/>
                <a:sym typeface="Lato"/>
              </a:rPr>
              <a:t>he bank employees attendence can be monitored.</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IN" sz="2000" b="1" i="1" dirty="0">
                <a:solidFill>
                  <a:srgbClr val="222222"/>
                </a:solidFill>
                <a:highlight>
                  <a:srgbClr val="FFFFFF"/>
                </a:highlight>
                <a:latin typeface="Times New Roman" pitchFamily="18" charset="0"/>
                <a:ea typeface="Lato"/>
                <a:cs typeface="Times New Roman" pitchFamily="18" charset="0"/>
                <a:sym typeface="Lato"/>
              </a:rPr>
              <a:t>T</a:t>
            </a:r>
            <a:r>
              <a:rPr lang="en" sz="2000" b="1" i="1" dirty="0">
                <a:solidFill>
                  <a:srgbClr val="222222"/>
                </a:solidFill>
                <a:highlight>
                  <a:srgbClr val="FFFFFF"/>
                </a:highlight>
                <a:latin typeface="Times New Roman" pitchFamily="18" charset="0"/>
                <a:ea typeface="Lato"/>
                <a:cs typeface="Times New Roman" pitchFamily="18" charset="0"/>
                <a:sym typeface="Lato"/>
              </a:rPr>
              <a:t>he customer sentiment analysis and prediction of feedback statements can benefit the bank management and the bank customers.</a:t>
            </a:r>
            <a:endParaRPr lang="en" sz="2000" b="1" i="1" u="none" strike="noStrike" cap="none" dirty="0">
              <a:solidFill>
                <a:srgbClr val="222222"/>
              </a:solidFill>
              <a:highlight>
                <a:srgbClr val="FFFFFF"/>
              </a:highlight>
              <a:latin typeface="Times New Roman" pitchFamily="18" charset="0"/>
              <a:ea typeface="Lato"/>
              <a:cs typeface="Times New Roman" pitchFamily="18" charset="0"/>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
        <p:nvSpPr>
          <p:cNvPr id="2" name="Google Shape;353;p3">
            <a:extLst>
              <a:ext uri="{FF2B5EF4-FFF2-40B4-BE49-F238E27FC236}">
                <a16:creationId xmlns:a16="http://schemas.microsoft.com/office/drawing/2014/main" xmlns="" id="{E32BB2BE-9D61-1C41-6319-E337D91A16A0}"/>
              </a:ext>
            </a:extLst>
          </p:cNvPr>
          <p:cNvSpPr txBox="1">
            <a:spLocks/>
          </p:cNvSpPr>
          <p:nvPr/>
        </p:nvSpPr>
        <p:spPr>
          <a:xfrm>
            <a:off x="494629" y="2571750"/>
            <a:ext cx="82800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F50"/>
              </a:buClr>
              <a:buSzPts val="2800"/>
              <a:buFont typeface="Lato Black"/>
              <a:buNone/>
              <a:defRPr sz="3000" b="1" i="0" u="none" strike="noStrike" cap="none">
                <a:solidFill>
                  <a:srgbClr val="1F1F50"/>
                </a:solidFill>
                <a:latin typeface="Lato"/>
                <a:ea typeface="Lato"/>
                <a:cs typeface="Lato"/>
                <a:sym typeface="Lat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9pPr>
          </a:lstStyle>
          <a:p>
            <a:r>
              <a:rPr lang="en-IN" sz="2000" dirty="0">
                <a:solidFill>
                  <a:srgbClr val="222222"/>
                </a:solidFill>
                <a:highlight>
                  <a:srgbClr val="FFFFFF"/>
                </a:highlight>
              </a:rPr>
              <a:t> </a:t>
            </a:r>
            <a:endParaRPr lang="en-IN" sz="2000" dirty="0"/>
          </a:p>
        </p:txBody>
      </p:sp>
      <p:sp>
        <p:nvSpPr>
          <p:cNvPr id="4" name="Google Shape;354;p3">
            <a:extLst>
              <a:ext uri="{FF2B5EF4-FFF2-40B4-BE49-F238E27FC236}">
                <a16:creationId xmlns:a16="http://schemas.microsoft.com/office/drawing/2014/main" xmlns="" id="{524C7BEB-A086-3D4D-2A74-AC06D897212F}"/>
              </a:ext>
            </a:extLst>
          </p:cNvPr>
          <p:cNvSpPr txBox="1"/>
          <p:nvPr/>
        </p:nvSpPr>
        <p:spPr>
          <a:xfrm>
            <a:off x="410771" y="2910780"/>
            <a:ext cx="8238600" cy="1937650"/>
          </a:xfrm>
          <a:prstGeom prst="rect">
            <a:avLst/>
          </a:prstGeom>
          <a:noFill/>
          <a:ln>
            <a:noFill/>
          </a:ln>
        </p:spPr>
        <p:txBody>
          <a:bodyPr spcFirstLastPara="1" wrap="square" lIns="91425" tIns="91425" rIns="91425" bIns="91425" anchor="t" anchorCtr="0">
            <a:noAutofit/>
          </a:bodyPr>
          <a:lstStyle/>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endParaRPr sz="1200" b="0" i="0" u="none" strike="noStrike" cap="none" dirty="0">
              <a:solidFill>
                <a:srgbClr val="000000"/>
              </a:solidFill>
              <a:latin typeface="Lato"/>
              <a:ea typeface="Lato"/>
              <a:cs typeface="Lato"/>
              <a:sym typeface="Lato"/>
            </a:endParaRPr>
          </a:p>
        </p:txBody>
      </p:sp>
      <p:sp>
        <p:nvSpPr>
          <p:cNvPr id="7" name="Google Shape;354;p3">
            <a:extLst>
              <a:ext uri="{FF2B5EF4-FFF2-40B4-BE49-F238E27FC236}">
                <a16:creationId xmlns:a16="http://schemas.microsoft.com/office/drawing/2014/main" xmlns="" id="{524C7BEB-A086-3D4D-2A74-AC06D897212F}"/>
              </a:ext>
            </a:extLst>
          </p:cNvPr>
          <p:cNvSpPr txBox="1"/>
          <p:nvPr/>
        </p:nvSpPr>
        <p:spPr>
          <a:xfrm>
            <a:off x="410771" y="2900368"/>
            <a:ext cx="8238600" cy="1937650"/>
          </a:xfrm>
          <a:prstGeom prst="rect">
            <a:avLst/>
          </a:prstGeom>
          <a:noFill/>
          <a:ln>
            <a:noFill/>
          </a:ln>
        </p:spPr>
        <p:txBody>
          <a:bodyPr spcFirstLastPara="1" wrap="square" lIns="91425" tIns="91425" rIns="91425" bIns="91425" anchor="t" anchorCtr="0">
            <a:noAutofit/>
          </a:bodyPr>
          <a:lstStyle/>
          <a:p>
            <a:pPr marL="171450" marR="0" lvl="0" indent="-171450" algn="l" rtl="0">
              <a:lnSpc>
                <a:spcPct val="115000"/>
              </a:lnSpc>
              <a:spcBef>
                <a:spcPts val="1000"/>
              </a:spcBef>
              <a:spcAft>
                <a:spcPts val="1000"/>
              </a:spcAft>
              <a:buClr>
                <a:srgbClr val="000000"/>
              </a:buClr>
              <a:buSzPts val="1200"/>
              <a:buFont typeface="Arial" panose="020B0604020202020204" pitchFamily="34" charset="0"/>
              <a:buChar char="•"/>
            </a:pPr>
            <a:endParaRPr sz="1200" b="0" i="0" u="none" strike="noStrike" cap="none" dirty="0">
              <a:solidFill>
                <a:srgbClr val="000000"/>
              </a:solidFill>
              <a:latin typeface="Lato"/>
              <a:ea typeface="Lato"/>
              <a:cs typeface="Lato"/>
              <a:sym typeface="Lato"/>
            </a:endParaRPr>
          </a:p>
        </p:txBody>
      </p:sp>
      <p:sp>
        <p:nvSpPr>
          <p:cNvPr id="8" name="Google Shape;354;p3">
            <a:extLst>
              <a:ext uri="{FF2B5EF4-FFF2-40B4-BE49-F238E27FC236}">
                <a16:creationId xmlns:a16="http://schemas.microsoft.com/office/drawing/2014/main" xmlns="" id="{524C7BEB-A086-3D4D-2A74-AC06D897212F}"/>
              </a:ext>
            </a:extLst>
          </p:cNvPr>
          <p:cNvSpPr txBox="1"/>
          <p:nvPr/>
        </p:nvSpPr>
        <p:spPr>
          <a:xfrm>
            <a:off x="563171" y="3052768"/>
            <a:ext cx="8238600" cy="1937650"/>
          </a:xfrm>
          <a:prstGeom prst="rect">
            <a:avLst/>
          </a:prstGeom>
          <a:noFill/>
          <a:ln>
            <a:noFill/>
          </a:ln>
        </p:spPr>
        <p:txBody>
          <a:bodyPr spcFirstLastPara="1" wrap="square" lIns="91425" tIns="91425" rIns="91425" bIns="91425" anchor="t" anchorCtr="0">
            <a:noAutofit/>
          </a:bodyPr>
          <a:lstStyle/>
          <a:p>
            <a:pPr marR="0" lvl="0" algn="l" rtl="0">
              <a:lnSpc>
                <a:spcPct val="115000"/>
              </a:lnSpc>
              <a:spcBef>
                <a:spcPts val="1000"/>
              </a:spcBef>
              <a:spcAft>
                <a:spcPts val="1000"/>
              </a:spcAft>
              <a:buClr>
                <a:srgbClr val="000000"/>
              </a:buClr>
              <a:buSzPts val="1200"/>
            </a:pPr>
            <a:endParaRPr sz="1200" b="0" i="0" u="none" strike="noStrike" cap="none" dirty="0">
              <a:solidFill>
                <a:srgbClr val="000000"/>
              </a:solidFill>
              <a:latin typeface="Lato"/>
              <a:ea typeface="Lato"/>
              <a:cs typeface="Lato"/>
              <a:sym typeface="Lato"/>
            </a:endParaRPr>
          </a:p>
        </p:txBody>
      </p:sp>
      <p:sp>
        <p:nvSpPr>
          <p:cNvPr id="9" name="Google Shape;354;p3">
            <a:extLst>
              <a:ext uri="{FF2B5EF4-FFF2-40B4-BE49-F238E27FC236}">
                <a16:creationId xmlns:a16="http://schemas.microsoft.com/office/drawing/2014/main" xmlns="" id="{524C7BEB-A086-3D4D-2A74-AC06D897212F}"/>
              </a:ext>
            </a:extLst>
          </p:cNvPr>
          <p:cNvSpPr txBox="1"/>
          <p:nvPr/>
        </p:nvSpPr>
        <p:spPr>
          <a:xfrm>
            <a:off x="0" y="4442762"/>
            <a:ext cx="8238600" cy="1937650"/>
          </a:xfrm>
          <a:prstGeom prst="rect">
            <a:avLst/>
          </a:prstGeom>
          <a:noFill/>
          <a:ln>
            <a:noFill/>
          </a:ln>
        </p:spPr>
        <p:txBody>
          <a:bodyPr spcFirstLastPara="1" wrap="square" lIns="91425" tIns="91425" rIns="91425" bIns="91425" anchor="t" anchorCtr="0">
            <a:noAutofit/>
          </a:bodyPr>
          <a:lstStyle/>
          <a:p>
            <a:pPr marR="0" lvl="0" algn="l" rtl="0">
              <a:lnSpc>
                <a:spcPct val="115000"/>
              </a:lnSpc>
              <a:spcBef>
                <a:spcPts val="1000"/>
              </a:spcBef>
              <a:spcAft>
                <a:spcPts val="1000"/>
              </a:spcAft>
              <a:buClr>
                <a:srgbClr val="000000"/>
              </a:buClr>
              <a:buSzPts val="1200"/>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487705"/>
          </a:xfrm>
        </p:spPr>
        <p:txBody>
          <a:bodyPr>
            <a:normAutofit/>
          </a:bodyPr>
          <a:lstStyle/>
          <a:p>
            <a:pPr algn="l"/>
            <a:r>
              <a:rPr lang="en-US" sz="2400" b="1" dirty="0" smtClean="0">
                <a:latin typeface="Times New Roman" pitchFamily="18" charset="0"/>
                <a:cs typeface="Times New Roman" pitchFamily="18" charset="0"/>
              </a:rPr>
              <a:t>Pain Points</a:t>
            </a:r>
            <a:endParaRPr lang="en-US" sz="2400" b="1" dirty="0">
              <a:latin typeface="Times New Roman" pitchFamily="18" charset="0"/>
              <a:cs typeface="Times New Roman" pitchFamily="18" charset="0"/>
            </a:endParaRPr>
          </a:p>
        </p:txBody>
      </p:sp>
      <p:sp>
        <p:nvSpPr>
          <p:cNvPr id="3" name="TextBox 2"/>
          <p:cNvSpPr txBox="1"/>
          <p:nvPr/>
        </p:nvSpPr>
        <p:spPr>
          <a:xfrm>
            <a:off x="543910" y="922282"/>
            <a:ext cx="8245366" cy="4216539"/>
          </a:xfrm>
          <a:prstGeom prst="rect">
            <a:avLst/>
          </a:prstGeom>
          <a:noFill/>
        </p:spPr>
        <p:txBody>
          <a:bodyPr wrap="square" rtlCol="0">
            <a:spAutoFit/>
          </a:bodyPr>
          <a:lstStyle/>
          <a:p>
            <a:pPr marL="342900" indent="-342900">
              <a:buFont typeface="Arial" pitchFamily="34" charset="0"/>
              <a:buChar char="•"/>
            </a:pPr>
            <a:r>
              <a:rPr lang="en-US" sz="2200" b="1" i="1" dirty="0">
                <a:latin typeface="Times New Roman" pitchFamily="18" charset="0"/>
                <a:cs typeface="Times New Roman" pitchFamily="18" charset="0"/>
              </a:rPr>
              <a:t>More time</a:t>
            </a:r>
          </a:p>
          <a:p>
            <a:r>
              <a:rPr lang="en-US" sz="2000" b="1" i="1" dirty="0">
                <a:latin typeface="Times New Roman" pitchFamily="18" charset="0"/>
                <a:cs typeface="Times New Roman" pitchFamily="18" charset="0"/>
              </a:rPr>
              <a:t>In the current </a:t>
            </a:r>
            <a:r>
              <a:rPr lang="en-US" sz="2000" b="1" i="1" dirty="0" err="1">
                <a:latin typeface="Times New Roman" pitchFamily="18" charset="0"/>
                <a:cs typeface="Times New Roman" pitchFamily="18" charset="0"/>
              </a:rPr>
              <a:t>method,it</a:t>
            </a:r>
            <a:r>
              <a:rPr lang="en-US" sz="2000" b="1" i="1" dirty="0">
                <a:latin typeface="Times New Roman" pitchFamily="18" charset="0"/>
                <a:cs typeface="Times New Roman" pitchFamily="18" charset="0"/>
              </a:rPr>
              <a:t> takes more time to answer the </a:t>
            </a:r>
            <a:r>
              <a:rPr lang="en-US" sz="2000" b="1" i="1" dirty="0" smtClean="0">
                <a:latin typeface="Times New Roman" pitchFamily="18" charset="0"/>
                <a:cs typeface="Times New Roman" pitchFamily="18" charset="0"/>
              </a:rPr>
              <a:t>queries of customers</a:t>
            </a:r>
          </a:p>
          <a:p>
            <a:endParaRPr lang="en-US" sz="2000" i="1" dirty="0" smtClean="0">
              <a:latin typeface="Times New Roman" pitchFamily="18" charset="0"/>
              <a:cs typeface="Times New Roman" pitchFamily="18" charset="0"/>
            </a:endParaRPr>
          </a:p>
          <a:p>
            <a:pPr marL="342900" indent="-342900">
              <a:buFont typeface="Arial" pitchFamily="34" charset="0"/>
              <a:buChar char="•"/>
            </a:pPr>
            <a:r>
              <a:rPr lang="en-US" sz="2200" b="1" i="1" dirty="0">
                <a:latin typeface="Times New Roman" pitchFamily="18" charset="0"/>
                <a:cs typeface="Times New Roman" pitchFamily="18" charset="0"/>
              </a:rPr>
              <a:t>Not available </a:t>
            </a:r>
            <a:r>
              <a:rPr lang="en-US" sz="2200" b="1" i="1" dirty="0" smtClean="0">
                <a:latin typeface="Times New Roman" pitchFamily="18" charset="0"/>
                <a:cs typeface="Times New Roman" pitchFamily="18" charset="0"/>
              </a:rPr>
              <a:t>24x7</a:t>
            </a:r>
          </a:p>
          <a:p>
            <a:r>
              <a:rPr lang="en-US" sz="2000" b="1" i="1" dirty="0">
                <a:latin typeface="Times New Roman" pitchFamily="18" charset="0"/>
                <a:cs typeface="Times New Roman" pitchFamily="18" charset="0"/>
              </a:rPr>
              <a:t>Customer service cannot be available for the whole </a:t>
            </a:r>
            <a:r>
              <a:rPr lang="en-US" sz="2000" b="1" i="1" dirty="0" err="1">
                <a:latin typeface="Times New Roman" pitchFamily="18" charset="0"/>
                <a:cs typeface="Times New Roman" pitchFamily="18" charset="0"/>
              </a:rPr>
              <a:t>day,if</a:t>
            </a:r>
            <a:r>
              <a:rPr lang="en-US" sz="2000" b="1" i="1" dirty="0">
                <a:latin typeface="Times New Roman" pitchFamily="18" charset="0"/>
                <a:cs typeface="Times New Roman" pitchFamily="18" charset="0"/>
              </a:rPr>
              <a:t> available it needs for human </a:t>
            </a:r>
            <a:r>
              <a:rPr lang="en-US" sz="2000" b="1" i="1" dirty="0" smtClean="0">
                <a:latin typeface="Times New Roman" pitchFamily="18" charset="0"/>
                <a:cs typeface="Times New Roman" pitchFamily="18" charset="0"/>
              </a:rPr>
              <a:t>resource</a:t>
            </a:r>
          </a:p>
          <a:p>
            <a:r>
              <a:rPr lang="en-US" sz="2000" dirty="0" smtClean="0">
                <a:latin typeface="Times New Roman" pitchFamily="18" charset="0"/>
                <a:cs typeface="Times New Roman" pitchFamily="18" charset="0"/>
              </a:rPr>
              <a:t>.</a:t>
            </a:r>
            <a:endParaRPr lang="en-US" sz="2000" b="1" i="1" dirty="0">
              <a:latin typeface="Times New Roman" pitchFamily="18" charset="0"/>
              <a:cs typeface="Times New Roman" pitchFamily="18" charset="0"/>
            </a:endParaRPr>
          </a:p>
          <a:p>
            <a:pPr marL="285750" indent="-285750">
              <a:buFont typeface="Arial" pitchFamily="34" charset="0"/>
              <a:buChar char="•"/>
            </a:pPr>
            <a:r>
              <a:rPr lang="en-US" sz="2200" b="1" i="1" dirty="0" smtClean="0">
                <a:latin typeface="Times New Roman" pitchFamily="18" charset="0"/>
                <a:cs typeface="Times New Roman" pitchFamily="18" charset="0"/>
              </a:rPr>
              <a:t>Cost-effectiveness</a:t>
            </a:r>
          </a:p>
          <a:p>
            <a:r>
              <a:rPr lang="en-US" sz="2000" b="1" i="1" dirty="0">
                <a:latin typeface="Times New Roman" pitchFamily="18" charset="0"/>
                <a:cs typeface="Times New Roman" pitchFamily="18" charset="0"/>
              </a:rPr>
              <a:t>It takes more </a:t>
            </a:r>
            <a:r>
              <a:rPr lang="en-US" sz="2000" b="1" i="1" dirty="0" smtClean="0">
                <a:latin typeface="Times New Roman" pitchFamily="18" charset="0"/>
                <a:cs typeface="Times New Roman" pitchFamily="18" charset="0"/>
              </a:rPr>
              <a:t>cost, as </a:t>
            </a:r>
            <a:r>
              <a:rPr lang="en-US" sz="2000" b="1" i="1" dirty="0">
                <a:latin typeface="Times New Roman" pitchFamily="18" charset="0"/>
                <a:cs typeface="Times New Roman" pitchFamily="18" charset="0"/>
              </a:rPr>
              <a:t>we provide salary for workers in customer care</a:t>
            </a:r>
            <a:r>
              <a:rPr lang="en-US" sz="2000" i="1" dirty="0" smtClean="0">
                <a:latin typeface="Times New Roman" pitchFamily="18" charset="0"/>
                <a:cs typeface="Times New Roman" pitchFamily="18" charset="0"/>
              </a:rPr>
              <a:t>.</a:t>
            </a:r>
          </a:p>
          <a:p>
            <a:endParaRPr lang="en-US" sz="2000" i="1" dirty="0" smtClean="0">
              <a:latin typeface="Times New Roman" pitchFamily="18" charset="0"/>
              <a:cs typeface="Times New Roman" pitchFamily="18" charset="0"/>
            </a:endParaRPr>
          </a:p>
          <a:p>
            <a:pPr marL="342900" indent="-342900">
              <a:buFont typeface="Arial" pitchFamily="34" charset="0"/>
              <a:buChar char="•"/>
            </a:pPr>
            <a:r>
              <a:rPr lang="en-US" sz="2200" b="1" i="1" dirty="0">
                <a:latin typeface="Times New Roman" pitchFamily="18" charset="0"/>
                <a:cs typeface="Times New Roman" pitchFamily="18" charset="0"/>
              </a:rPr>
              <a:t>Human </a:t>
            </a:r>
            <a:r>
              <a:rPr lang="en-US" sz="2200" b="1" i="1" dirty="0" smtClean="0">
                <a:latin typeface="Times New Roman" pitchFamily="18" charset="0"/>
                <a:cs typeface="Times New Roman" pitchFamily="18" charset="0"/>
              </a:rPr>
              <a:t>requirements</a:t>
            </a:r>
          </a:p>
          <a:p>
            <a:r>
              <a:rPr lang="en-US" sz="2000" b="1" i="1" dirty="0">
                <a:latin typeface="Times New Roman" pitchFamily="18" charset="0"/>
                <a:cs typeface="Times New Roman" pitchFamily="18" charset="0"/>
              </a:rPr>
              <a:t>Human requirements are more needed to answer the queries of the customers</a:t>
            </a:r>
            <a:r>
              <a:rPr lang="en-US" sz="2000" i="1" dirty="0">
                <a:latin typeface="Times New Roman" pitchFamily="18" charset="0"/>
                <a:cs typeface="Times New Roman" pitchFamily="18" charset="0"/>
              </a:rPr>
              <a:t>.</a:t>
            </a:r>
            <a:endParaRPr lang="en-US" sz="2000" b="1" i="1" dirty="0">
              <a:latin typeface="Times New Roman" pitchFamily="18" charset="0"/>
              <a:cs typeface="Times New Roman" pitchFamily="18" charset="0"/>
            </a:endParaRPr>
          </a:p>
        </p:txBody>
      </p:sp>
    </p:spTree>
    <p:extLst>
      <p:ext uri="{BB962C8B-B14F-4D97-AF65-F5344CB8AC3E}">
        <p14:creationId xmlns:p14="http://schemas.microsoft.com/office/powerpoint/2010/main" val="174308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r>
              <a:rPr lang="en-US" sz="2000" b="1" i="1" dirty="0">
                <a:latin typeface="Times New Roman" pitchFamily="18" charset="0"/>
                <a:cs typeface="Times New Roman" pitchFamily="18" charset="0"/>
              </a:rPr>
              <a:t>Most of the process of answering customer queries is being done by human resources</a:t>
            </a:r>
            <a:r>
              <a:rPr lang="en-US" sz="2000" b="1" i="1" dirty="0" smtClean="0">
                <a:latin typeface="Times New Roman" pitchFamily="18" charset="0"/>
                <a:cs typeface="Times New Roman" pitchFamily="18" charset="0"/>
              </a:rPr>
              <a:t>.</a:t>
            </a:r>
          </a:p>
          <a:p>
            <a:endParaRPr lang="en-US" sz="2000" b="1" i="1" dirty="0" smtClean="0">
              <a:latin typeface="Times New Roman" pitchFamily="18" charset="0"/>
              <a:cs typeface="Times New Roman" pitchFamily="18" charset="0"/>
            </a:endParaRPr>
          </a:p>
          <a:p>
            <a:r>
              <a:rPr lang="en-US" sz="2000" b="1" i="1" dirty="0" smtClean="0">
                <a:latin typeface="Times New Roman" pitchFamily="18" charset="0"/>
                <a:cs typeface="Times New Roman" pitchFamily="18" charset="0"/>
              </a:rPr>
              <a:t> </a:t>
            </a:r>
            <a:r>
              <a:rPr lang="en-US" sz="2000" b="1" i="1" dirty="0">
                <a:latin typeface="Times New Roman" pitchFamily="18" charset="0"/>
                <a:cs typeface="Times New Roman" pitchFamily="18" charset="0"/>
              </a:rPr>
              <a:t>It is time consuming and sometimes humans can answer </a:t>
            </a:r>
            <a:r>
              <a:rPr lang="en-US" sz="2000" b="1" i="1" dirty="0" smtClean="0">
                <a:latin typeface="Times New Roman" pitchFamily="18" charset="0"/>
                <a:cs typeface="Times New Roman" pitchFamily="18" charset="0"/>
              </a:rPr>
              <a:t>false </a:t>
            </a:r>
            <a:r>
              <a:rPr lang="en-US" sz="2000" b="1" i="1" dirty="0">
                <a:latin typeface="Times New Roman" pitchFamily="18" charset="0"/>
                <a:cs typeface="Times New Roman" pitchFamily="18" charset="0"/>
              </a:rPr>
              <a:t>information to users</a:t>
            </a:r>
            <a:r>
              <a:rPr lang="en-US" sz="2000" b="1" i="1" dirty="0" smtClean="0">
                <a:latin typeface="Times New Roman" pitchFamily="18" charset="0"/>
                <a:cs typeface="Times New Roman" pitchFamily="18" charset="0"/>
              </a:rPr>
              <a:t>.</a:t>
            </a:r>
          </a:p>
          <a:p>
            <a:endParaRPr lang="en-US" sz="2000" b="1" i="1" dirty="0">
              <a:latin typeface="Times New Roman" pitchFamily="18" charset="0"/>
              <a:cs typeface="Times New Roman" pitchFamily="18" charset="0"/>
            </a:endParaRPr>
          </a:p>
          <a:p>
            <a:r>
              <a:rPr lang="en-US" sz="2000" b="1" i="1" dirty="0">
                <a:latin typeface="Times New Roman" pitchFamily="18" charset="0"/>
                <a:cs typeface="Times New Roman" pitchFamily="18" charset="0"/>
              </a:rPr>
              <a:t>Thus human resource is the alternative for the solution</a:t>
            </a:r>
            <a:r>
              <a:rPr lang="en-US" sz="2000" b="1" i="1" dirty="0" smtClean="0">
                <a:latin typeface="Times New Roman" pitchFamily="18" charset="0"/>
                <a:cs typeface="Times New Roman" pitchFamily="18" charset="0"/>
              </a:rPr>
              <a:t>.</a:t>
            </a:r>
          </a:p>
          <a:p>
            <a:endParaRPr lang="en-US" sz="2000" b="1" i="1" dirty="0">
              <a:latin typeface="Times New Roman" pitchFamily="18" charset="0"/>
              <a:cs typeface="Times New Roman" pitchFamily="18" charset="0"/>
            </a:endParaRPr>
          </a:p>
          <a:p>
            <a:r>
              <a:rPr lang="en-US" sz="2000" b="1" i="1" dirty="0">
                <a:latin typeface="Times New Roman" pitchFamily="18" charset="0"/>
                <a:cs typeface="Times New Roman" pitchFamily="18" charset="0"/>
              </a:rPr>
              <a:t>To overcome such situations or problems virtual assistant can be used.</a:t>
            </a:r>
          </a:p>
          <a:p>
            <a:pPr marL="0" marR="0" lvl="0" indent="0" algn="l" rtl="0">
              <a:lnSpc>
                <a:spcPct val="115000"/>
              </a:lnSpc>
              <a:spcBef>
                <a:spcPts val="1000"/>
              </a:spcBef>
              <a:spcAft>
                <a:spcPts val="100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lvl="0" algn="l">
              <a:spcBef>
                <a:spcPts val="0"/>
              </a:spcBef>
              <a:buSzPts val="2800"/>
            </a:pPr>
            <a:r>
              <a:rPr lang="en-US" sz="2400" b="1" i="1" dirty="0">
                <a:latin typeface="Times New Roman" pitchFamily="18" charset="0"/>
                <a:cs typeface="Times New Roman" pitchFamily="18" charset="0"/>
              </a:rPr>
              <a:t>What are the alternatives/competitive products for the problem you are solving?</a:t>
            </a:r>
            <a:endParaRPr sz="2400" i="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0" y="29045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b="1" i="1" dirty="0">
                <a:highlight>
                  <a:srgbClr val="FFFFFF"/>
                </a:highlight>
                <a:latin typeface="Times New Roman" pitchFamily="18" charset="0"/>
                <a:cs typeface="Times New Roman" pitchFamily="18" charset="0"/>
              </a:rPr>
              <a:t>Azure tools or resources</a:t>
            </a:r>
            <a:endParaRPr sz="2400" b="1" i="1" dirty="0">
              <a:latin typeface="Times New Roman" pitchFamily="18" charset="0"/>
              <a:cs typeface="Times New Roman" pitchFamily="18" charset="0"/>
            </a:endParaRPr>
          </a:p>
        </p:txBody>
      </p:sp>
      <p:sp>
        <p:nvSpPr>
          <p:cNvPr id="366" name="Google Shape;366;p5"/>
          <p:cNvSpPr txBox="1">
            <a:spLocks noGrp="1"/>
          </p:cNvSpPr>
          <p:nvPr>
            <p:ph type="title" idx="4294967295"/>
          </p:nvPr>
        </p:nvSpPr>
        <p:spPr>
          <a:xfrm>
            <a:off x="0" y="1506920"/>
            <a:ext cx="8280400" cy="3474983"/>
          </a:xfrm>
          <a:prstGeom prst="rect">
            <a:avLst/>
          </a:prstGeom>
          <a:noFill/>
          <a:ln>
            <a:noFill/>
          </a:ln>
        </p:spPr>
        <p:txBody>
          <a:bodyPr spcFirstLastPara="1" wrap="square" lIns="91425" tIns="91425" rIns="91425" bIns="91425" anchor="t" anchorCtr="0">
            <a:noAutofit/>
          </a:bodyPr>
          <a:lstStyle/>
          <a:p>
            <a:pPr algn="l">
              <a:spcBef>
                <a:spcPts val="0"/>
              </a:spcBef>
              <a:buSzPts val="2800"/>
            </a:pPr>
            <a:r>
              <a:rPr lang="en-US" sz="2000" b="1" dirty="0" smtClean="0">
                <a:latin typeface="Times New Roman" pitchFamily="18" charset="0"/>
                <a:cs typeface="Times New Roman" pitchFamily="18" charset="0"/>
              </a:rPr>
              <a:t> </a:t>
            </a:r>
            <a:r>
              <a:rPr lang="en-US" sz="2000" b="1" i="1" dirty="0" err="1" smtClean="0">
                <a:latin typeface="Times New Roman" pitchFamily="18" charset="0"/>
                <a:cs typeface="Times New Roman" pitchFamily="18" charset="0"/>
              </a:rPr>
              <a:t>GitHub</a:t>
            </a:r>
            <a:r>
              <a:rPr lang="en-US" sz="2000" b="1" i="1" dirty="0" smtClean="0">
                <a:latin typeface="Times New Roman" pitchFamily="18" charset="0"/>
                <a:cs typeface="Times New Roman" pitchFamily="18" charset="0"/>
              </a:rPr>
              <a:t/>
            </a:r>
            <a:br>
              <a:rPr lang="en-US" sz="2000" b="1" i="1" dirty="0" smtClean="0">
                <a:latin typeface="Times New Roman" pitchFamily="18" charset="0"/>
                <a:cs typeface="Times New Roman" pitchFamily="18" charset="0"/>
              </a:rPr>
            </a:br>
            <a:r>
              <a:rPr lang="en-US" sz="2000" b="1" i="1" dirty="0">
                <a:latin typeface="Times New Roman" pitchFamily="18" charset="0"/>
                <a:cs typeface="Times New Roman" pitchFamily="18" charset="0"/>
              </a:rPr>
              <a:t/>
            </a:r>
            <a:br>
              <a:rPr lang="en-US" sz="2000" b="1" i="1" dirty="0">
                <a:latin typeface="Times New Roman" pitchFamily="18" charset="0"/>
                <a:cs typeface="Times New Roman" pitchFamily="18" charset="0"/>
              </a:rPr>
            </a:br>
            <a:r>
              <a:rPr lang="en-US" sz="2000" b="1" i="1" dirty="0" smtClean="0">
                <a:latin typeface="Times New Roman" pitchFamily="18" charset="0"/>
                <a:cs typeface="Times New Roman" pitchFamily="18" charset="0"/>
              </a:rPr>
              <a:t>VS code</a:t>
            </a:r>
            <a:br>
              <a:rPr lang="en-US" sz="2000" b="1" i="1" dirty="0" smtClean="0">
                <a:latin typeface="Times New Roman" pitchFamily="18" charset="0"/>
                <a:cs typeface="Times New Roman" pitchFamily="18" charset="0"/>
              </a:rPr>
            </a:br>
            <a:r>
              <a:rPr lang="en-US" sz="2000" b="1" i="1" dirty="0" smtClean="0">
                <a:latin typeface="Times New Roman" pitchFamily="18" charset="0"/>
                <a:cs typeface="Times New Roman" pitchFamily="18" charset="0"/>
              </a:rPr>
              <a:t/>
            </a:r>
            <a:br>
              <a:rPr lang="en-US" sz="2000" b="1" i="1" dirty="0" smtClean="0">
                <a:latin typeface="Times New Roman" pitchFamily="18" charset="0"/>
                <a:cs typeface="Times New Roman" pitchFamily="18" charset="0"/>
              </a:rPr>
            </a:br>
            <a:r>
              <a:rPr lang="en-US" sz="2000" b="1" i="1" dirty="0" smtClean="0">
                <a:latin typeface="Times New Roman" pitchFamily="18" charset="0"/>
                <a:cs typeface="Times New Roman" pitchFamily="18" charset="0"/>
              </a:rPr>
              <a:t> Azure </a:t>
            </a:r>
            <a:r>
              <a:rPr lang="en-US" sz="2000" b="1" i="1" dirty="0">
                <a:latin typeface="Times New Roman" pitchFamily="18" charset="0"/>
                <a:cs typeface="Times New Roman" pitchFamily="18" charset="0"/>
              </a:rPr>
              <a:t>ML workspace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1400" dirty="0" smtClean="0"/>
              <a:t/>
            </a:r>
            <a:br>
              <a:rPr lang="en-US" sz="1400" dirty="0" smtClean="0"/>
            </a:br>
            <a:r>
              <a:rPr lang="en-US" sz="1400" dirty="0"/>
              <a:t/>
            </a:r>
            <a:br>
              <a:rPr lang="en-US" sz="1400" dirty="0"/>
            </a:b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b="1" i="1" dirty="0">
                <a:latin typeface="Times New Roman" pitchFamily="18" charset="0"/>
                <a:cs typeface="Times New Roman" pitchFamily="18" charset="0"/>
              </a:rPr>
              <a:t>Any Supporting Functional Documents</a:t>
            </a:r>
            <a:endParaRPr sz="2400" b="1" i="1" dirty="0">
              <a:latin typeface="Times New Roman" pitchFamily="18" charset="0"/>
              <a:cs typeface="Times New Roman" pitchFamily="18" charset="0"/>
            </a:endParaRPr>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r>
              <a:rPr lang="en-US" sz="2000" b="1" i="1" dirty="0">
                <a:latin typeface="Times New Roman" pitchFamily="18" charset="0"/>
                <a:cs typeface="Times New Roman" pitchFamily="18" charset="0"/>
              </a:rPr>
              <a:t>The primary purpose of virtual assistant is to support the customers in an effective manner</a:t>
            </a:r>
            <a:r>
              <a:rPr lang="en-US" sz="2000" b="1" i="1" dirty="0" smtClean="0">
                <a:latin typeface="Times New Roman" pitchFamily="18" charset="0"/>
                <a:cs typeface="Times New Roman" pitchFamily="18" charset="0"/>
              </a:rPr>
              <a:t>.</a:t>
            </a:r>
          </a:p>
          <a:p>
            <a:endParaRPr lang="en-US" sz="2000" b="1" i="1" dirty="0" smtClean="0">
              <a:latin typeface="Times New Roman" pitchFamily="18" charset="0"/>
              <a:cs typeface="Times New Roman" pitchFamily="18" charset="0"/>
            </a:endParaRPr>
          </a:p>
          <a:p>
            <a:r>
              <a:rPr lang="en-US" sz="2000" b="1" i="1" dirty="0" smtClean="0">
                <a:latin typeface="Times New Roman" pitchFamily="18" charset="0"/>
                <a:cs typeface="Times New Roman" pitchFamily="18" charset="0"/>
              </a:rPr>
              <a:t>It </a:t>
            </a:r>
            <a:r>
              <a:rPr lang="en-US" sz="2000" b="1" i="1" dirty="0">
                <a:latin typeface="Times New Roman" pitchFamily="18" charset="0"/>
                <a:cs typeface="Times New Roman" pitchFamily="18" charset="0"/>
              </a:rPr>
              <a:t>also reduces the man power and works effectively</a:t>
            </a:r>
            <a:r>
              <a:rPr lang="en-US" sz="2000" b="1" i="1" dirty="0" smtClean="0">
                <a:latin typeface="Times New Roman" pitchFamily="18" charset="0"/>
                <a:cs typeface="Times New Roman" pitchFamily="18" charset="0"/>
              </a:rPr>
              <a:t>.</a:t>
            </a:r>
          </a:p>
          <a:p>
            <a:endParaRPr lang="en-US" sz="2000" b="1" i="1" dirty="0">
              <a:latin typeface="Times New Roman" pitchFamily="18" charset="0"/>
              <a:cs typeface="Times New Roman" pitchFamily="18" charset="0"/>
            </a:endParaRPr>
          </a:p>
          <a:p>
            <a:r>
              <a:rPr lang="en-US" sz="2000" b="1" i="1" dirty="0">
                <a:latin typeface="Times New Roman" pitchFamily="18" charset="0"/>
                <a:cs typeface="Times New Roman" pitchFamily="18" charset="0"/>
              </a:rPr>
              <a:t>Our model consist of voice assistant and text assistant to answer the query of the customers in an effective manner.</a:t>
            </a: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400" b="1" i="1" dirty="0">
                <a:solidFill>
                  <a:srgbClr val="222222"/>
                </a:solidFill>
                <a:highlight>
                  <a:srgbClr val="FFFFFF"/>
                </a:highlight>
                <a:latin typeface="Times New Roman" pitchFamily="18" charset="0"/>
                <a:cs typeface="Times New Roman" pitchFamily="18" charset="0"/>
              </a:rPr>
              <a:t>Key Differentiators &amp; Adoption Plan</a:t>
            </a:r>
            <a:endParaRPr sz="2400" b="1" i="1" dirty="0">
              <a:latin typeface="Times New Roman" pitchFamily="18" charset="0"/>
              <a:cs typeface="Times New Roman" pitchFamily="18" charset="0"/>
            </a:endParaRPr>
          </a:p>
        </p:txBody>
      </p:sp>
      <p:sp>
        <p:nvSpPr>
          <p:cNvPr id="378" name="Google Shape;378;p7"/>
          <p:cNvSpPr txBox="1"/>
          <p:nvPr/>
        </p:nvSpPr>
        <p:spPr>
          <a:xfrm>
            <a:off x="512375" y="906934"/>
            <a:ext cx="8238600" cy="3414300"/>
          </a:xfrm>
          <a:prstGeom prst="rect">
            <a:avLst/>
          </a:prstGeom>
          <a:noFill/>
          <a:ln>
            <a:noFill/>
          </a:ln>
        </p:spPr>
        <p:txBody>
          <a:bodyPr spcFirstLastPara="1" wrap="square" lIns="91425" tIns="91425" rIns="91425" bIns="91425" anchor="t" anchorCtr="0">
            <a:noAutofit/>
          </a:bodyPr>
          <a:lstStyle/>
          <a:p>
            <a:r>
              <a:rPr lang="en-US" sz="1800" b="1" i="1" dirty="0">
                <a:latin typeface="Times New Roman" pitchFamily="18" charset="0"/>
                <a:cs typeface="Times New Roman" pitchFamily="18" charset="0"/>
              </a:rPr>
              <a:t>Our product or Solution can give a precise or accurate answer</a:t>
            </a:r>
          </a:p>
          <a:p>
            <a:r>
              <a:rPr lang="en-US" sz="1800" b="1" i="1" dirty="0">
                <a:latin typeface="Times New Roman" pitchFamily="18" charset="0"/>
                <a:cs typeface="Times New Roman" pitchFamily="18" charset="0"/>
              </a:rPr>
              <a:t>to the </a:t>
            </a:r>
            <a:r>
              <a:rPr lang="en-US" sz="1800" b="1" i="1" dirty="0" smtClean="0">
                <a:latin typeface="Times New Roman" pitchFamily="18" charset="0"/>
                <a:cs typeface="Times New Roman" pitchFamily="18" charset="0"/>
              </a:rPr>
              <a:t>customers. Virtual </a:t>
            </a:r>
            <a:r>
              <a:rPr lang="en-US" sz="1800" b="1" i="1" dirty="0">
                <a:latin typeface="Times New Roman" pitchFamily="18" charset="0"/>
                <a:cs typeface="Times New Roman" pitchFamily="18" charset="0"/>
              </a:rPr>
              <a:t>assistant can give a detailed information for the customer query than the </a:t>
            </a:r>
            <a:r>
              <a:rPr lang="en-US" sz="1800" b="1" i="1" dirty="0" smtClean="0">
                <a:latin typeface="Times New Roman" pitchFamily="18" charset="0"/>
                <a:cs typeface="Times New Roman" pitchFamily="18" charset="0"/>
              </a:rPr>
              <a:t>existing method. Our </a:t>
            </a:r>
            <a:r>
              <a:rPr lang="en-US" sz="1800" b="1" i="1" dirty="0">
                <a:latin typeface="Times New Roman" pitchFamily="18" charset="0"/>
                <a:cs typeface="Times New Roman" pitchFamily="18" charset="0"/>
              </a:rPr>
              <a:t>solution bring greater convenience, speed, lower friction, and increased accessibility to the customers. For banks, it brings a new wave of technological innovation centered around customer interactions with new channels of communications powered by social messaging platforms, voice assistants, and mobile devices. </a:t>
            </a:r>
          </a:p>
          <a:p>
            <a:r>
              <a:rPr lang="en-US" sz="1800" b="1" i="1" dirty="0">
                <a:latin typeface="Times New Roman" pitchFamily="18" charset="0"/>
                <a:cs typeface="Times New Roman" pitchFamily="18" charset="0"/>
              </a:rPr>
              <a:t>The smartest banks seek to build ongoing relationships with their customers, helping them get what they need and want from their money, and creating trust and adding value along the way. Today’s banking virtual assistants are part of the next evolution of digital banking. Look for more banks to add these tools to their mobile apps as part of the continuing effort to better understand their customers and help customers understand their money</a:t>
            </a:r>
            <a:r>
              <a:rPr lang="en-US" sz="1800" dirty="0">
                <a:latin typeface="Times New Roman" pitchFamily="18" charset="0"/>
                <a:cs typeface="Times New Roman" pitchFamily="18" charset="0"/>
              </a:rPr>
              <a:t>.</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65400" y="246206"/>
            <a:ext cx="92094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1" u="none" strike="noStrike" cap="none" dirty="0" smtClean="0">
                <a:solidFill>
                  <a:schemeClr val="tx1"/>
                </a:solidFill>
                <a:latin typeface="Times New Roman" pitchFamily="18" charset="0"/>
                <a:ea typeface="Lato"/>
                <a:cs typeface="Times New Roman" pitchFamily="18" charset="0"/>
                <a:sym typeface="Lato"/>
              </a:rPr>
              <a:t>Technologies Used</a:t>
            </a:r>
            <a:endParaRPr sz="2000" b="1" i="1" u="none" strike="noStrike" cap="none" dirty="0">
              <a:solidFill>
                <a:schemeClr val="tx1"/>
              </a:solidFill>
              <a:latin typeface="Times New Roman" pitchFamily="18" charset="0"/>
              <a:ea typeface="Lato"/>
              <a:cs typeface="Times New Roman" pitchFamily="18" charset="0"/>
              <a:sym typeface="Lato"/>
            </a:endParaRPr>
          </a:p>
        </p:txBody>
      </p:sp>
      <p:sp>
        <p:nvSpPr>
          <p:cNvPr id="384" name="Google Shape;384;p8"/>
          <p:cNvSpPr txBox="1"/>
          <p:nvPr/>
        </p:nvSpPr>
        <p:spPr>
          <a:xfrm>
            <a:off x="157656" y="1015542"/>
            <a:ext cx="8386200" cy="2554515"/>
          </a:xfrm>
          <a:prstGeom prst="rect">
            <a:avLst/>
          </a:prstGeom>
          <a:noFill/>
          <a:ln>
            <a:noFill/>
          </a:ln>
        </p:spPr>
        <p:txBody>
          <a:bodyPr spcFirstLastPara="1" wrap="square" lIns="91425" tIns="91425" rIns="91425" bIns="91425" anchor="t" anchorCtr="0">
            <a:spAutoFit/>
          </a:bodyPr>
          <a:lstStyle/>
          <a:p>
            <a:pPr marL="342900" indent="-342900">
              <a:buFont typeface="Arial" pitchFamily="34" charset="0"/>
              <a:buChar char="•"/>
            </a:pPr>
            <a:r>
              <a:rPr lang="en-US" sz="2000" b="1" i="1" dirty="0" smtClean="0">
                <a:latin typeface="Times New Roman" pitchFamily="18" charset="0"/>
                <a:cs typeface="Times New Roman" pitchFamily="18" charset="0"/>
              </a:rPr>
              <a:t>Python</a:t>
            </a:r>
          </a:p>
          <a:p>
            <a:endParaRPr lang="en-US" sz="2000" b="1" i="1" dirty="0">
              <a:latin typeface="Times New Roman" pitchFamily="18" charset="0"/>
              <a:cs typeface="Times New Roman" pitchFamily="18" charset="0"/>
            </a:endParaRPr>
          </a:p>
          <a:p>
            <a:pPr marL="342900" indent="-342900">
              <a:buFont typeface="Arial" pitchFamily="34" charset="0"/>
              <a:buChar char="•"/>
            </a:pPr>
            <a:r>
              <a:rPr lang="en-US" sz="2000" b="1" i="1" dirty="0">
                <a:latin typeface="Times New Roman" pitchFamily="18" charset="0"/>
                <a:cs typeface="Times New Roman" pitchFamily="18" charset="0"/>
              </a:rPr>
              <a:t>Front-end languages (User-Interface</a:t>
            </a:r>
            <a:r>
              <a:rPr lang="en-US" sz="2000" b="1" i="1" dirty="0" smtClean="0">
                <a:latin typeface="Times New Roman" pitchFamily="18" charset="0"/>
                <a:cs typeface="Times New Roman" pitchFamily="18" charset="0"/>
              </a:rPr>
              <a:t>)</a:t>
            </a:r>
          </a:p>
          <a:p>
            <a:endParaRPr lang="en-US" sz="2000" b="1" i="1" dirty="0">
              <a:latin typeface="Times New Roman" pitchFamily="18" charset="0"/>
              <a:cs typeface="Times New Roman" pitchFamily="18" charset="0"/>
            </a:endParaRPr>
          </a:p>
          <a:p>
            <a:pPr marL="342900" indent="-342900">
              <a:buFont typeface="Arial" pitchFamily="34" charset="0"/>
              <a:buChar char="•"/>
            </a:pPr>
            <a:r>
              <a:rPr lang="en-US" sz="2000" b="1" i="1" dirty="0" smtClean="0">
                <a:latin typeface="Times New Roman" pitchFamily="18" charset="0"/>
                <a:cs typeface="Times New Roman" pitchFamily="18" charset="0"/>
              </a:rPr>
              <a:t>Database</a:t>
            </a:r>
          </a:p>
          <a:p>
            <a:endParaRPr lang="en-US" sz="2000" b="1" i="1" dirty="0" smtClean="0">
              <a:latin typeface="Times New Roman" pitchFamily="18" charset="0"/>
              <a:cs typeface="Times New Roman" pitchFamily="18" charset="0"/>
            </a:endParaRPr>
          </a:p>
          <a:p>
            <a:pPr marL="342900" indent="-342900">
              <a:buFont typeface="Arial" pitchFamily="34" charset="0"/>
              <a:buChar char="•"/>
            </a:pPr>
            <a:r>
              <a:rPr lang="en-US" sz="2000" b="1" i="1" dirty="0" smtClean="0">
                <a:latin typeface="Times New Roman" pitchFamily="18" charset="0"/>
                <a:cs typeface="Times New Roman" pitchFamily="18" charset="0"/>
              </a:rPr>
              <a:t>Open CV</a:t>
            </a:r>
            <a:endParaRPr lang="en-US" sz="2000" b="1" i="1" dirty="0">
              <a:latin typeface="Times New Roman" pitchFamily="18" charset="0"/>
              <a:cs typeface="Times New Roman" pitchFamily="18" charset="0"/>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511</Words>
  <Application>Microsoft Office PowerPoint</Application>
  <PresentationFormat>On-screen Show (16:9)</PresentationFormat>
  <Paragraphs>61</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Times New Roman</vt:lpstr>
      <vt:lpstr>Lato Black</vt:lpstr>
      <vt:lpstr>Calibri</vt:lpstr>
      <vt:lpstr>Trebuchet MS</vt:lpstr>
      <vt:lpstr>Lato</vt:lpstr>
      <vt:lpstr>Office Theme</vt:lpstr>
      <vt:lpstr>Bank of Baroda Hackathon - 2022                       </vt:lpstr>
      <vt:lpstr>Video Analytics</vt:lpstr>
      <vt:lpstr>User Segment  </vt:lpstr>
      <vt:lpstr>Pain Points</vt:lpstr>
      <vt:lpstr>What are the alternatives/competitive products for the problem you are solving?</vt:lpstr>
      <vt:lpstr> GitHub  VS code   Azure ML workspace    </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HITHESH .</dc:creator>
  <cp:lastModifiedBy>ADMIN</cp:lastModifiedBy>
  <cp:revision>5</cp:revision>
  <dcterms:modified xsi:type="dcterms:W3CDTF">2022-09-20T16:15:08Z</dcterms:modified>
</cp:coreProperties>
</file>