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5" r:id="rId1"/>
  </p:sldMasterIdLst>
  <p:notesMasterIdLst>
    <p:notesMasterId r:id="rId13"/>
  </p:notesMasterIdLst>
  <p:handoutMasterIdLst>
    <p:handoutMasterId r:id="rId14"/>
  </p:handoutMasterIdLst>
  <p:sldIdLst>
    <p:sldId id="343" r:id="rId2"/>
    <p:sldId id="350" r:id="rId3"/>
    <p:sldId id="328" r:id="rId4"/>
    <p:sldId id="334" r:id="rId5"/>
    <p:sldId id="344" r:id="rId6"/>
    <p:sldId id="335" r:id="rId7"/>
    <p:sldId id="345" r:id="rId8"/>
    <p:sldId id="346" r:id="rId9"/>
    <p:sldId id="347" r:id="rId10"/>
    <p:sldId id="348" r:id="rId11"/>
    <p:sldId id="349" r:id="rId12"/>
  </p:sldIdLst>
  <p:sldSz cx="9906000" cy="6858000" type="A4"/>
  <p:notesSz cx="7102475" cy="89916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3654"/>
    <a:srgbClr val="72829E"/>
    <a:srgbClr val="5B7BB5"/>
    <a:srgbClr val="486AC8"/>
    <a:srgbClr val="CF8B91"/>
    <a:srgbClr val="D69CA2"/>
    <a:srgbClr val="FF8669"/>
    <a:srgbClr val="FF57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4" autoAdjust="0"/>
    <p:restoredTop sz="94595" autoAdjust="0"/>
  </p:normalViewPr>
  <p:slideViewPr>
    <p:cSldViewPr snapToObjects="1" showGuides="1">
      <p:cViewPr varScale="1">
        <p:scale>
          <a:sx n="104" d="100"/>
          <a:sy n="104" d="100"/>
        </p:scale>
        <p:origin x="1500" y="108"/>
      </p:cViewPr>
      <p:guideLst>
        <p:guide orient="horz" pos="2160"/>
        <p:guide pos="312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68400AB-94B2-45AA-8893-65F5669C0421}"/>
              </a:ext>
            </a:extLst>
          </p:cNvPr>
          <p:cNvSpPr>
            <a:spLocks noGrp="1" noChangeArrowheads="1"/>
          </p:cNvSpPr>
          <p:nvPr>
            <p:ph type="hdr" sz="quarter"/>
          </p:nvPr>
        </p:nvSpPr>
        <p:spPr bwMode="auto">
          <a:xfrm>
            <a:off x="0" y="0"/>
            <a:ext cx="3076575"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48" tIns="47174" rIns="94348" bIns="47174" numCol="1" anchor="t" anchorCtr="0" compatLnSpc="1">
            <a:prstTxWarp prst="textNoShape">
              <a:avLst/>
            </a:prstTxWarp>
          </a:bodyPr>
          <a:lstStyle>
            <a:lvl1pPr defTabSz="942975" eaLnBrk="0" hangingPunct="0">
              <a:defRPr sz="1200">
                <a:latin typeface="Times New Roman" panose="02020603050405020304" pitchFamily="18" charset="0"/>
              </a:defRPr>
            </a:lvl1pPr>
          </a:lstStyle>
          <a:p>
            <a:pPr>
              <a:defRPr/>
            </a:pPr>
            <a:endParaRPr lang="en-US" altLang="it-IT"/>
          </a:p>
        </p:txBody>
      </p:sp>
      <p:sp>
        <p:nvSpPr>
          <p:cNvPr id="40963" name="Rectangle 3">
            <a:extLst>
              <a:ext uri="{FF2B5EF4-FFF2-40B4-BE49-F238E27FC236}">
                <a16:creationId xmlns:a16="http://schemas.microsoft.com/office/drawing/2014/main" id="{E871ED57-C11C-4BE2-8387-42FDD77772D2}"/>
              </a:ext>
            </a:extLst>
          </p:cNvPr>
          <p:cNvSpPr>
            <a:spLocks noGrp="1" noChangeArrowheads="1"/>
          </p:cNvSpPr>
          <p:nvPr>
            <p:ph type="dt" sz="quarter" idx="1"/>
          </p:nvPr>
        </p:nvSpPr>
        <p:spPr bwMode="auto">
          <a:xfrm>
            <a:off x="4025900" y="0"/>
            <a:ext cx="3076575"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48" tIns="47174" rIns="94348" bIns="47174" numCol="1" anchor="t" anchorCtr="0" compatLnSpc="1">
            <a:prstTxWarp prst="textNoShape">
              <a:avLst/>
            </a:prstTxWarp>
          </a:bodyPr>
          <a:lstStyle>
            <a:lvl1pPr algn="r" defTabSz="942975" eaLnBrk="0" hangingPunct="0">
              <a:defRPr sz="1200">
                <a:latin typeface="Times New Roman" panose="02020603050405020304" pitchFamily="18" charset="0"/>
              </a:defRPr>
            </a:lvl1pPr>
          </a:lstStyle>
          <a:p>
            <a:pPr>
              <a:defRPr/>
            </a:pPr>
            <a:endParaRPr lang="en-US" altLang="it-IT"/>
          </a:p>
        </p:txBody>
      </p:sp>
      <p:sp>
        <p:nvSpPr>
          <p:cNvPr id="40964" name="Rectangle 4">
            <a:extLst>
              <a:ext uri="{FF2B5EF4-FFF2-40B4-BE49-F238E27FC236}">
                <a16:creationId xmlns:a16="http://schemas.microsoft.com/office/drawing/2014/main" id="{1FFBBD43-094C-416F-8DE1-A7DDEBF691AC}"/>
              </a:ext>
            </a:extLst>
          </p:cNvPr>
          <p:cNvSpPr>
            <a:spLocks noGrp="1" noChangeArrowheads="1"/>
          </p:cNvSpPr>
          <p:nvPr>
            <p:ph type="ftr" sz="quarter" idx="2"/>
          </p:nvPr>
        </p:nvSpPr>
        <p:spPr bwMode="auto">
          <a:xfrm>
            <a:off x="0" y="8542338"/>
            <a:ext cx="3076575"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48" tIns="47174" rIns="94348" bIns="47174" numCol="1" anchor="b" anchorCtr="0" compatLnSpc="1">
            <a:prstTxWarp prst="textNoShape">
              <a:avLst/>
            </a:prstTxWarp>
          </a:bodyPr>
          <a:lstStyle>
            <a:lvl1pPr defTabSz="942975" eaLnBrk="0" hangingPunct="0">
              <a:defRPr sz="1200">
                <a:latin typeface="Times New Roman" panose="02020603050405020304" pitchFamily="18" charset="0"/>
              </a:defRPr>
            </a:lvl1pPr>
          </a:lstStyle>
          <a:p>
            <a:pPr>
              <a:defRPr/>
            </a:pPr>
            <a:endParaRPr lang="en-US" altLang="it-IT"/>
          </a:p>
        </p:txBody>
      </p:sp>
      <p:sp>
        <p:nvSpPr>
          <p:cNvPr id="40965" name="Rectangle 5">
            <a:extLst>
              <a:ext uri="{FF2B5EF4-FFF2-40B4-BE49-F238E27FC236}">
                <a16:creationId xmlns:a16="http://schemas.microsoft.com/office/drawing/2014/main" id="{D0F7C236-3868-49BB-BD86-792E5B9B7404}"/>
              </a:ext>
            </a:extLst>
          </p:cNvPr>
          <p:cNvSpPr>
            <a:spLocks noGrp="1" noChangeArrowheads="1"/>
          </p:cNvSpPr>
          <p:nvPr>
            <p:ph type="sldNum" sz="quarter" idx="3"/>
          </p:nvPr>
        </p:nvSpPr>
        <p:spPr bwMode="auto">
          <a:xfrm>
            <a:off x="4025900" y="8542338"/>
            <a:ext cx="3076575"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48" tIns="47174" rIns="94348" bIns="47174" numCol="1" anchor="b" anchorCtr="0" compatLnSpc="1">
            <a:prstTxWarp prst="textNoShape">
              <a:avLst/>
            </a:prstTxWarp>
          </a:bodyPr>
          <a:lstStyle>
            <a:lvl1pPr algn="r" defTabSz="942975" eaLnBrk="0" hangingPunct="0">
              <a:defRPr sz="1200">
                <a:latin typeface="Times New Roman" panose="02020603050405020304" pitchFamily="18" charset="0"/>
              </a:defRPr>
            </a:lvl1pPr>
          </a:lstStyle>
          <a:p>
            <a:pPr>
              <a:defRPr/>
            </a:pPr>
            <a:fld id="{AA422D85-5BDC-4B1F-AFDF-1FD8181B8E2E}" type="slidenum">
              <a:rPr lang="en-US" altLang="it-IT"/>
              <a:pPr>
                <a:defRPr/>
              </a:pPr>
              <a:t>‹#›</a:t>
            </a:fld>
            <a:endParaRPr lang="en-US" altLang="it-IT"/>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DBC8997D-6487-4ECE-8C20-0BB595B1F211}"/>
              </a:ext>
            </a:extLst>
          </p:cNvPr>
          <p:cNvSpPr>
            <a:spLocks noGrp="1" noChangeArrowheads="1"/>
          </p:cNvSpPr>
          <p:nvPr>
            <p:ph type="hdr" sz="quarter"/>
          </p:nvPr>
        </p:nvSpPr>
        <p:spPr bwMode="auto">
          <a:xfrm>
            <a:off x="0" y="0"/>
            <a:ext cx="307816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anose="02020603050405020304" pitchFamily="18" charset="0"/>
              </a:defRPr>
            </a:lvl1pPr>
          </a:lstStyle>
          <a:p>
            <a:pPr>
              <a:defRPr/>
            </a:pPr>
            <a:endParaRPr lang="it-IT" altLang="it-IT"/>
          </a:p>
        </p:txBody>
      </p:sp>
      <p:sp>
        <p:nvSpPr>
          <p:cNvPr id="142339" name="Rectangle 3">
            <a:extLst>
              <a:ext uri="{FF2B5EF4-FFF2-40B4-BE49-F238E27FC236}">
                <a16:creationId xmlns:a16="http://schemas.microsoft.com/office/drawing/2014/main" id="{BA7383E7-564C-425B-88E6-6F4C3C3BCCE3}"/>
              </a:ext>
            </a:extLst>
          </p:cNvPr>
          <p:cNvSpPr>
            <a:spLocks noGrp="1" noChangeArrowheads="1"/>
          </p:cNvSpPr>
          <p:nvPr>
            <p:ph type="dt" idx="1"/>
          </p:nvPr>
        </p:nvSpPr>
        <p:spPr bwMode="auto">
          <a:xfrm>
            <a:off x="4022725" y="0"/>
            <a:ext cx="307816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anose="02020603050405020304" pitchFamily="18" charset="0"/>
              </a:defRPr>
            </a:lvl1pPr>
          </a:lstStyle>
          <a:p>
            <a:pPr>
              <a:defRPr/>
            </a:pPr>
            <a:endParaRPr lang="it-IT" altLang="it-IT"/>
          </a:p>
        </p:txBody>
      </p:sp>
      <p:sp>
        <p:nvSpPr>
          <p:cNvPr id="6148" name="Rectangle 4">
            <a:extLst>
              <a:ext uri="{FF2B5EF4-FFF2-40B4-BE49-F238E27FC236}">
                <a16:creationId xmlns:a16="http://schemas.microsoft.com/office/drawing/2014/main" id="{C3C82BDD-2B3E-4A38-933C-1A51C830F147}"/>
              </a:ext>
            </a:extLst>
          </p:cNvPr>
          <p:cNvSpPr>
            <a:spLocks noRot="1" noChangeArrowheads="1" noTextEdit="1"/>
          </p:cNvSpPr>
          <p:nvPr>
            <p:ph type="sldImg" idx="2"/>
          </p:nvPr>
        </p:nvSpPr>
        <p:spPr bwMode="auto">
          <a:xfrm>
            <a:off x="1116013" y="674688"/>
            <a:ext cx="4870450" cy="337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2341" name="Rectangle 5">
            <a:extLst>
              <a:ext uri="{FF2B5EF4-FFF2-40B4-BE49-F238E27FC236}">
                <a16:creationId xmlns:a16="http://schemas.microsoft.com/office/drawing/2014/main" id="{79BD83F3-D09D-494C-878B-77D404A42402}"/>
              </a:ext>
            </a:extLst>
          </p:cNvPr>
          <p:cNvSpPr>
            <a:spLocks noGrp="1" noChangeArrowheads="1"/>
          </p:cNvSpPr>
          <p:nvPr>
            <p:ph type="body" sz="quarter" idx="3"/>
          </p:nvPr>
        </p:nvSpPr>
        <p:spPr bwMode="auto">
          <a:xfrm>
            <a:off x="709613" y="4270375"/>
            <a:ext cx="5683250" cy="4046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altLang="it-IT" noProof="0"/>
              <a:t>Fare clic per modificare gli stili del testo dello schema</a:t>
            </a:r>
          </a:p>
          <a:p>
            <a:pPr lvl="1"/>
            <a:r>
              <a:rPr lang="it-IT" altLang="it-IT" noProof="0"/>
              <a:t>Secondo livello</a:t>
            </a:r>
          </a:p>
          <a:p>
            <a:pPr lvl="2"/>
            <a:r>
              <a:rPr lang="it-IT" altLang="it-IT" noProof="0"/>
              <a:t>Terzo livello</a:t>
            </a:r>
          </a:p>
          <a:p>
            <a:pPr lvl="3"/>
            <a:r>
              <a:rPr lang="it-IT" altLang="it-IT" noProof="0"/>
              <a:t>Quarto livello</a:t>
            </a:r>
          </a:p>
          <a:p>
            <a:pPr lvl="4"/>
            <a:r>
              <a:rPr lang="it-IT" altLang="it-IT" noProof="0"/>
              <a:t>Quinto livello</a:t>
            </a:r>
          </a:p>
        </p:txBody>
      </p:sp>
      <p:sp>
        <p:nvSpPr>
          <p:cNvPr id="142342" name="Rectangle 6">
            <a:extLst>
              <a:ext uri="{FF2B5EF4-FFF2-40B4-BE49-F238E27FC236}">
                <a16:creationId xmlns:a16="http://schemas.microsoft.com/office/drawing/2014/main" id="{AFB5E3AE-55CB-4E4F-BD3E-0E651096C56F}"/>
              </a:ext>
            </a:extLst>
          </p:cNvPr>
          <p:cNvSpPr>
            <a:spLocks noGrp="1" noChangeArrowheads="1"/>
          </p:cNvSpPr>
          <p:nvPr>
            <p:ph type="ftr" sz="quarter" idx="4"/>
          </p:nvPr>
        </p:nvSpPr>
        <p:spPr bwMode="auto">
          <a:xfrm>
            <a:off x="0" y="8540750"/>
            <a:ext cx="307816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anose="02020603050405020304" pitchFamily="18" charset="0"/>
              </a:defRPr>
            </a:lvl1pPr>
          </a:lstStyle>
          <a:p>
            <a:pPr>
              <a:defRPr/>
            </a:pPr>
            <a:endParaRPr lang="it-IT" altLang="it-IT"/>
          </a:p>
        </p:txBody>
      </p:sp>
      <p:sp>
        <p:nvSpPr>
          <p:cNvPr id="142343" name="Rectangle 7">
            <a:extLst>
              <a:ext uri="{FF2B5EF4-FFF2-40B4-BE49-F238E27FC236}">
                <a16:creationId xmlns:a16="http://schemas.microsoft.com/office/drawing/2014/main" id="{9817D547-C488-4FE2-8E58-E69B53A20DFB}"/>
              </a:ext>
            </a:extLst>
          </p:cNvPr>
          <p:cNvSpPr>
            <a:spLocks noGrp="1" noChangeArrowheads="1"/>
          </p:cNvSpPr>
          <p:nvPr>
            <p:ph type="sldNum" sz="quarter" idx="5"/>
          </p:nvPr>
        </p:nvSpPr>
        <p:spPr bwMode="auto">
          <a:xfrm>
            <a:off x="4022725" y="8540750"/>
            <a:ext cx="307816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anose="02020603050405020304" pitchFamily="18" charset="0"/>
              </a:defRPr>
            </a:lvl1pPr>
          </a:lstStyle>
          <a:p>
            <a:pPr>
              <a:defRPr/>
            </a:pPr>
            <a:fld id="{F53DBF3B-2E9E-4C5B-977B-3CA5BFA78A39}" type="slidenum">
              <a:rPr lang="it-IT" altLang="it-IT"/>
              <a:pPr>
                <a:defRPr/>
              </a:pPr>
              <a:t>‹#›</a:t>
            </a:fld>
            <a:endParaRPr lang="it-IT"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D1EE1DF3-DD6F-4A5E-BF63-9243DFF0A77A}"/>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F8E5BA1-47F1-4912-A649-8D29F0AA7ACB}" type="slidenum">
              <a:rPr lang="it-IT" altLang="it-IT" smtClean="0">
                <a:latin typeface="Times New Roman" panose="02020603050405020304" pitchFamily="18" charset="0"/>
              </a:rPr>
              <a:pPr/>
              <a:t>2</a:t>
            </a:fld>
            <a:endParaRPr lang="it-IT" altLang="it-IT">
              <a:latin typeface="Times New Roman" panose="02020603050405020304" pitchFamily="18" charset="0"/>
            </a:endParaRPr>
          </a:p>
        </p:txBody>
      </p:sp>
      <p:sp>
        <p:nvSpPr>
          <p:cNvPr id="10243" name="Rectangle 2">
            <a:extLst>
              <a:ext uri="{FF2B5EF4-FFF2-40B4-BE49-F238E27FC236}">
                <a16:creationId xmlns:a16="http://schemas.microsoft.com/office/drawing/2014/main" id="{9B4CA590-652F-4672-9275-A4B960A2BA7F}"/>
              </a:ext>
            </a:extLst>
          </p:cNvPr>
          <p:cNvSpPr>
            <a:spLocks noRot="1" noChangeArrowheads="1" noTextEdit="1"/>
          </p:cNvSpPr>
          <p:nvPr>
            <p:ph type="sldImg"/>
          </p:nvPr>
        </p:nvSpPr>
        <p:spPr>
          <a:ln/>
        </p:spPr>
      </p:sp>
      <p:sp>
        <p:nvSpPr>
          <p:cNvPr id="10244" name="Rectangle 3">
            <a:extLst>
              <a:ext uri="{FF2B5EF4-FFF2-40B4-BE49-F238E27FC236}">
                <a16:creationId xmlns:a16="http://schemas.microsoft.com/office/drawing/2014/main" id="{EF6DF854-9005-4615-9A87-9CE1C98CF7A8}"/>
              </a:ext>
            </a:extLst>
          </p:cNvPr>
          <p:cNvSpPr>
            <a:spLocks noGrp="1" noChangeArrowheads="1"/>
          </p:cNvSpPr>
          <p:nvPr>
            <p:ph type="body" idx="1"/>
          </p:nvPr>
        </p:nvSpPr>
        <p:spPr>
          <a:noFill/>
        </p:spPr>
        <p:txBody>
          <a:bodyPr/>
          <a:lstStyle/>
          <a:p>
            <a:pPr eaLnBrk="1" hangingPunct="1"/>
            <a:endParaRPr lang="it-IT" alt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4" name="Group 4">
            <a:extLst>
              <a:ext uri="{FF2B5EF4-FFF2-40B4-BE49-F238E27FC236}">
                <a16:creationId xmlns:a16="http://schemas.microsoft.com/office/drawing/2014/main" id="{0FF74E64-F5FF-42CA-82D9-EF25CA445F43}"/>
              </a:ext>
            </a:extLst>
          </p:cNvPr>
          <p:cNvGrpSpPr>
            <a:grpSpLocks/>
          </p:cNvGrpSpPr>
          <p:nvPr/>
        </p:nvGrpSpPr>
        <p:grpSpPr bwMode="auto">
          <a:xfrm>
            <a:off x="1249363" y="450850"/>
            <a:ext cx="6269037" cy="1016000"/>
            <a:chOff x="975" y="164"/>
            <a:chExt cx="3645" cy="640"/>
          </a:xfrm>
        </p:grpSpPr>
        <p:sp>
          <p:nvSpPr>
            <p:cNvPr id="5" name="Text Box 5">
              <a:extLst>
                <a:ext uri="{FF2B5EF4-FFF2-40B4-BE49-F238E27FC236}">
                  <a16:creationId xmlns:a16="http://schemas.microsoft.com/office/drawing/2014/main" id="{47BC6327-AAAF-426B-B1EA-D598F24D45C5}"/>
                </a:ext>
              </a:extLst>
            </p:cNvPr>
            <p:cNvSpPr txBox="1">
              <a:spLocks noChangeArrowheads="1"/>
            </p:cNvSpPr>
            <p:nvPr/>
          </p:nvSpPr>
          <p:spPr bwMode="auto">
            <a:xfrm>
              <a:off x="2120" y="164"/>
              <a:ext cx="2500"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it-IT" sz="2000">
                  <a:latin typeface="Tahoma" panose="020B0604030504040204" pitchFamily="34" charset="0"/>
                </a:rPr>
                <a:t>Università degli Studi Roma Tre</a:t>
              </a:r>
            </a:p>
            <a:p>
              <a:pPr eaLnBrk="1" hangingPunct="1">
                <a:defRPr/>
              </a:pPr>
              <a:r>
                <a:rPr lang="en-US" altLang="it-IT" sz="2000">
                  <a:latin typeface="Tahoma" panose="020B0604030504040204" pitchFamily="34" charset="0"/>
                </a:rPr>
                <a:t>Dipartimento di Ingegneria</a:t>
              </a:r>
            </a:p>
            <a:p>
              <a:pPr eaLnBrk="1" hangingPunct="1">
                <a:defRPr/>
              </a:pPr>
              <a:r>
                <a:rPr lang="en-US" altLang="it-IT" sz="2000">
                  <a:latin typeface="Tahoma" panose="020B0604030504040204" pitchFamily="34" charset="0"/>
                </a:rPr>
                <a:t>Computer Networks Research Group</a:t>
              </a:r>
              <a:endParaRPr lang="en-US" altLang="it-IT" sz="2000">
                <a:latin typeface="Tahoma" panose="020B0604030504040204" pitchFamily="34" charset="0"/>
                <a:cs typeface="Arial" panose="020B0604020202020204" pitchFamily="34" charset="0"/>
              </a:endParaRPr>
            </a:p>
          </p:txBody>
        </p:sp>
        <p:grpSp>
          <p:nvGrpSpPr>
            <p:cNvPr id="6" name="Group 6">
              <a:extLst>
                <a:ext uri="{FF2B5EF4-FFF2-40B4-BE49-F238E27FC236}">
                  <a16:creationId xmlns:a16="http://schemas.microsoft.com/office/drawing/2014/main" id="{54D52661-A073-4A6A-B1D7-C1ED646CDC15}"/>
                </a:ext>
              </a:extLst>
            </p:cNvPr>
            <p:cNvGrpSpPr>
              <a:grpSpLocks/>
            </p:cNvGrpSpPr>
            <p:nvPr userDrawn="1"/>
          </p:nvGrpSpPr>
          <p:grpSpPr bwMode="auto">
            <a:xfrm>
              <a:off x="975" y="214"/>
              <a:ext cx="1043" cy="533"/>
              <a:chOff x="936" y="3924"/>
              <a:chExt cx="1546" cy="790"/>
            </a:xfrm>
          </p:grpSpPr>
          <p:sp>
            <p:nvSpPr>
              <p:cNvPr id="7" name="Freeform 7">
                <a:extLst>
                  <a:ext uri="{FF2B5EF4-FFF2-40B4-BE49-F238E27FC236}">
                    <a16:creationId xmlns:a16="http://schemas.microsoft.com/office/drawing/2014/main" id="{180E1E5A-6360-4D16-9D67-4318A59639FE}"/>
                  </a:ext>
                </a:extLst>
              </p:cNvPr>
              <p:cNvSpPr>
                <a:spLocks/>
              </p:cNvSpPr>
              <p:nvPr userDrawn="1"/>
            </p:nvSpPr>
            <p:spPr bwMode="auto">
              <a:xfrm>
                <a:off x="936" y="4620"/>
                <a:ext cx="92" cy="94"/>
              </a:xfrm>
              <a:custGeom>
                <a:avLst/>
                <a:gdLst>
                  <a:gd name="T0" fmla="*/ 62 w 92"/>
                  <a:gd name="T1" fmla="*/ 2 h 94"/>
                  <a:gd name="T2" fmla="*/ 92 w 92"/>
                  <a:gd name="T3" fmla="*/ 0 h 94"/>
                  <a:gd name="T4" fmla="*/ 90 w 92"/>
                  <a:gd name="T5" fmla="*/ 2 h 94"/>
                  <a:gd name="T6" fmla="*/ 86 w 92"/>
                  <a:gd name="T7" fmla="*/ 2 h 94"/>
                  <a:gd name="T8" fmla="*/ 82 w 92"/>
                  <a:gd name="T9" fmla="*/ 4 h 94"/>
                  <a:gd name="T10" fmla="*/ 80 w 92"/>
                  <a:gd name="T11" fmla="*/ 8 h 94"/>
                  <a:gd name="T12" fmla="*/ 80 w 92"/>
                  <a:gd name="T13" fmla="*/ 12 h 94"/>
                  <a:gd name="T14" fmla="*/ 80 w 92"/>
                  <a:gd name="T15" fmla="*/ 16 h 94"/>
                  <a:gd name="T16" fmla="*/ 80 w 92"/>
                  <a:gd name="T17" fmla="*/ 58 h 94"/>
                  <a:gd name="T18" fmla="*/ 78 w 92"/>
                  <a:gd name="T19" fmla="*/ 68 h 94"/>
                  <a:gd name="T20" fmla="*/ 78 w 92"/>
                  <a:gd name="T21" fmla="*/ 74 h 94"/>
                  <a:gd name="T22" fmla="*/ 74 w 92"/>
                  <a:gd name="T23" fmla="*/ 80 h 94"/>
                  <a:gd name="T24" fmla="*/ 70 w 92"/>
                  <a:gd name="T25" fmla="*/ 86 h 94"/>
                  <a:gd name="T26" fmla="*/ 64 w 92"/>
                  <a:gd name="T27" fmla="*/ 90 h 94"/>
                  <a:gd name="T28" fmla="*/ 58 w 92"/>
                  <a:gd name="T29" fmla="*/ 92 h 94"/>
                  <a:gd name="T30" fmla="*/ 50 w 92"/>
                  <a:gd name="T31" fmla="*/ 94 h 94"/>
                  <a:gd name="T32" fmla="*/ 42 w 92"/>
                  <a:gd name="T33" fmla="*/ 94 h 94"/>
                  <a:gd name="T34" fmla="*/ 34 w 92"/>
                  <a:gd name="T35" fmla="*/ 92 h 94"/>
                  <a:gd name="T36" fmla="*/ 28 w 92"/>
                  <a:gd name="T37" fmla="*/ 90 h 94"/>
                  <a:gd name="T38" fmla="*/ 22 w 92"/>
                  <a:gd name="T39" fmla="*/ 86 h 94"/>
                  <a:gd name="T40" fmla="*/ 18 w 92"/>
                  <a:gd name="T41" fmla="*/ 80 h 94"/>
                  <a:gd name="T42" fmla="*/ 14 w 92"/>
                  <a:gd name="T43" fmla="*/ 74 h 94"/>
                  <a:gd name="T44" fmla="*/ 14 w 92"/>
                  <a:gd name="T45" fmla="*/ 68 h 94"/>
                  <a:gd name="T46" fmla="*/ 12 w 92"/>
                  <a:gd name="T47" fmla="*/ 62 h 94"/>
                  <a:gd name="T48" fmla="*/ 12 w 92"/>
                  <a:gd name="T49" fmla="*/ 52 h 94"/>
                  <a:gd name="T50" fmla="*/ 12 w 92"/>
                  <a:gd name="T51" fmla="*/ 12 h 94"/>
                  <a:gd name="T52" fmla="*/ 12 w 92"/>
                  <a:gd name="T53" fmla="*/ 8 h 94"/>
                  <a:gd name="T54" fmla="*/ 10 w 92"/>
                  <a:gd name="T55" fmla="*/ 4 h 94"/>
                  <a:gd name="T56" fmla="*/ 8 w 92"/>
                  <a:gd name="T57" fmla="*/ 2 h 94"/>
                  <a:gd name="T58" fmla="*/ 2 w 92"/>
                  <a:gd name="T59" fmla="*/ 2 h 94"/>
                  <a:gd name="T60" fmla="*/ 0 w 92"/>
                  <a:gd name="T61" fmla="*/ 0 h 94"/>
                  <a:gd name="T62" fmla="*/ 38 w 92"/>
                  <a:gd name="T63" fmla="*/ 2 h 94"/>
                  <a:gd name="T64" fmla="*/ 32 w 92"/>
                  <a:gd name="T65" fmla="*/ 2 h 94"/>
                  <a:gd name="T66" fmla="*/ 28 w 92"/>
                  <a:gd name="T67" fmla="*/ 4 h 94"/>
                  <a:gd name="T68" fmla="*/ 26 w 92"/>
                  <a:gd name="T69" fmla="*/ 6 h 94"/>
                  <a:gd name="T70" fmla="*/ 26 w 92"/>
                  <a:gd name="T71" fmla="*/ 8 h 94"/>
                  <a:gd name="T72" fmla="*/ 24 w 92"/>
                  <a:gd name="T73" fmla="*/ 12 h 94"/>
                  <a:gd name="T74" fmla="*/ 24 w 92"/>
                  <a:gd name="T75" fmla="*/ 56 h 94"/>
                  <a:gd name="T76" fmla="*/ 24 w 92"/>
                  <a:gd name="T77" fmla="*/ 64 h 94"/>
                  <a:gd name="T78" fmla="*/ 26 w 92"/>
                  <a:gd name="T79" fmla="*/ 72 h 94"/>
                  <a:gd name="T80" fmla="*/ 28 w 92"/>
                  <a:gd name="T81" fmla="*/ 76 h 94"/>
                  <a:gd name="T82" fmla="*/ 30 w 92"/>
                  <a:gd name="T83" fmla="*/ 82 h 94"/>
                  <a:gd name="T84" fmla="*/ 36 w 92"/>
                  <a:gd name="T85" fmla="*/ 86 h 94"/>
                  <a:gd name="T86" fmla="*/ 40 w 92"/>
                  <a:gd name="T87" fmla="*/ 86 h 94"/>
                  <a:gd name="T88" fmla="*/ 48 w 92"/>
                  <a:gd name="T89" fmla="*/ 88 h 94"/>
                  <a:gd name="T90" fmla="*/ 56 w 92"/>
                  <a:gd name="T91" fmla="*/ 86 h 94"/>
                  <a:gd name="T92" fmla="*/ 62 w 92"/>
                  <a:gd name="T93" fmla="*/ 84 h 94"/>
                  <a:gd name="T94" fmla="*/ 68 w 92"/>
                  <a:gd name="T95" fmla="*/ 80 h 94"/>
                  <a:gd name="T96" fmla="*/ 70 w 92"/>
                  <a:gd name="T97" fmla="*/ 76 h 94"/>
                  <a:gd name="T98" fmla="*/ 72 w 92"/>
                  <a:gd name="T99" fmla="*/ 72 h 94"/>
                  <a:gd name="T100" fmla="*/ 74 w 92"/>
                  <a:gd name="T101" fmla="*/ 66 h 94"/>
                  <a:gd name="T102" fmla="*/ 74 w 92"/>
                  <a:gd name="T103" fmla="*/ 58 h 94"/>
                  <a:gd name="T104" fmla="*/ 74 w 92"/>
                  <a:gd name="T105" fmla="*/ 16 h 94"/>
                  <a:gd name="T106" fmla="*/ 74 w 92"/>
                  <a:gd name="T107" fmla="*/ 10 h 94"/>
                  <a:gd name="T108" fmla="*/ 72 w 92"/>
                  <a:gd name="T109" fmla="*/ 6 h 94"/>
                  <a:gd name="T110" fmla="*/ 70 w 92"/>
                  <a:gd name="T111" fmla="*/ 4 h 94"/>
                  <a:gd name="T112" fmla="*/ 68 w 92"/>
                  <a:gd name="T113" fmla="*/ 2 h 94"/>
                  <a:gd name="T114" fmla="*/ 64 w 92"/>
                  <a:gd name="T115" fmla="*/ 2 h 9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92" h="94">
                    <a:moveTo>
                      <a:pt x="64" y="2"/>
                    </a:moveTo>
                    <a:lnTo>
                      <a:pt x="62" y="2"/>
                    </a:lnTo>
                    <a:lnTo>
                      <a:pt x="62" y="0"/>
                    </a:lnTo>
                    <a:lnTo>
                      <a:pt x="92" y="0"/>
                    </a:lnTo>
                    <a:lnTo>
                      <a:pt x="92" y="2"/>
                    </a:lnTo>
                    <a:lnTo>
                      <a:pt x="90" y="2"/>
                    </a:lnTo>
                    <a:lnTo>
                      <a:pt x="88" y="2"/>
                    </a:lnTo>
                    <a:lnTo>
                      <a:pt x="86" y="2"/>
                    </a:lnTo>
                    <a:lnTo>
                      <a:pt x="84" y="4"/>
                    </a:lnTo>
                    <a:lnTo>
                      <a:pt x="82" y="4"/>
                    </a:lnTo>
                    <a:lnTo>
                      <a:pt x="82" y="6"/>
                    </a:lnTo>
                    <a:lnTo>
                      <a:pt x="80" y="8"/>
                    </a:lnTo>
                    <a:lnTo>
                      <a:pt x="80" y="10"/>
                    </a:lnTo>
                    <a:lnTo>
                      <a:pt x="80" y="12"/>
                    </a:lnTo>
                    <a:lnTo>
                      <a:pt x="80" y="14"/>
                    </a:lnTo>
                    <a:lnTo>
                      <a:pt x="80" y="16"/>
                    </a:lnTo>
                    <a:lnTo>
                      <a:pt x="80" y="54"/>
                    </a:lnTo>
                    <a:lnTo>
                      <a:pt x="80" y="58"/>
                    </a:lnTo>
                    <a:lnTo>
                      <a:pt x="80" y="64"/>
                    </a:lnTo>
                    <a:lnTo>
                      <a:pt x="78" y="68"/>
                    </a:lnTo>
                    <a:lnTo>
                      <a:pt x="78" y="72"/>
                    </a:lnTo>
                    <a:lnTo>
                      <a:pt x="78" y="74"/>
                    </a:lnTo>
                    <a:lnTo>
                      <a:pt x="76" y="78"/>
                    </a:lnTo>
                    <a:lnTo>
                      <a:pt x="74" y="80"/>
                    </a:lnTo>
                    <a:lnTo>
                      <a:pt x="72" y="84"/>
                    </a:lnTo>
                    <a:lnTo>
                      <a:pt x="70" y="86"/>
                    </a:lnTo>
                    <a:lnTo>
                      <a:pt x="68" y="88"/>
                    </a:lnTo>
                    <a:lnTo>
                      <a:pt x="64" y="90"/>
                    </a:lnTo>
                    <a:lnTo>
                      <a:pt x="62" y="90"/>
                    </a:lnTo>
                    <a:lnTo>
                      <a:pt x="58" y="92"/>
                    </a:lnTo>
                    <a:lnTo>
                      <a:pt x="54" y="92"/>
                    </a:lnTo>
                    <a:lnTo>
                      <a:pt x="50" y="94"/>
                    </a:lnTo>
                    <a:lnTo>
                      <a:pt x="46" y="94"/>
                    </a:lnTo>
                    <a:lnTo>
                      <a:pt x="42" y="94"/>
                    </a:lnTo>
                    <a:lnTo>
                      <a:pt x="38" y="92"/>
                    </a:lnTo>
                    <a:lnTo>
                      <a:pt x="34" y="92"/>
                    </a:lnTo>
                    <a:lnTo>
                      <a:pt x="30" y="92"/>
                    </a:lnTo>
                    <a:lnTo>
                      <a:pt x="28" y="90"/>
                    </a:lnTo>
                    <a:lnTo>
                      <a:pt x="24" y="88"/>
                    </a:lnTo>
                    <a:lnTo>
                      <a:pt x="22" y="86"/>
                    </a:lnTo>
                    <a:lnTo>
                      <a:pt x="20" y="84"/>
                    </a:lnTo>
                    <a:lnTo>
                      <a:pt x="18" y="80"/>
                    </a:lnTo>
                    <a:lnTo>
                      <a:pt x="16" y="78"/>
                    </a:lnTo>
                    <a:lnTo>
                      <a:pt x="14" y="74"/>
                    </a:lnTo>
                    <a:lnTo>
                      <a:pt x="14" y="72"/>
                    </a:lnTo>
                    <a:lnTo>
                      <a:pt x="14" y="68"/>
                    </a:lnTo>
                    <a:lnTo>
                      <a:pt x="12" y="66"/>
                    </a:lnTo>
                    <a:lnTo>
                      <a:pt x="12" y="62"/>
                    </a:lnTo>
                    <a:lnTo>
                      <a:pt x="12" y="56"/>
                    </a:lnTo>
                    <a:lnTo>
                      <a:pt x="12" y="52"/>
                    </a:lnTo>
                    <a:lnTo>
                      <a:pt x="12" y="16"/>
                    </a:lnTo>
                    <a:lnTo>
                      <a:pt x="12" y="12"/>
                    </a:lnTo>
                    <a:lnTo>
                      <a:pt x="12" y="10"/>
                    </a:lnTo>
                    <a:lnTo>
                      <a:pt x="12" y="8"/>
                    </a:lnTo>
                    <a:lnTo>
                      <a:pt x="10" y="6"/>
                    </a:lnTo>
                    <a:lnTo>
                      <a:pt x="10" y="4"/>
                    </a:lnTo>
                    <a:lnTo>
                      <a:pt x="8" y="4"/>
                    </a:lnTo>
                    <a:lnTo>
                      <a:pt x="8" y="2"/>
                    </a:lnTo>
                    <a:lnTo>
                      <a:pt x="6" y="2"/>
                    </a:lnTo>
                    <a:lnTo>
                      <a:pt x="2" y="2"/>
                    </a:lnTo>
                    <a:lnTo>
                      <a:pt x="0" y="2"/>
                    </a:lnTo>
                    <a:lnTo>
                      <a:pt x="0" y="0"/>
                    </a:lnTo>
                    <a:lnTo>
                      <a:pt x="38" y="0"/>
                    </a:lnTo>
                    <a:lnTo>
                      <a:pt x="38" y="2"/>
                    </a:lnTo>
                    <a:lnTo>
                      <a:pt x="34" y="2"/>
                    </a:lnTo>
                    <a:lnTo>
                      <a:pt x="32" y="2"/>
                    </a:lnTo>
                    <a:lnTo>
                      <a:pt x="30" y="2"/>
                    </a:lnTo>
                    <a:lnTo>
                      <a:pt x="28" y="4"/>
                    </a:lnTo>
                    <a:lnTo>
                      <a:pt x="26" y="6"/>
                    </a:lnTo>
                    <a:lnTo>
                      <a:pt x="26" y="8"/>
                    </a:lnTo>
                    <a:lnTo>
                      <a:pt x="24" y="10"/>
                    </a:lnTo>
                    <a:lnTo>
                      <a:pt x="24" y="12"/>
                    </a:lnTo>
                    <a:lnTo>
                      <a:pt x="24" y="16"/>
                    </a:lnTo>
                    <a:lnTo>
                      <a:pt x="24" y="56"/>
                    </a:lnTo>
                    <a:lnTo>
                      <a:pt x="24" y="60"/>
                    </a:lnTo>
                    <a:lnTo>
                      <a:pt x="24" y="64"/>
                    </a:lnTo>
                    <a:lnTo>
                      <a:pt x="26" y="68"/>
                    </a:lnTo>
                    <a:lnTo>
                      <a:pt x="26" y="72"/>
                    </a:lnTo>
                    <a:lnTo>
                      <a:pt x="26" y="74"/>
                    </a:lnTo>
                    <a:lnTo>
                      <a:pt x="28" y="76"/>
                    </a:lnTo>
                    <a:lnTo>
                      <a:pt x="28" y="78"/>
                    </a:lnTo>
                    <a:lnTo>
                      <a:pt x="30" y="82"/>
                    </a:lnTo>
                    <a:lnTo>
                      <a:pt x="32" y="84"/>
                    </a:lnTo>
                    <a:lnTo>
                      <a:pt x="36" y="86"/>
                    </a:lnTo>
                    <a:lnTo>
                      <a:pt x="38" y="86"/>
                    </a:lnTo>
                    <a:lnTo>
                      <a:pt x="40" y="86"/>
                    </a:lnTo>
                    <a:lnTo>
                      <a:pt x="44" y="88"/>
                    </a:lnTo>
                    <a:lnTo>
                      <a:pt x="48" y="88"/>
                    </a:lnTo>
                    <a:lnTo>
                      <a:pt x="52" y="88"/>
                    </a:lnTo>
                    <a:lnTo>
                      <a:pt x="56" y="86"/>
                    </a:lnTo>
                    <a:lnTo>
                      <a:pt x="58" y="86"/>
                    </a:lnTo>
                    <a:lnTo>
                      <a:pt x="62" y="84"/>
                    </a:lnTo>
                    <a:lnTo>
                      <a:pt x="64" y="82"/>
                    </a:lnTo>
                    <a:lnTo>
                      <a:pt x="68" y="80"/>
                    </a:lnTo>
                    <a:lnTo>
                      <a:pt x="68" y="78"/>
                    </a:lnTo>
                    <a:lnTo>
                      <a:pt x="70" y="76"/>
                    </a:lnTo>
                    <a:lnTo>
                      <a:pt x="72" y="74"/>
                    </a:lnTo>
                    <a:lnTo>
                      <a:pt x="72" y="72"/>
                    </a:lnTo>
                    <a:lnTo>
                      <a:pt x="72" y="68"/>
                    </a:lnTo>
                    <a:lnTo>
                      <a:pt x="74" y="66"/>
                    </a:lnTo>
                    <a:lnTo>
                      <a:pt x="74" y="62"/>
                    </a:lnTo>
                    <a:lnTo>
                      <a:pt x="74" y="58"/>
                    </a:lnTo>
                    <a:lnTo>
                      <a:pt x="74" y="52"/>
                    </a:lnTo>
                    <a:lnTo>
                      <a:pt x="74" y="16"/>
                    </a:lnTo>
                    <a:lnTo>
                      <a:pt x="74" y="12"/>
                    </a:lnTo>
                    <a:lnTo>
                      <a:pt x="74" y="10"/>
                    </a:lnTo>
                    <a:lnTo>
                      <a:pt x="74" y="8"/>
                    </a:lnTo>
                    <a:lnTo>
                      <a:pt x="72" y="6"/>
                    </a:lnTo>
                    <a:lnTo>
                      <a:pt x="70" y="4"/>
                    </a:lnTo>
                    <a:lnTo>
                      <a:pt x="70" y="2"/>
                    </a:lnTo>
                    <a:lnTo>
                      <a:pt x="68" y="2"/>
                    </a:lnTo>
                    <a:lnTo>
                      <a:pt x="64" y="2"/>
                    </a:lnTo>
                    <a:close/>
                  </a:path>
                </a:pathLst>
              </a:custGeom>
              <a:solidFill>
                <a:schemeClr val="tx1"/>
              </a:solidFill>
              <a:ln w="0">
                <a:solidFill>
                  <a:schemeClr val="tx1"/>
                </a:solidFill>
                <a:prstDash val="solid"/>
                <a:round/>
                <a:headEnd/>
                <a:tailEnd/>
              </a:ln>
            </p:spPr>
            <p:txBody>
              <a:bodyPr/>
              <a:lstStyle/>
              <a:p>
                <a:endParaRPr lang="en-GB"/>
              </a:p>
            </p:txBody>
          </p:sp>
          <p:sp>
            <p:nvSpPr>
              <p:cNvPr id="8" name="Freeform 8">
                <a:extLst>
                  <a:ext uri="{FF2B5EF4-FFF2-40B4-BE49-F238E27FC236}">
                    <a16:creationId xmlns:a16="http://schemas.microsoft.com/office/drawing/2014/main" id="{2B8395A5-B2E3-46DA-A236-D730641568E9}"/>
                  </a:ext>
                </a:extLst>
              </p:cNvPr>
              <p:cNvSpPr>
                <a:spLocks/>
              </p:cNvSpPr>
              <p:nvPr userDrawn="1"/>
            </p:nvSpPr>
            <p:spPr bwMode="auto">
              <a:xfrm>
                <a:off x="1024" y="4620"/>
                <a:ext cx="94" cy="92"/>
              </a:xfrm>
              <a:custGeom>
                <a:avLst/>
                <a:gdLst>
                  <a:gd name="T0" fmla="*/ 0 w 94"/>
                  <a:gd name="T1" fmla="*/ 0 h 92"/>
                  <a:gd name="T2" fmla="*/ 76 w 94"/>
                  <a:gd name="T3" fmla="*/ 68 h 92"/>
                  <a:gd name="T4" fmla="*/ 76 w 94"/>
                  <a:gd name="T5" fmla="*/ 12 h 92"/>
                  <a:gd name="T6" fmla="*/ 76 w 94"/>
                  <a:gd name="T7" fmla="*/ 8 h 92"/>
                  <a:gd name="T8" fmla="*/ 74 w 94"/>
                  <a:gd name="T9" fmla="*/ 4 h 92"/>
                  <a:gd name="T10" fmla="*/ 72 w 94"/>
                  <a:gd name="T11" fmla="*/ 2 h 92"/>
                  <a:gd name="T12" fmla="*/ 68 w 94"/>
                  <a:gd name="T13" fmla="*/ 2 h 92"/>
                  <a:gd name="T14" fmla="*/ 64 w 94"/>
                  <a:gd name="T15" fmla="*/ 0 h 92"/>
                  <a:gd name="T16" fmla="*/ 94 w 94"/>
                  <a:gd name="T17" fmla="*/ 2 h 92"/>
                  <a:gd name="T18" fmla="*/ 90 w 94"/>
                  <a:gd name="T19" fmla="*/ 2 h 92"/>
                  <a:gd name="T20" fmla="*/ 86 w 94"/>
                  <a:gd name="T21" fmla="*/ 4 h 92"/>
                  <a:gd name="T22" fmla="*/ 84 w 94"/>
                  <a:gd name="T23" fmla="*/ 6 h 92"/>
                  <a:gd name="T24" fmla="*/ 82 w 94"/>
                  <a:gd name="T25" fmla="*/ 8 h 92"/>
                  <a:gd name="T26" fmla="*/ 82 w 94"/>
                  <a:gd name="T27" fmla="*/ 12 h 92"/>
                  <a:gd name="T28" fmla="*/ 82 w 94"/>
                  <a:gd name="T29" fmla="*/ 92 h 92"/>
                  <a:gd name="T30" fmla="*/ 22 w 94"/>
                  <a:gd name="T31" fmla="*/ 18 h 92"/>
                  <a:gd name="T32" fmla="*/ 22 w 94"/>
                  <a:gd name="T33" fmla="*/ 78 h 92"/>
                  <a:gd name="T34" fmla="*/ 22 w 94"/>
                  <a:gd name="T35" fmla="*/ 84 h 92"/>
                  <a:gd name="T36" fmla="*/ 24 w 94"/>
                  <a:gd name="T37" fmla="*/ 86 h 92"/>
                  <a:gd name="T38" fmla="*/ 28 w 94"/>
                  <a:gd name="T39" fmla="*/ 88 h 92"/>
                  <a:gd name="T40" fmla="*/ 32 w 94"/>
                  <a:gd name="T41" fmla="*/ 88 h 92"/>
                  <a:gd name="T42" fmla="*/ 34 w 94"/>
                  <a:gd name="T43" fmla="*/ 92 h 92"/>
                  <a:gd name="T44" fmla="*/ 4 w 94"/>
                  <a:gd name="T45" fmla="*/ 88 h 92"/>
                  <a:gd name="T46" fmla="*/ 10 w 94"/>
                  <a:gd name="T47" fmla="*/ 88 h 92"/>
                  <a:gd name="T48" fmla="*/ 12 w 94"/>
                  <a:gd name="T49" fmla="*/ 88 h 92"/>
                  <a:gd name="T50" fmla="*/ 16 w 94"/>
                  <a:gd name="T51" fmla="*/ 86 h 92"/>
                  <a:gd name="T52" fmla="*/ 16 w 94"/>
                  <a:gd name="T53" fmla="*/ 82 h 92"/>
                  <a:gd name="T54" fmla="*/ 16 w 94"/>
                  <a:gd name="T55" fmla="*/ 78 h 92"/>
                  <a:gd name="T56" fmla="*/ 16 w 94"/>
                  <a:gd name="T57" fmla="*/ 12 h 92"/>
                  <a:gd name="T58" fmla="*/ 14 w 94"/>
                  <a:gd name="T59" fmla="*/ 8 h 92"/>
                  <a:gd name="T60" fmla="*/ 10 w 94"/>
                  <a:gd name="T61" fmla="*/ 6 h 92"/>
                  <a:gd name="T62" fmla="*/ 8 w 94"/>
                  <a:gd name="T63" fmla="*/ 4 h 92"/>
                  <a:gd name="T64" fmla="*/ 4 w 94"/>
                  <a:gd name="T65" fmla="*/ 2 h 92"/>
                  <a:gd name="T66" fmla="*/ 0 w 94"/>
                  <a:gd name="T67" fmla="*/ 2 h 9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94" h="92">
                    <a:moveTo>
                      <a:pt x="0" y="2"/>
                    </a:moveTo>
                    <a:lnTo>
                      <a:pt x="0" y="0"/>
                    </a:lnTo>
                    <a:lnTo>
                      <a:pt x="24" y="0"/>
                    </a:lnTo>
                    <a:lnTo>
                      <a:pt x="76" y="68"/>
                    </a:lnTo>
                    <a:lnTo>
                      <a:pt x="76" y="16"/>
                    </a:lnTo>
                    <a:lnTo>
                      <a:pt x="76" y="12"/>
                    </a:lnTo>
                    <a:lnTo>
                      <a:pt x="76" y="10"/>
                    </a:lnTo>
                    <a:lnTo>
                      <a:pt x="76" y="8"/>
                    </a:lnTo>
                    <a:lnTo>
                      <a:pt x="76" y="6"/>
                    </a:lnTo>
                    <a:lnTo>
                      <a:pt x="74" y="4"/>
                    </a:lnTo>
                    <a:lnTo>
                      <a:pt x="72" y="2"/>
                    </a:lnTo>
                    <a:lnTo>
                      <a:pt x="70" y="2"/>
                    </a:lnTo>
                    <a:lnTo>
                      <a:pt x="68" y="2"/>
                    </a:lnTo>
                    <a:lnTo>
                      <a:pt x="64" y="2"/>
                    </a:lnTo>
                    <a:lnTo>
                      <a:pt x="64" y="0"/>
                    </a:lnTo>
                    <a:lnTo>
                      <a:pt x="94" y="0"/>
                    </a:lnTo>
                    <a:lnTo>
                      <a:pt x="94" y="2"/>
                    </a:lnTo>
                    <a:lnTo>
                      <a:pt x="92" y="2"/>
                    </a:lnTo>
                    <a:lnTo>
                      <a:pt x="90" y="2"/>
                    </a:lnTo>
                    <a:lnTo>
                      <a:pt x="88" y="2"/>
                    </a:lnTo>
                    <a:lnTo>
                      <a:pt x="86" y="4"/>
                    </a:lnTo>
                    <a:lnTo>
                      <a:pt x="84" y="4"/>
                    </a:lnTo>
                    <a:lnTo>
                      <a:pt x="84" y="6"/>
                    </a:lnTo>
                    <a:lnTo>
                      <a:pt x="82" y="6"/>
                    </a:lnTo>
                    <a:lnTo>
                      <a:pt x="82" y="8"/>
                    </a:lnTo>
                    <a:lnTo>
                      <a:pt x="82" y="10"/>
                    </a:lnTo>
                    <a:lnTo>
                      <a:pt x="82" y="12"/>
                    </a:lnTo>
                    <a:lnTo>
                      <a:pt x="82" y="16"/>
                    </a:lnTo>
                    <a:lnTo>
                      <a:pt x="82" y="92"/>
                    </a:lnTo>
                    <a:lnTo>
                      <a:pt x="80" y="92"/>
                    </a:lnTo>
                    <a:lnTo>
                      <a:pt x="22" y="18"/>
                    </a:lnTo>
                    <a:lnTo>
                      <a:pt x="22" y="76"/>
                    </a:lnTo>
                    <a:lnTo>
                      <a:pt x="22" y="78"/>
                    </a:lnTo>
                    <a:lnTo>
                      <a:pt x="22" y="82"/>
                    </a:lnTo>
                    <a:lnTo>
                      <a:pt x="22" y="84"/>
                    </a:lnTo>
                    <a:lnTo>
                      <a:pt x="24" y="84"/>
                    </a:lnTo>
                    <a:lnTo>
                      <a:pt x="24" y="86"/>
                    </a:lnTo>
                    <a:lnTo>
                      <a:pt x="26" y="88"/>
                    </a:lnTo>
                    <a:lnTo>
                      <a:pt x="28" y="88"/>
                    </a:lnTo>
                    <a:lnTo>
                      <a:pt x="30" y="88"/>
                    </a:lnTo>
                    <a:lnTo>
                      <a:pt x="32" y="88"/>
                    </a:lnTo>
                    <a:lnTo>
                      <a:pt x="34" y="88"/>
                    </a:lnTo>
                    <a:lnTo>
                      <a:pt x="34" y="92"/>
                    </a:lnTo>
                    <a:lnTo>
                      <a:pt x="4" y="92"/>
                    </a:lnTo>
                    <a:lnTo>
                      <a:pt x="4" y="88"/>
                    </a:lnTo>
                    <a:lnTo>
                      <a:pt x="8" y="88"/>
                    </a:lnTo>
                    <a:lnTo>
                      <a:pt x="10" y="88"/>
                    </a:lnTo>
                    <a:lnTo>
                      <a:pt x="12" y="88"/>
                    </a:lnTo>
                    <a:lnTo>
                      <a:pt x="14" y="86"/>
                    </a:lnTo>
                    <a:lnTo>
                      <a:pt x="16" y="86"/>
                    </a:lnTo>
                    <a:lnTo>
                      <a:pt x="16" y="84"/>
                    </a:lnTo>
                    <a:lnTo>
                      <a:pt x="16" y="82"/>
                    </a:lnTo>
                    <a:lnTo>
                      <a:pt x="16" y="80"/>
                    </a:lnTo>
                    <a:lnTo>
                      <a:pt x="16" y="78"/>
                    </a:lnTo>
                    <a:lnTo>
                      <a:pt x="16" y="76"/>
                    </a:lnTo>
                    <a:lnTo>
                      <a:pt x="16" y="12"/>
                    </a:lnTo>
                    <a:lnTo>
                      <a:pt x="14" y="10"/>
                    </a:lnTo>
                    <a:lnTo>
                      <a:pt x="14" y="8"/>
                    </a:lnTo>
                    <a:lnTo>
                      <a:pt x="12" y="6"/>
                    </a:lnTo>
                    <a:lnTo>
                      <a:pt x="10" y="6"/>
                    </a:lnTo>
                    <a:lnTo>
                      <a:pt x="10" y="4"/>
                    </a:lnTo>
                    <a:lnTo>
                      <a:pt x="8" y="4"/>
                    </a:lnTo>
                    <a:lnTo>
                      <a:pt x="6" y="2"/>
                    </a:lnTo>
                    <a:lnTo>
                      <a:pt x="4" y="2"/>
                    </a:lnTo>
                    <a:lnTo>
                      <a:pt x="2" y="2"/>
                    </a:lnTo>
                    <a:lnTo>
                      <a:pt x="0" y="2"/>
                    </a:lnTo>
                    <a:close/>
                  </a:path>
                </a:pathLst>
              </a:custGeom>
              <a:solidFill>
                <a:schemeClr val="tx1"/>
              </a:solidFill>
              <a:ln w="0">
                <a:solidFill>
                  <a:schemeClr val="tx1"/>
                </a:solidFill>
                <a:prstDash val="solid"/>
                <a:round/>
                <a:headEnd/>
                <a:tailEnd/>
              </a:ln>
            </p:spPr>
            <p:txBody>
              <a:bodyPr/>
              <a:lstStyle/>
              <a:p>
                <a:endParaRPr lang="en-GB"/>
              </a:p>
            </p:txBody>
          </p:sp>
          <p:sp>
            <p:nvSpPr>
              <p:cNvPr id="9" name="Freeform 9">
                <a:extLst>
                  <a:ext uri="{FF2B5EF4-FFF2-40B4-BE49-F238E27FC236}">
                    <a16:creationId xmlns:a16="http://schemas.microsoft.com/office/drawing/2014/main" id="{E3B0F300-5BE0-4CA4-B398-71C8A75B2608}"/>
                  </a:ext>
                </a:extLst>
              </p:cNvPr>
              <p:cNvSpPr>
                <a:spLocks/>
              </p:cNvSpPr>
              <p:nvPr userDrawn="1"/>
            </p:nvSpPr>
            <p:spPr bwMode="auto">
              <a:xfrm>
                <a:off x="1118" y="4620"/>
                <a:ext cx="38" cy="92"/>
              </a:xfrm>
              <a:custGeom>
                <a:avLst/>
                <a:gdLst>
                  <a:gd name="T0" fmla="*/ 36 w 38"/>
                  <a:gd name="T1" fmla="*/ 88 h 92"/>
                  <a:gd name="T2" fmla="*/ 38 w 38"/>
                  <a:gd name="T3" fmla="*/ 88 h 92"/>
                  <a:gd name="T4" fmla="*/ 38 w 38"/>
                  <a:gd name="T5" fmla="*/ 92 h 92"/>
                  <a:gd name="T6" fmla="*/ 0 w 38"/>
                  <a:gd name="T7" fmla="*/ 92 h 92"/>
                  <a:gd name="T8" fmla="*/ 0 w 38"/>
                  <a:gd name="T9" fmla="*/ 88 h 92"/>
                  <a:gd name="T10" fmla="*/ 4 w 38"/>
                  <a:gd name="T11" fmla="*/ 88 h 92"/>
                  <a:gd name="T12" fmla="*/ 6 w 38"/>
                  <a:gd name="T13" fmla="*/ 88 h 92"/>
                  <a:gd name="T14" fmla="*/ 8 w 38"/>
                  <a:gd name="T15" fmla="*/ 88 h 92"/>
                  <a:gd name="T16" fmla="*/ 10 w 38"/>
                  <a:gd name="T17" fmla="*/ 86 h 92"/>
                  <a:gd name="T18" fmla="*/ 12 w 38"/>
                  <a:gd name="T19" fmla="*/ 86 h 92"/>
                  <a:gd name="T20" fmla="*/ 12 w 38"/>
                  <a:gd name="T21" fmla="*/ 84 h 92"/>
                  <a:gd name="T22" fmla="*/ 12 w 38"/>
                  <a:gd name="T23" fmla="*/ 82 h 92"/>
                  <a:gd name="T24" fmla="*/ 14 w 38"/>
                  <a:gd name="T25" fmla="*/ 80 h 92"/>
                  <a:gd name="T26" fmla="*/ 14 w 38"/>
                  <a:gd name="T27" fmla="*/ 78 h 92"/>
                  <a:gd name="T28" fmla="*/ 14 w 38"/>
                  <a:gd name="T29" fmla="*/ 74 h 92"/>
                  <a:gd name="T30" fmla="*/ 14 w 38"/>
                  <a:gd name="T31" fmla="*/ 16 h 92"/>
                  <a:gd name="T32" fmla="*/ 14 w 38"/>
                  <a:gd name="T33" fmla="*/ 12 h 92"/>
                  <a:gd name="T34" fmla="*/ 14 w 38"/>
                  <a:gd name="T35" fmla="*/ 10 h 92"/>
                  <a:gd name="T36" fmla="*/ 12 w 38"/>
                  <a:gd name="T37" fmla="*/ 8 h 92"/>
                  <a:gd name="T38" fmla="*/ 12 w 38"/>
                  <a:gd name="T39" fmla="*/ 6 h 92"/>
                  <a:gd name="T40" fmla="*/ 12 w 38"/>
                  <a:gd name="T41" fmla="*/ 6 h 92"/>
                  <a:gd name="T42" fmla="*/ 12 w 38"/>
                  <a:gd name="T43" fmla="*/ 4 h 92"/>
                  <a:gd name="T44" fmla="*/ 10 w 38"/>
                  <a:gd name="T45" fmla="*/ 4 h 92"/>
                  <a:gd name="T46" fmla="*/ 8 w 38"/>
                  <a:gd name="T47" fmla="*/ 2 h 92"/>
                  <a:gd name="T48" fmla="*/ 6 w 38"/>
                  <a:gd name="T49" fmla="*/ 2 h 92"/>
                  <a:gd name="T50" fmla="*/ 4 w 38"/>
                  <a:gd name="T51" fmla="*/ 2 h 92"/>
                  <a:gd name="T52" fmla="*/ 0 w 38"/>
                  <a:gd name="T53" fmla="*/ 2 h 92"/>
                  <a:gd name="T54" fmla="*/ 0 w 38"/>
                  <a:gd name="T55" fmla="*/ 0 h 92"/>
                  <a:gd name="T56" fmla="*/ 38 w 38"/>
                  <a:gd name="T57" fmla="*/ 0 h 92"/>
                  <a:gd name="T58" fmla="*/ 38 w 38"/>
                  <a:gd name="T59" fmla="*/ 2 h 92"/>
                  <a:gd name="T60" fmla="*/ 36 w 38"/>
                  <a:gd name="T61" fmla="*/ 2 h 92"/>
                  <a:gd name="T62" fmla="*/ 32 w 38"/>
                  <a:gd name="T63" fmla="*/ 2 h 92"/>
                  <a:gd name="T64" fmla="*/ 30 w 38"/>
                  <a:gd name="T65" fmla="*/ 2 h 92"/>
                  <a:gd name="T66" fmla="*/ 28 w 38"/>
                  <a:gd name="T67" fmla="*/ 4 h 92"/>
                  <a:gd name="T68" fmla="*/ 28 w 38"/>
                  <a:gd name="T69" fmla="*/ 6 h 92"/>
                  <a:gd name="T70" fmla="*/ 26 w 38"/>
                  <a:gd name="T71" fmla="*/ 6 h 92"/>
                  <a:gd name="T72" fmla="*/ 26 w 38"/>
                  <a:gd name="T73" fmla="*/ 8 h 92"/>
                  <a:gd name="T74" fmla="*/ 26 w 38"/>
                  <a:gd name="T75" fmla="*/ 10 h 92"/>
                  <a:gd name="T76" fmla="*/ 26 w 38"/>
                  <a:gd name="T77" fmla="*/ 12 h 92"/>
                  <a:gd name="T78" fmla="*/ 26 w 38"/>
                  <a:gd name="T79" fmla="*/ 16 h 92"/>
                  <a:gd name="T80" fmla="*/ 26 w 38"/>
                  <a:gd name="T81" fmla="*/ 74 h 92"/>
                  <a:gd name="T82" fmla="*/ 26 w 38"/>
                  <a:gd name="T83" fmla="*/ 78 h 92"/>
                  <a:gd name="T84" fmla="*/ 26 w 38"/>
                  <a:gd name="T85" fmla="*/ 80 h 92"/>
                  <a:gd name="T86" fmla="*/ 26 w 38"/>
                  <a:gd name="T87" fmla="*/ 82 h 92"/>
                  <a:gd name="T88" fmla="*/ 26 w 38"/>
                  <a:gd name="T89" fmla="*/ 84 h 92"/>
                  <a:gd name="T90" fmla="*/ 28 w 38"/>
                  <a:gd name="T91" fmla="*/ 86 h 92"/>
                  <a:gd name="T92" fmla="*/ 28 w 38"/>
                  <a:gd name="T93" fmla="*/ 86 h 92"/>
                  <a:gd name="T94" fmla="*/ 30 w 38"/>
                  <a:gd name="T95" fmla="*/ 88 h 92"/>
                  <a:gd name="T96" fmla="*/ 32 w 38"/>
                  <a:gd name="T97" fmla="*/ 88 h 92"/>
                  <a:gd name="T98" fmla="*/ 34 w 38"/>
                  <a:gd name="T99" fmla="*/ 88 h 92"/>
                  <a:gd name="T100" fmla="*/ 36 w 38"/>
                  <a:gd name="T101" fmla="*/ 88 h 92"/>
                  <a:gd name="T102" fmla="*/ 36 w 38"/>
                  <a:gd name="T103" fmla="*/ 88 h 9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8" h="92">
                    <a:moveTo>
                      <a:pt x="36" y="88"/>
                    </a:moveTo>
                    <a:lnTo>
                      <a:pt x="38" y="88"/>
                    </a:lnTo>
                    <a:lnTo>
                      <a:pt x="38" y="92"/>
                    </a:lnTo>
                    <a:lnTo>
                      <a:pt x="0" y="92"/>
                    </a:lnTo>
                    <a:lnTo>
                      <a:pt x="0" y="88"/>
                    </a:lnTo>
                    <a:lnTo>
                      <a:pt x="4" y="88"/>
                    </a:lnTo>
                    <a:lnTo>
                      <a:pt x="6" y="88"/>
                    </a:lnTo>
                    <a:lnTo>
                      <a:pt x="8" y="88"/>
                    </a:lnTo>
                    <a:lnTo>
                      <a:pt x="10" y="86"/>
                    </a:lnTo>
                    <a:lnTo>
                      <a:pt x="12" y="86"/>
                    </a:lnTo>
                    <a:lnTo>
                      <a:pt x="12" y="84"/>
                    </a:lnTo>
                    <a:lnTo>
                      <a:pt x="12" y="82"/>
                    </a:lnTo>
                    <a:lnTo>
                      <a:pt x="14" y="80"/>
                    </a:lnTo>
                    <a:lnTo>
                      <a:pt x="14" y="78"/>
                    </a:lnTo>
                    <a:lnTo>
                      <a:pt x="14" y="74"/>
                    </a:lnTo>
                    <a:lnTo>
                      <a:pt x="14" y="16"/>
                    </a:lnTo>
                    <a:lnTo>
                      <a:pt x="14" y="12"/>
                    </a:lnTo>
                    <a:lnTo>
                      <a:pt x="14" y="10"/>
                    </a:lnTo>
                    <a:lnTo>
                      <a:pt x="12" y="8"/>
                    </a:lnTo>
                    <a:lnTo>
                      <a:pt x="12" y="6"/>
                    </a:lnTo>
                    <a:lnTo>
                      <a:pt x="12" y="4"/>
                    </a:lnTo>
                    <a:lnTo>
                      <a:pt x="10" y="4"/>
                    </a:lnTo>
                    <a:lnTo>
                      <a:pt x="8" y="2"/>
                    </a:lnTo>
                    <a:lnTo>
                      <a:pt x="6" y="2"/>
                    </a:lnTo>
                    <a:lnTo>
                      <a:pt x="4" y="2"/>
                    </a:lnTo>
                    <a:lnTo>
                      <a:pt x="0" y="2"/>
                    </a:lnTo>
                    <a:lnTo>
                      <a:pt x="0" y="0"/>
                    </a:lnTo>
                    <a:lnTo>
                      <a:pt x="38" y="0"/>
                    </a:lnTo>
                    <a:lnTo>
                      <a:pt x="38" y="2"/>
                    </a:lnTo>
                    <a:lnTo>
                      <a:pt x="36" y="2"/>
                    </a:lnTo>
                    <a:lnTo>
                      <a:pt x="32" y="2"/>
                    </a:lnTo>
                    <a:lnTo>
                      <a:pt x="30" y="2"/>
                    </a:lnTo>
                    <a:lnTo>
                      <a:pt x="28" y="4"/>
                    </a:lnTo>
                    <a:lnTo>
                      <a:pt x="28" y="6"/>
                    </a:lnTo>
                    <a:lnTo>
                      <a:pt x="26" y="6"/>
                    </a:lnTo>
                    <a:lnTo>
                      <a:pt x="26" y="8"/>
                    </a:lnTo>
                    <a:lnTo>
                      <a:pt x="26" y="10"/>
                    </a:lnTo>
                    <a:lnTo>
                      <a:pt x="26" y="12"/>
                    </a:lnTo>
                    <a:lnTo>
                      <a:pt x="26" y="16"/>
                    </a:lnTo>
                    <a:lnTo>
                      <a:pt x="26" y="74"/>
                    </a:lnTo>
                    <a:lnTo>
                      <a:pt x="26" y="78"/>
                    </a:lnTo>
                    <a:lnTo>
                      <a:pt x="26" y="80"/>
                    </a:lnTo>
                    <a:lnTo>
                      <a:pt x="26" y="82"/>
                    </a:lnTo>
                    <a:lnTo>
                      <a:pt x="26" y="84"/>
                    </a:lnTo>
                    <a:lnTo>
                      <a:pt x="28" y="86"/>
                    </a:lnTo>
                    <a:lnTo>
                      <a:pt x="30" y="88"/>
                    </a:lnTo>
                    <a:lnTo>
                      <a:pt x="32" y="88"/>
                    </a:lnTo>
                    <a:lnTo>
                      <a:pt x="34" y="88"/>
                    </a:lnTo>
                    <a:lnTo>
                      <a:pt x="36" y="88"/>
                    </a:lnTo>
                    <a:close/>
                  </a:path>
                </a:pathLst>
              </a:custGeom>
              <a:solidFill>
                <a:schemeClr val="tx1"/>
              </a:solidFill>
              <a:ln w="0">
                <a:solidFill>
                  <a:schemeClr val="tx1"/>
                </a:solidFill>
                <a:prstDash val="solid"/>
                <a:round/>
                <a:headEnd/>
                <a:tailEnd/>
              </a:ln>
            </p:spPr>
            <p:txBody>
              <a:bodyPr/>
              <a:lstStyle/>
              <a:p>
                <a:endParaRPr lang="en-GB"/>
              </a:p>
            </p:txBody>
          </p:sp>
          <p:sp>
            <p:nvSpPr>
              <p:cNvPr id="10" name="Freeform 10">
                <a:extLst>
                  <a:ext uri="{FF2B5EF4-FFF2-40B4-BE49-F238E27FC236}">
                    <a16:creationId xmlns:a16="http://schemas.microsoft.com/office/drawing/2014/main" id="{425D39C4-FD18-47B1-8441-010058BA7E81}"/>
                  </a:ext>
                </a:extLst>
              </p:cNvPr>
              <p:cNvSpPr>
                <a:spLocks/>
              </p:cNvSpPr>
              <p:nvPr userDrawn="1"/>
            </p:nvSpPr>
            <p:spPr bwMode="auto">
              <a:xfrm>
                <a:off x="1156" y="4620"/>
                <a:ext cx="92" cy="94"/>
              </a:xfrm>
              <a:custGeom>
                <a:avLst/>
                <a:gdLst>
                  <a:gd name="T0" fmla="*/ 66 w 92"/>
                  <a:gd name="T1" fmla="*/ 0 h 94"/>
                  <a:gd name="T2" fmla="*/ 92 w 92"/>
                  <a:gd name="T3" fmla="*/ 0 h 94"/>
                  <a:gd name="T4" fmla="*/ 92 w 92"/>
                  <a:gd name="T5" fmla="*/ 2 h 94"/>
                  <a:gd name="T6" fmla="*/ 90 w 92"/>
                  <a:gd name="T7" fmla="*/ 2 h 94"/>
                  <a:gd name="T8" fmla="*/ 88 w 92"/>
                  <a:gd name="T9" fmla="*/ 4 h 94"/>
                  <a:gd name="T10" fmla="*/ 86 w 92"/>
                  <a:gd name="T11" fmla="*/ 4 h 94"/>
                  <a:gd name="T12" fmla="*/ 86 w 92"/>
                  <a:gd name="T13" fmla="*/ 6 h 94"/>
                  <a:gd name="T14" fmla="*/ 84 w 92"/>
                  <a:gd name="T15" fmla="*/ 8 h 94"/>
                  <a:gd name="T16" fmla="*/ 82 w 92"/>
                  <a:gd name="T17" fmla="*/ 10 h 94"/>
                  <a:gd name="T18" fmla="*/ 80 w 92"/>
                  <a:gd name="T19" fmla="*/ 12 h 94"/>
                  <a:gd name="T20" fmla="*/ 80 w 92"/>
                  <a:gd name="T21" fmla="*/ 16 h 94"/>
                  <a:gd name="T22" fmla="*/ 48 w 92"/>
                  <a:gd name="T23" fmla="*/ 94 h 94"/>
                  <a:gd name="T24" fmla="*/ 46 w 92"/>
                  <a:gd name="T25" fmla="*/ 94 h 94"/>
                  <a:gd name="T26" fmla="*/ 14 w 92"/>
                  <a:gd name="T27" fmla="*/ 14 h 94"/>
                  <a:gd name="T28" fmla="*/ 12 w 92"/>
                  <a:gd name="T29" fmla="*/ 12 h 94"/>
                  <a:gd name="T30" fmla="*/ 12 w 92"/>
                  <a:gd name="T31" fmla="*/ 10 h 94"/>
                  <a:gd name="T32" fmla="*/ 10 w 92"/>
                  <a:gd name="T33" fmla="*/ 8 h 94"/>
                  <a:gd name="T34" fmla="*/ 10 w 92"/>
                  <a:gd name="T35" fmla="*/ 6 h 94"/>
                  <a:gd name="T36" fmla="*/ 10 w 92"/>
                  <a:gd name="T37" fmla="*/ 6 h 94"/>
                  <a:gd name="T38" fmla="*/ 8 w 92"/>
                  <a:gd name="T39" fmla="*/ 4 h 94"/>
                  <a:gd name="T40" fmla="*/ 6 w 92"/>
                  <a:gd name="T41" fmla="*/ 4 h 94"/>
                  <a:gd name="T42" fmla="*/ 4 w 92"/>
                  <a:gd name="T43" fmla="*/ 2 h 94"/>
                  <a:gd name="T44" fmla="*/ 2 w 92"/>
                  <a:gd name="T45" fmla="*/ 2 h 94"/>
                  <a:gd name="T46" fmla="*/ 0 w 92"/>
                  <a:gd name="T47" fmla="*/ 2 h 94"/>
                  <a:gd name="T48" fmla="*/ 0 w 92"/>
                  <a:gd name="T49" fmla="*/ 0 h 94"/>
                  <a:gd name="T50" fmla="*/ 36 w 92"/>
                  <a:gd name="T51" fmla="*/ 0 h 94"/>
                  <a:gd name="T52" fmla="*/ 36 w 92"/>
                  <a:gd name="T53" fmla="*/ 2 h 94"/>
                  <a:gd name="T54" fmla="*/ 32 w 92"/>
                  <a:gd name="T55" fmla="*/ 2 h 94"/>
                  <a:gd name="T56" fmla="*/ 30 w 92"/>
                  <a:gd name="T57" fmla="*/ 2 h 94"/>
                  <a:gd name="T58" fmla="*/ 28 w 92"/>
                  <a:gd name="T59" fmla="*/ 4 h 94"/>
                  <a:gd name="T60" fmla="*/ 28 w 92"/>
                  <a:gd name="T61" fmla="*/ 4 h 94"/>
                  <a:gd name="T62" fmla="*/ 26 w 92"/>
                  <a:gd name="T63" fmla="*/ 6 h 94"/>
                  <a:gd name="T64" fmla="*/ 26 w 92"/>
                  <a:gd name="T65" fmla="*/ 6 h 94"/>
                  <a:gd name="T66" fmla="*/ 26 w 92"/>
                  <a:gd name="T67" fmla="*/ 8 h 94"/>
                  <a:gd name="T68" fmla="*/ 26 w 92"/>
                  <a:gd name="T69" fmla="*/ 10 h 94"/>
                  <a:gd name="T70" fmla="*/ 26 w 92"/>
                  <a:gd name="T71" fmla="*/ 12 h 94"/>
                  <a:gd name="T72" fmla="*/ 26 w 92"/>
                  <a:gd name="T73" fmla="*/ 14 h 94"/>
                  <a:gd name="T74" fmla="*/ 28 w 92"/>
                  <a:gd name="T75" fmla="*/ 16 h 94"/>
                  <a:gd name="T76" fmla="*/ 28 w 92"/>
                  <a:gd name="T77" fmla="*/ 18 h 94"/>
                  <a:gd name="T78" fmla="*/ 50 w 92"/>
                  <a:gd name="T79" fmla="*/ 72 h 94"/>
                  <a:gd name="T80" fmla="*/ 72 w 92"/>
                  <a:gd name="T81" fmla="*/ 20 h 94"/>
                  <a:gd name="T82" fmla="*/ 72 w 92"/>
                  <a:gd name="T83" fmla="*/ 16 h 94"/>
                  <a:gd name="T84" fmla="*/ 74 w 92"/>
                  <a:gd name="T85" fmla="*/ 14 h 94"/>
                  <a:gd name="T86" fmla="*/ 74 w 92"/>
                  <a:gd name="T87" fmla="*/ 12 h 94"/>
                  <a:gd name="T88" fmla="*/ 74 w 92"/>
                  <a:gd name="T89" fmla="*/ 10 h 94"/>
                  <a:gd name="T90" fmla="*/ 74 w 92"/>
                  <a:gd name="T91" fmla="*/ 8 h 94"/>
                  <a:gd name="T92" fmla="*/ 74 w 92"/>
                  <a:gd name="T93" fmla="*/ 8 h 94"/>
                  <a:gd name="T94" fmla="*/ 74 w 92"/>
                  <a:gd name="T95" fmla="*/ 6 h 94"/>
                  <a:gd name="T96" fmla="*/ 72 w 92"/>
                  <a:gd name="T97" fmla="*/ 4 h 94"/>
                  <a:gd name="T98" fmla="*/ 72 w 92"/>
                  <a:gd name="T99" fmla="*/ 4 h 94"/>
                  <a:gd name="T100" fmla="*/ 70 w 92"/>
                  <a:gd name="T101" fmla="*/ 4 h 94"/>
                  <a:gd name="T102" fmla="*/ 68 w 92"/>
                  <a:gd name="T103" fmla="*/ 2 h 94"/>
                  <a:gd name="T104" fmla="*/ 66 w 92"/>
                  <a:gd name="T105" fmla="*/ 2 h 94"/>
                  <a:gd name="T106" fmla="*/ 66 w 92"/>
                  <a:gd name="T107" fmla="*/ 2 h 94"/>
                  <a:gd name="T108" fmla="*/ 66 w 92"/>
                  <a:gd name="T109" fmla="*/ 2 h 94"/>
                  <a:gd name="T110" fmla="*/ 66 w 92"/>
                  <a:gd name="T111" fmla="*/ 0 h 94"/>
                  <a:gd name="T112" fmla="*/ 66 w 92"/>
                  <a:gd name="T113" fmla="*/ 0 h 9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92" h="94">
                    <a:moveTo>
                      <a:pt x="66" y="0"/>
                    </a:moveTo>
                    <a:lnTo>
                      <a:pt x="92" y="0"/>
                    </a:lnTo>
                    <a:lnTo>
                      <a:pt x="92" y="2"/>
                    </a:lnTo>
                    <a:lnTo>
                      <a:pt x="90" y="2"/>
                    </a:lnTo>
                    <a:lnTo>
                      <a:pt x="88" y="4"/>
                    </a:lnTo>
                    <a:lnTo>
                      <a:pt x="86" y="4"/>
                    </a:lnTo>
                    <a:lnTo>
                      <a:pt x="86" y="6"/>
                    </a:lnTo>
                    <a:lnTo>
                      <a:pt x="84" y="8"/>
                    </a:lnTo>
                    <a:lnTo>
                      <a:pt x="82" y="10"/>
                    </a:lnTo>
                    <a:lnTo>
                      <a:pt x="80" y="12"/>
                    </a:lnTo>
                    <a:lnTo>
                      <a:pt x="80" y="16"/>
                    </a:lnTo>
                    <a:lnTo>
                      <a:pt x="48" y="94"/>
                    </a:lnTo>
                    <a:lnTo>
                      <a:pt x="46" y="94"/>
                    </a:lnTo>
                    <a:lnTo>
                      <a:pt x="14" y="14"/>
                    </a:lnTo>
                    <a:lnTo>
                      <a:pt x="12" y="12"/>
                    </a:lnTo>
                    <a:lnTo>
                      <a:pt x="12" y="10"/>
                    </a:lnTo>
                    <a:lnTo>
                      <a:pt x="10" y="8"/>
                    </a:lnTo>
                    <a:lnTo>
                      <a:pt x="10" y="6"/>
                    </a:lnTo>
                    <a:lnTo>
                      <a:pt x="8" y="4"/>
                    </a:lnTo>
                    <a:lnTo>
                      <a:pt x="6" y="4"/>
                    </a:lnTo>
                    <a:lnTo>
                      <a:pt x="4" y="2"/>
                    </a:lnTo>
                    <a:lnTo>
                      <a:pt x="2" y="2"/>
                    </a:lnTo>
                    <a:lnTo>
                      <a:pt x="0" y="2"/>
                    </a:lnTo>
                    <a:lnTo>
                      <a:pt x="0" y="0"/>
                    </a:lnTo>
                    <a:lnTo>
                      <a:pt x="36" y="0"/>
                    </a:lnTo>
                    <a:lnTo>
                      <a:pt x="36" y="2"/>
                    </a:lnTo>
                    <a:lnTo>
                      <a:pt x="32" y="2"/>
                    </a:lnTo>
                    <a:lnTo>
                      <a:pt x="30" y="2"/>
                    </a:lnTo>
                    <a:lnTo>
                      <a:pt x="28" y="4"/>
                    </a:lnTo>
                    <a:lnTo>
                      <a:pt x="26" y="6"/>
                    </a:lnTo>
                    <a:lnTo>
                      <a:pt x="26" y="8"/>
                    </a:lnTo>
                    <a:lnTo>
                      <a:pt x="26" y="10"/>
                    </a:lnTo>
                    <a:lnTo>
                      <a:pt x="26" y="12"/>
                    </a:lnTo>
                    <a:lnTo>
                      <a:pt x="26" y="14"/>
                    </a:lnTo>
                    <a:lnTo>
                      <a:pt x="28" y="16"/>
                    </a:lnTo>
                    <a:lnTo>
                      <a:pt x="28" y="18"/>
                    </a:lnTo>
                    <a:lnTo>
                      <a:pt x="50" y="72"/>
                    </a:lnTo>
                    <a:lnTo>
                      <a:pt x="72" y="20"/>
                    </a:lnTo>
                    <a:lnTo>
                      <a:pt x="72" y="16"/>
                    </a:lnTo>
                    <a:lnTo>
                      <a:pt x="74" y="14"/>
                    </a:lnTo>
                    <a:lnTo>
                      <a:pt x="74" y="12"/>
                    </a:lnTo>
                    <a:lnTo>
                      <a:pt x="74" y="10"/>
                    </a:lnTo>
                    <a:lnTo>
                      <a:pt x="74" y="8"/>
                    </a:lnTo>
                    <a:lnTo>
                      <a:pt x="74" y="6"/>
                    </a:lnTo>
                    <a:lnTo>
                      <a:pt x="72" y="4"/>
                    </a:lnTo>
                    <a:lnTo>
                      <a:pt x="70" y="4"/>
                    </a:lnTo>
                    <a:lnTo>
                      <a:pt x="68" y="2"/>
                    </a:lnTo>
                    <a:lnTo>
                      <a:pt x="66" y="2"/>
                    </a:lnTo>
                    <a:lnTo>
                      <a:pt x="66" y="0"/>
                    </a:lnTo>
                    <a:close/>
                  </a:path>
                </a:pathLst>
              </a:custGeom>
              <a:solidFill>
                <a:schemeClr val="tx1"/>
              </a:solidFill>
              <a:ln w="0">
                <a:solidFill>
                  <a:schemeClr val="tx1"/>
                </a:solidFill>
                <a:prstDash val="solid"/>
                <a:round/>
                <a:headEnd/>
                <a:tailEnd/>
              </a:ln>
            </p:spPr>
            <p:txBody>
              <a:bodyPr/>
              <a:lstStyle/>
              <a:p>
                <a:endParaRPr lang="en-GB"/>
              </a:p>
            </p:txBody>
          </p:sp>
          <p:sp>
            <p:nvSpPr>
              <p:cNvPr id="11" name="Freeform 11">
                <a:extLst>
                  <a:ext uri="{FF2B5EF4-FFF2-40B4-BE49-F238E27FC236}">
                    <a16:creationId xmlns:a16="http://schemas.microsoft.com/office/drawing/2014/main" id="{CD3642F4-D53A-42FA-A5D8-021A91C389EA}"/>
                  </a:ext>
                </a:extLst>
              </p:cNvPr>
              <p:cNvSpPr>
                <a:spLocks/>
              </p:cNvSpPr>
              <p:nvPr userDrawn="1"/>
            </p:nvSpPr>
            <p:spPr bwMode="auto">
              <a:xfrm>
                <a:off x="1248" y="4620"/>
                <a:ext cx="74" cy="92"/>
              </a:xfrm>
              <a:custGeom>
                <a:avLst/>
                <a:gdLst>
                  <a:gd name="T0" fmla="*/ 24 w 74"/>
                  <a:gd name="T1" fmla="*/ 4 h 92"/>
                  <a:gd name="T2" fmla="*/ 44 w 74"/>
                  <a:gd name="T3" fmla="*/ 40 h 92"/>
                  <a:gd name="T4" fmla="*/ 48 w 74"/>
                  <a:gd name="T5" fmla="*/ 40 h 92"/>
                  <a:gd name="T6" fmla="*/ 52 w 74"/>
                  <a:gd name="T7" fmla="*/ 40 h 92"/>
                  <a:gd name="T8" fmla="*/ 54 w 74"/>
                  <a:gd name="T9" fmla="*/ 36 h 92"/>
                  <a:gd name="T10" fmla="*/ 56 w 74"/>
                  <a:gd name="T11" fmla="*/ 32 h 92"/>
                  <a:gd name="T12" fmla="*/ 58 w 74"/>
                  <a:gd name="T13" fmla="*/ 28 h 92"/>
                  <a:gd name="T14" fmla="*/ 60 w 74"/>
                  <a:gd name="T15" fmla="*/ 60 h 92"/>
                  <a:gd name="T16" fmla="*/ 58 w 74"/>
                  <a:gd name="T17" fmla="*/ 56 h 92"/>
                  <a:gd name="T18" fmla="*/ 56 w 74"/>
                  <a:gd name="T19" fmla="*/ 52 h 92"/>
                  <a:gd name="T20" fmla="*/ 54 w 74"/>
                  <a:gd name="T21" fmla="*/ 50 h 92"/>
                  <a:gd name="T22" fmla="*/ 52 w 74"/>
                  <a:gd name="T23" fmla="*/ 48 h 92"/>
                  <a:gd name="T24" fmla="*/ 48 w 74"/>
                  <a:gd name="T25" fmla="*/ 46 h 92"/>
                  <a:gd name="T26" fmla="*/ 44 w 74"/>
                  <a:gd name="T27" fmla="*/ 46 h 92"/>
                  <a:gd name="T28" fmla="*/ 24 w 74"/>
                  <a:gd name="T29" fmla="*/ 76 h 92"/>
                  <a:gd name="T30" fmla="*/ 24 w 74"/>
                  <a:gd name="T31" fmla="*/ 80 h 92"/>
                  <a:gd name="T32" fmla="*/ 26 w 74"/>
                  <a:gd name="T33" fmla="*/ 84 h 92"/>
                  <a:gd name="T34" fmla="*/ 26 w 74"/>
                  <a:gd name="T35" fmla="*/ 86 h 92"/>
                  <a:gd name="T36" fmla="*/ 30 w 74"/>
                  <a:gd name="T37" fmla="*/ 86 h 92"/>
                  <a:gd name="T38" fmla="*/ 46 w 74"/>
                  <a:gd name="T39" fmla="*/ 86 h 92"/>
                  <a:gd name="T40" fmla="*/ 54 w 74"/>
                  <a:gd name="T41" fmla="*/ 86 h 92"/>
                  <a:gd name="T42" fmla="*/ 58 w 74"/>
                  <a:gd name="T43" fmla="*/ 86 h 92"/>
                  <a:gd name="T44" fmla="*/ 62 w 74"/>
                  <a:gd name="T45" fmla="*/ 82 h 92"/>
                  <a:gd name="T46" fmla="*/ 66 w 74"/>
                  <a:gd name="T47" fmla="*/ 78 h 92"/>
                  <a:gd name="T48" fmla="*/ 70 w 74"/>
                  <a:gd name="T49" fmla="*/ 72 h 92"/>
                  <a:gd name="T50" fmla="*/ 74 w 74"/>
                  <a:gd name="T51" fmla="*/ 68 h 92"/>
                  <a:gd name="T52" fmla="*/ 0 w 74"/>
                  <a:gd name="T53" fmla="*/ 92 h 92"/>
                  <a:gd name="T54" fmla="*/ 2 w 74"/>
                  <a:gd name="T55" fmla="*/ 88 h 92"/>
                  <a:gd name="T56" fmla="*/ 6 w 74"/>
                  <a:gd name="T57" fmla="*/ 88 h 92"/>
                  <a:gd name="T58" fmla="*/ 10 w 74"/>
                  <a:gd name="T59" fmla="*/ 86 h 92"/>
                  <a:gd name="T60" fmla="*/ 12 w 74"/>
                  <a:gd name="T61" fmla="*/ 84 h 92"/>
                  <a:gd name="T62" fmla="*/ 12 w 74"/>
                  <a:gd name="T63" fmla="*/ 80 h 92"/>
                  <a:gd name="T64" fmla="*/ 12 w 74"/>
                  <a:gd name="T65" fmla="*/ 76 h 92"/>
                  <a:gd name="T66" fmla="*/ 12 w 74"/>
                  <a:gd name="T67" fmla="*/ 12 h 92"/>
                  <a:gd name="T68" fmla="*/ 12 w 74"/>
                  <a:gd name="T69" fmla="*/ 8 h 92"/>
                  <a:gd name="T70" fmla="*/ 10 w 74"/>
                  <a:gd name="T71" fmla="*/ 4 h 92"/>
                  <a:gd name="T72" fmla="*/ 8 w 74"/>
                  <a:gd name="T73" fmla="*/ 2 h 92"/>
                  <a:gd name="T74" fmla="*/ 2 w 74"/>
                  <a:gd name="T75" fmla="*/ 2 h 92"/>
                  <a:gd name="T76" fmla="*/ 0 w 74"/>
                  <a:gd name="T77" fmla="*/ 0 h 92"/>
                  <a:gd name="T78" fmla="*/ 68 w 74"/>
                  <a:gd name="T79" fmla="*/ 20 h 92"/>
                  <a:gd name="T80" fmla="*/ 64 w 74"/>
                  <a:gd name="T81" fmla="*/ 16 h 92"/>
                  <a:gd name="T82" fmla="*/ 64 w 74"/>
                  <a:gd name="T83" fmla="*/ 12 h 92"/>
                  <a:gd name="T84" fmla="*/ 62 w 74"/>
                  <a:gd name="T85" fmla="*/ 8 h 92"/>
                  <a:gd name="T86" fmla="*/ 58 w 74"/>
                  <a:gd name="T87" fmla="*/ 6 h 92"/>
                  <a:gd name="T88" fmla="*/ 54 w 74"/>
                  <a:gd name="T89" fmla="*/ 4 h 92"/>
                  <a:gd name="T90" fmla="*/ 48 w 74"/>
                  <a:gd name="T91" fmla="*/ 4 h 9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74" h="92">
                    <a:moveTo>
                      <a:pt x="48" y="4"/>
                    </a:moveTo>
                    <a:lnTo>
                      <a:pt x="24" y="4"/>
                    </a:lnTo>
                    <a:lnTo>
                      <a:pt x="24" y="40"/>
                    </a:lnTo>
                    <a:lnTo>
                      <a:pt x="44" y="40"/>
                    </a:lnTo>
                    <a:lnTo>
                      <a:pt x="46" y="40"/>
                    </a:lnTo>
                    <a:lnTo>
                      <a:pt x="48" y="40"/>
                    </a:lnTo>
                    <a:lnTo>
                      <a:pt x="50" y="40"/>
                    </a:lnTo>
                    <a:lnTo>
                      <a:pt x="52" y="40"/>
                    </a:lnTo>
                    <a:lnTo>
                      <a:pt x="54" y="38"/>
                    </a:lnTo>
                    <a:lnTo>
                      <a:pt x="54" y="36"/>
                    </a:lnTo>
                    <a:lnTo>
                      <a:pt x="56" y="36"/>
                    </a:lnTo>
                    <a:lnTo>
                      <a:pt x="56" y="32"/>
                    </a:lnTo>
                    <a:lnTo>
                      <a:pt x="58" y="30"/>
                    </a:lnTo>
                    <a:lnTo>
                      <a:pt x="58" y="28"/>
                    </a:lnTo>
                    <a:lnTo>
                      <a:pt x="60" y="28"/>
                    </a:lnTo>
                    <a:lnTo>
                      <a:pt x="60" y="60"/>
                    </a:lnTo>
                    <a:lnTo>
                      <a:pt x="58" y="60"/>
                    </a:lnTo>
                    <a:lnTo>
                      <a:pt x="58" y="56"/>
                    </a:lnTo>
                    <a:lnTo>
                      <a:pt x="56" y="54"/>
                    </a:lnTo>
                    <a:lnTo>
                      <a:pt x="56" y="52"/>
                    </a:lnTo>
                    <a:lnTo>
                      <a:pt x="56" y="50"/>
                    </a:lnTo>
                    <a:lnTo>
                      <a:pt x="54" y="50"/>
                    </a:lnTo>
                    <a:lnTo>
                      <a:pt x="54" y="48"/>
                    </a:lnTo>
                    <a:lnTo>
                      <a:pt x="52" y="48"/>
                    </a:lnTo>
                    <a:lnTo>
                      <a:pt x="50" y="46"/>
                    </a:lnTo>
                    <a:lnTo>
                      <a:pt x="48" y="46"/>
                    </a:lnTo>
                    <a:lnTo>
                      <a:pt x="46" y="46"/>
                    </a:lnTo>
                    <a:lnTo>
                      <a:pt x="44" y="46"/>
                    </a:lnTo>
                    <a:lnTo>
                      <a:pt x="24" y="46"/>
                    </a:lnTo>
                    <a:lnTo>
                      <a:pt x="24" y="76"/>
                    </a:lnTo>
                    <a:lnTo>
                      <a:pt x="24" y="78"/>
                    </a:lnTo>
                    <a:lnTo>
                      <a:pt x="24" y="80"/>
                    </a:lnTo>
                    <a:lnTo>
                      <a:pt x="24" y="82"/>
                    </a:lnTo>
                    <a:lnTo>
                      <a:pt x="26" y="84"/>
                    </a:lnTo>
                    <a:lnTo>
                      <a:pt x="26" y="86"/>
                    </a:lnTo>
                    <a:lnTo>
                      <a:pt x="28" y="86"/>
                    </a:lnTo>
                    <a:lnTo>
                      <a:pt x="30" y="86"/>
                    </a:lnTo>
                    <a:lnTo>
                      <a:pt x="32" y="86"/>
                    </a:lnTo>
                    <a:lnTo>
                      <a:pt x="46" y="86"/>
                    </a:lnTo>
                    <a:lnTo>
                      <a:pt x="50" y="86"/>
                    </a:lnTo>
                    <a:lnTo>
                      <a:pt x="54" y="86"/>
                    </a:lnTo>
                    <a:lnTo>
                      <a:pt x="56" y="86"/>
                    </a:lnTo>
                    <a:lnTo>
                      <a:pt x="58" y="86"/>
                    </a:lnTo>
                    <a:lnTo>
                      <a:pt x="60" y="84"/>
                    </a:lnTo>
                    <a:lnTo>
                      <a:pt x="62" y="82"/>
                    </a:lnTo>
                    <a:lnTo>
                      <a:pt x="64" y="80"/>
                    </a:lnTo>
                    <a:lnTo>
                      <a:pt x="66" y="78"/>
                    </a:lnTo>
                    <a:lnTo>
                      <a:pt x="68" y="76"/>
                    </a:lnTo>
                    <a:lnTo>
                      <a:pt x="70" y="72"/>
                    </a:lnTo>
                    <a:lnTo>
                      <a:pt x="72" y="68"/>
                    </a:lnTo>
                    <a:lnTo>
                      <a:pt x="74" y="68"/>
                    </a:lnTo>
                    <a:lnTo>
                      <a:pt x="66" y="92"/>
                    </a:lnTo>
                    <a:lnTo>
                      <a:pt x="0" y="92"/>
                    </a:lnTo>
                    <a:lnTo>
                      <a:pt x="0" y="88"/>
                    </a:lnTo>
                    <a:lnTo>
                      <a:pt x="2" y="88"/>
                    </a:lnTo>
                    <a:lnTo>
                      <a:pt x="4" y="88"/>
                    </a:lnTo>
                    <a:lnTo>
                      <a:pt x="6" y="88"/>
                    </a:lnTo>
                    <a:lnTo>
                      <a:pt x="8" y="88"/>
                    </a:lnTo>
                    <a:lnTo>
                      <a:pt x="10" y="86"/>
                    </a:lnTo>
                    <a:lnTo>
                      <a:pt x="12" y="84"/>
                    </a:lnTo>
                    <a:lnTo>
                      <a:pt x="12" y="82"/>
                    </a:lnTo>
                    <a:lnTo>
                      <a:pt x="12" y="80"/>
                    </a:lnTo>
                    <a:lnTo>
                      <a:pt x="12" y="78"/>
                    </a:lnTo>
                    <a:lnTo>
                      <a:pt x="12" y="76"/>
                    </a:lnTo>
                    <a:lnTo>
                      <a:pt x="12" y="16"/>
                    </a:lnTo>
                    <a:lnTo>
                      <a:pt x="12" y="12"/>
                    </a:lnTo>
                    <a:lnTo>
                      <a:pt x="12" y="10"/>
                    </a:lnTo>
                    <a:lnTo>
                      <a:pt x="12" y="8"/>
                    </a:lnTo>
                    <a:lnTo>
                      <a:pt x="12" y="6"/>
                    </a:lnTo>
                    <a:lnTo>
                      <a:pt x="10" y="4"/>
                    </a:lnTo>
                    <a:lnTo>
                      <a:pt x="8" y="2"/>
                    </a:lnTo>
                    <a:lnTo>
                      <a:pt x="6" y="2"/>
                    </a:lnTo>
                    <a:lnTo>
                      <a:pt x="2" y="2"/>
                    </a:lnTo>
                    <a:lnTo>
                      <a:pt x="0" y="2"/>
                    </a:lnTo>
                    <a:lnTo>
                      <a:pt x="0" y="0"/>
                    </a:lnTo>
                    <a:lnTo>
                      <a:pt x="66" y="0"/>
                    </a:lnTo>
                    <a:lnTo>
                      <a:pt x="68" y="20"/>
                    </a:lnTo>
                    <a:lnTo>
                      <a:pt x="66" y="20"/>
                    </a:lnTo>
                    <a:lnTo>
                      <a:pt x="64" y="16"/>
                    </a:lnTo>
                    <a:lnTo>
                      <a:pt x="64" y="14"/>
                    </a:lnTo>
                    <a:lnTo>
                      <a:pt x="64" y="12"/>
                    </a:lnTo>
                    <a:lnTo>
                      <a:pt x="62" y="10"/>
                    </a:lnTo>
                    <a:lnTo>
                      <a:pt x="62" y="8"/>
                    </a:lnTo>
                    <a:lnTo>
                      <a:pt x="60" y="6"/>
                    </a:lnTo>
                    <a:lnTo>
                      <a:pt x="58" y="6"/>
                    </a:lnTo>
                    <a:lnTo>
                      <a:pt x="56" y="6"/>
                    </a:lnTo>
                    <a:lnTo>
                      <a:pt x="54" y="4"/>
                    </a:lnTo>
                    <a:lnTo>
                      <a:pt x="52" y="4"/>
                    </a:lnTo>
                    <a:lnTo>
                      <a:pt x="48" y="4"/>
                    </a:lnTo>
                    <a:close/>
                  </a:path>
                </a:pathLst>
              </a:custGeom>
              <a:solidFill>
                <a:schemeClr val="tx1"/>
              </a:solidFill>
              <a:ln w="0">
                <a:solidFill>
                  <a:schemeClr val="tx1"/>
                </a:solidFill>
                <a:prstDash val="solid"/>
                <a:round/>
                <a:headEnd/>
                <a:tailEnd/>
              </a:ln>
            </p:spPr>
            <p:txBody>
              <a:bodyPr/>
              <a:lstStyle/>
              <a:p>
                <a:endParaRPr lang="en-GB"/>
              </a:p>
            </p:txBody>
          </p:sp>
          <p:sp>
            <p:nvSpPr>
              <p:cNvPr id="12" name="Freeform 12">
                <a:extLst>
                  <a:ext uri="{FF2B5EF4-FFF2-40B4-BE49-F238E27FC236}">
                    <a16:creationId xmlns:a16="http://schemas.microsoft.com/office/drawing/2014/main" id="{6BA7B3C0-9DAC-4D37-AE03-13D8398ECE07}"/>
                  </a:ext>
                </a:extLst>
              </p:cNvPr>
              <p:cNvSpPr>
                <a:spLocks noEditPoints="1"/>
              </p:cNvSpPr>
              <p:nvPr userDrawn="1"/>
            </p:nvSpPr>
            <p:spPr bwMode="auto">
              <a:xfrm>
                <a:off x="1322" y="4620"/>
                <a:ext cx="88" cy="92"/>
              </a:xfrm>
              <a:custGeom>
                <a:avLst/>
                <a:gdLst>
                  <a:gd name="T0" fmla="*/ 88 w 88"/>
                  <a:gd name="T1" fmla="*/ 92 h 92"/>
                  <a:gd name="T2" fmla="*/ 34 w 88"/>
                  <a:gd name="T3" fmla="*/ 48 h 92"/>
                  <a:gd name="T4" fmla="*/ 30 w 88"/>
                  <a:gd name="T5" fmla="*/ 48 h 92"/>
                  <a:gd name="T6" fmla="*/ 28 w 88"/>
                  <a:gd name="T7" fmla="*/ 48 h 92"/>
                  <a:gd name="T8" fmla="*/ 26 w 88"/>
                  <a:gd name="T9" fmla="*/ 48 h 92"/>
                  <a:gd name="T10" fmla="*/ 26 w 88"/>
                  <a:gd name="T11" fmla="*/ 78 h 92"/>
                  <a:gd name="T12" fmla="*/ 26 w 88"/>
                  <a:gd name="T13" fmla="*/ 84 h 92"/>
                  <a:gd name="T14" fmla="*/ 28 w 88"/>
                  <a:gd name="T15" fmla="*/ 86 h 92"/>
                  <a:gd name="T16" fmla="*/ 30 w 88"/>
                  <a:gd name="T17" fmla="*/ 88 h 92"/>
                  <a:gd name="T18" fmla="*/ 34 w 88"/>
                  <a:gd name="T19" fmla="*/ 88 h 92"/>
                  <a:gd name="T20" fmla="*/ 38 w 88"/>
                  <a:gd name="T21" fmla="*/ 92 h 92"/>
                  <a:gd name="T22" fmla="*/ 0 w 88"/>
                  <a:gd name="T23" fmla="*/ 88 h 92"/>
                  <a:gd name="T24" fmla="*/ 6 w 88"/>
                  <a:gd name="T25" fmla="*/ 88 h 92"/>
                  <a:gd name="T26" fmla="*/ 10 w 88"/>
                  <a:gd name="T27" fmla="*/ 88 h 92"/>
                  <a:gd name="T28" fmla="*/ 12 w 88"/>
                  <a:gd name="T29" fmla="*/ 84 h 92"/>
                  <a:gd name="T30" fmla="*/ 12 w 88"/>
                  <a:gd name="T31" fmla="*/ 82 h 92"/>
                  <a:gd name="T32" fmla="*/ 14 w 88"/>
                  <a:gd name="T33" fmla="*/ 78 h 92"/>
                  <a:gd name="T34" fmla="*/ 14 w 88"/>
                  <a:gd name="T35" fmla="*/ 16 h 92"/>
                  <a:gd name="T36" fmla="*/ 12 w 88"/>
                  <a:gd name="T37" fmla="*/ 10 h 92"/>
                  <a:gd name="T38" fmla="*/ 12 w 88"/>
                  <a:gd name="T39" fmla="*/ 6 h 92"/>
                  <a:gd name="T40" fmla="*/ 10 w 88"/>
                  <a:gd name="T41" fmla="*/ 4 h 92"/>
                  <a:gd name="T42" fmla="*/ 6 w 88"/>
                  <a:gd name="T43" fmla="*/ 2 h 92"/>
                  <a:gd name="T44" fmla="*/ 0 w 88"/>
                  <a:gd name="T45" fmla="*/ 2 h 92"/>
                  <a:gd name="T46" fmla="*/ 32 w 88"/>
                  <a:gd name="T47" fmla="*/ 0 h 92"/>
                  <a:gd name="T48" fmla="*/ 42 w 88"/>
                  <a:gd name="T49" fmla="*/ 0 h 92"/>
                  <a:gd name="T50" fmla="*/ 50 w 88"/>
                  <a:gd name="T51" fmla="*/ 0 h 92"/>
                  <a:gd name="T52" fmla="*/ 56 w 88"/>
                  <a:gd name="T53" fmla="*/ 2 h 92"/>
                  <a:gd name="T54" fmla="*/ 62 w 88"/>
                  <a:gd name="T55" fmla="*/ 6 h 92"/>
                  <a:gd name="T56" fmla="*/ 66 w 88"/>
                  <a:gd name="T57" fmla="*/ 12 h 92"/>
                  <a:gd name="T58" fmla="*/ 68 w 88"/>
                  <a:gd name="T59" fmla="*/ 18 h 92"/>
                  <a:gd name="T60" fmla="*/ 68 w 88"/>
                  <a:gd name="T61" fmla="*/ 24 h 92"/>
                  <a:gd name="T62" fmla="*/ 68 w 88"/>
                  <a:gd name="T63" fmla="*/ 30 h 92"/>
                  <a:gd name="T64" fmla="*/ 66 w 88"/>
                  <a:gd name="T65" fmla="*/ 36 h 92"/>
                  <a:gd name="T66" fmla="*/ 62 w 88"/>
                  <a:gd name="T67" fmla="*/ 40 h 92"/>
                  <a:gd name="T68" fmla="*/ 54 w 88"/>
                  <a:gd name="T69" fmla="*/ 44 h 92"/>
                  <a:gd name="T70" fmla="*/ 48 w 88"/>
                  <a:gd name="T71" fmla="*/ 46 h 92"/>
                  <a:gd name="T72" fmla="*/ 68 w 88"/>
                  <a:gd name="T73" fmla="*/ 76 h 92"/>
                  <a:gd name="T74" fmla="*/ 72 w 88"/>
                  <a:gd name="T75" fmla="*/ 82 h 92"/>
                  <a:gd name="T76" fmla="*/ 76 w 88"/>
                  <a:gd name="T77" fmla="*/ 84 h 92"/>
                  <a:gd name="T78" fmla="*/ 80 w 88"/>
                  <a:gd name="T79" fmla="*/ 88 h 92"/>
                  <a:gd name="T80" fmla="*/ 88 w 88"/>
                  <a:gd name="T81" fmla="*/ 88 h 92"/>
                  <a:gd name="T82" fmla="*/ 26 w 88"/>
                  <a:gd name="T83" fmla="*/ 6 h 92"/>
                  <a:gd name="T84" fmla="*/ 26 w 88"/>
                  <a:gd name="T85" fmla="*/ 44 h 92"/>
                  <a:gd name="T86" fmla="*/ 28 w 88"/>
                  <a:gd name="T87" fmla="*/ 44 h 92"/>
                  <a:gd name="T88" fmla="*/ 34 w 88"/>
                  <a:gd name="T89" fmla="*/ 44 h 92"/>
                  <a:gd name="T90" fmla="*/ 40 w 88"/>
                  <a:gd name="T91" fmla="*/ 42 h 92"/>
                  <a:gd name="T92" fmla="*/ 46 w 88"/>
                  <a:gd name="T93" fmla="*/ 40 h 92"/>
                  <a:gd name="T94" fmla="*/ 50 w 88"/>
                  <a:gd name="T95" fmla="*/ 36 h 92"/>
                  <a:gd name="T96" fmla="*/ 54 w 88"/>
                  <a:gd name="T97" fmla="*/ 30 h 92"/>
                  <a:gd name="T98" fmla="*/ 54 w 88"/>
                  <a:gd name="T99" fmla="*/ 24 h 92"/>
                  <a:gd name="T100" fmla="*/ 54 w 88"/>
                  <a:gd name="T101" fmla="*/ 18 h 92"/>
                  <a:gd name="T102" fmla="*/ 50 w 88"/>
                  <a:gd name="T103" fmla="*/ 12 h 92"/>
                  <a:gd name="T104" fmla="*/ 46 w 88"/>
                  <a:gd name="T105" fmla="*/ 8 h 92"/>
                  <a:gd name="T106" fmla="*/ 42 w 88"/>
                  <a:gd name="T107" fmla="*/ 6 h 92"/>
                  <a:gd name="T108" fmla="*/ 36 w 88"/>
                  <a:gd name="T109" fmla="*/ 4 h 92"/>
                  <a:gd name="T110" fmla="*/ 32 w 88"/>
                  <a:gd name="T111" fmla="*/ 6 h 92"/>
                  <a:gd name="T112" fmla="*/ 26 w 88"/>
                  <a:gd name="T113" fmla="*/ 6 h 9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8" h="92">
                    <a:moveTo>
                      <a:pt x="88" y="88"/>
                    </a:moveTo>
                    <a:lnTo>
                      <a:pt x="88" y="92"/>
                    </a:lnTo>
                    <a:lnTo>
                      <a:pt x="64" y="92"/>
                    </a:lnTo>
                    <a:lnTo>
                      <a:pt x="34" y="48"/>
                    </a:lnTo>
                    <a:lnTo>
                      <a:pt x="32" y="48"/>
                    </a:lnTo>
                    <a:lnTo>
                      <a:pt x="30" y="48"/>
                    </a:lnTo>
                    <a:lnTo>
                      <a:pt x="28" y="48"/>
                    </a:lnTo>
                    <a:lnTo>
                      <a:pt x="26" y="48"/>
                    </a:lnTo>
                    <a:lnTo>
                      <a:pt x="26" y="74"/>
                    </a:lnTo>
                    <a:lnTo>
                      <a:pt x="26" y="78"/>
                    </a:lnTo>
                    <a:lnTo>
                      <a:pt x="26" y="80"/>
                    </a:lnTo>
                    <a:lnTo>
                      <a:pt x="26" y="84"/>
                    </a:lnTo>
                    <a:lnTo>
                      <a:pt x="28" y="86"/>
                    </a:lnTo>
                    <a:lnTo>
                      <a:pt x="28" y="88"/>
                    </a:lnTo>
                    <a:lnTo>
                      <a:pt x="30" y="88"/>
                    </a:lnTo>
                    <a:lnTo>
                      <a:pt x="32" y="88"/>
                    </a:lnTo>
                    <a:lnTo>
                      <a:pt x="34" y="88"/>
                    </a:lnTo>
                    <a:lnTo>
                      <a:pt x="38" y="88"/>
                    </a:lnTo>
                    <a:lnTo>
                      <a:pt x="38" y="92"/>
                    </a:lnTo>
                    <a:lnTo>
                      <a:pt x="0" y="92"/>
                    </a:lnTo>
                    <a:lnTo>
                      <a:pt x="0" y="88"/>
                    </a:lnTo>
                    <a:lnTo>
                      <a:pt x="4" y="88"/>
                    </a:lnTo>
                    <a:lnTo>
                      <a:pt x="6" y="88"/>
                    </a:lnTo>
                    <a:lnTo>
                      <a:pt x="8" y="88"/>
                    </a:lnTo>
                    <a:lnTo>
                      <a:pt x="10" y="88"/>
                    </a:lnTo>
                    <a:lnTo>
                      <a:pt x="10" y="86"/>
                    </a:lnTo>
                    <a:lnTo>
                      <a:pt x="12" y="84"/>
                    </a:lnTo>
                    <a:lnTo>
                      <a:pt x="12" y="82"/>
                    </a:lnTo>
                    <a:lnTo>
                      <a:pt x="12" y="80"/>
                    </a:lnTo>
                    <a:lnTo>
                      <a:pt x="14" y="78"/>
                    </a:lnTo>
                    <a:lnTo>
                      <a:pt x="14" y="74"/>
                    </a:lnTo>
                    <a:lnTo>
                      <a:pt x="14" y="16"/>
                    </a:lnTo>
                    <a:lnTo>
                      <a:pt x="14" y="12"/>
                    </a:lnTo>
                    <a:lnTo>
                      <a:pt x="12" y="10"/>
                    </a:lnTo>
                    <a:lnTo>
                      <a:pt x="12" y="8"/>
                    </a:lnTo>
                    <a:lnTo>
                      <a:pt x="12" y="6"/>
                    </a:lnTo>
                    <a:lnTo>
                      <a:pt x="10" y="4"/>
                    </a:lnTo>
                    <a:lnTo>
                      <a:pt x="8" y="2"/>
                    </a:lnTo>
                    <a:lnTo>
                      <a:pt x="6" y="2"/>
                    </a:lnTo>
                    <a:lnTo>
                      <a:pt x="4" y="2"/>
                    </a:lnTo>
                    <a:lnTo>
                      <a:pt x="0" y="2"/>
                    </a:lnTo>
                    <a:lnTo>
                      <a:pt x="0" y="0"/>
                    </a:lnTo>
                    <a:lnTo>
                      <a:pt x="32" y="0"/>
                    </a:lnTo>
                    <a:lnTo>
                      <a:pt x="38" y="0"/>
                    </a:lnTo>
                    <a:lnTo>
                      <a:pt x="42" y="0"/>
                    </a:lnTo>
                    <a:lnTo>
                      <a:pt x="46" y="0"/>
                    </a:lnTo>
                    <a:lnTo>
                      <a:pt x="50" y="0"/>
                    </a:lnTo>
                    <a:lnTo>
                      <a:pt x="52" y="2"/>
                    </a:lnTo>
                    <a:lnTo>
                      <a:pt x="56" y="2"/>
                    </a:lnTo>
                    <a:lnTo>
                      <a:pt x="58" y="4"/>
                    </a:lnTo>
                    <a:lnTo>
                      <a:pt x="62" y="6"/>
                    </a:lnTo>
                    <a:lnTo>
                      <a:pt x="64" y="10"/>
                    </a:lnTo>
                    <a:lnTo>
                      <a:pt x="66" y="12"/>
                    </a:lnTo>
                    <a:lnTo>
                      <a:pt x="66" y="14"/>
                    </a:lnTo>
                    <a:lnTo>
                      <a:pt x="68" y="18"/>
                    </a:lnTo>
                    <a:lnTo>
                      <a:pt x="68" y="20"/>
                    </a:lnTo>
                    <a:lnTo>
                      <a:pt x="68" y="24"/>
                    </a:lnTo>
                    <a:lnTo>
                      <a:pt x="68" y="26"/>
                    </a:lnTo>
                    <a:lnTo>
                      <a:pt x="68" y="30"/>
                    </a:lnTo>
                    <a:lnTo>
                      <a:pt x="66" y="32"/>
                    </a:lnTo>
                    <a:lnTo>
                      <a:pt x="66" y="36"/>
                    </a:lnTo>
                    <a:lnTo>
                      <a:pt x="64" y="38"/>
                    </a:lnTo>
                    <a:lnTo>
                      <a:pt x="62" y="40"/>
                    </a:lnTo>
                    <a:lnTo>
                      <a:pt x="58" y="42"/>
                    </a:lnTo>
                    <a:lnTo>
                      <a:pt x="54" y="44"/>
                    </a:lnTo>
                    <a:lnTo>
                      <a:pt x="52" y="46"/>
                    </a:lnTo>
                    <a:lnTo>
                      <a:pt x="48" y="46"/>
                    </a:lnTo>
                    <a:lnTo>
                      <a:pt x="66" y="72"/>
                    </a:lnTo>
                    <a:lnTo>
                      <a:pt x="68" y="76"/>
                    </a:lnTo>
                    <a:lnTo>
                      <a:pt x="70" y="80"/>
                    </a:lnTo>
                    <a:lnTo>
                      <a:pt x="72" y="82"/>
                    </a:lnTo>
                    <a:lnTo>
                      <a:pt x="74" y="84"/>
                    </a:lnTo>
                    <a:lnTo>
                      <a:pt x="76" y="84"/>
                    </a:lnTo>
                    <a:lnTo>
                      <a:pt x="78" y="86"/>
                    </a:lnTo>
                    <a:lnTo>
                      <a:pt x="80" y="88"/>
                    </a:lnTo>
                    <a:lnTo>
                      <a:pt x="84" y="88"/>
                    </a:lnTo>
                    <a:lnTo>
                      <a:pt x="88" y="88"/>
                    </a:lnTo>
                    <a:close/>
                    <a:moveTo>
                      <a:pt x="26" y="6"/>
                    </a:moveTo>
                    <a:lnTo>
                      <a:pt x="26" y="44"/>
                    </a:lnTo>
                    <a:lnTo>
                      <a:pt x="28" y="44"/>
                    </a:lnTo>
                    <a:lnTo>
                      <a:pt x="30" y="44"/>
                    </a:lnTo>
                    <a:lnTo>
                      <a:pt x="34" y="44"/>
                    </a:lnTo>
                    <a:lnTo>
                      <a:pt x="36" y="44"/>
                    </a:lnTo>
                    <a:lnTo>
                      <a:pt x="40" y="42"/>
                    </a:lnTo>
                    <a:lnTo>
                      <a:pt x="42" y="42"/>
                    </a:lnTo>
                    <a:lnTo>
                      <a:pt x="46" y="40"/>
                    </a:lnTo>
                    <a:lnTo>
                      <a:pt x="48" y="38"/>
                    </a:lnTo>
                    <a:lnTo>
                      <a:pt x="50" y="36"/>
                    </a:lnTo>
                    <a:lnTo>
                      <a:pt x="52" y="34"/>
                    </a:lnTo>
                    <a:lnTo>
                      <a:pt x="54" y="30"/>
                    </a:lnTo>
                    <a:lnTo>
                      <a:pt x="54" y="28"/>
                    </a:lnTo>
                    <a:lnTo>
                      <a:pt x="54" y="24"/>
                    </a:lnTo>
                    <a:lnTo>
                      <a:pt x="54" y="20"/>
                    </a:lnTo>
                    <a:lnTo>
                      <a:pt x="54" y="18"/>
                    </a:lnTo>
                    <a:lnTo>
                      <a:pt x="52" y="14"/>
                    </a:lnTo>
                    <a:lnTo>
                      <a:pt x="50" y="12"/>
                    </a:lnTo>
                    <a:lnTo>
                      <a:pt x="50" y="10"/>
                    </a:lnTo>
                    <a:lnTo>
                      <a:pt x="46" y="8"/>
                    </a:lnTo>
                    <a:lnTo>
                      <a:pt x="44" y="6"/>
                    </a:lnTo>
                    <a:lnTo>
                      <a:pt x="42" y="6"/>
                    </a:lnTo>
                    <a:lnTo>
                      <a:pt x="38" y="4"/>
                    </a:lnTo>
                    <a:lnTo>
                      <a:pt x="36" y="4"/>
                    </a:lnTo>
                    <a:lnTo>
                      <a:pt x="34" y="4"/>
                    </a:lnTo>
                    <a:lnTo>
                      <a:pt x="32" y="6"/>
                    </a:lnTo>
                    <a:lnTo>
                      <a:pt x="28" y="6"/>
                    </a:lnTo>
                    <a:lnTo>
                      <a:pt x="26" y="6"/>
                    </a:lnTo>
                    <a:close/>
                  </a:path>
                </a:pathLst>
              </a:custGeom>
              <a:solidFill>
                <a:schemeClr val="tx1"/>
              </a:solidFill>
              <a:ln w="0">
                <a:solidFill>
                  <a:schemeClr val="tx1"/>
                </a:solidFill>
                <a:prstDash val="solid"/>
                <a:round/>
                <a:headEnd/>
                <a:tailEnd/>
              </a:ln>
            </p:spPr>
            <p:txBody>
              <a:bodyPr/>
              <a:lstStyle/>
              <a:p>
                <a:endParaRPr lang="en-GB"/>
              </a:p>
            </p:txBody>
          </p:sp>
          <p:sp>
            <p:nvSpPr>
              <p:cNvPr id="13" name="Freeform 13">
                <a:extLst>
                  <a:ext uri="{FF2B5EF4-FFF2-40B4-BE49-F238E27FC236}">
                    <a16:creationId xmlns:a16="http://schemas.microsoft.com/office/drawing/2014/main" id="{9A7F3478-6F19-4687-A469-72CEE894CE1C}"/>
                  </a:ext>
                </a:extLst>
              </p:cNvPr>
              <p:cNvSpPr>
                <a:spLocks/>
              </p:cNvSpPr>
              <p:nvPr userDrawn="1"/>
            </p:nvSpPr>
            <p:spPr bwMode="auto">
              <a:xfrm>
                <a:off x="1412" y="4618"/>
                <a:ext cx="58" cy="96"/>
              </a:xfrm>
              <a:custGeom>
                <a:avLst/>
                <a:gdLst>
                  <a:gd name="T0" fmla="*/ 52 w 58"/>
                  <a:gd name="T1" fmla="*/ 32 h 96"/>
                  <a:gd name="T2" fmla="*/ 48 w 58"/>
                  <a:gd name="T3" fmla="*/ 22 h 96"/>
                  <a:gd name="T4" fmla="*/ 44 w 58"/>
                  <a:gd name="T5" fmla="*/ 14 h 96"/>
                  <a:gd name="T6" fmla="*/ 36 w 58"/>
                  <a:gd name="T7" fmla="*/ 8 h 96"/>
                  <a:gd name="T8" fmla="*/ 26 w 58"/>
                  <a:gd name="T9" fmla="*/ 4 h 96"/>
                  <a:gd name="T10" fmla="*/ 18 w 58"/>
                  <a:gd name="T11" fmla="*/ 6 h 96"/>
                  <a:gd name="T12" fmla="*/ 12 w 58"/>
                  <a:gd name="T13" fmla="*/ 12 h 96"/>
                  <a:gd name="T14" fmla="*/ 10 w 58"/>
                  <a:gd name="T15" fmla="*/ 18 h 96"/>
                  <a:gd name="T16" fmla="*/ 12 w 58"/>
                  <a:gd name="T17" fmla="*/ 26 h 96"/>
                  <a:gd name="T18" fmla="*/ 20 w 58"/>
                  <a:gd name="T19" fmla="*/ 32 h 96"/>
                  <a:gd name="T20" fmla="*/ 32 w 58"/>
                  <a:gd name="T21" fmla="*/ 40 h 96"/>
                  <a:gd name="T22" fmla="*/ 42 w 58"/>
                  <a:gd name="T23" fmla="*/ 46 h 96"/>
                  <a:gd name="T24" fmla="*/ 48 w 58"/>
                  <a:gd name="T25" fmla="*/ 50 h 96"/>
                  <a:gd name="T26" fmla="*/ 56 w 58"/>
                  <a:gd name="T27" fmla="*/ 60 h 96"/>
                  <a:gd name="T28" fmla="*/ 58 w 58"/>
                  <a:gd name="T29" fmla="*/ 70 h 96"/>
                  <a:gd name="T30" fmla="*/ 56 w 58"/>
                  <a:gd name="T31" fmla="*/ 80 h 96"/>
                  <a:gd name="T32" fmla="*/ 50 w 58"/>
                  <a:gd name="T33" fmla="*/ 88 h 96"/>
                  <a:gd name="T34" fmla="*/ 42 w 58"/>
                  <a:gd name="T35" fmla="*/ 94 h 96"/>
                  <a:gd name="T36" fmla="*/ 30 w 58"/>
                  <a:gd name="T37" fmla="*/ 96 h 96"/>
                  <a:gd name="T38" fmla="*/ 22 w 58"/>
                  <a:gd name="T39" fmla="*/ 94 h 96"/>
                  <a:gd name="T40" fmla="*/ 14 w 58"/>
                  <a:gd name="T41" fmla="*/ 92 h 96"/>
                  <a:gd name="T42" fmla="*/ 8 w 58"/>
                  <a:gd name="T43" fmla="*/ 90 h 96"/>
                  <a:gd name="T44" fmla="*/ 6 w 58"/>
                  <a:gd name="T45" fmla="*/ 90 h 96"/>
                  <a:gd name="T46" fmla="*/ 4 w 58"/>
                  <a:gd name="T47" fmla="*/ 92 h 96"/>
                  <a:gd name="T48" fmla="*/ 0 w 58"/>
                  <a:gd name="T49" fmla="*/ 96 h 96"/>
                  <a:gd name="T50" fmla="*/ 4 w 58"/>
                  <a:gd name="T51" fmla="*/ 68 h 96"/>
                  <a:gd name="T52" fmla="*/ 8 w 58"/>
                  <a:gd name="T53" fmla="*/ 78 h 96"/>
                  <a:gd name="T54" fmla="*/ 14 w 58"/>
                  <a:gd name="T55" fmla="*/ 86 h 96"/>
                  <a:gd name="T56" fmla="*/ 22 w 58"/>
                  <a:gd name="T57" fmla="*/ 90 h 96"/>
                  <a:gd name="T58" fmla="*/ 32 w 58"/>
                  <a:gd name="T59" fmla="*/ 90 h 96"/>
                  <a:gd name="T60" fmla="*/ 40 w 58"/>
                  <a:gd name="T61" fmla="*/ 88 h 96"/>
                  <a:gd name="T62" fmla="*/ 46 w 58"/>
                  <a:gd name="T63" fmla="*/ 80 h 96"/>
                  <a:gd name="T64" fmla="*/ 46 w 58"/>
                  <a:gd name="T65" fmla="*/ 72 h 96"/>
                  <a:gd name="T66" fmla="*/ 44 w 58"/>
                  <a:gd name="T67" fmla="*/ 66 h 96"/>
                  <a:gd name="T68" fmla="*/ 38 w 58"/>
                  <a:gd name="T69" fmla="*/ 60 h 96"/>
                  <a:gd name="T70" fmla="*/ 32 w 58"/>
                  <a:gd name="T71" fmla="*/ 58 h 96"/>
                  <a:gd name="T72" fmla="*/ 22 w 58"/>
                  <a:gd name="T73" fmla="*/ 50 h 96"/>
                  <a:gd name="T74" fmla="*/ 12 w 58"/>
                  <a:gd name="T75" fmla="*/ 44 h 96"/>
                  <a:gd name="T76" fmla="*/ 4 w 58"/>
                  <a:gd name="T77" fmla="*/ 38 h 96"/>
                  <a:gd name="T78" fmla="*/ 0 w 58"/>
                  <a:gd name="T79" fmla="*/ 28 h 96"/>
                  <a:gd name="T80" fmla="*/ 0 w 58"/>
                  <a:gd name="T81" fmla="*/ 16 h 96"/>
                  <a:gd name="T82" fmla="*/ 6 w 58"/>
                  <a:gd name="T83" fmla="*/ 6 h 96"/>
                  <a:gd name="T84" fmla="*/ 16 w 58"/>
                  <a:gd name="T85" fmla="*/ 2 h 96"/>
                  <a:gd name="T86" fmla="*/ 26 w 58"/>
                  <a:gd name="T87" fmla="*/ 0 h 96"/>
                  <a:gd name="T88" fmla="*/ 36 w 58"/>
                  <a:gd name="T89" fmla="*/ 2 h 96"/>
                  <a:gd name="T90" fmla="*/ 44 w 58"/>
                  <a:gd name="T91" fmla="*/ 4 h 96"/>
                  <a:gd name="T92" fmla="*/ 46 w 58"/>
                  <a:gd name="T93" fmla="*/ 4 h 96"/>
                  <a:gd name="T94" fmla="*/ 48 w 58"/>
                  <a:gd name="T95" fmla="*/ 2 h 96"/>
                  <a:gd name="T96" fmla="*/ 50 w 58"/>
                  <a:gd name="T97" fmla="*/ 0 h 9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 h="96">
                    <a:moveTo>
                      <a:pt x="50" y="0"/>
                    </a:moveTo>
                    <a:lnTo>
                      <a:pt x="52" y="0"/>
                    </a:lnTo>
                    <a:lnTo>
                      <a:pt x="52" y="32"/>
                    </a:lnTo>
                    <a:lnTo>
                      <a:pt x="50" y="32"/>
                    </a:lnTo>
                    <a:lnTo>
                      <a:pt x="48" y="26"/>
                    </a:lnTo>
                    <a:lnTo>
                      <a:pt x="48" y="22"/>
                    </a:lnTo>
                    <a:lnTo>
                      <a:pt x="46" y="20"/>
                    </a:lnTo>
                    <a:lnTo>
                      <a:pt x="46" y="16"/>
                    </a:lnTo>
                    <a:lnTo>
                      <a:pt x="44" y="14"/>
                    </a:lnTo>
                    <a:lnTo>
                      <a:pt x="42" y="12"/>
                    </a:lnTo>
                    <a:lnTo>
                      <a:pt x="40" y="10"/>
                    </a:lnTo>
                    <a:lnTo>
                      <a:pt x="36" y="8"/>
                    </a:lnTo>
                    <a:lnTo>
                      <a:pt x="34" y="6"/>
                    </a:lnTo>
                    <a:lnTo>
                      <a:pt x="30" y="6"/>
                    </a:lnTo>
                    <a:lnTo>
                      <a:pt x="26" y="4"/>
                    </a:lnTo>
                    <a:lnTo>
                      <a:pt x="22" y="6"/>
                    </a:lnTo>
                    <a:lnTo>
                      <a:pt x="20" y="6"/>
                    </a:lnTo>
                    <a:lnTo>
                      <a:pt x="18" y="6"/>
                    </a:lnTo>
                    <a:lnTo>
                      <a:pt x="16" y="8"/>
                    </a:lnTo>
                    <a:lnTo>
                      <a:pt x="14" y="10"/>
                    </a:lnTo>
                    <a:lnTo>
                      <a:pt x="12" y="12"/>
                    </a:lnTo>
                    <a:lnTo>
                      <a:pt x="12" y="14"/>
                    </a:lnTo>
                    <a:lnTo>
                      <a:pt x="10" y="16"/>
                    </a:lnTo>
                    <a:lnTo>
                      <a:pt x="10" y="18"/>
                    </a:lnTo>
                    <a:lnTo>
                      <a:pt x="10" y="22"/>
                    </a:lnTo>
                    <a:lnTo>
                      <a:pt x="12" y="24"/>
                    </a:lnTo>
                    <a:lnTo>
                      <a:pt x="12" y="26"/>
                    </a:lnTo>
                    <a:lnTo>
                      <a:pt x="14" y="28"/>
                    </a:lnTo>
                    <a:lnTo>
                      <a:pt x="16" y="30"/>
                    </a:lnTo>
                    <a:lnTo>
                      <a:pt x="20" y="32"/>
                    </a:lnTo>
                    <a:lnTo>
                      <a:pt x="22" y="34"/>
                    </a:lnTo>
                    <a:lnTo>
                      <a:pt x="28" y="38"/>
                    </a:lnTo>
                    <a:lnTo>
                      <a:pt x="32" y="40"/>
                    </a:lnTo>
                    <a:lnTo>
                      <a:pt x="36" y="42"/>
                    </a:lnTo>
                    <a:lnTo>
                      <a:pt x="38" y="44"/>
                    </a:lnTo>
                    <a:lnTo>
                      <a:pt x="42" y="46"/>
                    </a:lnTo>
                    <a:lnTo>
                      <a:pt x="44" y="48"/>
                    </a:lnTo>
                    <a:lnTo>
                      <a:pt x="46" y="50"/>
                    </a:lnTo>
                    <a:lnTo>
                      <a:pt x="48" y="50"/>
                    </a:lnTo>
                    <a:lnTo>
                      <a:pt x="52" y="54"/>
                    </a:lnTo>
                    <a:lnTo>
                      <a:pt x="54" y="56"/>
                    </a:lnTo>
                    <a:lnTo>
                      <a:pt x="56" y="60"/>
                    </a:lnTo>
                    <a:lnTo>
                      <a:pt x="56" y="62"/>
                    </a:lnTo>
                    <a:lnTo>
                      <a:pt x="58" y="66"/>
                    </a:lnTo>
                    <a:lnTo>
                      <a:pt x="58" y="70"/>
                    </a:lnTo>
                    <a:lnTo>
                      <a:pt x="58" y="74"/>
                    </a:lnTo>
                    <a:lnTo>
                      <a:pt x="56" y="76"/>
                    </a:lnTo>
                    <a:lnTo>
                      <a:pt x="56" y="80"/>
                    </a:lnTo>
                    <a:lnTo>
                      <a:pt x="54" y="82"/>
                    </a:lnTo>
                    <a:lnTo>
                      <a:pt x="52" y="86"/>
                    </a:lnTo>
                    <a:lnTo>
                      <a:pt x="50" y="88"/>
                    </a:lnTo>
                    <a:lnTo>
                      <a:pt x="48" y="90"/>
                    </a:lnTo>
                    <a:lnTo>
                      <a:pt x="44" y="92"/>
                    </a:lnTo>
                    <a:lnTo>
                      <a:pt x="42" y="94"/>
                    </a:lnTo>
                    <a:lnTo>
                      <a:pt x="38" y="94"/>
                    </a:lnTo>
                    <a:lnTo>
                      <a:pt x="34" y="96"/>
                    </a:lnTo>
                    <a:lnTo>
                      <a:pt x="30" y="96"/>
                    </a:lnTo>
                    <a:lnTo>
                      <a:pt x="26" y="96"/>
                    </a:lnTo>
                    <a:lnTo>
                      <a:pt x="24" y="94"/>
                    </a:lnTo>
                    <a:lnTo>
                      <a:pt x="22" y="94"/>
                    </a:lnTo>
                    <a:lnTo>
                      <a:pt x="20" y="94"/>
                    </a:lnTo>
                    <a:lnTo>
                      <a:pt x="18" y="94"/>
                    </a:lnTo>
                    <a:lnTo>
                      <a:pt x="14" y="92"/>
                    </a:lnTo>
                    <a:lnTo>
                      <a:pt x="12" y="92"/>
                    </a:lnTo>
                    <a:lnTo>
                      <a:pt x="10" y="90"/>
                    </a:lnTo>
                    <a:lnTo>
                      <a:pt x="8" y="90"/>
                    </a:lnTo>
                    <a:lnTo>
                      <a:pt x="6" y="90"/>
                    </a:lnTo>
                    <a:lnTo>
                      <a:pt x="4" y="92"/>
                    </a:lnTo>
                    <a:lnTo>
                      <a:pt x="4" y="94"/>
                    </a:lnTo>
                    <a:lnTo>
                      <a:pt x="4" y="96"/>
                    </a:lnTo>
                    <a:lnTo>
                      <a:pt x="0" y="96"/>
                    </a:lnTo>
                    <a:lnTo>
                      <a:pt x="0" y="64"/>
                    </a:lnTo>
                    <a:lnTo>
                      <a:pt x="4" y="64"/>
                    </a:lnTo>
                    <a:lnTo>
                      <a:pt x="4" y="68"/>
                    </a:lnTo>
                    <a:lnTo>
                      <a:pt x="4" y="72"/>
                    </a:lnTo>
                    <a:lnTo>
                      <a:pt x="6" y="76"/>
                    </a:lnTo>
                    <a:lnTo>
                      <a:pt x="8" y="78"/>
                    </a:lnTo>
                    <a:lnTo>
                      <a:pt x="10" y="80"/>
                    </a:lnTo>
                    <a:lnTo>
                      <a:pt x="12" y="84"/>
                    </a:lnTo>
                    <a:lnTo>
                      <a:pt x="14" y="86"/>
                    </a:lnTo>
                    <a:lnTo>
                      <a:pt x="16" y="86"/>
                    </a:lnTo>
                    <a:lnTo>
                      <a:pt x="20" y="88"/>
                    </a:lnTo>
                    <a:lnTo>
                      <a:pt x="22" y="90"/>
                    </a:lnTo>
                    <a:lnTo>
                      <a:pt x="26" y="90"/>
                    </a:lnTo>
                    <a:lnTo>
                      <a:pt x="28" y="90"/>
                    </a:lnTo>
                    <a:lnTo>
                      <a:pt x="32" y="90"/>
                    </a:lnTo>
                    <a:lnTo>
                      <a:pt x="34" y="90"/>
                    </a:lnTo>
                    <a:lnTo>
                      <a:pt x="38" y="88"/>
                    </a:lnTo>
                    <a:lnTo>
                      <a:pt x="40" y="88"/>
                    </a:lnTo>
                    <a:lnTo>
                      <a:pt x="42" y="86"/>
                    </a:lnTo>
                    <a:lnTo>
                      <a:pt x="44" y="84"/>
                    </a:lnTo>
                    <a:lnTo>
                      <a:pt x="46" y="80"/>
                    </a:lnTo>
                    <a:lnTo>
                      <a:pt x="46" y="78"/>
                    </a:lnTo>
                    <a:lnTo>
                      <a:pt x="46" y="76"/>
                    </a:lnTo>
                    <a:lnTo>
                      <a:pt x="46" y="72"/>
                    </a:lnTo>
                    <a:lnTo>
                      <a:pt x="46" y="70"/>
                    </a:lnTo>
                    <a:lnTo>
                      <a:pt x="44" y="68"/>
                    </a:lnTo>
                    <a:lnTo>
                      <a:pt x="44" y="66"/>
                    </a:lnTo>
                    <a:lnTo>
                      <a:pt x="42" y="64"/>
                    </a:lnTo>
                    <a:lnTo>
                      <a:pt x="38" y="62"/>
                    </a:lnTo>
                    <a:lnTo>
                      <a:pt x="38" y="60"/>
                    </a:lnTo>
                    <a:lnTo>
                      <a:pt x="36" y="60"/>
                    </a:lnTo>
                    <a:lnTo>
                      <a:pt x="34" y="58"/>
                    </a:lnTo>
                    <a:lnTo>
                      <a:pt x="32" y="58"/>
                    </a:lnTo>
                    <a:lnTo>
                      <a:pt x="28" y="56"/>
                    </a:lnTo>
                    <a:lnTo>
                      <a:pt x="26" y="54"/>
                    </a:lnTo>
                    <a:lnTo>
                      <a:pt x="22" y="50"/>
                    </a:lnTo>
                    <a:lnTo>
                      <a:pt x="18" y="48"/>
                    </a:lnTo>
                    <a:lnTo>
                      <a:pt x="14" y="46"/>
                    </a:lnTo>
                    <a:lnTo>
                      <a:pt x="12" y="44"/>
                    </a:lnTo>
                    <a:lnTo>
                      <a:pt x="10" y="42"/>
                    </a:lnTo>
                    <a:lnTo>
                      <a:pt x="6" y="40"/>
                    </a:lnTo>
                    <a:lnTo>
                      <a:pt x="4" y="38"/>
                    </a:lnTo>
                    <a:lnTo>
                      <a:pt x="2" y="34"/>
                    </a:lnTo>
                    <a:lnTo>
                      <a:pt x="0" y="30"/>
                    </a:lnTo>
                    <a:lnTo>
                      <a:pt x="0" y="28"/>
                    </a:lnTo>
                    <a:lnTo>
                      <a:pt x="0" y="24"/>
                    </a:lnTo>
                    <a:lnTo>
                      <a:pt x="0" y="20"/>
                    </a:lnTo>
                    <a:lnTo>
                      <a:pt x="0" y="16"/>
                    </a:lnTo>
                    <a:lnTo>
                      <a:pt x="2" y="12"/>
                    </a:lnTo>
                    <a:lnTo>
                      <a:pt x="4" y="10"/>
                    </a:lnTo>
                    <a:lnTo>
                      <a:pt x="6" y="6"/>
                    </a:lnTo>
                    <a:lnTo>
                      <a:pt x="10" y="4"/>
                    </a:lnTo>
                    <a:lnTo>
                      <a:pt x="12" y="2"/>
                    </a:lnTo>
                    <a:lnTo>
                      <a:pt x="16" y="2"/>
                    </a:lnTo>
                    <a:lnTo>
                      <a:pt x="18" y="0"/>
                    </a:lnTo>
                    <a:lnTo>
                      <a:pt x="22" y="0"/>
                    </a:lnTo>
                    <a:lnTo>
                      <a:pt x="26" y="0"/>
                    </a:lnTo>
                    <a:lnTo>
                      <a:pt x="28" y="0"/>
                    </a:lnTo>
                    <a:lnTo>
                      <a:pt x="32" y="0"/>
                    </a:lnTo>
                    <a:lnTo>
                      <a:pt x="36" y="2"/>
                    </a:lnTo>
                    <a:lnTo>
                      <a:pt x="40" y="4"/>
                    </a:lnTo>
                    <a:lnTo>
                      <a:pt x="42" y="4"/>
                    </a:lnTo>
                    <a:lnTo>
                      <a:pt x="44" y="4"/>
                    </a:lnTo>
                    <a:lnTo>
                      <a:pt x="46" y="4"/>
                    </a:lnTo>
                    <a:lnTo>
                      <a:pt x="48" y="4"/>
                    </a:lnTo>
                    <a:lnTo>
                      <a:pt x="48" y="2"/>
                    </a:lnTo>
                    <a:lnTo>
                      <a:pt x="50" y="2"/>
                    </a:lnTo>
                    <a:lnTo>
                      <a:pt x="50" y="0"/>
                    </a:lnTo>
                    <a:close/>
                  </a:path>
                </a:pathLst>
              </a:custGeom>
              <a:solidFill>
                <a:schemeClr val="tx1"/>
              </a:solidFill>
              <a:ln w="0">
                <a:solidFill>
                  <a:schemeClr val="tx1"/>
                </a:solidFill>
                <a:prstDash val="solid"/>
                <a:round/>
                <a:headEnd/>
                <a:tailEnd/>
              </a:ln>
            </p:spPr>
            <p:txBody>
              <a:bodyPr/>
              <a:lstStyle/>
              <a:p>
                <a:endParaRPr lang="en-GB"/>
              </a:p>
            </p:txBody>
          </p:sp>
          <p:sp>
            <p:nvSpPr>
              <p:cNvPr id="14" name="Freeform 14">
                <a:extLst>
                  <a:ext uri="{FF2B5EF4-FFF2-40B4-BE49-F238E27FC236}">
                    <a16:creationId xmlns:a16="http://schemas.microsoft.com/office/drawing/2014/main" id="{89734E90-51DA-4CBD-B583-51072EFAD17A}"/>
                  </a:ext>
                </a:extLst>
              </p:cNvPr>
              <p:cNvSpPr>
                <a:spLocks/>
              </p:cNvSpPr>
              <p:nvPr userDrawn="1"/>
            </p:nvSpPr>
            <p:spPr bwMode="auto">
              <a:xfrm>
                <a:off x="1476" y="4620"/>
                <a:ext cx="36" cy="92"/>
              </a:xfrm>
              <a:custGeom>
                <a:avLst/>
                <a:gdLst>
                  <a:gd name="T0" fmla="*/ 34 w 36"/>
                  <a:gd name="T1" fmla="*/ 88 h 92"/>
                  <a:gd name="T2" fmla="*/ 36 w 36"/>
                  <a:gd name="T3" fmla="*/ 88 h 92"/>
                  <a:gd name="T4" fmla="*/ 36 w 36"/>
                  <a:gd name="T5" fmla="*/ 92 h 92"/>
                  <a:gd name="T6" fmla="*/ 0 w 36"/>
                  <a:gd name="T7" fmla="*/ 92 h 92"/>
                  <a:gd name="T8" fmla="*/ 0 w 36"/>
                  <a:gd name="T9" fmla="*/ 88 h 92"/>
                  <a:gd name="T10" fmla="*/ 2 w 36"/>
                  <a:gd name="T11" fmla="*/ 88 h 92"/>
                  <a:gd name="T12" fmla="*/ 6 w 36"/>
                  <a:gd name="T13" fmla="*/ 88 h 92"/>
                  <a:gd name="T14" fmla="*/ 8 w 36"/>
                  <a:gd name="T15" fmla="*/ 88 h 92"/>
                  <a:gd name="T16" fmla="*/ 10 w 36"/>
                  <a:gd name="T17" fmla="*/ 86 h 92"/>
                  <a:gd name="T18" fmla="*/ 10 w 36"/>
                  <a:gd name="T19" fmla="*/ 86 h 92"/>
                  <a:gd name="T20" fmla="*/ 12 w 36"/>
                  <a:gd name="T21" fmla="*/ 84 h 92"/>
                  <a:gd name="T22" fmla="*/ 12 w 36"/>
                  <a:gd name="T23" fmla="*/ 82 h 92"/>
                  <a:gd name="T24" fmla="*/ 12 w 36"/>
                  <a:gd name="T25" fmla="*/ 80 h 92"/>
                  <a:gd name="T26" fmla="*/ 12 w 36"/>
                  <a:gd name="T27" fmla="*/ 78 h 92"/>
                  <a:gd name="T28" fmla="*/ 12 w 36"/>
                  <a:gd name="T29" fmla="*/ 74 h 92"/>
                  <a:gd name="T30" fmla="*/ 12 w 36"/>
                  <a:gd name="T31" fmla="*/ 16 h 92"/>
                  <a:gd name="T32" fmla="*/ 12 w 36"/>
                  <a:gd name="T33" fmla="*/ 12 h 92"/>
                  <a:gd name="T34" fmla="*/ 12 w 36"/>
                  <a:gd name="T35" fmla="*/ 10 h 92"/>
                  <a:gd name="T36" fmla="*/ 12 w 36"/>
                  <a:gd name="T37" fmla="*/ 8 h 92"/>
                  <a:gd name="T38" fmla="*/ 12 w 36"/>
                  <a:gd name="T39" fmla="*/ 6 h 92"/>
                  <a:gd name="T40" fmla="*/ 10 w 36"/>
                  <a:gd name="T41" fmla="*/ 6 h 92"/>
                  <a:gd name="T42" fmla="*/ 10 w 36"/>
                  <a:gd name="T43" fmla="*/ 4 h 92"/>
                  <a:gd name="T44" fmla="*/ 8 w 36"/>
                  <a:gd name="T45" fmla="*/ 4 h 92"/>
                  <a:gd name="T46" fmla="*/ 6 w 36"/>
                  <a:gd name="T47" fmla="*/ 2 h 92"/>
                  <a:gd name="T48" fmla="*/ 4 w 36"/>
                  <a:gd name="T49" fmla="*/ 2 h 92"/>
                  <a:gd name="T50" fmla="*/ 2 w 36"/>
                  <a:gd name="T51" fmla="*/ 2 h 92"/>
                  <a:gd name="T52" fmla="*/ 0 w 36"/>
                  <a:gd name="T53" fmla="*/ 2 h 92"/>
                  <a:gd name="T54" fmla="*/ 0 w 36"/>
                  <a:gd name="T55" fmla="*/ 0 h 92"/>
                  <a:gd name="T56" fmla="*/ 36 w 36"/>
                  <a:gd name="T57" fmla="*/ 0 h 92"/>
                  <a:gd name="T58" fmla="*/ 36 w 36"/>
                  <a:gd name="T59" fmla="*/ 2 h 92"/>
                  <a:gd name="T60" fmla="*/ 34 w 36"/>
                  <a:gd name="T61" fmla="*/ 2 h 92"/>
                  <a:gd name="T62" fmla="*/ 32 w 36"/>
                  <a:gd name="T63" fmla="*/ 2 h 92"/>
                  <a:gd name="T64" fmla="*/ 30 w 36"/>
                  <a:gd name="T65" fmla="*/ 2 h 92"/>
                  <a:gd name="T66" fmla="*/ 28 w 36"/>
                  <a:gd name="T67" fmla="*/ 4 h 92"/>
                  <a:gd name="T68" fmla="*/ 26 w 36"/>
                  <a:gd name="T69" fmla="*/ 6 h 92"/>
                  <a:gd name="T70" fmla="*/ 26 w 36"/>
                  <a:gd name="T71" fmla="*/ 6 h 92"/>
                  <a:gd name="T72" fmla="*/ 26 w 36"/>
                  <a:gd name="T73" fmla="*/ 8 h 92"/>
                  <a:gd name="T74" fmla="*/ 24 w 36"/>
                  <a:gd name="T75" fmla="*/ 10 h 92"/>
                  <a:gd name="T76" fmla="*/ 24 w 36"/>
                  <a:gd name="T77" fmla="*/ 12 h 92"/>
                  <a:gd name="T78" fmla="*/ 24 w 36"/>
                  <a:gd name="T79" fmla="*/ 16 h 92"/>
                  <a:gd name="T80" fmla="*/ 24 w 36"/>
                  <a:gd name="T81" fmla="*/ 74 h 92"/>
                  <a:gd name="T82" fmla="*/ 24 w 36"/>
                  <a:gd name="T83" fmla="*/ 78 h 92"/>
                  <a:gd name="T84" fmla="*/ 24 w 36"/>
                  <a:gd name="T85" fmla="*/ 80 h 92"/>
                  <a:gd name="T86" fmla="*/ 24 w 36"/>
                  <a:gd name="T87" fmla="*/ 82 h 92"/>
                  <a:gd name="T88" fmla="*/ 26 w 36"/>
                  <a:gd name="T89" fmla="*/ 84 h 92"/>
                  <a:gd name="T90" fmla="*/ 26 w 36"/>
                  <a:gd name="T91" fmla="*/ 86 h 92"/>
                  <a:gd name="T92" fmla="*/ 26 w 36"/>
                  <a:gd name="T93" fmla="*/ 86 h 92"/>
                  <a:gd name="T94" fmla="*/ 28 w 36"/>
                  <a:gd name="T95" fmla="*/ 88 h 92"/>
                  <a:gd name="T96" fmla="*/ 30 w 36"/>
                  <a:gd name="T97" fmla="*/ 88 h 92"/>
                  <a:gd name="T98" fmla="*/ 32 w 36"/>
                  <a:gd name="T99" fmla="*/ 88 h 92"/>
                  <a:gd name="T100" fmla="*/ 34 w 36"/>
                  <a:gd name="T101" fmla="*/ 88 h 92"/>
                  <a:gd name="T102" fmla="*/ 34 w 36"/>
                  <a:gd name="T103" fmla="*/ 88 h 9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6" h="92">
                    <a:moveTo>
                      <a:pt x="34" y="88"/>
                    </a:moveTo>
                    <a:lnTo>
                      <a:pt x="36" y="88"/>
                    </a:lnTo>
                    <a:lnTo>
                      <a:pt x="36" y="92"/>
                    </a:lnTo>
                    <a:lnTo>
                      <a:pt x="0" y="92"/>
                    </a:lnTo>
                    <a:lnTo>
                      <a:pt x="0" y="88"/>
                    </a:lnTo>
                    <a:lnTo>
                      <a:pt x="2" y="88"/>
                    </a:lnTo>
                    <a:lnTo>
                      <a:pt x="6" y="88"/>
                    </a:lnTo>
                    <a:lnTo>
                      <a:pt x="8" y="88"/>
                    </a:lnTo>
                    <a:lnTo>
                      <a:pt x="10" y="86"/>
                    </a:lnTo>
                    <a:lnTo>
                      <a:pt x="12" y="84"/>
                    </a:lnTo>
                    <a:lnTo>
                      <a:pt x="12" y="82"/>
                    </a:lnTo>
                    <a:lnTo>
                      <a:pt x="12" y="80"/>
                    </a:lnTo>
                    <a:lnTo>
                      <a:pt x="12" y="78"/>
                    </a:lnTo>
                    <a:lnTo>
                      <a:pt x="12" y="74"/>
                    </a:lnTo>
                    <a:lnTo>
                      <a:pt x="12" y="16"/>
                    </a:lnTo>
                    <a:lnTo>
                      <a:pt x="12" y="12"/>
                    </a:lnTo>
                    <a:lnTo>
                      <a:pt x="12" y="10"/>
                    </a:lnTo>
                    <a:lnTo>
                      <a:pt x="12" y="8"/>
                    </a:lnTo>
                    <a:lnTo>
                      <a:pt x="12" y="6"/>
                    </a:lnTo>
                    <a:lnTo>
                      <a:pt x="10" y="6"/>
                    </a:lnTo>
                    <a:lnTo>
                      <a:pt x="10" y="4"/>
                    </a:lnTo>
                    <a:lnTo>
                      <a:pt x="8" y="4"/>
                    </a:lnTo>
                    <a:lnTo>
                      <a:pt x="6" y="2"/>
                    </a:lnTo>
                    <a:lnTo>
                      <a:pt x="4" y="2"/>
                    </a:lnTo>
                    <a:lnTo>
                      <a:pt x="2" y="2"/>
                    </a:lnTo>
                    <a:lnTo>
                      <a:pt x="0" y="2"/>
                    </a:lnTo>
                    <a:lnTo>
                      <a:pt x="0" y="0"/>
                    </a:lnTo>
                    <a:lnTo>
                      <a:pt x="36" y="0"/>
                    </a:lnTo>
                    <a:lnTo>
                      <a:pt x="36" y="2"/>
                    </a:lnTo>
                    <a:lnTo>
                      <a:pt x="34" y="2"/>
                    </a:lnTo>
                    <a:lnTo>
                      <a:pt x="32" y="2"/>
                    </a:lnTo>
                    <a:lnTo>
                      <a:pt x="30" y="2"/>
                    </a:lnTo>
                    <a:lnTo>
                      <a:pt x="28" y="4"/>
                    </a:lnTo>
                    <a:lnTo>
                      <a:pt x="26" y="6"/>
                    </a:lnTo>
                    <a:lnTo>
                      <a:pt x="26" y="8"/>
                    </a:lnTo>
                    <a:lnTo>
                      <a:pt x="24" y="10"/>
                    </a:lnTo>
                    <a:lnTo>
                      <a:pt x="24" y="12"/>
                    </a:lnTo>
                    <a:lnTo>
                      <a:pt x="24" y="16"/>
                    </a:lnTo>
                    <a:lnTo>
                      <a:pt x="24" y="74"/>
                    </a:lnTo>
                    <a:lnTo>
                      <a:pt x="24" y="78"/>
                    </a:lnTo>
                    <a:lnTo>
                      <a:pt x="24" y="80"/>
                    </a:lnTo>
                    <a:lnTo>
                      <a:pt x="24" y="82"/>
                    </a:lnTo>
                    <a:lnTo>
                      <a:pt x="26" y="84"/>
                    </a:lnTo>
                    <a:lnTo>
                      <a:pt x="26" y="86"/>
                    </a:lnTo>
                    <a:lnTo>
                      <a:pt x="28" y="88"/>
                    </a:lnTo>
                    <a:lnTo>
                      <a:pt x="30" y="88"/>
                    </a:lnTo>
                    <a:lnTo>
                      <a:pt x="32" y="88"/>
                    </a:lnTo>
                    <a:lnTo>
                      <a:pt x="34" y="88"/>
                    </a:lnTo>
                    <a:close/>
                  </a:path>
                </a:pathLst>
              </a:custGeom>
              <a:solidFill>
                <a:schemeClr val="tx1"/>
              </a:solidFill>
              <a:ln w="0">
                <a:solidFill>
                  <a:schemeClr val="tx1"/>
                </a:solidFill>
                <a:prstDash val="solid"/>
                <a:round/>
                <a:headEnd/>
                <a:tailEnd/>
              </a:ln>
            </p:spPr>
            <p:txBody>
              <a:bodyPr/>
              <a:lstStyle/>
              <a:p>
                <a:endParaRPr lang="en-GB"/>
              </a:p>
            </p:txBody>
          </p:sp>
          <p:sp>
            <p:nvSpPr>
              <p:cNvPr id="15" name="Freeform 15">
                <a:extLst>
                  <a:ext uri="{FF2B5EF4-FFF2-40B4-BE49-F238E27FC236}">
                    <a16:creationId xmlns:a16="http://schemas.microsoft.com/office/drawing/2014/main" id="{72626783-E69B-41E1-B2F6-B645FF93C18B}"/>
                  </a:ext>
                </a:extLst>
              </p:cNvPr>
              <p:cNvSpPr>
                <a:spLocks/>
              </p:cNvSpPr>
              <p:nvPr userDrawn="1"/>
            </p:nvSpPr>
            <p:spPr bwMode="auto">
              <a:xfrm>
                <a:off x="1516" y="4620"/>
                <a:ext cx="72" cy="92"/>
              </a:xfrm>
              <a:custGeom>
                <a:avLst/>
                <a:gdLst>
                  <a:gd name="T0" fmla="*/ 0 w 72"/>
                  <a:gd name="T1" fmla="*/ 0 h 92"/>
                  <a:gd name="T2" fmla="*/ 72 w 72"/>
                  <a:gd name="T3" fmla="*/ 0 h 92"/>
                  <a:gd name="T4" fmla="*/ 72 w 72"/>
                  <a:gd name="T5" fmla="*/ 22 h 92"/>
                  <a:gd name="T6" fmla="*/ 70 w 72"/>
                  <a:gd name="T7" fmla="*/ 22 h 92"/>
                  <a:gd name="T8" fmla="*/ 70 w 72"/>
                  <a:gd name="T9" fmla="*/ 18 h 92"/>
                  <a:gd name="T10" fmla="*/ 70 w 72"/>
                  <a:gd name="T11" fmla="*/ 16 h 92"/>
                  <a:gd name="T12" fmla="*/ 68 w 72"/>
                  <a:gd name="T13" fmla="*/ 14 h 92"/>
                  <a:gd name="T14" fmla="*/ 68 w 72"/>
                  <a:gd name="T15" fmla="*/ 12 h 92"/>
                  <a:gd name="T16" fmla="*/ 66 w 72"/>
                  <a:gd name="T17" fmla="*/ 10 h 92"/>
                  <a:gd name="T18" fmla="*/ 66 w 72"/>
                  <a:gd name="T19" fmla="*/ 8 h 92"/>
                  <a:gd name="T20" fmla="*/ 62 w 72"/>
                  <a:gd name="T21" fmla="*/ 8 h 92"/>
                  <a:gd name="T22" fmla="*/ 62 w 72"/>
                  <a:gd name="T23" fmla="*/ 6 h 92"/>
                  <a:gd name="T24" fmla="*/ 60 w 72"/>
                  <a:gd name="T25" fmla="*/ 6 h 92"/>
                  <a:gd name="T26" fmla="*/ 56 w 72"/>
                  <a:gd name="T27" fmla="*/ 6 h 92"/>
                  <a:gd name="T28" fmla="*/ 54 w 72"/>
                  <a:gd name="T29" fmla="*/ 6 h 92"/>
                  <a:gd name="T30" fmla="*/ 42 w 72"/>
                  <a:gd name="T31" fmla="*/ 6 h 92"/>
                  <a:gd name="T32" fmla="*/ 42 w 72"/>
                  <a:gd name="T33" fmla="*/ 76 h 92"/>
                  <a:gd name="T34" fmla="*/ 42 w 72"/>
                  <a:gd name="T35" fmla="*/ 78 h 92"/>
                  <a:gd name="T36" fmla="*/ 42 w 72"/>
                  <a:gd name="T37" fmla="*/ 82 h 92"/>
                  <a:gd name="T38" fmla="*/ 42 w 72"/>
                  <a:gd name="T39" fmla="*/ 84 h 92"/>
                  <a:gd name="T40" fmla="*/ 44 w 72"/>
                  <a:gd name="T41" fmla="*/ 84 h 92"/>
                  <a:gd name="T42" fmla="*/ 44 w 72"/>
                  <a:gd name="T43" fmla="*/ 86 h 92"/>
                  <a:gd name="T44" fmla="*/ 46 w 72"/>
                  <a:gd name="T45" fmla="*/ 88 h 92"/>
                  <a:gd name="T46" fmla="*/ 46 w 72"/>
                  <a:gd name="T47" fmla="*/ 88 h 92"/>
                  <a:gd name="T48" fmla="*/ 48 w 72"/>
                  <a:gd name="T49" fmla="*/ 88 h 92"/>
                  <a:gd name="T50" fmla="*/ 52 w 72"/>
                  <a:gd name="T51" fmla="*/ 88 h 92"/>
                  <a:gd name="T52" fmla="*/ 54 w 72"/>
                  <a:gd name="T53" fmla="*/ 88 h 92"/>
                  <a:gd name="T54" fmla="*/ 54 w 72"/>
                  <a:gd name="T55" fmla="*/ 92 h 92"/>
                  <a:gd name="T56" fmla="*/ 18 w 72"/>
                  <a:gd name="T57" fmla="*/ 92 h 92"/>
                  <a:gd name="T58" fmla="*/ 18 w 72"/>
                  <a:gd name="T59" fmla="*/ 88 h 92"/>
                  <a:gd name="T60" fmla="*/ 20 w 72"/>
                  <a:gd name="T61" fmla="*/ 88 h 92"/>
                  <a:gd name="T62" fmla="*/ 22 w 72"/>
                  <a:gd name="T63" fmla="*/ 88 h 92"/>
                  <a:gd name="T64" fmla="*/ 24 w 72"/>
                  <a:gd name="T65" fmla="*/ 88 h 92"/>
                  <a:gd name="T66" fmla="*/ 26 w 72"/>
                  <a:gd name="T67" fmla="*/ 88 h 92"/>
                  <a:gd name="T68" fmla="*/ 28 w 72"/>
                  <a:gd name="T69" fmla="*/ 86 h 92"/>
                  <a:gd name="T70" fmla="*/ 28 w 72"/>
                  <a:gd name="T71" fmla="*/ 86 h 92"/>
                  <a:gd name="T72" fmla="*/ 28 w 72"/>
                  <a:gd name="T73" fmla="*/ 84 h 92"/>
                  <a:gd name="T74" fmla="*/ 30 w 72"/>
                  <a:gd name="T75" fmla="*/ 82 h 92"/>
                  <a:gd name="T76" fmla="*/ 30 w 72"/>
                  <a:gd name="T77" fmla="*/ 80 h 92"/>
                  <a:gd name="T78" fmla="*/ 30 w 72"/>
                  <a:gd name="T79" fmla="*/ 78 h 92"/>
                  <a:gd name="T80" fmla="*/ 30 w 72"/>
                  <a:gd name="T81" fmla="*/ 76 h 92"/>
                  <a:gd name="T82" fmla="*/ 30 w 72"/>
                  <a:gd name="T83" fmla="*/ 6 h 92"/>
                  <a:gd name="T84" fmla="*/ 20 w 72"/>
                  <a:gd name="T85" fmla="*/ 6 h 92"/>
                  <a:gd name="T86" fmla="*/ 16 w 72"/>
                  <a:gd name="T87" fmla="*/ 6 h 92"/>
                  <a:gd name="T88" fmla="*/ 14 w 72"/>
                  <a:gd name="T89" fmla="*/ 6 h 92"/>
                  <a:gd name="T90" fmla="*/ 12 w 72"/>
                  <a:gd name="T91" fmla="*/ 6 h 92"/>
                  <a:gd name="T92" fmla="*/ 10 w 72"/>
                  <a:gd name="T93" fmla="*/ 6 h 92"/>
                  <a:gd name="T94" fmla="*/ 8 w 72"/>
                  <a:gd name="T95" fmla="*/ 8 h 92"/>
                  <a:gd name="T96" fmla="*/ 6 w 72"/>
                  <a:gd name="T97" fmla="*/ 10 h 92"/>
                  <a:gd name="T98" fmla="*/ 4 w 72"/>
                  <a:gd name="T99" fmla="*/ 12 h 92"/>
                  <a:gd name="T100" fmla="*/ 4 w 72"/>
                  <a:gd name="T101" fmla="*/ 14 h 92"/>
                  <a:gd name="T102" fmla="*/ 2 w 72"/>
                  <a:gd name="T103" fmla="*/ 16 h 92"/>
                  <a:gd name="T104" fmla="*/ 2 w 72"/>
                  <a:gd name="T105" fmla="*/ 18 h 92"/>
                  <a:gd name="T106" fmla="*/ 2 w 72"/>
                  <a:gd name="T107" fmla="*/ 22 h 92"/>
                  <a:gd name="T108" fmla="*/ 0 w 72"/>
                  <a:gd name="T109" fmla="*/ 22 h 92"/>
                  <a:gd name="T110" fmla="*/ 0 w 72"/>
                  <a:gd name="T111" fmla="*/ 0 h 92"/>
                  <a:gd name="T112" fmla="*/ 0 w 72"/>
                  <a:gd name="T113" fmla="*/ 0 h 9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72" h="92">
                    <a:moveTo>
                      <a:pt x="0" y="0"/>
                    </a:moveTo>
                    <a:lnTo>
                      <a:pt x="72" y="0"/>
                    </a:lnTo>
                    <a:lnTo>
                      <a:pt x="72" y="22"/>
                    </a:lnTo>
                    <a:lnTo>
                      <a:pt x="70" y="22"/>
                    </a:lnTo>
                    <a:lnTo>
                      <a:pt x="70" y="18"/>
                    </a:lnTo>
                    <a:lnTo>
                      <a:pt x="70" y="16"/>
                    </a:lnTo>
                    <a:lnTo>
                      <a:pt x="68" y="14"/>
                    </a:lnTo>
                    <a:lnTo>
                      <a:pt x="68" y="12"/>
                    </a:lnTo>
                    <a:lnTo>
                      <a:pt x="66" y="10"/>
                    </a:lnTo>
                    <a:lnTo>
                      <a:pt x="66" y="8"/>
                    </a:lnTo>
                    <a:lnTo>
                      <a:pt x="62" y="8"/>
                    </a:lnTo>
                    <a:lnTo>
                      <a:pt x="62" y="6"/>
                    </a:lnTo>
                    <a:lnTo>
                      <a:pt x="60" y="6"/>
                    </a:lnTo>
                    <a:lnTo>
                      <a:pt x="56" y="6"/>
                    </a:lnTo>
                    <a:lnTo>
                      <a:pt x="54" y="6"/>
                    </a:lnTo>
                    <a:lnTo>
                      <a:pt x="42" y="6"/>
                    </a:lnTo>
                    <a:lnTo>
                      <a:pt x="42" y="76"/>
                    </a:lnTo>
                    <a:lnTo>
                      <a:pt x="42" y="78"/>
                    </a:lnTo>
                    <a:lnTo>
                      <a:pt x="42" y="82"/>
                    </a:lnTo>
                    <a:lnTo>
                      <a:pt x="42" y="84"/>
                    </a:lnTo>
                    <a:lnTo>
                      <a:pt x="44" y="84"/>
                    </a:lnTo>
                    <a:lnTo>
                      <a:pt x="44" y="86"/>
                    </a:lnTo>
                    <a:lnTo>
                      <a:pt x="46" y="88"/>
                    </a:lnTo>
                    <a:lnTo>
                      <a:pt x="48" y="88"/>
                    </a:lnTo>
                    <a:lnTo>
                      <a:pt x="52" y="88"/>
                    </a:lnTo>
                    <a:lnTo>
                      <a:pt x="54" y="88"/>
                    </a:lnTo>
                    <a:lnTo>
                      <a:pt x="54" y="92"/>
                    </a:lnTo>
                    <a:lnTo>
                      <a:pt x="18" y="92"/>
                    </a:lnTo>
                    <a:lnTo>
                      <a:pt x="18" y="88"/>
                    </a:lnTo>
                    <a:lnTo>
                      <a:pt x="20" y="88"/>
                    </a:lnTo>
                    <a:lnTo>
                      <a:pt x="22" y="88"/>
                    </a:lnTo>
                    <a:lnTo>
                      <a:pt x="24" y="88"/>
                    </a:lnTo>
                    <a:lnTo>
                      <a:pt x="26" y="88"/>
                    </a:lnTo>
                    <a:lnTo>
                      <a:pt x="28" y="86"/>
                    </a:lnTo>
                    <a:lnTo>
                      <a:pt x="28" y="84"/>
                    </a:lnTo>
                    <a:lnTo>
                      <a:pt x="30" y="82"/>
                    </a:lnTo>
                    <a:lnTo>
                      <a:pt x="30" y="80"/>
                    </a:lnTo>
                    <a:lnTo>
                      <a:pt x="30" y="78"/>
                    </a:lnTo>
                    <a:lnTo>
                      <a:pt x="30" y="76"/>
                    </a:lnTo>
                    <a:lnTo>
                      <a:pt x="30" y="6"/>
                    </a:lnTo>
                    <a:lnTo>
                      <a:pt x="20" y="6"/>
                    </a:lnTo>
                    <a:lnTo>
                      <a:pt x="16" y="6"/>
                    </a:lnTo>
                    <a:lnTo>
                      <a:pt x="14" y="6"/>
                    </a:lnTo>
                    <a:lnTo>
                      <a:pt x="12" y="6"/>
                    </a:lnTo>
                    <a:lnTo>
                      <a:pt x="10" y="6"/>
                    </a:lnTo>
                    <a:lnTo>
                      <a:pt x="8" y="8"/>
                    </a:lnTo>
                    <a:lnTo>
                      <a:pt x="6" y="10"/>
                    </a:lnTo>
                    <a:lnTo>
                      <a:pt x="4" y="12"/>
                    </a:lnTo>
                    <a:lnTo>
                      <a:pt x="4" y="14"/>
                    </a:lnTo>
                    <a:lnTo>
                      <a:pt x="2" y="16"/>
                    </a:lnTo>
                    <a:lnTo>
                      <a:pt x="2" y="18"/>
                    </a:lnTo>
                    <a:lnTo>
                      <a:pt x="2" y="22"/>
                    </a:lnTo>
                    <a:lnTo>
                      <a:pt x="0" y="22"/>
                    </a:lnTo>
                    <a:lnTo>
                      <a:pt x="0" y="0"/>
                    </a:lnTo>
                    <a:close/>
                  </a:path>
                </a:pathLst>
              </a:custGeom>
              <a:solidFill>
                <a:schemeClr val="tx1"/>
              </a:solidFill>
              <a:ln w="0">
                <a:solidFill>
                  <a:schemeClr val="tx1"/>
                </a:solidFill>
                <a:prstDash val="solid"/>
                <a:round/>
                <a:headEnd/>
                <a:tailEnd/>
              </a:ln>
            </p:spPr>
            <p:txBody>
              <a:bodyPr/>
              <a:lstStyle/>
              <a:p>
                <a:endParaRPr lang="en-GB"/>
              </a:p>
            </p:txBody>
          </p:sp>
          <p:sp>
            <p:nvSpPr>
              <p:cNvPr id="16" name="Freeform 16">
                <a:extLst>
                  <a:ext uri="{FF2B5EF4-FFF2-40B4-BE49-F238E27FC236}">
                    <a16:creationId xmlns:a16="http://schemas.microsoft.com/office/drawing/2014/main" id="{F3B63152-CF01-406A-8D69-3F3429292792}"/>
                  </a:ext>
                </a:extLst>
              </p:cNvPr>
              <p:cNvSpPr>
                <a:spLocks noEditPoints="1"/>
              </p:cNvSpPr>
              <p:nvPr userDrawn="1"/>
            </p:nvSpPr>
            <p:spPr bwMode="auto">
              <a:xfrm>
                <a:off x="1584" y="4590"/>
                <a:ext cx="94" cy="122"/>
              </a:xfrm>
              <a:custGeom>
                <a:avLst/>
                <a:gdLst>
                  <a:gd name="T0" fmla="*/ 60 w 94"/>
                  <a:gd name="T1" fmla="*/ 90 h 122"/>
                  <a:gd name="T2" fmla="*/ 20 w 94"/>
                  <a:gd name="T3" fmla="*/ 104 h 122"/>
                  <a:gd name="T4" fmla="*/ 18 w 94"/>
                  <a:gd name="T5" fmla="*/ 110 h 122"/>
                  <a:gd name="T6" fmla="*/ 18 w 94"/>
                  <a:gd name="T7" fmla="*/ 112 h 122"/>
                  <a:gd name="T8" fmla="*/ 18 w 94"/>
                  <a:gd name="T9" fmla="*/ 116 h 122"/>
                  <a:gd name="T10" fmla="*/ 22 w 94"/>
                  <a:gd name="T11" fmla="*/ 118 h 122"/>
                  <a:gd name="T12" fmla="*/ 26 w 94"/>
                  <a:gd name="T13" fmla="*/ 118 h 122"/>
                  <a:gd name="T14" fmla="*/ 28 w 94"/>
                  <a:gd name="T15" fmla="*/ 122 h 122"/>
                  <a:gd name="T16" fmla="*/ 0 w 94"/>
                  <a:gd name="T17" fmla="*/ 118 h 122"/>
                  <a:gd name="T18" fmla="*/ 6 w 94"/>
                  <a:gd name="T19" fmla="*/ 118 h 122"/>
                  <a:gd name="T20" fmla="*/ 8 w 94"/>
                  <a:gd name="T21" fmla="*/ 116 h 122"/>
                  <a:gd name="T22" fmla="*/ 10 w 94"/>
                  <a:gd name="T23" fmla="*/ 112 h 122"/>
                  <a:gd name="T24" fmla="*/ 14 w 94"/>
                  <a:gd name="T25" fmla="*/ 106 h 122"/>
                  <a:gd name="T26" fmla="*/ 46 w 94"/>
                  <a:gd name="T27" fmla="*/ 28 h 122"/>
                  <a:gd name="T28" fmla="*/ 78 w 94"/>
                  <a:gd name="T29" fmla="*/ 104 h 122"/>
                  <a:gd name="T30" fmla="*/ 80 w 94"/>
                  <a:gd name="T31" fmla="*/ 110 h 122"/>
                  <a:gd name="T32" fmla="*/ 84 w 94"/>
                  <a:gd name="T33" fmla="*/ 114 h 122"/>
                  <a:gd name="T34" fmla="*/ 86 w 94"/>
                  <a:gd name="T35" fmla="*/ 116 h 122"/>
                  <a:gd name="T36" fmla="*/ 90 w 94"/>
                  <a:gd name="T37" fmla="*/ 118 h 122"/>
                  <a:gd name="T38" fmla="*/ 94 w 94"/>
                  <a:gd name="T39" fmla="*/ 122 h 122"/>
                  <a:gd name="T40" fmla="*/ 58 w 94"/>
                  <a:gd name="T41" fmla="*/ 118 h 122"/>
                  <a:gd name="T42" fmla="*/ 64 w 94"/>
                  <a:gd name="T43" fmla="*/ 118 h 122"/>
                  <a:gd name="T44" fmla="*/ 66 w 94"/>
                  <a:gd name="T45" fmla="*/ 116 h 122"/>
                  <a:gd name="T46" fmla="*/ 68 w 94"/>
                  <a:gd name="T47" fmla="*/ 114 h 122"/>
                  <a:gd name="T48" fmla="*/ 68 w 94"/>
                  <a:gd name="T49" fmla="*/ 112 h 122"/>
                  <a:gd name="T50" fmla="*/ 66 w 94"/>
                  <a:gd name="T51" fmla="*/ 106 h 122"/>
                  <a:gd name="T52" fmla="*/ 66 w 94"/>
                  <a:gd name="T53" fmla="*/ 104 h 122"/>
                  <a:gd name="T54" fmla="*/ 58 w 94"/>
                  <a:gd name="T55" fmla="*/ 86 h 122"/>
                  <a:gd name="T56" fmla="*/ 28 w 94"/>
                  <a:gd name="T57" fmla="*/ 86 h 122"/>
                  <a:gd name="T58" fmla="*/ 52 w 94"/>
                  <a:gd name="T59" fmla="*/ 24 h 122"/>
                  <a:gd name="T60" fmla="*/ 46 w 94"/>
                  <a:gd name="T61" fmla="*/ 0 h 122"/>
                  <a:gd name="T62" fmla="*/ 52 w 94"/>
                  <a:gd name="T63" fmla="*/ 24 h 12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4" h="122">
                    <a:moveTo>
                      <a:pt x="66" y="104"/>
                    </a:moveTo>
                    <a:lnTo>
                      <a:pt x="60" y="90"/>
                    </a:lnTo>
                    <a:lnTo>
                      <a:pt x="26" y="90"/>
                    </a:lnTo>
                    <a:lnTo>
                      <a:pt x="20" y="104"/>
                    </a:lnTo>
                    <a:lnTo>
                      <a:pt x="20" y="108"/>
                    </a:lnTo>
                    <a:lnTo>
                      <a:pt x="18" y="110"/>
                    </a:lnTo>
                    <a:lnTo>
                      <a:pt x="18" y="112"/>
                    </a:lnTo>
                    <a:lnTo>
                      <a:pt x="18" y="114"/>
                    </a:lnTo>
                    <a:lnTo>
                      <a:pt x="18" y="116"/>
                    </a:lnTo>
                    <a:lnTo>
                      <a:pt x="20" y="116"/>
                    </a:lnTo>
                    <a:lnTo>
                      <a:pt x="22" y="118"/>
                    </a:lnTo>
                    <a:lnTo>
                      <a:pt x="26" y="118"/>
                    </a:lnTo>
                    <a:lnTo>
                      <a:pt x="28" y="118"/>
                    </a:lnTo>
                    <a:lnTo>
                      <a:pt x="28" y="122"/>
                    </a:lnTo>
                    <a:lnTo>
                      <a:pt x="0" y="122"/>
                    </a:lnTo>
                    <a:lnTo>
                      <a:pt x="0" y="118"/>
                    </a:lnTo>
                    <a:lnTo>
                      <a:pt x="4" y="118"/>
                    </a:lnTo>
                    <a:lnTo>
                      <a:pt x="6" y="118"/>
                    </a:lnTo>
                    <a:lnTo>
                      <a:pt x="6" y="116"/>
                    </a:lnTo>
                    <a:lnTo>
                      <a:pt x="8" y="116"/>
                    </a:lnTo>
                    <a:lnTo>
                      <a:pt x="10" y="114"/>
                    </a:lnTo>
                    <a:lnTo>
                      <a:pt x="10" y="112"/>
                    </a:lnTo>
                    <a:lnTo>
                      <a:pt x="12" y="110"/>
                    </a:lnTo>
                    <a:lnTo>
                      <a:pt x="14" y="106"/>
                    </a:lnTo>
                    <a:lnTo>
                      <a:pt x="14" y="102"/>
                    </a:lnTo>
                    <a:lnTo>
                      <a:pt x="46" y="28"/>
                    </a:lnTo>
                    <a:lnTo>
                      <a:pt x="48" y="28"/>
                    </a:lnTo>
                    <a:lnTo>
                      <a:pt x="78" y="104"/>
                    </a:lnTo>
                    <a:lnTo>
                      <a:pt x="80" y="108"/>
                    </a:lnTo>
                    <a:lnTo>
                      <a:pt x="80" y="110"/>
                    </a:lnTo>
                    <a:lnTo>
                      <a:pt x="82" y="112"/>
                    </a:lnTo>
                    <a:lnTo>
                      <a:pt x="84" y="114"/>
                    </a:lnTo>
                    <a:lnTo>
                      <a:pt x="84" y="116"/>
                    </a:lnTo>
                    <a:lnTo>
                      <a:pt x="86" y="116"/>
                    </a:lnTo>
                    <a:lnTo>
                      <a:pt x="88" y="118"/>
                    </a:lnTo>
                    <a:lnTo>
                      <a:pt x="90" y="118"/>
                    </a:lnTo>
                    <a:lnTo>
                      <a:pt x="94" y="118"/>
                    </a:lnTo>
                    <a:lnTo>
                      <a:pt x="94" y="122"/>
                    </a:lnTo>
                    <a:lnTo>
                      <a:pt x="58" y="122"/>
                    </a:lnTo>
                    <a:lnTo>
                      <a:pt x="58" y="118"/>
                    </a:lnTo>
                    <a:lnTo>
                      <a:pt x="62" y="118"/>
                    </a:lnTo>
                    <a:lnTo>
                      <a:pt x="64" y="118"/>
                    </a:lnTo>
                    <a:lnTo>
                      <a:pt x="66" y="116"/>
                    </a:lnTo>
                    <a:lnTo>
                      <a:pt x="68" y="114"/>
                    </a:lnTo>
                    <a:lnTo>
                      <a:pt x="68" y="112"/>
                    </a:lnTo>
                    <a:lnTo>
                      <a:pt x="66" y="110"/>
                    </a:lnTo>
                    <a:lnTo>
                      <a:pt x="66" y="106"/>
                    </a:lnTo>
                    <a:lnTo>
                      <a:pt x="66" y="104"/>
                    </a:lnTo>
                    <a:close/>
                    <a:moveTo>
                      <a:pt x="28" y="86"/>
                    </a:moveTo>
                    <a:lnTo>
                      <a:pt x="58" y="86"/>
                    </a:lnTo>
                    <a:lnTo>
                      <a:pt x="44" y="48"/>
                    </a:lnTo>
                    <a:lnTo>
                      <a:pt x="28" y="86"/>
                    </a:lnTo>
                    <a:close/>
                    <a:moveTo>
                      <a:pt x="52" y="24"/>
                    </a:moveTo>
                    <a:lnTo>
                      <a:pt x="32" y="0"/>
                    </a:lnTo>
                    <a:lnTo>
                      <a:pt x="46" y="0"/>
                    </a:lnTo>
                    <a:lnTo>
                      <a:pt x="54" y="24"/>
                    </a:lnTo>
                    <a:lnTo>
                      <a:pt x="52" y="24"/>
                    </a:lnTo>
                    <a:close/>
                  </a:path>
                </a:pathLst>
              </a:custGeom>
              <a:solidFill>
                <a:schemeClr val="tx1"/>
              </a:solidFill>
              <a:ln w="0">
                <a:solidFill>
                  <a:schemeClr val="tx1"/>
                </a:solidFill>
                <a:prstDash val="solid"/>
                <a:round/>
                <a:headEnd/>
                <a:tailEnd/>
              </a:ln>
            </p:spPr>
            <p:txBody>
              <a:bodyPr/>
              <a:lstStyle/>
              <a:p>
                <a:endParaRPr lang="en-GB"/>
              </a:p>
            </p:txBody>
          </p:sp>
          <p:sp>
            <p:nvSpPr>
              <p:cNvPr id="17" name="Freeform 17">
                <a:extLst>
                  <a:ext uri="{FF2B5EF4-FFF2-40B4-BE49-F238E27FC236}">
                    <a16:creationId xmlns:a16="http://schemas.microsoft.com/office/drawing/2014/main" id="{C40E389D-C96A-45C3-8A0E-B53DFB9F7201}"/>
                  </a:ext>
                </a:extLst>
              </p:cNvPr>
              <p:cNvSpPr>
                <a:spLocks noEditPoints="1"/>
              </p:cNvSpPr>
              <p:nvPr userDrawn="1"/>
            </p:nvSpPr>
            <p:spPr bwMode="auto">
              <a:xfrm>
                <a:off x="1710" y="4620"/>
                <a:ext cx="88" cy="92"/>
              </a:xfrm>
              <a:custGeom>
                <a:avLst/>
                <a:gdLst>
                  <a:gd name="T0" fmla="*/ 0 w 88"/>
                  <a:gd name="T1" fmla="*/ 92 h 92"/>
                  <a:gd name="T2" fmla="*/ 4 w 88"/>
                  <a:gd name="T3" fmla="*/ 88 h 92"/>
                  <a:gd name="T4" fmla="*/ 8 w 88"/>
                  <a:gd name="T5" fmla="*/ 88 h 92"/>
                  <a:gd name="T6" fmla="*/ 10 w 88"/>
                  <a:gd name="T7" fmla="*/ 86 h 92"/>
                  <a:gd name="T8" fmla="*/ 12 w 88"/>
                  <a:gd name="T9" fmla="*/ 84 h 92"/>
                  <a:gd name="T10" fmla="*/ 12 w 88"/>
                  <a:gd name="T11" fmla="*/ 80 h 92"/>
                  <a:gd name="T12" fmla="*/ 12 w 88"/>
                  <a:gd name="T13" fmla="*/ 74 h 92"/>
                  <a:gd name="T14" fmla="*/ 12 w 88"/>
                  <a:gd name="T15" fmla="*/ 12 h 92"/>
                  <a:gd name="T16" fmla="*/ 12 w 88"/>
                  <a:gd name="T17" fmla="*/ 8 h 92"/>
                  <a:gd name="T18" fmla="*/ 10 w 88"/>
                  <a:gd name="T19" fmla="*/ 6 h 92"/>
                  <a:gd name="T20" fmla="*/ 8 w 88"/>
                  <a:gd name="T21" fmla="*/ 2 h 92"/>
                  <a:gd name="T22" fmla="*/ 4 w 88"/>
                  <a:gd name="T23" fmla="*/ 2 h 92"/>
                  <a:gd name="T24" fmla="*/ 0 w 88"/>
                  <a:gd name="T25" fmla="*/ 0 h 92"/>
                  <a:gd name="T26" fmla="*/ 42 w 88"/>
                  <a:gd name="T27" fmla="*/ 0 h 92"/>
                  <a:gd name="T28" fmla="*/ 52 w 88"/>
                  <a:gd name="T29" fmla="*/ 0 h 92"/>
                  <a:gd name="T30" fmla="*/ 62 w 88"/>
                  <a:gd name="T31" fmla="*/ 2 h 92"/>
                  <a:gd name="T32" fmla="*/ 68 w 88"/>
                  <a:gd name="T33" fmla="*/ 6 h 92"/>
                  <a:gd name="T34" fmla="*/ 74 w 88"/>
                  <a:gd name="T35" fmla="*/ 10 h 92"/>
                  <a:gd name="T36" fmla="*/ 80 w 88"/>
                  <a:gd name="T37" fmla="*/ 16 h 92"/>
                  <a:gd name="T38" fmla="*/ 84 w 88"/>
                  <a:gd name="T39" fmla="*/ 24 h 92"/>
                  <a:gd name="T40" fmla="*/ 86 w 88"/>
                  <a:gd name="T41" fmla="*/ 34 h 92"/>
                  <a:gd name="T42" fmla="*/ 88 w 88"/>
                  <a:gd name="T43" fmla="*/ 44 h 92"/>
                  <a:gd name="T44" fmla="*/ 86 w 88"/>
                  <a:gd name="T45" fmla="*/ 56 h 92"/>
                  <a:gd name="T46" fmla="*/ 84 w 88"/>
                  <a:gd name="T47" fmla="*/ 64 h 92"/>
                  <a:gd name="T48" fmla="*/ 80 w 88"/>
                  <a:gd name="T49" fmla="*/ 74 h 92"/>
                  <a:gd name="T50" fmla="*/ 72 w 88"/>
                  <a:gd name="T51" fmla="*/ 82 h 92"/>
                  <a:gd name="T52" fmla="*/ 56 w 88"/>
                  <a:gd name="T53" fmla="*/ 88 h 92"/>
                  <a:gd name="T54" fmla="*/ 38 w 88"/>
                  <a:gd name="T55" fmla="*/ 92 h 92"/>
                  <a:gd name="T56" fmla="*/ 24 w 88"/>
                  <a:gd name="T57" fmla="*/ 6 h 92"/>
                  <a:gd name="T58" fmla="*/ 28 w 88"/>
                  <a:gd name="T59" fmla="*/ 86 h 92"/>
                  <a:gd name="T60" fmla="*/ 36 w 88"/>
                  <a:gd name="T61" fmla="*/ 86 h 92"/>
                  <a:gd name="T62" fmla="*/ 42 w 88"/>
                  <a:gd name="T63" fmla="*/ 86 h 92"/>
                  <a:gd name="T64" fmla="*/ 50 w 88"/>
                  <a:gd name="T65" fmla="*/ 84 h 92"/>
                  <a:gd name="T66" fmla="*/ 58 w 88"/>
                  <a:gd name="T67" fmla="*/ 80 h 92"/>
                  <a:gd name="T68" fmla="*/ 64 w 88"/>
                  <a:gd name="T69" fmla="*/ 76 h 92"/>
                  <a:gd name="T70" fmla="*/ 68 w 88"/>
                  <a:gd name="T71" fmla="*/ 68 h 92"/>
                  <a:gd name="T72" fmla="*/ 72 w 88"/>
                  <a:gd name="T73" fmla="*/ 60 h 92"/>
                  <a:gd name="T74" fmla="*/ 72 w 88"/>
                  <a:gd name="T75" fmla="*/ 50 h 92"/>
                  <a:gd name="T76" fmla="*/ 72 w 88"/>
                  <a:gd name="T77" fmla="*/ 40 h 92"/>
                  <a:gd name="T78" fmla="*/ 72 w 88"/>
                  <a:gd name="T79" fmla="*/ 30 h 92"/>
                  <a:gd name="T80" fmla="*/ 68 w 88"/>
                  <a:gd name="T81" fmla="*/ 22 h 92"/>
                  <a:gd name="T82" fmla="*/ 64 w 88"/>
                  <a:gd name="T83" fmla="*/ 16 h 92"/>
                  <a:gd name="T84" fmla="*/ 58 w 88"/>
                  <a:gd name="T85" fmla="*/ 10 h 92"/>
                  <a:gd name="T86" fmla="*/ 50 w 88"/>
                  <a:gd name="T87" fmla="*/ 6 h 92"/>
                  <a:gd name="T88" fmla="*/ 42 w 88"/>
                  <a:gd name="T89" fmla="*/ 4 h 92"/>
                  <a:gd name="T90" fmla="*/ 34 w 88"/>
                  <a:gd name="T91" fmla="*/ 4 h 92"/>
                  <a:gd name="T92" fmla="*/ 28 w 88"/>
                  <a:gd name="T93" fmla="*/ 6 h 92"/>
                  <a:gd name="T94" fmla="*/ 24 w 88"/>
                  <a:gd name="T95" fmla="*/ 6 h 9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88" h="92">
                    <a:moveTo>
                      <a:pt x="38" y="92"/>
                    </a:moveTo>
                    <a:lnTo>
                      <a:pt x="0" y="92"/>
                    </a:lnTo>
                    <a:lnTo>
                      <a:pt x="0" y="88"/>
                    </a:lnTo>
                    <a:lnTo>
                      <a:pt x="4" y="88"/>
                    </a:lnTo>
                    <a:lnTo>
                      <a:pt x="6" y="88"/>
                    </a:lnTo>
                    <a:lnTo>
                      <a:pt x="8" y="88"/>
                    </a:lnTo>
                    <a:lnTo>
                      <a:pt x="10" y="86"/>
                    </a:lnTo>
                    <a:lnTo>
                      <a:pt x="10" y="84"/>
                    </a:lnTo>
                    <a:lnTo>
                      <a:pt x="12" y="84"/>
                    </a:lnTo>
                    <a:lnTo>
                      <a:pt x="12" y="82"/>
                    </a:lnTo>
                    <a:lnTo>
                      <a:pt x="12" y="80"/>
                    </a:lnTo>
                    <a:lnTo>
                      <a:pt x="12" y="78"/>
                    </a:lnTo>
                    <a:lnTo>
                      <a:pt x="12" y="74"/>
                    </a:lnTo>
                    <a:lnTo>
                      <a:pt x="12" y="16"/>
                    </a:lnTo>
                    <a:lnTo>
                      <a:pt x="12" y="12"/>
                    </a:lnTo>
                    <a:lnTo>
                      <a:pt x="12" y="10"/>
                    </a:lnTo>
                    <a:lnTo>
                      <a:pt x="12" y="8"/>
                    </a:lnTo>
                    <a:lnTo>
                      <a:pt x="12" y="6"/>
                    </a:lnTo>
                    <a:lnTo>
                      <a:pt x="10" y="6"/>
                    </a:lnTo>
                    <a:lnTo>
                      <a:pt x="10" y="4"/>
                    </a:lnTo>
                    <a:lnTo>
                      <a:pt x="8" y="2"/>
                    </a:lnTo>
                    <a:lnTo>
                      <a:pt x="6" y="2"/>
                    </a:lnTo>
                    <a:lnTo>
                      <a:pt x="4" y="2"/>
                    </a:lnTo>
                    <a:lnTo>
                      <a:pt x="0" y="2"/>
                    </a:lnTo>
                    <a:lnTo>
                      <a:pt x="0" y="0"/>
                    </a:lnTo>
                    <a:lnTo>
                      <a:pt x="36" y="0"/>
                    </a:lnTo>
                    <a:lnTo>
                      <a:pt x="42" y="0"/>
                    </a:lnTo>
                    <a:lnTo>
                      <a:pt x="48" y="0"/>
                    </a:lnTo>
                    <a:lnTo>
                      <a:pt x="52" y="0"/>
                    </a:lnTo>
                    <a:lnTo>
                      <a:pt x="58" y="2"/>
                    </a:lnTo>
                    <a:lnTo>
                      <a:pt x="62" y="2"/>
                    </a:lnTo>
                    <a:lnTo>
                      <a:pt x="64" y="4"/>
                    </a:lnTo>
                    <a:lnTo>
                      <a:pt x="68" y="6"/>
                    </a:lnTo>
                    <a:lnTo>
                      <a:pt x="72" y="8"/>
                    </a:lnTo>
                    <a:lnTo>
                      <a:pt x="74" y="10"/>
                    </a:lnTo>
                    <a:lnTo>
                      <a:pt x="76" y="14"/>
                    </a:lnTo>
                    <a:lnTo>
                      <a:pt x="80" y="16"/>
                    </a:lnTo>
                    <a:lnTo>
                      <a:pt x="82" y="20"/>
                    </a:lnTo>
                    <a:lnTo>
                      <a:pt x="84" y="24"/>
                    </a:lnTo>
                    <a:lnTo>
                      <a:pt x="86" y="30"/>
                    </a:lnTo>
                    <a:lnTo>
                      <a:pt x="86" y="34"/>
                    </a:lnTo>
                    <a:lnTo>
                      <a:pt x="88" y="40"/>
                    </a:lnTo>
                    <a:lnTo>
                      <a:pt x="88" y="44"/>
                    </a:lnTo>
                    <a:lnTo>
                      <a:pt x="88" y="50"/>
                    </a:lnTo>
                    <a:lnTo>
                      <a:pt x="86" y="56"/>
                    </a:lnTo>
                    <a:lnTo>
                      <a:pt x="86" y="60"/>
                    </a:lnTo>
                    <a:lnTo>
                      <a:pt x="84" y="64"/>
                    </a:lnTo>
                    <a:lnTo>
                      <a:pt x="82" y="70"/>
                    </a:lnTo>
                    <a:lnTo>
                      <a:pt x="80" y="74"/>
                    </a:lnTo>
                    <a:lnTo>
                      <a:pt x="76" y="76"/>
                    </a:lnTo>
                    <a:lnTo>
                      <a:pt x="72" y="82"/>
                    </a:lnTo>
                    <a:lnTo>
                      <a:pt x="64" y="86"/>
                    </a:lnTo>
                    <a:lnTo>
                      <a:pt x="56" y="88"/>
                    </a:lnTo>
                    <a:lnTo>
                      <a:pt x="48" y="90"/>
                    </a:lnTo>
                    <a:lnTo>
                      <a:pt x="38" y="92"/>
                    </a:lnTo>
                    <a:close/>
                    <a:moveTo>
                      <a:pt x="24" y="6"/>
                    </a:moveTo>
                    <a:lnTo>
                      <a:pt x="24" y="84"/>
                    </a:lnTo>
                    <a:lnTo>
                      <a:pt x="28" y="86"/>
                    </a:lnTo>
                    <a:lnTo>
                      <a:pt x="32" y="86"/>
                    </a:lnTo>
                    <a:lnTo>
                      <a:pt x="36" y="86"/>
                    </a:lnTo>
                    <a:lnTo>
                      <a:pt x="38" y="86"/>
                    </a:lnTo>
                    <a:lnTo>
                      <a:pt x="42" y="86"/>
                    </a:lnTo>
                    <a:lnTo>
                      <a:pt x="46" y="86"/>
                    </a:lnTo>
                    <a:lnTo>
                      <a:pt x="50" y="84"/>
                    </a:lnTo>
                    <a:lnTo>
                      <a:pt x="54" y="82"/>
                    </a:lnTo>
                    <a:lnTo>
                      <a:pt x="58" y="80"/>
                    </a:lnTo>
                    <a:lnTo>
                      <a:pt x="60" y="78"/>
                    </a:lnTo>
                    <a:lnTo>
                      <a:pt x="64" y="76"/>
                    </a:lnTo>
                    <a:lnTo>
                      <a:pt x="66" y="72"/>
                    </a:lnTo>
                    <a:lnTo>
                      <a:pt x="68" y="68"/>
                    </a:lnTo>
                    <a:lnTo>
                      <a:pt x="70" y="64"/>
                    </a:lnTo>
                    <a:lnTo>
                      <a:pt x="72" y="60"/>
                    </a:lnTo>
                    <a:lnTo>
                      <a:pt x="72" y="56"/>
                    </a:lnTo>
                    <a:lnTo>
                      <a:pt x="72" y="50"/>
                    </a:lnTo>
                    <a:lnTo>
                      <a:pt x="72" y="46"/>
                    </a:lnTo>
                    <a:lnTo>
                      <a:pt x="72" y="40"/>
                    </a:lnTo>
                    <a:lnTo>
                      <a:pt x="72" y="36"/>
                    </a:lnTo>
                    <a:lnTo>
                      <a:pt x="72" y="30"/>
                    </a:lnTo>
                    <a:lnTo>
                      <a:pt x="70" y="26"/>
                    </a:lnTo>
                    <a:lnTo>
                      <a:pt x="68" y="22"/>
                    </a:lnTo>
                    <a:lnTo>
                      <a:pt x="66" y="18"/>
                    </a:lnTo>
                    <a:lnTo>
                      <a:pt x="64" y="16"/>
                    </a:lnTo>
                    <a:lnTo>
                      <a:pt x="60" y="12"/>
                    </a:lnTo>
                    <a:lnTo>
                      <a:pt x="58" y="10"/>
                    </a:lnTo>
                    <a:lnTo>
                      <a:pt x="54" y="8"/>
                    </a:lnTo>
                    <a:lnTo>
                      <a:pt x="50" y="6"/>
                    </a:lnTo>
                    <a:lnTo>
                      <a:pt x="46" y="6"/>
                    </a:lnTo>
                    <a:lnTo>
                      <a:pt x="42" y="4"/>
                    </a:lnTo>
                    <a:lnTo>
                      <a:pt x="38" y="4"/>
                    </a:lnTo>
                    <a:lnTo>
                      <a:pt x="34" y="4"/>
                    </a:lnTo>
                    <a:lnTo>
                      <a:pt x="32" y="6"/>
                    </a:lnTo>
                    <a:lnTo>
                      <a:pt x="28" y="6"/>
                    </a:lnTo>
                    <a:lnTo>
                      <a:pt x="24" y="6"/>
                    </a:lnTo>
                    <a:close/>
                  </a:path>
                </a:pathLst>
              </a:custGeom>
              <a:solidFill>
                <a:schemeClr val="tx1"/>
              </a:solidFill>
              <a:ln w="0">
                <a:solidFill>
                  <a:schemeClr val="tx1"/>
                </a:solidFill>
                <a:prstDash val="solid"/>
                <a:round/>
                <a:headEnd/>
                <a:tailEnd/>
              </a:ln>
            </p:spPr>
            <p:txBody>
              <a:bodyPr/>
              <a:lstStyle/>
              <a:p>
                <a:endParaRPr lang="en-GB"/>
              </a:p>
            </p:txBody>
          </p:sp>
          <p:sp>
            <p:nvSpPr>
              <p:cNvPr id="18" name="Freeform 18">
                <a:extLst>
                  <a:ext uri="{FF2B5EF4-FFF2-40B4-BE49-F238E27FC236}">
                    <a16:creationId xmlns:a16="http://schemas.microsoft.com/office/drawing/2014/main" id="{88833C33-1037-4DF6-A35C-9DE13706D602}"/>
                  </a:ext>
                </a:extLst>
              </p:cNvPr>
              <p:cNvSpPr>
                <a:spLocks/>
              </p:cNvSpPr>
              <p:nvPr userDrawn="1"/>
            </p:nvSpPr>
            <p:spPr bwMode="auto">
              <a:xfrm>
                <a:off x="1800" y="4620"/>
                <a:ext cx="76" cy="92"/>
              </a:xfrm>
              <a:custGeom>
                <a:avLst/>
                <a:gdLst>
                  <a:gd name="T0" fmla="*/ 26 w 76"/>
                  <a:gd name="T1" fmla="*/ 4 h 92"/>
                  <a:gd name="T2" fmla="*/ 44 w 76"/>
                  <a:gd name="T3" fmla="*/ 40 h 92"/>
                  <a:gd name="T4" fmla="*/ 50 w 76"/>
                  <a:gd name="T5" fmla="*/ 40 h 92"/>
                  <a:gd name="T6" fmla="*/ 54 w 76"/>
                  <a:gd name="T7" fmla="*/ 40 h 92"/>
                  <a:gd name="T8" fmla="*/ 56 w 76"/>
                  <a:gd name="T9" fmla="*/ 36 h 92"/>
                  <a:gd name="T10" fmla="*/ 58 w 76"/>
                  <a:gd name="T11" fmla="*/ 32 h 92"/>
                  <a:gd name="T12" fmla="*/ 58 w 76"/>
                  <a:gd name="T13" fmla="*/ 28 h 92"/>
                  <a:gd name="T14" fmla="*/ 60 w 76"/>
                  <a:gd name="T15" fmla="*/ 60 h 92"/>
                  <a:gd name="T16" fmla="*/ 58 w 76"/>
                  <a:gd name="T17" fmla="*/ 56 h 92"/>
                  <a:gd name="T18" fmla="*/ 56 w 76"/>
                  <a:gd name="T19" fmla="*/ 52 h 92"/>
                  <a:gd name="T20" fmla="*/ 56 w 76"/>
                  <a:gd name="T21" fmla="*/ 50 h 92"/>
                  <a:gd name="T22" fmla="*/ 52 w 76"/>
                  <a:gd name="T23" fmla="*/ 48 h 92"/>
                  <a:gd name="T24" fmla="*/ 50 w 76"/>
                  <a:gd name="T25" fmla="*/ 46 h 92"/>
                  <a:gd name="T26" fmla="*/ 44 w 76"/>
                  <a:gd name="T27" fmla="*/ 46 h 92"/>
                  <a:gd name="T28" fmla="*/ 26 w 76"/>
                  <a:gd name="T29" fmla="*/ 76 h 92"/>
                  <a:gd name="T30" fmla="*/ 26 w 76"/>
                  <a:gd name="T31" fmla="*/ 80 h 92"/>
                  <a:gd name="T32" fmla="*/ 26 w 76"/>
                  <a:gd name="T33" fmla="*/ 84 h 92"/>
                  <a:gd name="T34" fmla="*/ 28 w 76"/>
                  <a:gd name="T35" fmla="*/ 86 h 92"/>
                  <a:gd name="T36" fmla="*/ 30 w 76"/>
                  <a:gd name="T37" fmla="*/ 86 h 92"/>
                  <a:gd name="T38" fmla="*/ 48 w 76"/>
                  <a:gd name="T39" fmla="*/ 86 h 92"/>
                  <a:gd name="T40" fmla="*/ 54 w 76"/>
                  <a:gd name="T41" fmla="*/ 86 h 92"/>
                  <a:gd name="T42" fmla="*/ 58 w 76"/>
                  <a:gd name="T43" fmla="*/ 86 h 92"/>
                  <a:gd name="T44" fmla="*/ 62 w 76"/>
                  <a:gd name="T45" fmla="*/ 82 h 92"/>
                  <a:gd name="T46" fmla="*/ 66 w 76"/>
                  <a:gd name="T47" fmla="*/ 78 h 92"/>
                  <a:gd name="T48" fmla="*/ 70 w 76"/>
                  <a:gd name="T49" fmla="*/ 72 h 92"/>
                  <a:gd name="T50" fmla="*/ 76 w 76"/>
                  <a:gd name="T51" fmla="*/ 68 h 92"/>
                  <a:gd name="T52" fmla="*/ 0 w 76"/>
                  <a:gd name="T53" fmla="*/ 92 h 92"/>
                  <a:gd name="T54" fmla="*/ 4 w 76"/>
                  <a:gd name="T55" fmla="*/ 88 h 92"/>
                  <a:gd name="T56" fmla="*/ 8 w 76"/>
                  <a:gd name="T57" fmla="*/ 88 h 92"/>
                  <a:gd name="T58" fmla="*/ 10 w 76"/>
                  <a:gd name="T59" fmla="*/ 86 h 92"/>
                  <a:gd name="T60" fmla="*/ 12 w 76"/>
                  <a:gd name="T61" fmla="*/ 84 h 92"/>
                  <a:gd name="T62" fmla="*/ 12 w 76"/>
                  <a:gd name="T63" fmla="*/ 80 h 92"/>
                  <a:gd name="T64" fmla="*/ 14 w 76"/>
                  <a:gd name="T65" fmla="*/ 76 h 92"/>
                  <a:gd name="T66" fmla="*/ 14 w 76"/>
                  <a:gd name="T67" fmla="*/ 12 h 92"/>
                  <a:gd name="T68" fmla="*/ 12 w 76"/>
                  <a:gd name="T69" fmla="*/ 8 h 92"/>
                  <a:gd name="T70" fmla="*/ 12 w 76"/>
                  <a:gd name="T71" fmla="*/ 4 h 92"/>
                  <a:gd name="T72" fmla="*/ 8 w 76"/>
                  <a:gd name="T73" fmla="*/ 2 h 92"/>
                  <a:gd name="T74" fmla="*/ 4 w 76"/>
                  <a:gd name="T75" fmla="*/ 2 h 92"/>
                  <a:gd name="T76" fmla="*/ 0 w 76"/>
                  <a:gd name="T77" fmla="*/ 0 h 92"/>
                  <a:gd name="T78" fmla="*/ 68 w 76"/>
                  <a:gd name="T79" fmla="*/ 20 h 92"/>
                  <a:gd name="T80" fmla="*/ 66 w 76"/>
                  <a:gd name="T81" fmla="*/ 16 h 92"/>
                  <a:gd name="T82" fmla="*/ 64 w 76"/>
                  <a:gd name="T83" fmla="*/ 12 h 92"/>
                  <a:gd name="T84" fmla="*/ 62 w 76"/>
                  <a:gd name="T85" fmla="*/ 8 h 92"/>
                  <a:gd name="T86" fmla="*/ 58 w 76"/>
                  <a:gd name="T87" fmla="*/ 6 h 92"/>
                  <a:gd name="T88" fmla="*/ 54 w 76"/>
                  <a:gd name="T89" fmla="*/ 4 h 92"/>
                  <a:gd name="T90" fmla="*/ 50 w 76"/>
                  <a:gd name="T91" fmla="*/ 4 h 9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76" h="92">
                    <a:moveTo>
                      <a:pt x="50" y="4"/>
                    </a:moveTo>
                    <a:lnTo>
                      <a:pt x="26" y="4"/>
                    </a:lnTo>
                    <a:lnTo>
                      <a:pt x="26" y="40"/>
                    </a:lnTo>
                    <a:lnTo>
                      <a:pt x="44" y="40"/>
                    </a:lnTo>
                    <a:lnTo>
                      <a:pt x="48" y="40"/>
                    </a:lnTo>
                    <a:lnTo>
                      <a:pt x="50" y="40"/>
                    </a:lnTo>
                    <a:lnTo>
                      <a:pt x="52" y="40"/>
                    </a:lnTo>
                    <a:lnTo>
                      <a:pt x="54" y="40"/>
                    </a:lnTo>
                    <a:lnTo>
                      <a:pt x="54" y="38"/>
                    </a:lnTo>
                    <a:lnTo>
                      <a:pt x="56" y="36"/>
                    </a:lnTo>
                    <a:lnTo>
                      <a:pt x="58" y="32"/>
                    </a:lnTo>
                    <a:lnTo>
                      <a:pt x="58" y="30"/>
                    </a:lnTo>
                    <a:lnTo>
                      <a:pt x="58" y="28"/>
                    </a:lnTo>
                    <a:lnTo>
                      <a:pt x="60" y="28"/>
                    </a:lnTo>
                    <a:lnTo>
                      <a:pt x="60" y="60"/>
                    </a:lnTo>
                    <a:lnTo>
                      <a:pt x="58" y="60"/>
                    </a:lnTo>
                    <a:lnTo>
                      <a:pt x="58" y="56"/>
                    </a:lnTo>
                    <a:lnTo>
                      <a:pt x="58" y="54"/>
                    </a:lnTo>
                    <a:lnTo>
                      <a:pt x="56" y="52"/>
                    </a:lnTo>
                    <a:lnTo>
                      <a:pt x="56" y="50"/>
                    </a:lnTo>
                    <a:lnTo>
                      <a:pt x="54" y="48"/>
                    </a:lnTo>
                    <a:lnTo>
                      <a:pt x="52" y="48"/>
                    </a:lnTo>
                    <a:lnTo>
                      <a:pt x="52" y="46"/>
                    </a:lnTo>
                    <a:lnTo>
                      <a:pt x="50" y="46"/>
                    </a:lnTo>
                    <a:lnTo>
                      <a:pt x="48" y="46"/>
                    </a:lnTo>
                    <a:lnTo>
                      <a:pt x="44" y="46"/>
                    </a:lnTo>
                    <a:lnTo>
                      <a:pt x="26" y="46"/>
                    </a:lnTo>
                    <a:lnTo>
                      <a:pt x="26" y="76"/>
                    </a:lnTo>
                    <a:lnTo>
                      <a:pt x="26" y="78"/>
                    </a:lnTo>
                    <a:lnTo>
                      <a:pt x="26" y="80"/>
                    </a:lnTo>
                    <a:lnTo>
                      <a:pt x="26" y="82"/>
                    </a:lnTo>
                    <a:lnTo>
                      <a:pt x="26" y="84"/>
                    </a:lnTo>
                    <a:lnTo>
                      <a:pt x="28" y="86"/>
                    </a:lnTo>
                    <a:lnTo>
                      <a:pt x="30" y="86"/>
                    </a:lnTo>
                    <a:lnTo>
                      <a:pt x="32" y="86"/>
                    </a:lnTo>
                    <a:lnTo>
                      <a:pt x="48" y="86"/>
                    </a:lnTo>
                    <a:lnTo>
                      <a:pt x="50" y="86"/>
                    </a:lnTo>
                    <a:lnTo>
                      <a:pt x="54" y="86"/>
                    </a:lnTo>
                    <a:lnTo>
                      <a:pt x="56" y="86"/>
                    </a:lnTo>
                    <a:lnTo>
                      <a:pt x="58" y="86"/>
                    </a:lnTo>
                    <a:lnTo>
                      <a:pt x="60" y="84"/>
                    </a:lnTo>
                    <a:lnTo>
                      <a:pt x="62" y="82"/>
                    </a:lnTo>
                    <a:lnTo>
                      <a:pt x="64" y="80"/>
                    </a:lnTo>
                    <a:lnTo>
                      <a:pt x="66" y="78"/>
                    </a:lnTo>
                    <a:lnTo>
                      <a:pt x="68" y="76"/>
                    </a:lnTo>
                    <a:lnTo>
                      <a:pt x="70" y="72"/>
                    </a:lnTo>
                    <a:lnTo>
                      <a:pt x="72" y="68"/>
                    </a:lnTo>
                    <a:lnTo>
                      <a:pt x="76" y="68"/>
                    </a:lnTo>
                    <a:lnTo>
                      <a:pt x="68" y="92"/>
                    </a:lnTo>
                    <a:lnTo>
                      <a:pt x="0" y="92"/>
                    </a:lnTo>
                    <a:lnTo>
                      <a:pt x="0" y="88"/>
                    </a:lnTo>
                    <a:lnTo>
                      <a:pt x="4" y="88"/>
                    </a:lnTo>
                    <a:lnTo>
                      <a:pt x="6" y="88"/>
                    </a:lnTo>
                    <a:lnTo>
                      <a:pt x="8" y="88"/>
                    </a:lnTo>
                    <a:lnTo>
                      <a:pt x="10" y="88"/>
                    </a:lnTo>
                    <a:lnTo>
                      <a:pt x="10" y="86"/>
                    </a:lnTo>
                    <a:lnTo>
                      <a:pt x="12" y="86"/>
                    </a:lnTo>
                    <a:lnTo>
                      <a:pt x="12" y="84"/>
                    </a:lnTo>
                    <a:lnTo>
                      <a:pt x="12" y="82"/>
                    </a:lnTo>
                    <a:lnTo>
                      <a:pt x="12" y="80"/>
                    </a:lnTo>
                    <a:lnTo>
                      <a:pt x="14" y="78"/>
                    </a:lnTo>
                    <a:lnTo>
                      <a:pt x="14" y="76"/>
                    </a:lnTo>
                    <a:lnTo>
                      <a:pt x="14" y="16"/>
                    </a:lnTo>
                    <a:lnTo>
                      <a:pt x="14" y="12"/>
                    </a:lnTo>
                    <a:lnTo>
                      <a:pt x="12" y="10"/>
                    </a:lnTo>
                    <a:lnTo>
                      <a:pt x="12" y="8"/>
                    </a:lnTo>
                    <a:lnTo>
                      <a:pt x="12" y="6"/>
                    </a:lnTo>
                    <a:lnTo>
                      <a:pt x="12" y="4"/>
                    </a:lnTo>
                    <a:lnTo>
                      <a:pt x="10" y="4"/>
                    </a:lnTo>
                    <a:lnTo>
                      <a:pt x="8" y="2"/>
                    </a:lnTo>
                    <a:lnTo>
                      <a:pt x="6" y="2"/>
                    </a:lnTo>
                    <a:lnTo>
                      <a:pt x="4" y="2"/>
                    </a:lnTo>
                    <a:lnTo>
                      <a:pt x="0" y="2"/>
                    </a:lnTo>
                    <a:lnTo>
                      <a:pt x="0" y="0"/>
                    </a:lnTo>
                    <a:lnTo>
                      <a:pt x="68" y="0"/>
                    </a:lnTo>
                    <a:lnTo>
                      <a:pt x="68" y="20"/>
                    </a:lnTo>
                    <a:lnTo>
                      <a:pt x="66" y="20"/>
                    </a:lnTo>
                    <a:lnTo>
                      <a:pt x="66" y="16"/>
                    </a:lnTo>
                    <a:lnTo>
                      <a:pt x="64" y="14"/>
                    </a:lnTo>
                    <a:lnTo>
                      <a:pt x="64" y="12"/>
                    </a:lnTo>
                    <a:lnTo>
                      <a:pt x="64" y="10"/>
                    </a:lnTo>
                    <a:lnTo>
                      <a:pt x="62" y="8"/>
                    </a:lnTo>
                    <a:lnTo>
                      <a:pt x="60" y="6"/>
                    </a:lnTo>
                    <a:lnTo>
                      <a:pt x="58" y="6"/>
                    </a:lnTo>
                    <a:lnTo>
                      <a:pt x="56" y="6"/>
                    </a:lnTo>
                    <a:lnTo>
                      <a:pt x="54" y="4"/>
                    </a:lnTo>
                    <a:lnTo>
                      <a:pt x="52" y="4"/>
                    </a:lnTo>
                    <a:lnTo>
                      <a:pt x="50" y="4"/>
                    </a:lnTo>
                    <a:close/>
                  </a:path>
                </a:pathLst>
              </a:custGeom>
              <a:solidFill>
                <a:schemeClr val="tx1"/>
              </a:solidFill>
              <a:ln w="0">
                <a:solidFill>
                  <a:schemeClr val="tx1"/>
                </a:solidFill>
                <a:prstDash val="solid"/>
                <a:round/>
                <a:headEnd/>
                <a:tailEnd/>
              </a:ln>
            </p:spPr>
            <p:txBody>
              <a:bodyPr/>
              <a:lstStyle/>
              <a:p>
                <a:endParaRPr lang="en-GB"/>
              </a:p>
            </p:txBody>
          </p:sp>
          <p:sp>
            <p:nvSpPr>
              <p:cNvPr id="19" name="Freeform 19">
                <a:extLst>
                  <a:ext uri="{FF2B5EF4-FFF2-40B4-BE49-F238E27FC236}">
                    <a16:creationId xmlns:a16="http://schemas.microsoft.com/office/drawing/2014/main" id="{D223EAE7-BA7F-400E-83E2-764B4AD18925}"/>
                  </a:ext>
                </a:extLst>
              </p:cNvPr>
              <p:cNvSpPr>
                <a:spLocks/>
              </p:cNvSpPr>
              <p:nvPr userDrawn="1"/>
            </p:nvSpPr>
            <p:spPr bwMode="auto">
              <a:xfrm>
                <a:off x="1878" y="4618"/>
                <a:ext cx="90" cy="96"/>
              </a:xfrm>
              <a:custGeom>
                <a:avLst/>
                <a:gdLst>
                  <a:gd name="T0" fmla="*/ 76 w 90"/>
                  <a:gd name="T1" fmla="*/ 0 h 96"/>
                  <a:gd name="T2" fmla="*/ 76 w 90"/>
                  <a:gd name="T3" fmla="*/ 28 h 96"/>
                  <a:gd name="T4" fmla="*/ 74 w 90"/>
                  <a:gd name="T5" fmla="*/ 20 h 96"/>
                  <a:gd name="T6" fmla="*/ 70 w 90"/>
                  <a:gd name="T7" fmla="*/ 14 h 96"/>
                  <a:gd name="T8" fmla="*/ 66 w 90"/>
                  <a:gd name="T9" fmla="*/ 10 h 96"/>
                  <a:gd name="T10" fmla="*/ 60 w 90"/>
                  <a:gd name="T11" fmla="*/ 6 h 96"/>
                  <a:gd name="T12" fmla="*/ 52 w 90"/>
                  <a:gd name="T13" fmla="*/ 4 h 96"/>
                  <a:gd name="T14" fmla="*/ 44 w 90"/>
                  <a:gd name="T15" fmla="*/ 4 h 96"/>
                  <a:gd name="T16" fmla="*/ 36 w 90"/>
                  <a:gd name="T17" fmla="*/ 6 h 96"/>
                  <a:gd name="T18" fmla="*/ 30 w 90"/>
                  <a:gd name="T19" fmla="*/ 10 h 96"/>
                  <a:gd name="T20" fmla="*/ 24 w 90"/>
                  <a:gd name="T21" fmla="*/ 14 h 96"/>
                  <a:gd name="T22" fmla="*/ 20 w 90"/>
                  <a:gd name="T23" fmla="*/ 22 h 96"/>
                  <a:gd name="T24" fmla="*/ 18 w 90"/>
                  <a:gd name="T25" fmla="*/ 30 h 96"/>
                  <a:gd name="T26" fmla="*/ 16 w 90"/>
                  <a:gd name="T27" fmla="*/ 40 h 96"/>
                  <a:gd name="T28" fmla="*/ 16 w 90"/>
                  <a:gd name="T29" fmla="*/ 52 h 96"/>
                  <a:gd name="T30" fmla="*/ 18 w 90"/>
                  <a:gd name="T31" fmla="*/ 60 h 96"/>
                  <a:gd name="T32" fmla="*/ 20 w 90"/>
                  <a:gd name="T33" fmla="*/ 70 h 96"/>
                  <a:gd name="T34" fmla="*/ 24 w 90"/>
                  <a:gd name="T35" fmla="*/ 78 h 96"/>
                  <a:gd name="T36" fmla="*/ 30 w 90"/>
                  <a:gd name="T37" fmla="*/ 84 h 96"/>
                  <a:gd name="T38" fmla="*/ 36 w 90"/>
                  <a:gd name="T39" fmla="*/ 88 h 96"/>
                  <a:gd name="T40" fmla="*/ 44 w 90"/>
                  <a:gd name="T41" fmla="*/ 90 h 96"/>
                  <a:gd name="T42" fmla="*/ 52 w 90"/>
                  <a:gd name="T43" fmla="*/ 90 h 96"/>
                  <a:gd name="T44" fmla="*/ 58 w 90"/>
                  <a:gd name="T45" fmla="*/ 90 h 96"/>
                  <a:gd name="T46" fmla="*/ 66 w 90"/>
                  <a:gd name="T47" fmla="*/ 86 h 96"/>
                  <a:gd name="T48" fmla="*/ 66 w 90"/>
                  <a:gd name="T49" fmla="*/ 56 h 96"/>
                  <a:gd name="T50" fmla="*/ 66 w 90"/>
                  <a:gd name="T51" fmla="*/ 52 h 96"/>
                  <a:gd name="T52" fmla="*/ 66 w 90"/>
                  <a:gd name="T53" fmla="*/ 48 h 96"/>
                  <a:gd name="T54" fmla="*/ 62 w 90"/>
                  <a:gd name="T55" fmla="*/ 46 h 96"/>
                  <a:gd name="T56" fmla="*/ 60 w 90"/>
                  <a:gd name="T57" fmla="*/ 46 h 96"/>
                  <a:gd name="T58" fmla="*/ 56 w 90"/>
                  <a:gd name="T59" fmla="*/ 46 h 96"/>
                  <a:gd name="T60" fmla="*/ 90 w 90"/>
                  <a:gd name="T61" fmla="*/ 44 h 96"/>
                  <a:gd name="T62" fmla="*/ 88 w 90"/>
                  <a:gd name="T63" fmla="*/ 46 h 96"/>
                  <a:gd name="T64" fmla="*/ 84 w 90"/>
                  <a:gd name="T65" fmla="*/ 46 h 96"/>
                  <a:gd name="T66" fmla="*/ 82 w 90"/>
                  <a:gd name="T67" fmla="*/ 48 h 96"/>
                  <a:gd name="T68" fmla="*/ 80 w 90"/>
                  <a:gd name="T69" fmla="*/ 50 h 96"/>
                  <a:gd name="T70" fmla="*/ 80 w 90"/>
                  <a:gd name="T71" fmla="*/ 56 h 96"/>
                  <a:gd name="T72" fmla="*/ 80 w 90"/>
                  <a:gd name="T73" fmla="*/ 88 h 96"/>
                  <a:gd name="T74" fmla="*/ 70 w 90"/>
                  <a:gd name="T75" fmla="*/ 92 h 96"/>
                  <a:gd name="T76" fmla="*/ 60 w 90"/>
                  <a:gd name="T77" fmla="*/ 94 h 96"/>
                  <a:gd name="T78" fmla="*/ 48 w 90"/>
                  <a:gd name="T79" fmla="*/ 96 h 96"/>
                  <a:gd name="T80" fmla="*/ 30 w 90"/>
                  <a:gd name="T81" fmla="*/ 92 h 96"/>
                  <a:gd name="T82" fmla="*/ 16 w 90"/>
                  <a:gd name="T83" fmla="*/ 84 h 96"/>
                  <a:gd name="T84" fmla="*/ 8 w 90"/>
                  <a:gd name="T85" fmla="*/ 74 h 96"/>
                  <a:gd name="T86" fmla="*/ 4 w 90"/>
                  <a:gd name="T87" fmla="*/ 64 h 96"/>
                  <a:gd name="T88" fmla="*/ 0 w 90"/>
                  <a:gd name="T89" fmla="*/ 54 h 96"/>
                  <a:gd name="T90" fmla="*/ 0 w 90"/>
                  <a:gd name="T91" fmla="*/ 44 h 96"/>
                  <a:gd name="T92" fmla="*/ 2 w 90"/>
                  <a:gd name="T93" fmla="*/ 34 h 96"/>
                  <a:gd name="T94" fmla="*/ 6 w 90"/>
                  <a:gd name="T95" fmla="*/ 26 h 96"/>
                  <a:gd name="T96" fmla="*/ 12 w 90"/>
                  <a:gd name="T97" fmla="*/ 18 h 96"/>
                  <a:gd name="T98" fmla="*/ 18 w 90"/>
                  <a:gd name="T99" fmla="*/ 10 h 96"/>
                  <a:gd name="T100" fmla="*/ 24 w 90"/>
                  <a:gd name="T101" fmla="*/ 6 h 96"/>
                  <a:gd name="T102" fmla="*/ 32 w 90"/>
                  <a:gd name="T103" fmla="*/ 2 h 96"/>
                  <a:gd name="T104" fmla="*/ 42 w 90"/>
                  <a:gd name="T105" fmla="*/ 0 h 96"/>
                  <a:gd name="T106" fmla="*/ 50 w 90"/>
                  <a:gd name="T107" fmla="*/ 0 h 96"/>
                  <a:gd name="T108" fmla="*/ 56 w 90"/>
                  <a:gd name="T109" fmla="*/ 0 h 96"/>
                  <a:gd name="T110" fmla="*/ 60 w 90"/>
                  <a:gd name="T111" fmla="*/ 2 h 96"/>
                  <a:gd name="T112" fmla="*/ 66 w 90"/>
                  <a:gd name="T113" fmla="*/ 4 h 96"/>
                  <a:gd name="T114" fmla="*/ 70 w 90"/>
                  <a:gd name="T115" fmla="*/ 4 h 96"/>
                  <a:gd name="T116" fmla="*/ 72 w 90"/>
                  <a:gd name="T117" fmla="*/ 6 h 96"/>
                  <a:gd name="T118" fmla="*/ 74 w 90"/>
                  <a:gd name="T119" fmla="*/ 4 h 96"/>
                  <a:gd name="T120" fmla="*/ 74 w 90"/>
                  <a:gd name="T121" fmla="*/ 2 h 96"/>
                  <a:gd name="T122" fmla="*/ 74 w 90"/>
                  <a:gd name="T123" fmla="*/ 0 h 9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90" h="96">
                    <a:moveTo>
                      <a:pt x="74" y="0"/>
                    </a:moveTo>
                    <a:lnTo>
                      <a:pt x="76" y="0"/>
                    </a:lnTo>
                    <a:lnTo>
                      <a:pt x="78" y="28"/>
                    </a:lnTo>
                    <a:lnTo>
                      <a:pt x="76" y="28"/>
                    </a:lnTo>
                    <a:lnTo>
                      <a:pt x="76" y="24"/>
                    </a:lnTo>
                    <a:lnTo>
                      <a:pt x="74" y="20"/>
                    </a:lnTo>
                    <a:lnTo>
                      <a:pt x="72" y="18"/>
                    </a:lnTo>
                    <a:lnTo>
                      <a:pt x="70" y="14"/>
                    </a:lnTo>
                    <a:lnTo>
                      <a:pt x="68" y="12"/>
                    </a:lnTo>
                    <a:lnTo>
                      <a:pt x="66" y="10"/>
                    </a:lnTo>
                    <a:lnTo>
                      <a:pt x="62" y="8"/>
                    </a:lnTo>
                    <a:lnTo>
                      <a:pt x="60" y="6"/>
                    </a:lnTo>
                    <a:lnTo>
                      <a:pt x="56" y="6"/>
                    </a:lnTo>
                    <a:lnTo>
                      <a:pt x="52" y="4"/>
                    </a:lnTo>
                    <a:lnTo>
                      <a:pt x="48" y="4"/>
                    </a:lnTo>
                    <a:lnTo>
                      <a:pt x="44" y="4"/>
                    </a:lnTo>
                    <a:lnTo>
                      <a:pt x="40" y="6"/>
                    </a:lnTo>
                    <a:lnTo>
                      <a:pt x="36" y="6"/>
                    </a:lnTo>
                    <a:lnTo>
                      <a:pt x="34" y="8"/>
                    </a:lnTo>
                    <a:lnTo>
                      <a:pt x="30" y="10"/>
                    </a:lnTo>
                    <a:lnTo>
                      <a:pt x="28" y="12"/>
                    </a:lnTo>
                    <a:lnTo>
                      <a:pt x="24" y="14"/>
                    </a:lnTo>
                    <a:lnTo>
                      <a:pt x="22" y="18"/>
                    </a:lnTo>
                    <a:lnTo>
                      <a:pt x="20" y="22"/>
                    </a:lnTo>
                    <a:lnTo>
                      <a:pt x="18" y="26"/>
                    </a:lnTo>
                    <a:lnTo>
                      <a:pt x="18" y="30"/>
                    </a:lnTo>
                    <a:lnTo>
                      <a:pt x="16" y="36"/>
                    </a:lnTo>
                    <a:lnTo>
                      <a:pt x="16" y="40"/>
                    </a:lnTo>
                    <a:lnTo>
                      <a:pt x="16" y="46"/>
                    </a:lnTo>
                    <a:lnTo>
                      <a:pt x="16" y="52"/>
                    </a:lnTo>
                    <a:lnTo>
                      <a:pt x="16" y="56"/>
                    </a:lnTo>
                    <a:lnTo>
                      <a:pt x="18" y="60"/>
                    </a:lnTo>
                    <a:lnTo>
                      <a:pt x="18" y="66"/>
                    </a:lnTo>
                    <a:lnTo>
                      <a:pt x="20" y="70"/>
                    </a:lnTo>
                    <a:lnTo>
                      <a:pt x="22" y="74"/>
                    </a:lnTo>
                    <a:lnTo>
                      <a:pt x="24" y="78"/>
                    </a:lnTo>
                    <a:lnTo>
                      <a:pt x="28" y="80"/>
                    </a:lnTo>
                    <a:lnTo>
                      <a:pt x="30" y="84"/>
                    </a:lnTo>
                    <a:lnTo>
                      <a:pt x="32" y="86"/>
                    </a:lnTo>
                    <a:lnTo>
                      <a:pt x="36" y="88"/>
                    </a:lnTo>
                    <a:lnTo>
                      <a:pt x="40" y="90"/>
                    </a:lnTo>
                    <a:lnTo>
                      <a:pt x="44" y="90"/>
                    </a:lnTo>
                    <a:lnTo>
                      <a:pt x="48" y="90"/>
                    </a:lnTo>
                    <a:lnTo>
                      <a:pt x="52" y="90"/>
                    </a:lnTo>
                    <a:lnTo>
                      <a:pt x="56" y="90"/>
                    </a:lnTo>
                    <a:lnTo>
                      <a:pt x="58" y="90"/>
                    </a:lnTo>
                    <a:lnTo>
                      <a:pt x="62" y="88"/>
                    </a:lnTo>
                    <a:lnTo>
                      <a:pt x="66" y="86"/>
                    </a:lnTo>
                    <a:lnTo>
                      <a:pt x="66" y="60"/>
                    </a:lnTo>
                    <a:lnTo>
                      <a:pt x="66" y="56"/>
                    </a:lnTo>
                    <a:lnTo>
                      <a:pt x="66" y="54"/>
                    </a:lnTo>
                    <a:lnTo>
                      <a:pt x="66" y="52"/>
                    </a:lnTo>
                    <a:lnTo>
                      <a:pt x="66" y="50"/>
                    </a:lnTo>
                    <a:lnTo>
                      <a:pt x="66" y="48"/>
                    </a:lnTo>
                    <a:lnTo>
                      <a:pt x="64" y="48"/>
                    </a:lnTo>
                    <a:lnTo>
                      <a:pt x="62" y="46"/>
                    </a:lnTo>
                    <a:lnTo>
                      <a:pt x="60" y="46"/>
                    </a:lnTo>
                    <a:lnTo>
                      <a:pt x="58" y="46"/>
                    </a:lnTo>
                    <a:lnTo>
                      <a:pt x="56" y="46"/>
                    </a:lnTo>
                    <a:lnTo>
                      <a:pt x="56" y="44"/>
                    </a:lnTo>
                    <a:lnTo>
                      <a:pt x="90" y="44"/>
                    </a:lnTo>
                    <a:lnTo>
                      <a:pt x="90" y="46"/>
                    </a:lnTo>
                    <a:lnTo>
                      <a:pt x="88" y="46"/>
                    </a:lnTo>
                    <a:lnTo>
                      <a:pt x="86" y="46"/>
                    </a:lnTo>
                    <a:lnTo>
                      <a:pt x="84" y="46"/>
                    </a:lnTo>
                    <a:lnTo>
                      <a:pt x="82" y="48"/>
                    </a:lnTo>
                    <a:lnTo>
                      <a:pt x="80" y="50"/>
                    </a:lnTo>
                    <a:lnTo>
                      <a:pt x="80" y="52"/>
                    </a:lnTo>
                    <a:lnTo>
                      <a:pt x="80" y="56"/>
                    </a:lnTo>
                    <a:lnTo>
                      <a:pt x="80" y="60"/>
                    </a:lnTo>
                    <a:lnTo>
                      <a:pt x="80" y="88"/>
                    </a:lnTo>
                    <a:lnTo>
                      <a:pt x="74" y="90"/>
                    </a:lnTo>
                    <a:lnTo>
                      <a:pt x="70" y="92"/>
                    </a:lnTo>
                    <a:lnTo>
                      <a:pt x="64" y="94"/>
                    </a:lnTo>
                    <a:lnTo>
                      <a:pt x="60" y="94"/>
                    </a:lnTo>
                    <a:lnTo>
                      <a:pt x="54" y="96"/>
                    </a:lnTo>
                    <a:lnTo>
                      <a:pt x="48" y="96"/>
                    </a:lnTo>
                    <a:lnTo>
                      <a:pt x="40" y="94"/>
                    </a:lnTo>
                    <a:lnTo>
                      <a:pt x="30" y="92"/>
                    </a:lnTo>
                    <a:lnTo>
                      <a:pt x="22" y="90"/>
                    </a:lnTo>
                    <a:lnTo>
                      <a:pt x="16" y="84"/>
                    </a:lnTo>
                    <a:lnTo>
                      <a:pt x="10" y="78"/>
                    </a:lnTo>
                    <a:lnTo>
                      <a:pt x="8" y="74"/>
                    </a:lnTo>
                    <a:lnTo>
                      <a:pt x="4" y="70"/>
                    </a:lnTo>
                    <a:lnTo>
                      <a:pt x="4" y="64"/>
                    </a:lnTo>
                    <a:lnTo>
                      <a:pt x="2" y="60"/>
                    </a:lnTo>
                    <a:lnTo>
                      <a:pt x="0" y="54"/>
                    </a:lnTo>
                    <a:lnTo>
                      <a:pt x="0" y="48"/>
                    </a:lnTo>
                    <a:lnTo>
                      <a:pt x="0" y="44"/>
                    </a:lnTo>
                    <a:lnTo>
                      <a:pt x="2" y="40"/>
                    </a:lnTo>
                    <a:lnTo>
                      <a:pt x="2" y="34"/>
                    </a:lnTo>
                    <a:lnTo>
                      <a:pt x="4" y="30"/>
                    </a:lnTo>
                    <a:lnTo>
                      <a:pt x="6" y="26"/>
                    </a:lnTo>
                    <a:lnTo>
                      <a:pt x="8" y="22"/>
                    </a:lnTo>
                    <a:lnTo>
                      <a:pt x="12" y="18"/>
                    </a:lnTo>
                    <a:lnTo>
                      <a:pt x="14" y="14"/>
                    </a:lnTo>
                    <a:lnTo>
                      <a:pt x="18" y="10"/>
                    </a:lnTo>
                    <a:lnTo>
                      <a:pt x="20" y="8"/>
                    </a:lnTo>
                    <a:lnTo>
                      <a:pt x="24" y="6"/>
                    </a:lnTo>
                    <a:lnTo>
                      <a:pt x="28" y="4"/>
                    </a:lnTo>
                    <a:lnTo>
                      <a:pt x="32" y="2"/>
                    </a:lnTo>
                    <a:lnTo>
                      <a:pt x="36" y="0"/>
                    </a:lnTo>
                    <a:lnTo>
                      <a:pt x="42" y="0"/>
                    </a:lnTo>
                    <a:lnTo>
                      <a:pt x="46" y="0"/>
                    </a:lnTo>
                    <a:lnTo>
                      <a:pt x="50" y="0"/>
                    </a:lnTo>
                    <a:lnTo>
                      <a:pt x="52" y="0"/>
                    </a:lnTo>
                    <a:lnTo>
                      <a:pt x="56" y="0"/>
                    </a:lnTo>
                    <a:lnTo>
                      <a:pt x="58" y="0"/>
                    </a:lnTo>
                    <a:lnTo>
                      <a:pt x="60" y="2"/>
                    </a:lnTo>
                    <a:lnTo>
                      <a:pt x="62" y="2"/>
                    </a:lnTo>
                    <a:lnTo>
                      <a:pt x="66" y="4"/>
                    </a:lnTo>
                    <a:lnTo>
                      <a:pt x="68" y="4"/>
                    </a:lnTo>
                    <a:lnTo>
                      <a:pt x="70" y="4"/>
                    </a:lnTo>
                    <a:lnTo>
                      <a:pt x="70" y="6"/>
                    </a:lnTo>
                    <a:lnTo>
                      <a:pt x="72" y="6"/>
                    </a:lnTo>
                    <a:lnTo>
                      <a:pt x="72" y="4"/>
                    </a:lnTo>
                    <a:lnTo>
                      <a:pt x="74" y="4"/>
                    </a:lnTo>
                    <a:lnTo>
                      <a:pt x="74" y="2"/>
                    </a:lnTo>
                    <a:lnTo>
                      <a:pt x="74" y="0"/>
                    </a:lnTo>
                    <a:close/>
                  </a:path>
                </a:pathLst>
              </a:custGeom>
              <a:solidFill>
                <a:schemeClr val="tx1"/>
              </a:solidFill>
              <a:ln w="0">
                <a:solidFill>
                  <a:schemeClr val="tx1"/>
                </a:solidFill>
                <a:prstDash val="solid"/>
                <a:round/>
                <a:headEnd/>
                <a:tailEnd/>
              </a:ln>
            </p:spPr>
            <p:txBody>
              <a:bodyPr/>
              <a:lstStyle/>
              <a:p>
                <a:endParaRPr lang="en-GB"/>
              </a:p>
            </p:txBody>
          </p:sp>
          <p:sp>
            <p:nvSpPr>
              <p:cNvPr id="20" name="Freeform 20">
                <a:extLst>
                  <a:ext uri="{FF2B5EF4-FFF2-40B4-BE49-F238E27FC236}">
                    <a16:creationId xmlns:a16="http://schemas.microsoft.com/office/drawing/2014/main" id="{14B3D79F-0BC5-4393-B3D0-CB14B65252DD}"/>
                  </a:ext>
                </a:extLst>
              </p:cNvPr>
              <p:cNvSpPr>
                <a:spLocks/>
              </p:cNvSpPr>
              <p:nvPr userDrawn="1"/>
            </p:nvSpPr>
            <p:spPr bwMode="auto">
              <a:xfrm>
                <a:off x="1968" y="4620"/>
                <a:ext cx="74" cy="92"/>
              </a:xfrm>
              <a:custGeom>
                <a:avLst/>
                <a:gdLst>
                  <a:gd name="T0" fmla="*/ 74 w 74"/>
                  <a:gd name="T1" fmla="*/ 66 h 92"/>
                  <a:gd name="T2" fmla="*/ 0 w 74"/>
                  <a:gd name="T3" fmla="*/ 92 h 92"/>
                  <a:gd name="T4" fmla="*/ 2 w 74"/>
                  <a:gd name="T5" fmla="*/ 88 h 92"/>
                  <a:gd name="T6" fmla="*/ 6 w 74"/>
                  <a:gd name="T7" fmla="*/ 88 h 92"/>
                  <a:gd name="T8" fmla="*/ 10 w 74"/>
                  <a:gd name="T9" fmla="*/ 86 h 92"/>
                  <a:gd name="T10" fmla="*/ 10 w 74"/>
                  <a:gd name="T11" fmla="*/ 84 h 92"/>
                  <a:gd name="T12" fmla="*/ 12 w 74"/>
                  <a:gd name="T13" fmla="*/ 80 h 92"/>
                  <a:gd name="T14" fmla="*/ 12 w 74"/>
                  <a:gd name="T15" fmla="*/ 74 h 92"/>
                  <a:gd name="T16" fmla="*/ 12 w 74"/>
                  <a:gd name="T17" fmla="*/ 12 h 92"/>
                  <a:gd name="T18" fmla="*/ 10 w 74"/>
                  <a:gd name="T19" fmla="*/ 8 h 92"/>
                  <a:gd name="T20" fmla="*/ 10 w 74"/>
                  <a:gd name="T21" fmla="*/ 6 h 92"/>
                  <a:gd name="T22" fmla="*/ 6 w 74"/>
                  <a:gd name="T23" fmla="*/ 2 h 92"/>
                  <a:gd name="T24" fmla="*/ 2 w 74"/>
                  <a:gd name="T25" fmla="*/ 2 h 92"/>
                  <a:gd name="T26" fmla="*/ 0 w 74"/>
                  <a:gd name="T27" fmla="*/ 0 h 92"/>
                  <a:gd name="T28" fmla="*/ 38 w 74"/>
                  <a:gd name="T29" fmla="*/ 2 h 92"/>
                  <a:gd name="T30" fmla="*/ 32 w 74"/>
                  <a:gd name="T31" fmla="*/ 2 h 92"/>
                  <a:gd name="T32" fmla="*/ 28 w 74"/>
                  <a:gd name="T33" fmla="*/ 4 h 92"/>
                  <a:gd name="T34" fmla="*/ 26 w 74"/>
                  <a:gd name="T35" fmla="*/ 6 h 92"/>
                  <a:gd name="T36" fmla="*/ 24 w 74"/>
                  <a:gd name="T37" fmla="*/ 8 h 92"/>
                  <a:gd name="T38" fmla="*/ 24 w 74"/>
                  <a:gd name="T39" fmla="*/ 12 h 92"/>
                  <a:gd name="T40" fmla="*/ 24 w 74"/>
                  <a:gd name="T41" fmla="*/ 18 h 92"/>
                  <a:gd name="T42" fmla="*/ 24 w 74"/>
                  <a:gd name="T43" fmla="*/ 78 h 92"/>
                  <a:gd name="T44" fmla="*/ 24 w 74"/>
                  <a:gd name="T45" fmla="*/ 82 h 92"/>
                  <a:gd name="T46" fmla="*/ 26 w 74"/>
                  <a:gd name="T47" fmla="*/ 84 h 92"/>
                  <a:gd name="T48" fmla="*/ 28 w 74"/>
                  <a:gd name="T49" fmla="*/ 84 h 92"/>
                  <a:gd name="T50" fmla="*/ 30 w 74"/>
                  <a:gd name="T51" fmla="*/ 86 h 92"/>
                  <a:gd name="T52" fmla="*/ 34 w 74"/>
                  <a:gd name="T53" fmla="*/ 86 h 92"/>
                  <a:gd name="T54" fmla="*/ 44 w 74"/>
                  <a:gd name="T55" fmla="*/ 86 h 92"/>
                  <a:gd name="T56" fmla="*/ 50 w 74"/>
                  <a:gd name="T57" fmla="*/ 86 h 92"/>
                  <a:gd name="T58" fmla="*/ 56 w 74"/>
                  <a:gd name="T59" fmla="*/ 84 h 92"/>
                  <a:gd name="T60" fmla="*/ 60 w 74"/>
                  <a:gd name="T61" fmla="*/ 82 h 92"/>
                  <a:gd name="T62" fmla="*/ 66 w 74"/>
                  <a:gd name="T63" fmla="*/ 78 h 92"/>
                  <a:gd name="T64" fmla="*/ 68 w 74"/>
                  <a:gd name="T65" fmla="*/ 74 h 92"/>
                  <a:gd name="T66" fmla="*/ 72 w 74"/>
                  <a:gd name="T67" fmla="*/ 66 h 9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74" h="92">
                    <a:moveTo>
                      <a:pt x="72" y="66"/>
                    </a:moveTo>
                    <a:lnTo>
                      <a:pt x="74" y="66"/>
                    </a:lnTo>
                    <a:lnTo>
                      <a:pt x="66" y="92"/>
                    </a:lnTo>
                    <a:lnTo>
                      <a:pt x="0" y="92"/>
                    </a:lnTo>
                    <a:lnTo>
                      <a:pt x="0" y="88"/>
                    </a:lnTo>
                    <a:lnTo>
                      <a:pt x="2" y="88"/>
                    </a:lnTo>
                    <a:lnTo>
                      <a:pt x="4" y="88"/>
                    </a:lnTo>
                    <a:lnTo>
                      <a:pt x="6" y="88"/>
                    </a:lnTo>
                    <a:lnTo>
                      <a:pt x="8" y="88"/>
                    </a:lnTo>
                    <a:lnTo>
                      <a:pt x="10" y="86"/>
                    </a:lnTo>
                    <a:lnTo>
                      <a:pt x="10" y="84"/>
                    </a:lnTo>
                    <a:lnTo>
                      <a:pt x="12" y="82"/>
                    </a:lnTo>
                    <a:lnTo>
                      <a:pt x="12" y="80"/>
                    </a:lnTo>
                    <a:lnTo>
                      <a:pt x="12" y="78"/>
                    </a:lnTo>
                    <a:lnTo>
                      <a:pt x="12" y="74"/>
                    </a:lnTo>
                    <a:lnTo>
                      <a:pt x="12" y="16"/>
                    </a:lnTo>
                    <a:lnTo>
                      <a:pt x="12" y="12"/>
                    </a:lnTo>
                    <a:lnTo>
                      <a:pt x="12" y="10"/>
                    </a:lnTo>
                    <a:lnTo>
                      <a:pt x="10" y="8"/>
                    </a:lnTo>
                    <a:lnTo>
                      <a:pt x="10" y="6"/>
                    </a:lnTo>
                    <a:lnTo>
                      <a:pt x="8" y="4"/>
                    </a:lnTo>
                    <a:lnTo>
                      <a:pt x="6" y="2"/>
                    </a:lnTo>
                    <a:lnTo>
                      <a:pt x="4" y="2"/>
                    </a:lnTo>
                    <a:lnTo>
                      <a:pt x="2" y="2"/>
                    </a:lnTo>
                    <a:lnTo>
                      <a:pt x="0" y="2"/>
                    </a:lnTo>
                    <a:lnTo>
                      <a:pt x="0" y="0"/>
                    </a:lnTo>
                    <a:lnTo>
                      <a:pt x="38" y="0"/>
                    </a:lnTo>
                    <a:lnTo>
                      <a:pt x="38" y="2"/>
                    </a:lnTo>
                    <a:lnTo>
                      <a:pt x="36" y="2"/>
                    </a:lnTo>
                    <a:lnTo>
                      <a:pt x="32" y="2"/>
                    </a:lnTo>
                    <a:lnTo>
                      <a:pt x="30" y="2"/>
                    </a:lnTo>
                    <a:lnTo>
                      <a:pt x="28" y="4"/>
                    </a:lnTo>
                    <a:lnTo>
                      <a:pt x="26" y="6"/>
                    </a:lnTo>
                    <a:lnTo>
                      <a:pt x="24" y="6"/>
                    </a:lnTo>
                    <a:lnTo>
                      <a:pt x="24" y="8"/>
                    </a:lnTo>
                    <a:lnTo>
                      <a:pt x="24" y="10"/>
                    </a:lnTo>
                    <a:lnTo>
                      <a:pt x="24" y="12"/>
                    </a:lnTo>
                    <a:lnTo>
                      <a:pt x="24" y="14"/>
                    </a:lnTo>
                    <a:lnTo>
                      <a:pt x="24" y="18"/>
                    </a:lnTo>
                    <a:lnTo>
                      <a:pt x="24" y="74"/>
                    </a:lnTo>
                    <a:lnTo>
                      <a:pt x="24" y="78"/>
                    </a:lnTo>
                    <a:lnTo>
                      <a:pt x="24" y="80"/>
                    </a:lnTo>
                    <a:lnTo>
                      <a:pt x="24" y="82"/>
                    </a:lnTo>
                    <a:lnTo>
                      <a:pt x="26" y="84"/>
                    </a:lnTo>
                    <a:lnTo>
                      <a:pt x="28" y="84"/>
                    </a:lnTo>
                    <a:lnTo>
                      <a:pt x="30" y="86"/>
                    </a:lnTo>
                    <a:lnTo>
                      <a:pt x="32" y="86"/>
                    </a:lnTo>
                    <a:lnTo>
                      <a:pt x="34" y="86"/>
                    </a:lnTo>
                    <a:lnTo>
                      <a:pt x="38" y="86"/>
                    </a:lnTo>
                    <a:lnTo>
                      <a:pt x="44" y="86"/>
                    </a:lnTo>
                    <a:lnTo>
                      <a:pt x="48" y="86"/>
                    </a:lnTo>
                    <a:lnTo>
                      <a:pt x="50" y="86"/>
                    </a:lnTo>
                    <a:lnTo>
                      <a:pt x="54" y="84"/>
                    </a:lnTo>
                    <a:lnTo>
                      <a:pt x="56" y="84"/>
                    </a:lnTo>
                    <a:lnTo>
                      <a:pt x="58" y="84"/>
                    </a:lnTo>
                    <a:lnTo>
                      <a:pt x="60" y="82"/>
                    </a:lnTo>
                    <a:lnTo>
                      <a:pt x="62" y="80"/>
                    </a:lnTo>
                    <a:lnTo>
                      <a:pt x="66" y="78"/>
                    </a:lnTo>
                    <a:lnTo>
                      <a:pt x="66" y="76"/>
                    </a:lnTo>
                    <a:lnTo>
                      <a:pt x="68" y="74"/>
                    </a:lnTo>
                    <a:lnTo>
                      <a:pt x="70" y="70"/>
                    </a:lnTo>
                    <a:lnTo>
                      <a:pt x="72" y="66"/>
                    </a:lnTo>
                    <a:close/>
                  </a:path>
                </a:pathLst>
              </a:custGeom>
              <a:solidFill>
                <a:schemeClr val="tx1"/>
              </a:solidFill>
              <a:ln w="0">
                <a:solidFill>
                  <a:schemeClr val="tx1"/>
                </a:solidFill>
                <a:prstDash val="solid"/>
                <a:round/>
                <a:headEnd/>
                <a:tailEnd/>
              </a:ln>
            </p:spPr>
            <p:txBody>
              <a:bodyPr/>
              <a:lstStyle/>
              <a:p>
                <a:endParaRPr lang="en-GB"/>
              </a:p>
            </p:txBody>
          </p:sp>
          <p:sp>
            <p:nvSpPr>
              <p:cNvPr id="21" name="Freeform 21">
                <a:extLst>
                  <a:ext uri="{FF2B5EF4-FFF2-40B4-BE49-F238E27FC236}">
                    <a16:creationId xmlns:a16="http://schemas.microsoft.com/office/drawing/2014/main" id="{3CD7FDCD-5569-4BA2-9A63-165179759D4F}"/>
                  </a:ext>
                </a:extLst>
              </p:cNvPr>
              <p:cNvSpPr>
                <a:spLocks/>
              </p:cNvSpPr>
              <p:nvPr userDrawn="1"/>
            </p:nvSpPr>
            <p:spPr bwMode="auto">
              <a:xfrm>
                <a:off x="2042" y="4620"/>
                <a:ext cx="38" cy="92"/>
              </a:xfrm>
              <a:custGeom>
                <a:avLst/>
                <a:gdLst>
                  <a:gd name="T0" fmla="*/ 36 w 38"/>
                  <a:gd name="T1" fmla="*/ 88 h 92"/>
                  <a:gd name="T2" fmla="*/ 38 w 38"/>
                  <a:gd name="T3" fmla="*/ 88 h 92"/>
                  <a:gd name="T4" fmla="*/ 38 w 38"/>
                  <a:gd name="T5" fmla="*/ 92 h 92"/>
                  <a:gd name="T6" fmla="*/ 0 w 38"/>
                  <a:gd name="T7" fmla="*/ 92 h 92"/>
                  <a:gd name="T8" fmla="*/ 0 w 38"/>
                  <a:gd name="T9" fmla="*/ 88 h 92"/>
                  <a:gd name="T10" fmla="*/ 4 w 38"/>
                  <a:gd name="T11" fmla="*/ 88 h 92"/>
                  <a:gd name="T12" fmla="*/ 6 w 38"/>
                  <a:gd name="T13" fmla="*/ 88 h 92"/>
                  <a:gd name="T14" fmla="*/ 8 w 38"/>
                  <a:gd name="T15" fmla="*/ 88 h 92"/>
                  <a:gd name="T16" fmla="*/ 10 w 38"/>
                  <a:gd name="T17" fmla="*/ 86 h 92"/>
                  <a:gd name="T18" fmla="*/ 12 w 38"/>
                  <a:gd name="T19" fmla="*/ 86 h 92"/>
                  <a:gd name="T20" fmla="*/ 12 w 38"/>
                  <a:gd name="T21" fmla="*/ 84 h 92"/>
                  <a:gd name="T22" fmla="*/ 12 w 38"/>
                  <a:gd name="T23" fmla="*/ 82 h 92"/>
                  <a:gd name="T24" fmla="*/ 14 w 38"/>
                  <a:gd name="T25" fmla="*/ 80 h 92"/>
                  <a:gd name="T26" fmla="*/ 14 w 38"/>
                  <a:gd name="T27" fmla="*/ 78 h 92"/>
                  <a:gd name="T28" fmla="*/ 14 w 38"/>
                  <a:gd name="T29" fmla="*/ 74 h 92"/>
                  <a:gd name="T30" fmla="*/ 14 w 38"/>
                  <a:gd name="T31" fmla="*/ 16 h 92"/>
                  <a:gd name="T32" fmla="*/ 14 w 38"/>
                  <a:gd name="T33" fmla="*/ 12 h 92"/>
                  <a:gd name="T34" fmla="*/ 14 w 38"/>
                  <a:gd name="T35" fmla="*/ 10 h 92"/>
                  <a:gd name="T36" fmla="*/ 12 w 38"/>
                  <a:gd name="T37" fmla="*/ 8 h 92"/>
                  <a:gd name="T38" fmla="*/ 12 w 38"/>
                  <a:gd name="T39" fmla="*/ 6 h 92"/>
                  <a:gd name="T40" fmla="*/ 12 w 38"/>
                  <a:gd name="T41" fmla="*/ 6 h 92"/>
                  <a:gd name="T42" fmla="*/ 12 w 38"/>
                  <a:gd name="T43" fmla="*/ 4 h 92"/>
                  <a:gd name="T44" fmla="*/ 10 w 38"/>
                  <a:gd name="T45" fmla="*/ 4 h 92"/>
                  <a:gd name="T46" fmla="*/ 8 w 38"/>
                  <a:gd name="T47" fmla="*/ 2 h 92"/>
                  <a:gd name="T48" fmla="*/ 6 w 38"/>
                  <a:gd name="T49" fmla="*/ 2 h 92"/>
                  <a:gd name="T50" fmla="*/ 4 w 38"/>
                  <a:gd name="T51" fmla="*/ 2 h 92"/>
                  <a:gd name="T52" fmla="*/ 0 w 38"/>
                  <a:gd name="T53" fmla="*/ 2 h 92"/>
                  <a:gd name="T54" fmla="*/ 0 w 38"/>
                  <a:gd name="T55" fmla="*/ 0 h 92"/>
                  <a:gd name="T56" fmla="*/ 38 w 38"/>
                  <a:gd name="T57" fmla="*/ 0 h 92"/>
                  <a:gd name="T58" fmla="*/ 38 w 38"/>
                  <a:gd name="T59" fmla="*/ 2 h 92"/>
                  <a:gd name="T60" fmla="*/ 36 w 38"/>
                  <a:gd name="T61" fmla="*/ 2 h 92"/>
                  <a:gd name="T62" fmla="*/ 32 w 38"/>
                  <a:gd name="T63" fmla="*/ 2 h 92"/>
                  <a:gd name="T64" fmla="*/ 30 w 38"/>
                  <a:gd name="T65" fmla="*/ 2 h 92"/>
                  <a:gd name="T66" fmla="*/ 28 w 38"/>
                  <a:gd name="T67" fmla="*/ 4 h 92"/>
                  <a:gd name="T68" fmla="*/ 28 w 38"/>
                  <a:gd name="T69" fmla="*/ 6 h 92"/>
                  <a:gd name="T70" fmla="*/ 26 w 38"/>
                  <a:gd name="T71" fmla="*/ 6 h 92"/>
                  <a:gd name="T72" fmla="*/ 26 w 38"/>
                  <a:gd name="T73" fmla="*/ 8 h 92"/>
                  <a:gd name="T74" fmla="*/ 26 w 38"/>
                  <a:gd name="T75" fmla="*/ 10 h 92"/>
                  <a:gd name="T76" fmla="*/ 26 w 38"/>
                  <a:gd name="T77" fmla="*/ 12 h 92"/>
                  <a:gd name="T78" fmla="*/ 26 w 38"/>
                  <a:gd name="T79" fmla="*/ 16 h 92"/>
                  <a:gd name="T80" fmla="*/ 26 w 38"/>
                  <a:gd name="T81" fmla="*/ 74 h 92"/>
                  <a:gd name="T82" fmla="*/ 26 w 38"/>
                  <a:gd name="T83" fmla="*/ 78 h 92"/>
                  <a:gd name="T84" fmla="*/ 26 w 38"/>
                  <a:gd name="T85" fmla="*/ 80 h 92"/>
                  <a:gd name="T86" fmla="*/ 26 w 38"/>
                  <a:gd name="T87" fmla="*/ 82 h 92"/>
                  <a:gd name="T88" fmla="*/ 26 w 38"/>
                  <a:gd name="T89" fmla="*/ 84 h 92"/>
                  <a:gd name="T90" fmla="*/ 28 w 38"/>
                  <a:gd name="T91" fmla="*/ 86 h 92"/>
                  <a:gd name="T92" fmla="*/ 28 w 38"/>
                  <a:gd name="T93" fmla="*/ 86 h 92"/>
                  <a:gd name="T94" fmla="*/ 30 w 38"/>
                  <a:gd name="T95" fmla="*/ 88 h 92"/>
                  <a:gd name="T96" fmla="*/ 32 w 38"/>
                  <a:gd name="T97" fmla="*/ 88 h 92"/>
                  <a:gd name="T98" fmla="*/ 34 w 38"/>
                  <a:gd name="T99" fmla="*/ 88 h 92"/>
                  <a:gd name="T100" fmla="*/ 36 w 38"/>
                  <a:gd name="T101" fmla="*/ 88 h 92"/>
                  <a:gd name="T102" fmla="*/ 36 w 38"/>
                  <a:gd name="T103" fmla="*/ 88 h 9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8" h="92">
                    <a:moveTo>
                      <a:pt x="36" y="88"/>
                    </a:moveTo>
                    <a:lnTo>
                      <a:pt x="38" y="88"/>
                    </a:lnTo>
                    <a:lnTo>
                      <a:pt x="38" y="92"/>
                    </a:lnTo>
                    <a:lnTo>
                      <a:pt x="0" y="92"/>
                    </a:lnTo>
                    <a:lnTo>
                      <a:pt x="0" y="88"/>
                    </a:lnTo>
                    <a:lnTo>
                      <a:pt x="4" y="88"/>
                    </a:lnTo>
                    <a:lnTo>
                      <a:pt x="6" y="88"/>
                    </a:lnTo>
                    <a:lnTo>
                      <a:pt x="8" y="88"/>
                    </a:lnTo>
                    <a:lnTo>
                      <a:pt x="10" y="86"/>
                    </a:lnTo>
                    <a:lnTo>
                      <a:pt x="12" y="86"/>
                    </a:lnTo>
                    <a:lnTo>
                      <a:pt x="12" y="84"/>
                    </a:lnTo>
                    <a:lnTo>
                      <a:pt x="12" y="82"/>
                    </a:lnTo>
                    <a:lnTo>
                      <a:pt x="14" y="80"/>
                    </a:lnTo>
                    <a:lnTo>
                      <a:pt x="14" y="78"/>
                    </a:lnTo>
                    <a:lnTo>
                      <a:pt x="14" y="74"/>
                    </a:lnTo>
                    <a:lnTo>
                      <a:pt x="14" y="16"/>
                    </a:lnTo>
                    <a:lnTo>
                      <a:pt x="14" y="12"/>
                    </a:lnTo>
                    <a:lnTo>
                      <a:pt x="14" y="10"/>
                    </a:lnTo>
                    <a:lnTo>
                      <a:pt x="12" y="8"/>
                    </a:lnTo>
                    <a:lnTo>
                      <a:pt x="12" y="6"/>
                    </a:lnTo>
                    <a:lnTo>
                      <a:pt x="12" y="4"/>
                    </a:lnTo>
                    <a:lnTo>
                      <a:pt x="10" y="4"/>
                    </a:lnTo>
                    <a:lnTo>
                      <a:pt x="8" y="2"/>
                    </a:lnTo>
                    <a:lnTo>
                      <a:pt x="6" y="2"/>
                    </a:lnTo>
                    <a:lnTo>
                      <a:pt x="4" y="2"/>
                    </a:lnTo>
                    <a:lnTo>
                      <a:pt x="0" y="2"/>
                    </a:lnTo>
                    <a:lnTo>
                      <a:pt x="0" y="0"/>
                    </a:lnTo>
                    <a:lnTo>
                      <a:pt x="38" y="0"/>
                    </a:lnTo>
                    <a:lnTo>
                      <a:pt x="38" y="2"/>
                    </a:lnTo>
                    <a:lnTo>
                      <a:pt x="36" y="2"/>
                    </a:lnTo>
                    <a:lnTo>
                      <a:pt x="32" y="2"/>
                    </a:lnTo>
                    <a:lnTo>
                      <a:pt x="30" y="2"/>
                    </a:lnTo>
                    <a:lnTo>
                      <a:pt x="28" y="4"/>
                    </a:lnTo>
                    <a:lnTo>
                      <a:pt x="28" y="6"/>
                    </a:lnTo>
                    <a:lnTo>
                      <a:pt x="26" y="6"/>
                    </a:lnTo>
                    <a:lnTo>
                      <a:pt x="26" y="8"/>
                    </a:lnTo>
                    <a:lnTo>
                      <a:pt x="26" y="10"/>
                    </a:lnTo>
                    <a:lnTo>
                      <a:pt x="26" y="12"/>
                    </a:lnTo>
                    <a:lnTo>
                      <a:pt x="26" y="16"/>
                    </a:lnTo>
                    <a:lnTo>
                      <a:pt x="26" y="74"/>
                    </a:lnTo>
                    <a:lnTo>
                      <a:pt x="26" y="78"/>
                    </a:lnTo>
                    <a:lnTo>
                      <a:pt x="26" y="80"/>
                    </a:lnTo>
                    <a:lnTo>
                      <a:pt x="26" y="82"/>
                    </a:lnTo>
                    <a:lnTo>
                      <a:pt x="26" y="84"/>
                    </a:lnTo>
                    <a:lnTo>
                      <a:pt x="28" y="86"/>
                    </a:lnTo>
                    <a:lnTo>
                      <a:pt x="30" y="88"/>
                    </a:lnTo>
                    <a:lnTo>
                      <a:pt x="32" y="88"/>
                    </a:lnTo>
                    <a:lnTo>
                      <a:pt x="34" y="88"/>
                    </a:lnTo>
                    <a:lnTo>
                      <a:pt x="36" y="88"/>
                    </a:lnTo>
                    <a:close/>
                  </a:path>
                </a:pathLst>
              </a:custGeom>
              <a:solidFill>
                <a:schemeClr val="tx1"/>
              </a:solidFill>
              <a:ln w="0">
                <a:solidFill>
                  <a:schemeClr val="tx1"/>
                </a:solidFill>
                <a:prstDash val="solid"/>
                <a:round/>
                <a:headEnd/>
                <a:tailEnd/>
              </a:ln>
            </p:spPr>
            <p:txBody>
              <a:bodyPr/>
              <a:lstStyle/>
              <a:p>
                <a:endParaRPr lang="en-GB"/>
              </a:p>
            </p:txBody>
          </p:sp>
          <p:sp>
            <p:nvSpPr>
              <p:cNvPr id="22" name="Freeform 22">
                <a:extLst>
                  <a:ext uri="{FF2B5EF4-FFF2-40B4-BE49-F238E27FC236}">
                    <a16:creationId xmlns:a16="http://schemas.microsoft.com/office/drawing/2014/main" id="{51ECE5E2-D15E-4C54-B2CE-7C239C6E7C95}"/>
                  </a:ext>
                </a:extLst>
              </p:cNvPr>
              <p:cNvSpPr>
                <a:spLocks/>
              </p:cNvSpPr>
              <p:nvPr userDrawn="1"/>
            </p:nvSpPr>
            <p:spPr bwMode="auto">
              <a:xfrm>
                <a:off x="2124" y="4618"/>
                <a:ext cx="58" cy="96"/>
              </a:xfrm>
              <a:custGeom>
                <a:avLst/>
                <a:gdLst>
                  <a:gd name="T0" fmla="*/ 52 w 58"/>
                  <a:gd name="T1" fmla="*/ 32 h 96"/>
                  <a:gd name="T2" fmla="*/ 48 w 58"/>
                  <a:gd name="T3" fmla="*/ 22 h 96"/>
                  <a:gd name="T4" fmla="*/ 44 w 58"/>
                  <a:gd name="T5" fmla="*/ 14 h 96"/>
                  <a:gd name="T6" fmla="*/ 36 w 58"/>
                  <a:gd name="T7" fmla="*/ 8 h 96"/>
                  <a:gd name="T8" fmla="*/ 26 w 58"/>
                  <a:gd name="T9" fmla="*/ 4 h 96"/>
                  <a:gd name="T10" fmla="*/ 18 w 58"/>
                  <a:gd name="T11" fmla="*/ 6 h 96"/>
                  <a:gd name="T12" fmla="*/ 12 w 58"/>
                  <a:gd name="T13" fmla="*/ 12 h 96"/>
                  <a:gd name="T14" fmla="*/ 10 w 58"/>
                  <a:gd name="T15" fmla="*/ 18 h 96"/>
                  <a:gd name="T16" fmla="*/ 12 w 58"/>
                  <a:gd name="T17" fmla="*/ 26 h 96"/>
                  <a:gd name="T18" fmla="*/ 20 w 58"/>
                  <a:gd name="T19" fmla="*/ 32 h 96"/>
                  <a:gd name="T20" fmla="*/ 32 w 58"/>
                  <a:gd name="T21" fmla="*/ 40 h 96"/>
                  <a:gd name="T22" fmla="*/ 42 w 58"/>
                  <a:gd name="T23" fmla="*/ 46 h 96"/>
                  <a:gd name="T24" fmla="*/ 48 w 58"/>
                  <a:gd name="T25" fmla="*/ 50 h 96"/>
                  <a:gd name="T26" fmla="*/ 56 w 58"/>
                  <a:gd name="T27" fmla="*/ 60 h 96"/>
                  <a:gd name="T28" fmla="*/ 58 w 58"/>
                  <a:gd name="T29" fmla="*/ 70 h 96"/>
                  <a:gd name="T30" fmla="*/ 56 w 58"/>
                  <a:gd name="T31" fmla="*/ 80 h 96"/>
                  <a:gd name="T32" fmla="*/ 50 w 58"/>
                  <a:gd name="T33" fmla="*/ 88 h 96"/>
                  <a:gd name="T34" fmla="*/ 42 w 58"/>
                  <a:gd name="T35" fmla="*/ 94 h 96"/>
                  <a:gd name="T36" fmla="*/ 30 w 58"/>
                  <a:gd name="T37" fmla="*/ 96 h 96"/>
                  <a:gd name="T38" fmla="*/ 22 w 58"/>
                  <a:gd name="T39" fmla="*/ 94 h 96"/>
                  <a:gd name="T40" fmla="*/ 14 w 58"/>
                  <a:gd name="T41" fmla="*/ 92 h 96"/>
                  <a:gd name="T42" fmla="*/ 8 w 58"/>
                  <a:gd name="T43" fmla="*/ 90 h 96"/>
                  <a:gd name="T44" fmla="*/ 6 w 58"/>
                  <a:gd name="T45" fmla="*/ 90 h 96"/>
                  <a:gd name="T46" fmla="*/ 4 w 58"/>
                  <a:gd name="T47" fmla="*/ 92 h 96"/>
                  <a:gd name="T48" fmla="*/ 0 w 58"/>
                  <a:gd name="T49" fmla="*/ 96 h 96"/>
                  <a:gd name="T50" fmla="*/ 4 w 58"/>
                  <a:gd name="T51" fmla="*/ 68 h 96"/>
                  <a:gd name="T52" fmla="*/ 8 w 58"/>
                  <a:gd name="T53" fmla="*/ 78 h 96"/>
                  <a:gd name="T54" fmla="*/ 14 w 58"/>
                  <a:gd name="T55" fmla="*/ 86 h 96"/>
                  <a:gd name="T56" fmla="*/ 22 w 58"/>
                  <a:gd name="T57" fmla="*/ 90 h 96"/>
                  <a:gd name="T58" fmla="*/ 32 w 58"/>
                  <a:gd name="T59" fmla="*/ 90 h 96"/>
                  <a:gd name="T60" fmla="*/ 40 w 58"/>
                  <a:gd name="T61" fmla="*/ 88 h 96"/>
                  <a:gd name="T62" fmla="*/ 46 w 58"/>
                  <a:gd name="T63" fmla="*/ 80 h 96"/>
                  <a:gd name="T64" fmla="*/ 46 w 58"/>
                  <a:gd name="T65" fmla="*/ 72 h 96"/>
                  <a:gd name="T66" fmla="*/ 44 w 58"/>
                  <a:gd name="T67" fmla="*/ 66 h 96"/>
                  <a:gd name="T68" fmla="*/ 38 w 58"/>
                  <a:gd name="T69" fmla="*/ 60 h 96"/>
                  <a:gd name="T70" fmla="*/ 32 w 58"/>
                  <a:gd name="T71" fmla="*/ 58 h 96"/>
                  <a:gd name="T72" fmla="*/ 22 w 58"/>
                  <a:gd name="T73" fmla="*/ 50 h 96"/>
                  <a:gd name="T74" fmla="*/ 12 w 58"/>
                  <a:gd name="T75" fmla="*/ 44 h 96"/>
                  <a:gd name="T76" fmla="*/ 4 w 58"/>
                  <a:gd name="T77" fmla="*/ 38 h 96"/>
                  <a:gd name="T78" fmla="*/ 0 w 58"/>
                  <a:gd name="T79" fmla="*/ 28 h 96"/>
                  <a:gd name="T80" fmla="*/ 0 w 58"/>
                  <a:gd name="T81" fmla="*/ 16 h 96"/>
                  <a:gd name="T82" fmla="*/ 6 w 58"/>
                  <a:gd name="T83" fmla="*/ 6 h 96"/>
                  <a:gd name="T84" fmla="*/ 16 w 58"/>
                  <a:gd name="T85" fmla="*/ 2 h 96"/>
                  <a:gd name="T86" fmla="*/ 26 w 58"/>
                  <a:gd name="T87" fmla="*/ 0 h 96"/>
                  <a:gd name="T88" fmla="*/ 36 w 58"/>
                  <a:gd name="T89" fmla="*/ 2 h 96"/>
                  <a:gd name="T90" fmla="*/ 44 w 58"/>
                  <a:gd name="T91" fmla="*/ 4 h 96"/>
                  <a:gd name="T92" fmla="*/ 46 w 58"/>
                  <a:gd name="T93" fmla="*/ 4 h 96"/>
                  <a:gd name="T94" fmla="*/ 48 w 58"/>
                  <a:gd name="T95" fmla="*/ 2 h 96"/>
                  <a:gd name="T96" fmla="*/ 50 w 58"/>
                  <a:gd name="T97" fmla="*/ 0 h 9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 h="96">
                    <a:moveTo>
                      <a:pt x="50" y="0"/>
                    </a:moveTo>
                    <a:lnTo>
                      <a:pt x="52" y="0"/>
                    </a:lnTo>
                    <a:lnTo>
                      <a:pt x="52" y="32"/>
                    </a:lnTo>
                    <a:lnTo>
                      <a:pt x="50" y="32"/>
                    </a:lnTo>
                    <a:lnTo>
                      <a:pt x="48" y="26"/>
                    </a:lnTo>
                    <a:lnTo>
                      <a:pt x="48" y="22"/>
                    </a:lnTo>
                    <a:lnTo>
                      <a:pt x="46" y="20"/>
                    </a:lnTo>
                    <a:lnTo>
                      <a:pt x="46" y="16"/>
                    </a:lnTo>
                    <a:lnTo>
                      <a:pt x="44" y="14"/>
                    </a:lnTo>
                    <a:lnTo>
                      <a:pt x="42" y="12"/>
                    </a:lnTo>
                    <a:lnTo>
                      <a:pt x="40" y="10"/>
                    </a:lnTo>
                    <a:lnTo>
                      <a:pt x="36" y="8"/>
                    </a:lnTo>
                    <a:lnTo>
                      <a:pt x="34" y="6"/>
                    </a:lnTo>
                    <a:lnTo>
                      <a:pt x="30" y="6"/>
                    </a:lnTo>
                    <a:lnTo>
                      <a:pt x="26" y="4"/>
                    </a:lnTo>
                    <a:lnTo>
                      <a:pt x="22" y="6"/>
                    </a:lnTo>
                    <a:lnTo>
                      <a:pt x="20" y="6"/>
                    </a:lnTo>
                    <a:lnTo>
                      <a:pt x="18" y="6"/>
                    </a:lnTo>
                    <a:lnTo>
                      <a:pt x="16" y="8"/>
                    </a:lnTo>
                    <a:lnTo>
                      <a:pt x="14" y="10"/>
                    </a:lnTo>
                    <a:lnTo>
                      <a:pt x="12" y="12"/>
                    </a:lnTo>
                    <a:lnTo>
                      <a:pt x="12" y="14"/>
                    </a:lnTo>
                    <a:lnTo>
                      <a:pt x="10" y="16"/>
                    </a:lnTo>
                    <a:lnTo>
                      <a:pt x="10" y="18"/>
                    </a:lnTo>
                    <a:lnTo>
                      <a:pt x="10" y="22"/>
                    </a:lnTo>
                    <a:lnTo>
                      <a:pt x="12" y="24"/>
                    </a:lnTo>
                    <a:lnTo>
                      <a:pt x="12" y="26"/>
                    </a:lnTo>
                    <a:lnTo>
                      <a:pt x="14" y="28"/>
                    </a:lnTo>
                    <a:lnTo>
                      <a:pt x="16" y="30"/>
                    </a:lnTo>
                    <a:lnTo>
                      <a:pt x="20" y="32"/>
                    </a:lnTo>
                    <a:lnTo>
                      <a:pt x="22" y="34"/>
                    </a:lnTo>
                    <a:lnTo>
                      <a:pt x="28" y="38"/>
                    </a:lnTo>
                    <a:lnTo>
                      <a:pt x="32" y="40"/>
                    </a:lnTo>
                    <a:lnTo>
                      <a:pt x="36" y="42"/>
                    </a:lnTo>
                    <a:lnTo>
                      <a:pt x="38" y="44"/>
                    </a:lnTo>
                    <a:lnTo>
                      <a:pt x="42" y="46"/>
                    </a:lnTo>
                    <a:lnTo>
                      <a:pt x="44" y="48"/>
                    </a:lnTo>
                    <a:lnTo>
                      <a:pt x="46" y="50"/>
                    </a:lnTo>
                    <a:lnTo>
                      <a:pt x="48" y="50"/>
                    </a:lnTo>
                    <a:lnTo>
                      <a:pt x="52" y="54"/>
                    </a:lnTo>
                    <a:lnTo>
                      <a:pt x="54" y="56"/>
                    </a:lnTo>
                    <a:lnTo>
                      <a:pt x="56" y="60"/>
                    </a:lnTo>
                    <a:lnTo>
                      <a:pt x="56" y="62"/>
                    </a:lnTo>
                    <a:lnTo>
                      <a:pt x="58" y="66"/>
                    </a:lnTo>
                    <a:lnTo>
                      <a:pt x="58" y="70"/>
                    </a:lnTo>
                    <a:lnTo>
                      <a:pt x="58" y="74"/>
                    </a:lnTo>
                    <a:lnTo>
                      <a:pt x="56" y="76"/>
                    </a:lnTo>
                    <a:lnTo>
                      <a:pt x="56" y="80"/>
                    </a:lnTo>
                    <a:lnTo>
                      <a:pt x="54" y="82"/>
                    </a:lnTo>
                    <a:lnTo>
                      <a:pt x="52" y="86"/>
                    </a:lnTo>
                    <a:lnTo>
                      <a:pt x="50" y="88"/>
                    </a:lnTo>
                    <a:lnTo>
                      <a:pt x="48" y="90"/>
                    </a:lnTo>
                    <a:lnTo>
                      <a:pt x="44" y="92"/>
                    </a:lnTo>
                    <a:lnTo>
                      <a:pt x="42" y="94"/>
                    </a:lnTo>
                    <a:lnTo>
                      <a:pt x="38" y="94"/>
                    </a:lnTo>
                    <a:lnTo>
                      <a:pt x="34" y="96"/>
                    </a:lnTo>
                    <a:lnTo>
                      <a:pt x="30" y="96"/>
                    </a:lnTo>
                    <a:lnTo>
                      <a:pt x="26" y="96"/>
                    </a:lnTo>
                    <a:lnTo>
                      <a:pt x="24" y="94"/>
                    </a:lnTo>
                    <a:lnTo>
                      <a:pt x="22" y="94"/>
                    </a:lnTo>
                    <a:lnTo>
                      <a:pt x="20" y="94"/>
                    </a:lnTo>
                    <a:lnTo>
                      <a:pt x="18" y="94"/>
                    </a:lnTo>
                    <a:lnTo>
                      <a:pt x="14" y="92"/>
                    </a:lnTo>
                    <a:lnTo>
                      <a:pt x="12" y="92"/>
                    </a:lnTo>
                    <a:lnTo>
                      <a:pt x="10" y="90"/>
                    </a:lnTo>
                    <a:lnTo>
                      <a:pt x="8" y="90"/>
                    </a:lnTo>
                    <a:lnTo>
                      <a:pt x="6" y="90"/>
                    </a:lnTo>
                    <a:lnTo>
                      <a:pt x="4" y="92"/>
                    </a:lnTo>
                    <a:lnTo>
                      <a:pt x="4" y="94"/>
                    </a:lnTo>
                    <a:lnTo>
                      <a:pt x="4" y="96"/>
                    </a:lnTo>
                    <a:lnTo>
                      <a:pt x="0" y="96"/>
                    </a:lnTo>
                    <a:lnTo>
                      <a:pt x="0" y="64"/>
                    </a:lnTo>
                    <a:lnTo>
                      <a:pt x="4" y="64"/>
                    </a:lnTo>
                    <a:lnTo>
                      <a:pt x="4" y="68"/>
                    </a:lnTo>
                    <a:lnTo>
                      <a:pt x="4" y="72"/>
                    </a:lnTo>
                    <a:lnTo>
                      <a:pt x="6" y="76"/>
                    </a:lnTo>
                    <a:lnTo>
                      <a:pt x="8" y="78"/>
                    </a:lnTo>
                    <a:lnTo>
                      <a:pt x="10" y="80"/>
                    </a:lnTo>
                    <a:lnTo>
                      <a:pt x="12" y="84"/>
                    </a:lnTo>
                    <a:lnTo>
                      <a:pt x="14" y="86"/>
                    </a:lnTo>
                    <a:lnTo>
                      <a:pt x="16" y="86"/>
                    </a:lnTo>
                    <a:lnTo>
                      <a:pt x="20" y="88"/>
                    </a:lnTo>
                    <a:lnTo>
                      <a:pt x="22" y="90"/>
                    </a:lnTo>
                    <a:lnTo>
                      <a:pt x="26" y="90"/>
                    </a:lnTo>
                    <a:lnTo>
                      <a:pt x="28" y="90"/>
                    </a:lnTo>
                    <a:lnTo>
                      <a:pt x="32" y="90"/>
                    </a:lnTo>
                    <a:lnTo>
                      <a:pt x="34" y="90"/>
                    </a:lnTo>
                    <a:lnTo>
                      <a:pt x="38" y="88"/>
                    </a:lnTo>
                    <a:lnTo>
                      <a:pt x="40" y="88"/>
                    </a:lnTo>
                    <a:lnTo>
                      <a:pt x="42" y="86"/>
                    </a:lnTo>
                    <a:lnTo>
                      <a:pt x="44" y="84"/>
                    </a:lnTo>
                    <a:lnTo>
                      <a:pt x="46" y="80"/>
                    </a:lnTo>
                    <a:lnTo>
                      <a:pt x="46" y="78"/>
                    </a:lnTo>
                    <a:lnTo>
                      <a:pt x="46" y="76"/>
                    </a:lnTo>
                    <a:lnTo>
                      <a:pt x="46" y="72"/>
                    </a:lnTo>
                    <a:lnTo>
                      <a:pt x="46" y="70"/>
                    </a:lnTo>
                    <a:lnTo>
                      <a:pt x="44" y="68"/>
                    </a:lnTo>
                    <a:lnTo>
                      <a:pt x="44" y="66"/>
                    </a:lnTo>
                    <a:lnTo>
                      <a:pt x="42" y="64"/>
                    </a:lnTo>
                    <a:lnTo>
                      <a:pt x="38" y="62"/>
                    </a:lnTo>
                    <a:lnTo>
                      <a:pt x="38" y="60"/>
                    </a:lnTo>
                    <a:lnTo>
                      <a:pt x="36" y="60"/>
                    </a:lnTo>
                    <a:lnTo>
                      <a:pt x="34" y="58"/>
                    </a:lnTo>
                    <a:lnTo>
                      <a:pt x="32" y="58"/>
                    </a:lnTo>
                    <a:lnTo>
                      <a:pt x="28" y="56"/>
                    </a:lnTo>
                    <a:lnTo>
                      <a:pt x="26" y="54"/>
                    </a:lnTo>
                    <a:lnTo>
                      <a:pt x="22" y="50"/>
                    </a:lnTo>
                    <a:lnTo>
                      <a:pt x="18" y="48"/>
                    </a:lnTo>
                    <a:lnTo>
                      <a:pt x="14" y="46"/>
                    </a:lnTo>
                    <a:lnTo>
                      <a:pt x="12" y="44"/>
                    </a:lnTo>
                    <a:lnTo>
                      <a:pt x="10" y="42"/>
                    </a:lnTo>
                    <a:lnTo>
                      <a:pt x="6" y="40"/>
                    </a:lnTo>
                    <a:lnTo>
                      <a:pt x="4" y="38"/>
                    </a:lnTo>
                    <a:lnTo>
                      <a:pt x="2" y="34"/>
                    </a:lnTo>
                    <a:lnTo>
                      <a:pt x="0" y="30"/>
                    </a:lnTo>
                    <a:lnTo>
                      <a:pt x="0" y="28"/>
                    </a:lnTo>
                    <a:lnTo>
                      <a:pt x="0" y="24"/>
                    </a:lnTo>
                    <a:lnTo>
                      <a:pt x="0" y="20"/>
                    </a:lnTo>
                    <a:lnTo>
                      <a:pt x="0" y="16"/>
                    </a:lnTo>
                    <a:lnTo>
                      <a:pt x="2" y="12"/>
                    </a:lnTo>
                    <a:lnTo>
                      <a:pt x="4" y="10"/>
                    </a:lnTo>
                    <a:lnTo>
                      <a:pt x="6" y="6"/>
                    </a:lnTo>
                    <a:lnTo>
                      <a:pt x="10" y="4"/>
                    </a:lnTo>
                    <a:lnTo>
                      <a:pt x="12" y="2"/>
                    </a:lnTo>
                    <a:lnTo>
                      <a:pt x="16" y="2"/>
                    </a:lnTo>
                    <a:lnTo>
                      <a:pt x="18" y="0"/>
                    </a:lnTo>
                    <a:lnTo>
                      <a:pt x="22" y="0"/>
                    </a:lnTo>
                    <a:lnTo>
                      <a:pt x="26" y="0"/>
                    </a:lnTo>
                    <a:lnTo>
                      <a:pt x="28" y="0"/>
                    </a:lnTo>
                    <a:lnTo>
                      <a:pt x="32" y="0"/>
                    </a:lnTo>
                    <a:lnTo>
                      <a:pt x="36" y="2"/>
                    </a:lnTo>
                    <a:lnTo>
                      <a:pt x="40" y="4"/>
                    </a:lnTo>
                    <a:lnTo>
                      <a:pt x="42" y="4"/>
                    </a:lnTo>
                    <a:lnTo>
                      <a:pt x="44" y="4"/>
                    </a:lnTo>
                    <a:lnTo>
                      <a:pt x="46" y="4"/>
                    </a:lnTo>
                    <a:lnTo>
                      <a:pt x="48" y="4"/>
                    </a:lnTo>
                    <a:lnTo>
                      <a:pt x="48" y="2"/>
                    </a:lnTo>
                    <a:lnTo>
                      <a:pt x="50" y="2"/>
                    </a:lnTo>
                    <a:lnTo>
                      <a:pt x="50" y="0"/>
                    </a:lnTo>
                    <a:close/>
                  </a:path>
                </a:pathLst>
              </a:custGeom>
              <a:solidFill>
                <a:schemeClr val="tx1"/>
              </a:solidFill>
              <a:ln w="0">
                <a:solidFill>
                  <a:schemeClr val="tx1"/>
                </a:solidFill>
                <a:prstDash val="solid"/>
                <a:round/>
                <a:headEnd/>
                <a:tailEnd/>
              </a:ln>
            </p:spPr>
            <p:txBody>
              <a:bodyPr/>
              <a:lstStyle/>
              <a:p>
                <a:endParaRPr lang="en-GB"/>
              </a:p>
            </p:txBody>
          </p:sp>
          <p:sp>
            <p:nvSpPr>
              <p:cNvPr id="23" name="Freeform 23">
                <a:extLst>
                  <a:ext uri="{FF2B5EF4-FFF2-40B4-BE49-F238E27FC236}">
                    <a16:creationId xmlns:a16="http://schemas.microsoft.com/office/drawing/2014/main" id="{65E41F32-848B-43B5-A94F-A60CEB990996}"/>
                  </a:ext>
                </a:extLst>
              </p:cNvPr>
              <p:cNvSpPr>
                <a:spLocks/>
              </p:cNvSpPr>
              <p:nvPr userDrawn="1"/>
            </p:nvSpPr>
            <p:spPr bwMode="auto">
              <a:xfrm>
                <a:off x="2188" y="4620"/>
                <a:ext cx="74" cy="92"/>
              </a:xfrm>
              <a:custGeom>
                <a:avLst/>
                <a:gdLst>
                  <a:gd name="T0" fmla="*/ 2 w 74"/>
                  <a:gd name="T1" fmla="*/ 0 h 92"/>
                  <a:gd name="T2" fmla="*/ 72 w 74"/>
                  <a:gd name="T3" fmla="*/ 0 h 92"/>
                  <a:gd name="T4" fmla="*/ 74 w 74"/>
                  <a:gd name="T5" fmla="*/ 22 h 92"/>
                  <a:gd name="T6" fmla="*/ 72 w 74"/>
                  <a:gd name="T7" fmla="*/ 22 h 92"/>
                  <a:gd name="T8" fmla="*/ 70 w 74"/>
                  <a:gd name="T9" fmla="*/ 18 h 92"/>
                  <a:gd name="T10" fmla="*/ 70 w 74"/>
                  <a:gd name="T11" fmla="*/ 16 h 92"/>
                  <a:gd name="T12" fmla="*/ 70 w 74"/>
                  <a:gd name="T13" fmla="*/ 14 h 92"/>
                  <a:gd name="T14" fmla="*/ 70 w 74"/>
                  <a:gd name="T15" fmla="*/ 12 h 92"/>
                  <a:gd name="T16" fmla="*/ 68 w 74"/>
                  <a:gd name="T17" fmla="*/ 10 h 92"/>
                  <a:gd name="T18" fmla="*/ 66 w 74"/>
                  <a:gd name="T19" fmla="*/ 8 h 92"/>
                  <a:gd name="T20" fmla="*/ 64 w 74"/>
                  <a:gd name="T21" fmla="*/ 8 h 92"/>
                  <a:gd name="T22" fmla="*/ 62 w 74"/>
                  <a:gd name="T23" fmla="*/ 6 h 92"/>
                  <a:gd name="T24" fmla="*/ 60 w 74"/>
                  <a:gd name="T25" fmla="*/ 6 h 92"/>
                  <a:gd name="T26" fmla="*/ 58 w 74"/>
                  <a:gd name="T27" fmla="*/ 6 h 92"/>
                  <a:gd name="T28" fmla="*/ 56 w 74"/>
                  <a:gd name="T29" fmla="*/ 6 h 92"/>
                  <a:gd name="T30" fmla="*/ 42 w 74"/>
                  <a:gd name="T31" fmla="*/ 6 h 92"/>
                  <a:gd name="T32" fmla="*/ 42 w 74"/>
                  <a:gd name="T33" fmla="*/ 76 h 92"/>
                  <a:gd name="T34" fmla="*/ 42 w 74"/>
                  <a:gd name="T35" fmla="*/ 78 h 92"/>
                  <a:gd name="T36" fmla="*/ 44 w 74"/>
                  <a:gd name="T37" fmla="*/ 82 h 92"/>
                  <a:gd name="T38" fmla="*/ 44 w 74"/>
                  <a:gd name="T39" fmla="*/ 84 h 92"/>
                  <a:gd name="T40" fmla="*/ 44 w 74"/>
                  <a:gd name="T41" fmla="*/ 84 h 92"/>
                  <a:gd name="T42" fmla="*/ 44 w 74"/>
                  <a:gd name="T43" fmla="*/ 86 h 92"/>
                  <a:gd name="T44" fmla="*/ 46 w 74"/>
                  <a:gd name="T45" fmla="*/ 88 h 92"/>
                  <a:gd name="T46" fmla="*/ 48 w 74"/>
                  <a:gd name="T47" fmla="*/ 88 h 92"/>
                  <a:gd name="T48" fmla="*/ 50 w 74"/>
                  <a:gd name="T49" fmla="*/ 88 h 92"/>
                  <a:gd name="T50" fmla="*/ 52 w 74"/>
                  <a:gd name="T51" fmla="*/ 88 h 92"/>
                  <a:gd name="T52" fmla="*/ 56 w 74"/>
                  <a:gd name="T53" fmla="*/ 88 h 92"/>
                  <a:gd name="T54" fmla="*/ 56 w 74"/>
                  <a:gd name="T55" fmla="*/ 92 h 92"/>
                  <a:gd name="T56" fmla="*/ 18 w 74"/>
                  <a:gd name="T57" fmla="*/ 92 h 92"/>
                  <a:gd name="T58" fmla="*/ 18 w 74"/>
                  <a:gd name="T59" fmla="*/ 88 h 92"/>
                  <a:gd name="T60" fmla="*/ 22 w 74"/>
                  <a:gd name="T61" fmla="*/ 88 h 92"/>
                  <a:gd name="T62" fmla="*/ 24 w 74"/>
                  <a:gd name="T63" fmla="*/ 88 h 92"/>
                  <a:gd name="T64" fmla="*/ 26 w 74"/>
                  <a:gd name="T65" fmla="*/ 88 h 92"/>
                  <a:gd name="T66" fmla="*/ 26 w 74"/>
                  <a:gd name="T67" fmla="*/ 88 h 92"/>
                  <a:gd name="T68" fmla="*/ 28 w 74"/>
                  <a:gd name="T69" fmla="*/ 86 h 92"/>
                  <a:gd name="T70" fmla="*/ 30 w 74"/>
                  <a:gd name="T71" fmla="*/ 86 h 92"/>
                  <a:gd name="T72" fmla="*/ 30 w 74"/>
                  <a:gd name="T73" fmla="*/ 84 h 92"/>
                  <a:gd name="T74" fmla="*/ 30 w 74"/>
                  <a:gd name="T75" fmla="*/ 82 h 92"/>
                  <a:gd name="T76" fmla="*/ 30 w 74"/>
                  <a:gd name="T77" fmla="*/ 80 h 92"/>
                  <a:gd name="T78" fmla="*/ 30 w 74"/>
                  <a:gd name="T79" fmla="*/ 78 h 92"/>
                  <a:gd name="T80" fmla="*/ 30 w 74"/>
                  <a:gd name="T81" fmla="*/ 76 h 92"/>
                  <a:gd name="T82" fmla="*/ 30 w 74"/>
                  <a:gd name="T83" fmla="*/ 6 h 92"/>
                  <a:gd name="T84" fmla="*/ 20 w 74"/>
                  <a:gd name="T85" fmla="*/ 6 h 92"/>
                  <a:gd name="T86" fmla="*/ 18 w 74"/>
                  <a:gd name="T87" fmla="*/ 6 h 92"/>
                  <a:gd name="T88" fmla="*/ 14 w 74"/>
                  <a:gd name="T89" fmla="*/ 6 h 92"/>
                  <a:gd name="T90" fmla="*/ 12 w 74"/>
                  <a:gd name="T91" fmla="*/ 6 h 92"/>
                  <a:gd name="T92" fmla="*/ 12 w 74"/>
                  <a:gd name="T93" fmla="*/ 6 h 92"/>
                  <a:gd name="T94" fmla="*/ 10 w 74"/>
                  <a:gd name="T95" fmla="*/ 8 h 92"/>
                  <a:gd name="T96" fmla="*/ 8 w 74"/>
                  <a:gd name="T97" fmla="*/ 10 h 92"/>
                  <a:gd name="T98" fmla="*/ 6 w 74"/>
                  <a:gd name="T99" fmla="*/ 12 h 92"/>
                  <a:gd name="T100" fmla="*/ 4 w 74"/>
                  <a:gd name="T101" fmla="*/ 14 h 92"/>
                  <a:gd name="T102" fmla="*/ 4 w 74"/>
                  <a:gd name="T103" fmla="*/ 16 h 92"/>
                  <a:gd name="T104" fmla="*/ 4 w 74"/>
                  <a:gd name="T105" fmla="*/ 18 h 92"/>
                  <a:gd name="T106" fmla="*/ 2 w 74"/>
                  <a:gd name="T107" fmla="*/ 22 h 92"/>
                  <a:gd name="T108" fmla="*/ 0 w 74"/>
                  <a:gd name="T109" fmla="*/ 22 h 92"/>
                  <a:gd name="T110" fmla="*/ 2 w 74"/>
                  <a:gd name="T111" fmla="*/ 0 h 92"/>
                  <a:gd name="T112" fmla="*/ 2 w 74"/>
                  <a:gd name="T113" fmla="*/ 0 h 9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74" h="92">
                    <a:moveTo>
                      <a:pt x="2" y="0"/>
                    </a:moveTo>
                    <a:lnTo>
                      <a:pt x="72" y="0"/>
                    </a:lnTo>
                    <a:lnTo>
                      <a:pt x="74" y="22"/>
                    </a:lnTo>
                    <a:lnTo>
                      <a:pt x="72" y="22"/>
                    </a:lnTo>
                    <a:lnTo>
                      <a:pt x="70" y="18"/>
                    </a:lnTo>
                    <a:lnTo>
                      <a:pt x="70" y="16"/>
                    </a:lnTo>
                    <a:lnTo>
                      <a:pt x="70" y="14"/>
                    </a:lnTo>
                    <a:lnTo>
                      <a:pt x="70" y="12"/>
                    </a:lnTo>
                    <a:lnTo>
                      <a:pt x="68" y="10"/>
                    </a:lnTo>
                    <a:lnTo>
                      <a:pt x="66" y="8"/>
                    </a:lnTo>
                    <a:lnTo>
                      <a:pt x="64" y="8"/>
                    </a:lnTo>
                    <a:lnTo>
                      <a:pt x="62" y="6"/>
                    </a:lnTo>
                    <a:lnTo>
                      <a:pt x="60" y="6"/>
                    </a:lnTo>
                    <a:lnTo>
                      <a:pt x="58" y="6"/>
                    </a:lnTo>
                    <a:lnTo>
                      <a:pt x="56" y="6"/>
                    </a:lnTo>
                    <a:lnTo>
                      <a:pt x="42" y="6"/>
                    </a:lnTo>
                    <a:lnTo>
                      <a:pt x="42" y="76"/>
                    </a:lnTo>
                    <a:lnTo>
                      <a:pt x="42" y="78"/>
                    </a:lnTo>
                    <a:lnTo>
                      <a:pt x="44" y="82"/>
                    </a:lnTo>
                    <a:lnTo>
                      <a:pt x="44" y="84"/>
                    </a:lnTo>
                    <a:lnTo>
                      <a:pt x="44" y="86"/>
                    </a:lnTo>
                    <a:lnTo>
                      <a:pt x="46" y="88"/>
                    </a:lnTo>
                    <a:lnTo>
                      <a:pt x="48" y="88"/>
                    </a:lnTo>
                    <a:lnTo>
                      <a:pt x="50" y="88"/>
                    </a:lnTo>
                    <a:lnTo>
                      <a:pt x="52" y="88"/>
                    </a:lnTo>
                    <a:lnTo>
                      <a:pt x="56" y="88"/>
                    </a:lnTo>
                    <a:lnTo>
                      <a:pt x="56" y="92"/>
                    </a:lnTo>
                    <a:lnTo>
                      <a:pt x="18" y="92"/>
                    </a:lnTo>
                    <a:lnTo>
                      <a:pt x="18" y="88"/>
                    </a:lnTo>
                    <a:lnTo>
                      <a:pt x="22" y="88"/>
                    </a:lnTo>
                    <a:lnTo>
                      <a:pt x="24" y="88"/>
                    </a:lnTo>
                    <a:lnTo>
                      <a:pt x="26" y="88"/>
                    </a:lnTo>
                    <a:lnTo>
                      <a:pt x="28" y="86"/>
                    </a:lnTo>
                    <a:lnTo>
                      <a:pt x="30" y="86"/>
                    </a:lnTo>
                    <a:lnTo>
                      <a:pt x="30" y="84"/>
                    </a:lnTo>
                    <a:lnTo>
                      <a:pt x="30" y="82"/>
                    </a:lnTo>
                    <a:lnTo>
                      <a:pt x="30" y="80"/>
                    </a:lnTo>
                    <a:lnTo>
                      <a:pt x="30" y="78"/>
                    </a:lnTo>
                    <a:lnTo>
                      <a:pt x="30" y="76"/>
                    </a:lnTo>
                    <a:lnTo>
                      <a:pt x="30" y="6"/>
                    </a:lnTo>
                    <a:lnTo>
                      <a:pt x="20" y="6"/>
                    </a:lnTo>
                    <a:lnTo>
                      <a:pt x="18" y="6"/>
                    </a:lnTo>
                    <a:lnTo>
                      <a:pt x="14" y="6"/>
                    </a:lnTo>
                    <a:lnTo>
                      <a:pt x="12" y="6"/>
                    </a:lnTo>
                    <a:lnTo>
                      <a:pt x="10" y="8"/>
                    </a:lnTo>
                    <a:lnTo>
                      <a:pt x="8" y="10"/>
                    </a:lnTo>
                    <a:lnTo>
                      <a:pt x="6" y="12"/>
                    </a:lnTo>
                    <a:lnTo>
                      <a:pt x="4" y="14"/>
                    </a:lnTo>
                    <a:lnTo>
                      <a:pt x="4" y="16"/>
                    </a:lnTo>
                    <a:lnTo>
                      <a:pt x="4" y="18"/>
                    </a:lnTo>
                    <a:lnTo>
                      <a:pt x="2" y="22"/>
                    </a:lnTo>
                    <a:lnTo>
                      <a:pt x="0" y="22"/>
                    </a:lnTo>
                    <a:lnTo>
                      <a:pt x="2" y="0"/>
                    </a:lnTo>
                    <a:close/>
                  </a:path>
                </a:pathLst>
              </a:custGeom>
              <a:solidFill>
                <a:schemeClr val="tx1"/>
              </a:solidFill>
              <a:ln w="0">
                <a:solidFill>
                  <a:schemeClr val="tx1"/>
                </a:solidFill>
                <a:prstDash val="solid"/>
                <a:round/>
                <a:headEnd/>
                <a:tailEnd/>
              </a:ln>
            </p:spPr>
            <p:txBody>
              <a:bodyPr/>
              <a:lstStyle/>
              <a:p>
                <a:endParaRPr lang="en-GB"/>
              </a:p>
            </p:txBody>
          </p:sp>
          <p:sp>
            <p:nvSpPr>
              <p:cNvPr id="24" name="Freeform 24">
                <a:extLst>
                  <a:ext uri="{FF2B5EF4-FFF2-40B4-BE49-F238E27FC236}">
                    <a16:creationId xmlns:a16="http://schemas.microsoft.com/office/drawing/2014/main" id="{090B42B3-3DA1-4389-B57D-1E4F09B881A9}"/>
                  </a:ext>
                </a:extLst>
              </p:cNvPr>
              <p:cNvSpPr>
                <a:spLocks/>
              </p:cNvSpPr>
              <p:nvPr userDrawn="1"/>
            </p:nvSpPr>
            <p:spPr bwMode="auto">
              <a:xfrm>
                <a:off x="2260" y="4620"/>
                <a:ext cx="94" cy="94"/>
              </a:xfrm>
              <a:custGeom>
                <a:avLst/>
                <a:gdLst>
                  <a:gd name="T0" fmla="*/ 62 w 94"/>
                  <a:gd name="T1" fmla="*/ 2 h 94"/>
                  <a:gd name="T2" fmla="*/ 94 w 94"/>
                  <a:gd name="T3" fmla="*/ 0 h 94"/>
                  <a:gd name="T4" fmla="*/ 90 w 94"/>
                  <a:gd name="T5" fmla="*/ 2 h 94"/>
                  <a:gd name="T6" fmla="*/ 86 w 94"/>
                  <a:gd name="T7" fmla="*/ 2 h 94"/>
                  <a:gd name="T8" fmla="*/ 84 w 94"/>
                  <a:gd name="T9" fmla="*/ 4 h 94"/>
                  <a:gd name="T10" fmla="*/ 82 w 94"/>
                  <a:gd name="T11" fmla="*/ 8 h 94"/>
                  <a:gd name="T12" fmla="*/ 80 w 94"/>
                  <a:gd name="T13" fmla="*/ 12 h 94"/>
                  <a:gd name="T14" fmla="*/ 80 w 94"/>
                  <a:gd name="T15" fmla="*/ 16 h 94"/>
                  <a:gd name="T16" fmla="*/ 80 w 94"/>
                  <a:gd name="T17" fmla="*/ 58 h 94"/>
                  <a:gd name="T18" fmla="*/ 80 w 94"/>
                  <a:gd name="T19" fmla="*/ 68 h 94"/>
                  <a:gd name="T20" fmla="*/ 78 w 94"/>
                  <a:gd name="T21" fmla="*/ 74 h 94"/>
                  <a:gd name="T22" fmla="*/ 76 w 94"/>
                  <a:gd name="T23" fmla="*/ 80 h 94"/>
                  <a:gd name="T24" fmla="*/ 70 w 94"/>
                  <a:gd name="T25" fmla="*/ 86 h 94"/>
                  <a:gd name="T26" fmla="*/ 66 w 94"/>
                  <a:gd name="T27" fmla="*/ 90 h 94"/>
                  <a:gd name="T28" fmla="*/ 58 w 94"/>
                  <a:gd name="T29" fmla="*/ 92 h 94"/>
                  <a:gd name="T30" fmla="*/ 52 w 94"/>
                  <a:gd name="T31" fmla="*/ 94 h 94"/>
                  <a:gd name="T32" fmla="*/ 42 w 94"/>
                  <a:gd name="T33" fmla="*/ 94 h 94"/>
                  <a:gd name="T34" fmla="*/ 34 w 94"/>
                  <a:gd name="T35" fmla="*/ 92 h 94"/>
                  <a:gd name="T36" fmla="*/ 28 w 94"/>
                  <a:gd name="T37" fmla="*/ 90 h 94"/>
                  <a:gd name="T38" fmla="*/ 22 w 94"/>
                  <a:gd name="T39" fmla="*/ 86 h 94"/>
                  <a:gd name="T40" fmla="*/ 18 w 94"/>
                  <a:gd name="T41" fmla="*/ 80 h 94"/>
                  <a:gd name="T42" fmla="*/ 16 w 94"/>
                  <a:gd name="T43" fmla="*/ 74 h 94"/>
                  <a:gd name="T44" fmla="*/ 14 w 94"/>
                  <a:gd name="T45" fmla="*/ 68 h 94"/>
                  <a:gd name="T46" fmla="*/ 14 w 94"/>
                  <a:gd name="T47" fmla="*/ 62 h 94"/>
                  <a:gd name="T48" fmla="*/ 12 w 94"/>
                  <a:gd name="T49" fmla="*/ 52 h 94"/>
                  <a:gd name="T50" fmla="*/ 12 w 94"/>
                  <a:gd name="T51" fmla="*/ 12 h 94"/>
                  <a:gd name="T52" fmla="*/ 12 w 94"/>
                  <a:gd name="T53" fmla="*/ 8 h 94"/>
                  <a:gd name="T54" fmla="*/ 10 w 94"/>
                  <a:gd name="T55" fmla="*/ 4 h 94"/>
                  <a:gd name="T56" fmla="*/ 8 w 94"/>
                  <a:gd name="T57" fmla="*/ 2 h 94"/>
                  <a:gd name="T58" fmla="*/ 4 w 94"/>
                  <a:gd name="T59" fmla="*/ 2 h 94"/>
                  <a:gd name="T60" fmla="*/ 0 w 94"/>
                  <a:gd name="T61" fmla="*/ 0 h 94"/>
                  <a:gd name="T62" fmla="*/ 38 w 94"/>
                  <a:gd name="T63" fmla="*/ 2 h 94"/>
                  <a:gd name="T64" fmla="*/ 32 w 94"/>
                  <a:gd name="T65" fmla="*/ 2 h 94"/>
                  <a:gd name="T66" fmla="*/ 30 w 94"/>
                  <a:gd name="T67" fmla="*/ 4 h 94"/>
                  <a:gd name="T68" fmla="*/ 26 w 94"/>
                  <a:gd name="T69" fmla="*/ 6 h 94"/>
                  <a:gd name="T70" fmla="*/ 26 w 94"/>
                  <a:gd name="T71" fmla="*/ 8 h 94"/>
                  <a:gd name="T72" fmla="*/ 26 w 94"/>
                  <a:gd name="T73" fmla="*/ 12 h 94"/>
                  <a:gd name="T74" fmla="*/ 26 w 94"/>
                  <a:gd name="T75" fmla="*/ 56 h 94"/>
                  <a:gd name="T76" fmla="*/ 26 w 94"/>
                  <a:gd name="T77" fmla="*/ 64 h 94"/>
                  <a:gd name="T78" fmla="*/ 26 w 94"/>
                  <a:gd name="T79" fmla="*/ 72 h 94"/>
                  <a:gd name="T80" fmla="*/ 28 w 94"/>
                  <a:gd name="T81" fmla="*/ 76 h 94"/>
                  <a:gd name="T82" fmla="*/ 32 w 94"/>
                  <a:gd name="T83" fmla="*/ 82 h 94"/>
                  <a:gd name="T84" fmla="*/ 36 w 94"/>
                  <a:gd name="T85" fmla="*/ 86 h 94"/>
                  <a:gd name="T86" fmla="*/ 42 w 94"/>
                  <a:gd name="T87" fmla="*/ 86 h 94"/>
                  <a:gd name="T88" fmla="*/ 48 w 94"/>
                  <a:gd name="T89" fmla="*/ 88 h 94"/>
                  <a:gd name="T90" fmla="*/ 56 w 94"/>
                  <a:gd name="T91" fmla="*/ 86 h 94"/>
                  <a:gd name="T92" fmla="*/ 64 w 94"/>
                  <a:gd name="T93" fmla="*/ 84 h 94"/>
                  <a:gd name="T94" fmla="*/ 68 w 94"/>
                  <a:gd name="T95" fmla="*/ 80 h 94"/>
                  <a:gd name="T96" fmla="*/ 72 w 94"/>
                  <a:gd name="T97" fmla="*/ 76 h 94"/>
                  <a:gd name="T98" fmla="*/ 74 w 94"/>
                  <a:gd name="T99" fmla="*/ 72 h 94"/>
                  <a:gd name="T100" fmla="*/ 74 w 94"/>
                  <a:gd name="T101" fmla="*/ 66 h 94"/>
                  <a:gd name="T102" fmla="*/ 74 w 94"/>
                  <a:gd name="T103" fmla="*/ 58 h 94"/>
                  <a:gd name="T104" fmla="*/ 74 w 94"/>
                  <a:gd name="T105" fmla="*/ 16 h 94"/>
                  <a:gd name="T106" fmla="*/ 74 w 94"/>
                  <a:gd name="T107" fmla="*/ 10 h 94"/>
                  <a:gd name="T108" fmla="*/ 74 w 94"/>
                  <a:gd name="T109" fmla="*/ 6 h 94"/>
                  <a:gd name="T110" fmla="*/ 72 w 94"/>
                  <a:gd name="T111" fmla="*/ 4 h 94"/>
                  <a:gd name="T112" fmla="*/ 68 w 94"/>
                  <a:gd name="T113" fmla="*/ 2 h 94"/>
                  <a:gd name="T114" fmla="*/ 66 w 94"/>
                  <a:gd name="T115" fmla="*/ 2 h 9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94" h="94">
                    <a:moveTo>
                      <a:pt x="66" y="2"/>
                    </a:moveTo>
                    <a:lnTo>
                      <a:pt x="62" y="2"/>
                    </a:lnTo>
                    <a:lnTo>
                      <a:pt x="62" y="0"/>
                    </a:lnTo>
                    <a:lnTo>
                      <a:pt x="94" y="0"/>
                    </a:lnTo>
                    <a:lnTo>
                      <a:pt x="94" y="2"/>
                    </a:lnTo>
                    <a:lnTo>
                      <a:pt x="90" y="2"/>
                    </a:lnTo>
                    <a:lnTo>
                      <a:pt x="88" y="2"/>
                    </a:lnTo>
                    <a:lnTo>
                      <a:pt x="86" y="2"/>
                    </a:lnTo>
                    <a:lnTo>
                      <a:pt x="84" y="4"/>
                    </a:lnTo>
                    <a:lnTo>
                      <a:pt x="82" y="6"/>
                    </a:lnTo>
                    <a:lnTo>
                      <a:pt x="82" y="8"/>
                    </a:lnTo>
                    <a:lnTo>
                      <a:pt x="82" y="10"/>
                    </a:lnTo>
                    <a:lnTo>
                      <a:pt x="80" y="12"/>
                    </a:lnTo>
                    <a:lnTo>
                      <a:pt x="80" y="14"/>
                    </a:lnTo>
                    <a:lnTo>
                      <a:pt x="80" y="16"/>
                    </a:lnTo>
                    <a:lnTo>
                      <a:pt x="80" y="54"/>
                    </a:lnTo>
                    <a:lnTo>
                      <a:pt x="80" y="58"/>
                    </a:lnTo>
                    <a:lnTo>
                      <a:pt x="80" y="64"/>
                    </a:lnTo>
                    <a:lnTo>
                      <a:pt x="80" y="68"/>
                    </a:lnTo>
                    <a:lnTo>
                      <a:pt x="78" y="72"/>
                    </a:lnTo>
                    <a:lnTo>
                      <a:pt x="78" y="74"/>
                    </a:lnTo>
                    <a:lnTo>
                      <a:pt x="76" y="78"/>
                    </a:lnTo>
                    <a:lnTo>
                      <a:pt x="76" y="80"/>
                    </a:lnTo>
                    <a:lnTo>
                      <a:pt x="74" y="84"/>
                    </a:lnTo>
                    <a:lnTo>
                      <a:pt x="70" y="86"/>
                    </a:lnTo>
                    <a:lnTo>
                      <a:pt x="68" y="88"/>
                    </a:lnTo>
                    <a:lnTo>
                      <a:pt x="66" y="90"/>
                    </a:lnTo>
                    <a:lnTo>
                      <a:pt x="62" y="90"/>
                    </a:lnTo>
                    <a:lnTo>
                      <a:pt x="58" y="92"/>
                    </a:lnTo>
                    <a:lnTo>
                      <a:pt x="56" y="92"/>
                    </a:lnTo>
                    <a:lnTo>
                      <a:pt x="52" y="94"/>
                    </a:lnTo>
                    <a:lnTo>
                      <a:pt x="48" y="94"/>
                    </a:lnTo>
                    <a:lnTo>
                      <a:pt x="42" y="94"/>
                    </a:lnTo>
                    <a:lnTo>
                      <a:pt x="38" y="92"/>
                    </a:lnTo>
                    <a:lnTo>
                      <a:pt x="34" y="92"/>
                    </a:lnTo>
                    <a:lnTo>
                      <a:pt x="32" y="92"/>
                    </a:lnTo>
                    <a:lnTo>
                      <a:pt x="28" y="90"/>
                    </a:lnTo>
                    <a:lnTo>
                      <a:pt x="26" y="88"/>
                    </a:lnTo>
                    <a:lnTo>
                      <a:pt x="22" y="86"/>
                    </a:lnTo>
                    <a:lnTo>
                      <a:pt x="20" y="84"/>
                    </a:lnTo>
                    <a:lnTo>
                      <a:pt x="18" y="80"/>
                    </a:lnTo>
                    <a:lnTo>
                      <a:pt x="16" y="78"/>
                    </a:lnTo>
                    <a:lnTo>
                      <a:pt x="16" y="74"/>
                    </a:lnTo>
                    <a:lnTo>
                      <a:pt x="14" y="72"/>
                    </a:lnTo>
                    <a:lnTo>
                      <a:pt x="14" y="68"/>
                    </a:lnTo>
                    <a:lnTo>
                      <a:pt x="14" y="66"/>
                    </a:lnTo>
                    <a:lnTo>
                      <a:pt x="14" y="62"/>
                    </a:lnTo>
                    <a:lnTo>
                      <a:pt x="14" y="56"/>
                    </a:lnTo>
                    <a:lnTo>
                      <a:pt x="12" y="52"/>
                    </a:lnTo>
                    <a:lnTo>
                      <a:pt x="12" y="16"/>
                    </a:lnTo>
                    <a:lnTo>
                      <a:pt x="12" y="12"/>
                    </a:lnTo>
                    <a:lnTo>
                      <a:pt x="12" y="10"/>
                    </a:lnTo>
                    <a:lnTo>
                      <a:pt x="12" y="8"/>
                    </a:lnTo>
                    <a:lnTo>
                      <a:pt x="12" y="6"/>
                    </a:lnTo>
                    <a:lnTo>
                      <a:pt x="10" y="4"/>
                    </a:lnTo>
                    <a:lnTo>
                      <a:pt x="8" y="2"/>
                    </a:lnTo>
                    <a:lnTo>
                      <a:pt x="6" y="2"/>
                    </a:lnTo>
                    <a:lnTo>
                      <a:pt x="4" y="2"/>
                    </a:lnTo>
                    <a:lnTo>
                      <a:pt x="0" y="2"/>
                    </a:lnTo>
                    <a:lnTo>
                      <a:pt x="0" y="0"/>
                    </a:lnTo>
                    <a:lnTo>
                      <a:pt x="38" y="0"/>
                    </a:lnTo>
                    <a:lnTo>
                      <a:pt x="38" y="2"/>
                    </a:lnTo>
                    <a:lnTo>
                      <a:pt x="34" y="2"/>
                    </a:lnTo>
                    <a:lnTo>
                      <a:pt x="32" y="2"/>
                    </a:lnTo>
                    <a:lnTo>
                      <a:pt x="30" y="2"/>
                    </a:lnTo>
                    <a:lnTo>
                      <a:pt x="30" y="4"/>
                    </a:lnTo>
                    <a:lnTo>
                      <a:pt x="28" y="4"/>
                    </a:lnTo>
                    <a:lnTo>
                      <a:pt x="26" y="6"/>
                    </a:lnTo>
                    <a:lnTo>
                      <a:pt x="26" y="8"/>
                    </a:lnTo>
                    <a:lnTo>
                      <a:pt x="26" y="10"/>
                    </a:lnTo>
                    <a:lnTo>
                      <a:pt x="26" y="12"/>
                    </a:lnTo>
                    <a:lnTo>
                      <a:pt x="26" y="16"/>
                    </a:lnTo>
                    <a:lnTo>
                      <a:pt x="26" y="56"/>
                    </a:lnTo>
                    <a:lnTo>
                      <a:pt x="26" y="60"/>
                    </a:lnTo>
                    <a:lnTo>
                      <a:pt x="26" y="64"/>
                    </a:lnTo>
                    <a:lnTo>
                      <a:pt x="26" y="68"/>
                    </a:lnTo>
                    <a:lnTo>
                      <a:pt x="26" y="72"/>
                    </a:lnTo>
                    <a:lnTo>
                      <a:pt x="28" y="74"/>
                    </a:lnTo>
                    <a:lnTo>
                      <a:pt x="28" y="76"/>
                    </a:lnTo>
                    <a:lnTo>
                      <a:pt x="30" y="78"/>
                    </a:lnTo>
                    <a:lnTo>
                      <a:pt x="32" y="82"/>
                    </a:lnTo>
                    <a:lnTo>
                      <a:pt x="34" y="84"/>
                    </a:lnTo>
                    <a:lnTo>
                      <a:pt x="36" y="86"/>
                    </a:lnTo>
                    <a:lnTo>
                      <a:pt x="40" y="86"/>
                    </a:lnTo>
                    <a:lnTo>
                      <a:pt x="42" y="86"/>
                    </a:lnTo>
                    <a:lnTo>
                      <a:pt x="44" y="88"/>
                    </a:lnTo>
                    <a:lnTo>
                      <a:pt x="48" y="88"/>
                    </a:lnTo>
                    <a:lnTo>
                      <a:pt x="52" y="88"/>
                    </a:lnTo>
                    <a:lnTo>
                      <a:pt x="56" y="86"/>
                    </a:lnTo>
                    <a:lnTo>
                      <a:pt x="60" y="86"/>
                    </a:lnTo>
                    <a:lnTo>
                      <a:pt x="64" y="84"/>
                    </a:lnTo>
                    <a:lnTo>
                      <a:pt x="66" y="82"/>
                    </a:lnTo>
                    <a:lnTo>
                      <a:pt x="68" y="80"/>
                    </a:lnTo>
                    <a:lnTo>
                      <a:pt x="70" y="78"/>
                    </a:lnTo>
                    <a:lnTo>
                      <a:pt x="72" y="76"/>
                    </a:lnTo>
                    <a:lnTo>
                      <a:pt x="72" y="74"/>
                    </a:lnTo>
                    <a:lnTo>
                      <a:pt x="74" y="72"/>
                    </a:lnTo>
                    <a:lnTo>
                      <a:pt x="74" y="68"/>
                    </a:lnTo>
                    <a:lnTo>
                      <a:pt x="74" y="66"/>
                    </a:lnTo>
                    <a:lnTo>
                      <a:pt x="74" y="62"/>
                    </a:lnTo>
                    <a:lnTo>
                      <a:pt x="74" y="58"/>
                    </a:lnTo>
                    <a:lnTo>
                      <a:pt x="74" y="52"/>
                    </a:lnTo>
                    <a:lnTo>
                      <a:pt x="74" y="16"/>
                    </a:lnTo>
                    <a:lnTo>
                      <a:pt x="74" y="12"/>
                    </a:lnTo>
                    <a:lnTo>
                      <a:pt x="74" y="10"/>
                    </a:lnTo>
                    <a:lnTo>
                      <a:pt x="74" y="8"/>
                    </a:lnTo>
                    <a:lnTo>
                      <a:pt x="74" y="6"/>
                    </a:lnTo>
                    <a:lnTo>
                      <a:pt x="72" y="4"/>
                    </a:lnTo>
                    <a:lnTo>
                      <a:pt x="70" y="2"/>
                    </a:lnTo>
                    <a:lnTo>
                      <a:pt x="68" y="2"/>
                    </a:lnTo>
                    <a:lnTo>
                      <a:pt x="66" y="2"/>
                    </a:lnTo>
                    <a:close/>
                  </a:path>
                </a:pathLst>
              </a:custGeom>
              <a:solidFill>
                <a:schemeClr val="tx1"/>
              </a:solidFill>
              <a:ln w="0">
                <a:solidFill>
                  <a:schemeClr val="tx1"/>
                </a:solidFill>
                <a:prstDash val="solid"/>
                <a:round/>
                <a:headEnd/>
                <a:tailEnd/>
              </a:ln>
            </p:spPr>
            <p:txBody>
              <a:bodyPr/>
              <a:lstStyle/>
              <a:p>
                <a:endParaRPr lang="en-GB"/>
              </a:p>
            </p:txBody>
          </p:sp>
          <p:sp>
            <p:nvSpPr>
              <p:cNvPr id="25" name="Freeform 25">
                <a:extLst>
                  <a:ext uri="{FF2B5EF4-FFF2-40B4-BE49-F238E27FC236}">
                    <a16:creationId xmlns:a16="http://schemas.microsoft.com/office/drawing/2014/main" id="{C7E4989E-4A22-4C4D-A689-20BECE7EE3A0}"/>
                  </a:ext>
                </a:extLst>
              </p:cNvPr>
              <p:cNvSpPr>
                <a:spLocks noEditPoints="1"/>
              </p:cNvSpPr>
              <p:nvPr userDrawn="1"/>
            </p:nvSpPr>
            <p:spPr bwMode="auto">
              <a:xfrm>
                <a:off x="2352" y="4620"/>
                <a:ext cx="88" cy="92"/>
              </a:xfrm>
              <a:custGeom>
                <a:avLst/>
                <a:gdLst>
                  <a:gd name="T0" fmla="*/ 0 w 88"/>
                  <a:gd name="T1" fmla="*/ 92 h 92"/>
                  <a:gd name="T2" fmla="*/ 4 w 88"/>
                  <a:gd name="T3" fmla="*/ 88 h 92"/>
                  <a:gd name="T4" fmla="*/ 8 w 88"/>
                  <a:gd name="T5" fmla="*/ 88 h 92"/>
                  <a:gd name="T6" fmla="*/ 10 w 88"/>
                  <a:gd name="T7" fmla="*/ 86 h 92"/>
                  <a:gd name="T8" fmla="*/ 12 w 88"/>
                  <a:gd name="T9" fmla="*/ 84 h 92"/>
                  <a:gd name="T10" fmla="*/ 12 w 88"/>
                  <a:gd name="T11" fmla="*/ 80 h 92"/>
                  <a:gd name="T12" fmla="*/ 12 w 88"/>
                  <a:gd name="T13" fmla="*/ 74 h 92"/>
                  <a:gd name="T14" fmla="*/ 12 w 88"/>
                  <a:gd name="T15" fmla="*/ 12 h 92"/>
                  <a:gd name="T16" fmla="*/ 12 w 88"/>
                  <a:gd name="T17" fmla="*/ 8 h 92"/>
                  <a:gd name="T18" fmla="*/ 10 w 88"/>
                  <a:gd name="T19" fmla="*/ 6 h 92"/>
                  <a:gd name="T20" fmla="*/ 8 w 88"/>
                  <a:gd name="T21" fmla="*/ 2 h 92"/>
                  <a:gd name="T22" fmla="*/ 4 w 88"/>
                  <a:gd name="T23" fmla="*/ 2 h 92"/>
                  <a:gd name="T24" fmla="*/ 0 w 88"/>
                  <a:gd name="T25" fmla="*/ 0 h 92"/>
                  <a:gd name="T26" fmla="*/ 42 w 88"/>
                  <a:gd name="T27" fmla="*/ 0 h 92"/>
                  <a:gd name="T28" fmla="*/ 52 w 88"/>
                  <a:gd name="T29" fmla="*/ 0 h 92"/>
                  <a:gd name="T30" fmla="*/ 62 w 88"/>
                  <a:gd name="T31" fmla="*/ 2 h 92"/>
                  <a:gd name="T32" fmla="*/ 68 w 88"/>
                  <a:gd name="T33" fmla="*/ 6 h 92"/>
                  <a:gd name="T34" fmla="*/ 74 w 88"/>
                  <a:gd name="T35" fmla="*/ 10 h 92"/>
                  <a:gd name="T36" fmla="*/ 80 w 88"/>
                  <a:gd name="T37" fmla="*/ 16 h 92"/>
                  <a:gd name="T38" fmla="*/ 84 w 88"/>
                  <a:gd name="T39" fmla="*/ 24 h 92"/>
                  <a:gd name="T40" fmla="*/ 86 w 88"/>
                  <a:gd name="T41" fmla="*/ 34 h 92"/>
                  <a:gd name="T42" fmla="*/ 88 w 88"/>
                  <a:gd name="T43" fmla="*/ 44 h 92"/>
                  <a:gd name="T44" fmla="*/ 88 w 88"/>
                  <a:gd name="T45" fmla="*/ 56 h 92"/>
                  <a:gd name="T46" fmla="*/ 84 w 88"/>
                  <a:gd name="T47" fmla="*/ 64 h 92"/>
                  <a:gd name="T48" fmla="*/ 80 w 88"/>
                  <a:gd name="T49" fmla="*/ 74 h 92"/>
                  <a:gd name="T50" fmla="*/ 72 w 88"/>
                  <a:gd name="T51" fmla="*/ 82 h 92"/>
                  <a:gd name="T52" fmla="*/ 58 w 88"/>
                  <a:gd name="T53" fmla="*/ 88 h 92"/>
                  <a:gd name="T54" fmla="*/ 40 w 88"/>
                  <a:gd name="T55" fmla="*/ 92 h 92"/>
                  <a:gd name="T56" fmla="*/ 26 w 88"/>
                  <a:gd name="T57" fmla="*/ 6 h 92"/>
                  <a:gd name="T58" fmla="*/ 28 w 88"/>
                  <a:gd name="T59" fmla="*/ 86 h 92"/>
                  <a:gd name="T60" fmla="*/ 36 w 88"/>
                  <a:gd name="T61" fmla="*/ 86 h 92"/>
                  <a:gd name="T62" fmla="*/ 42 w 88"/>
                  <a:gd name="T63" fmla="*/ 86 h 92"/>
                  <a:gd name="T64" fmla="*/ 50 w 88"/>
                  <a:gd name="T65" fmla="*/ 84 h 92"/>
                  <a:gd name="T66" fmla="*/ 58 w 88"/>
                  <a:gd name="T67" fmla="*/ 80 h 92"/>
                  <a:gd name="T68" fmla="*/ 64 w 88"/>
                  <a:gd name="T69" fmla="*/ 76 h 92"/>
                  <a:gd name="T70" fmla="*/ 68 w 88"/>
                  <a:gd name="T71" fmla="*/ 68 h 92"/>
                  <a:gd name="T72" fmla="*/ 72 w 88"/>
                  <a:gd name="T73" fmla="*/ 60 h 92"/>
                  <a:gd name="T74" fmla="*/ 74 w 88"/>
                  <a:gd name="T75" fmla="*/ 50 h 92"/>
                  <a:gd name="T76" fmla="*/ 74 w 88"/>
                  <a:gd name="T77" fmla="*/ 40 h 92"/>
                  <a:gd name="T78" fmla="*/ 72 w 88"/>
                  <a:gd name="T79" fmla="*/ 30 h 92"/>
                  <a:gd name="T80" fmla="*/ 68 w 88"/>
                  <a:gd name="T81" fmla="*/ 22 h 92"/>
                  <a:gd name="T82" fmla="*/ 64 w 88"/>
                  <a:gd name="T83" fmla="*/ 16 h 92"/>
                  <a:gd name="T84" fmla="*/ 58 w 88"/>
                  <a:gd name="T85" fmla="*/ 10 h 92"/>
                  <a:gd name="T86" fmla="*/ 50 w 88"/>
                  <a:gd name="T87" fmla="*/ 6 h 92"/>
                  <a:gd name="T88" fmla="*/ 42 w 88"/>
                  <a:gd name="T89" fmla="*/ 4 h 92"/>
                  <a:gd name="T90" fmla="*/ 36 w 88"/>
                  <a:gd name="T91" fmla="*/ 4 h 92"/>
                  <a:gd name="T92" fmla="*/ 28 w 88"/>
                  <a:gd name="T93" fmla="*/ 6 h 92"/>
                  <a:gd name="T94" fmla="*/ 26 w 88"/>
                  <a:gd name="T95" fmla="*/ 6 h 9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88" h="92">
                    <a:moveTo>
                      <a:pt x="40" y="92"/>
                    </a:moveTo>
                    <a:lnTo>
                      <a:pt x="0" y="92"/>
                    </a:lnTo>
                    <a:lnTo>
                      <a:pt x="0" y="88"/>
                    </a:lnTo>
                    <a:lnTo>
                      <a:pt x="4" y="88"/>
                    </a:lnTo>
                    <a:lnTo>
                      <a:pt x="6" y="88"/>
                    </a:lnTo>
                    <a:lnTo>
                      <a:pt x="8" y="88"/>
                    </a:lnTo>
                    <a:lnTo>
                      <a:pt x="10" y="86"/>
                    </a:lnTo>
                    <a:lnTo>
                      <a:pt x="12" y="84"/>
                    </a:lnTo>
                    <a:lnTo>
                      <a:pt x="12" y="82"/>
                    </a:lnTo>
                    <a:lnTo>
                      <a:pt x="12" y="80"/>
                    </a:lnTo>
                    <a:lnTo>
                      <a:pt x="12" y="78"/>
                    </a:lnTo>
                    <a:lnTo>
                      <a:pt x="12" y="74"/>
                    </a:lnTo>
                    <a:lnTo>
                      <a:pt x="12" y="16"/>
                    </a:lnTo>
                    <a:lnTo>
                      <a:pt x="12" y="12"/>
                    </a:lnTo>
                    <a:lnTo>
                      <a:pt x="12" y="10"/>
                    </a:lnTo>
                    <a:lnTo>
                      <a:pt x="12" y="8"/>
                    </a:lnTo>
                    <a:lnTo>
                      <a:pt x="12" y="6"/>
                    </a:lnTo>
                    <a:lnTo>
                      <a:pt x="10" y="6"/>
                    </a:lnTo>
                    <a:lnTo>
                      <a:pt x="10" y="4"/>
                    </a:lnTo>
                    <a:lnTo>
                      <a:pt x="8" y="2"/>
                    </a:lnTo>
                    <a:lnTo>
                      <a:pt x="6" y="2"/>
                    </a:lnTo>
                    <a:lnTo>
                      <a:pt x="4" y="2"/>
                    </a:lnTo>
                    <a:lnTo>
                      <a:pt x="0" y="2"/>
                    </a:lnTo>
                    <a:lnTo>
                      <a:pt x="0" y="0"/>
                    </a:lnTo>
                    <a:lnTo>
                      <a:pt x="36" y="0"/>
                    </a:lnTo>
                    <a:lnTo>
                      <a:pt x="42" y="0"/>
                    </a:lnTo>
                    <a:lnTo>
                      <a:pt x="48" y="0"/>
                    </a:lnTo>
                    <a:lnTo>
                      <a:pt x="52" y="0"/>
                    </a:lnTo>
                    <a:lnTo>
                      <a:pt x="58" y="2"/>
                    </a:lnTo>
                    <a:lnTo>
                      <a:pt x="62" y="2"/>
                    </a:lnTo>
                    <a:lnTo>
                      <a:pt x="66" y="4"/>
                    </a:lnTo>
                    <a:lnTo>
                      <a:pt x="68" y="6"/>
                    </a:lnTo>
                    <a:lnTo>
                      <a:pt x="72" y="8"/>
                    </a:lnTo>
                    <a:lnTo>
                      <a:pt x="74" y="10"/>
                    </a:lnTo>
                    <a:lnTo>
                      <a:pt x="78" y="14"/>
                    </a:lnTo>
                    <a:lnTo>
                      <a:pt x="80" y="16"/>
                    </a:lnTo>
                    <a:lnTo>
                      <a:pt x="82" y="20"/>
                    </a:lnTo>
                    <a:lnTo>
                      <a:pt x="84" y="24"/>
                    </a:lnTo>
                    <a:lnTo>
                      <a:pt x="86" y="30"/>
                    </a:lnTo>
                    <a:lnTo>
                      <a:pt x="86" y="34"/>
                    </a:lnTo>
                    <a:lnTo>
                      <a:pt x="88" y="40"/>
                    </a:lnTo>
                    <a:lnTo>
                      <a:pt x="88" y="44"/>
                    </a:lnTo>
                    <a:lnTo>
                      <a:pt x="88" y="50"/>
                    </a:lnTo>
                    <a:lnTo>
                      <a:pt x="88" y="56"/>
                    </a:lnTo>
                    <a:lnTo>
                      <a:pt x="86" y="60"/>
                    </a:lnTo>
                    <a:lnTo>
                      <a:pt x="84" y="64"/>
                    </a:lnTo>
                    <a:lnTo>
                      <a:pt x="82" y="70"/>
                    </a:lnTo>
                    <a:lnTo>
                      <a:pt x="80" y="74"/>
                    </a:lnTo>
                    <a:lnTo>
                      <a:pt x="76" y="76"/>
                    </a:lnTo>
                    <a:lnTo>
                      <a:pt x="72" y="82"/>
                    </a:lnTo>
                    <a:lnTo>
                      <a:pt x="64" y="86"/>
                    </a:lnTo>
                    <a:lnTo>
                      <a:pt x="58" y="88"/>
                    </a:lnTo>
                    <a:lnTo>
                      <a:pt x="48" y="90"/>
                    </a:lnTo>
                    <a:lnTo>
                      <a:pt x="40" y="92"/>
                    </a:lnTo>
                    <a:close/>
                    <a:moveTo>
                      <a:pt x="26" y="6"/>
                    </a:moveTo>
                    <a:lnTo>
                      <a:pt x="26" y="84"/>
                    </a:lnTo>
                    <a:lnTo>
                      <a:pt x="28" y="86"/>
                    </a:lnTo>
                    <a:lnTo>
                      <a:pt x="32" y="86"/>
                    </a:lnTo>
                    <a:lnTo>
                      <a:pt x="36" y="86"/>
                    </a:lnTo>
                    <a:lnTo>
                      <a:pt x="38" y="86"/>
                    </a:lnTo>
                    <a:lnTo>
                      <a:pt x="42" y="86"/>
                    </a:lnTo>
                    <a:lnTo>
                      <a:pt x="46" y="86"/>
                    </a:lnTo>
                    <a:lnTo>
                      <a:pt x="50" y="84"/>
                    </a:lnTo>
                    <a:lnTo>
                      <a:pt x="54" y="82"/>
                    </a:lnTo>
                    <a:lnTo>
                      <a:pt x="58" y="80"/>
                    </a:lnTo>
                    <a:lnTo>
                      <a:pt x="60" y="78"/>
                    </a:lnTo>
                    <a:lnTo>
                      <a:pt x="64" y="76"/>
                    </a:lnTo>
                    <a:lnTo>
                      <a:pt x="66" y="72"/>
                    </a:lnTo>
                    <a:lnTo>
                      <a:pt x="68" y="68"/>
                    </a:lnTo>
                    <a:lnTo>
                      <a:pt x="70" y="64"/>
                    </a:lnTo>
                    <a:lnTo>
                      <a:pt x="72" y="60"/>
                    </a:lnTo>
                    <a:lnTo>
                      <a:pt x="72" y="56"/>
                    </a:lnTo>
                    <a:lnTo>
                      <a:pt x="74" y="50"/>
                    </a:lnTo>
                    <a:lnTo>
                      <a:pt x="74" y="46"/>
                    </a:lnTo>
                    <a:lnTo>
                      <a:pt x="74" y="40"/>
                    </a:lnTo>
                    <a:lnTo>
                      <a:pt x="72" y="36"/>
                    </a:lnTo>
                    <a:lnTo>
                      <a:pt x="72" y="30"/>
                    </a:lnTo>
                    <a:lnTo>
                      <a:pt x="70" y="26"/>
                    </a:lnTo>
                    <a:lnTo>
                      <a:pt x="68" y="22"/>
                    </a:lnTo>
                    <a:lnTo>
                      <a:pt x="66" y="18"/>
                    </a:lnTo>
                    <a:lnTo>
                      <a:pt x="64" y="16"/>
                    </a:lnTo>
                    <a:lnTo>
                      <a:pt x="60" y="12"/>
                    </a:lnTo>
                    <a:lnTo>
                      <a:pt x="58" y="10"/>
                    </a:lnTo>
                    <a:lnTo>
                      <a:pt x="54" y="8"/>
                    </a:lnTo>
                    <a:lnTo>
                      <a:pt x="50" y="6"/>
                    </a:lnTo>
                    <a:lnTo>
                      <a:pt x="46" y="6"/>
                    </a:lnTo>
                    <a:lnTo>
                      <a:pt x="42" y="4"/>
                    </a:lnTo>
                    <a:lnTo>
                      <a:pt x="38" y="4"/>
                    </a:lnTo>
                    <a:lnTo>
                      <a:pt x="36" y="4"/>
                    </a:lnTo>
                    <a:lnTo>
                      <a:pt x="32" y="6"/>
                    </a:lnTo>
                    <a:lnTo>
                      <a:pt x="28" y="6"/>
                    </a:lnTo>
                    <a:lnTo>
                      <a:pt x="26" y="6"/>
                    </a:lnTo>
                    <a:close/>
                  </a:path>
                </a:pathLst>
              </a:custGeom>
              <a:solidFill>
                <a:schemeClr val="tx1"/>
              </a:solidFill>
              <a:ln w="0">
                <a:solidFill>
                  <a:schemeClr val="tx1"/>
                </a:solidFill>
                <a:prstDash val="solid"/>
                <a:round/>
                <a:headEnd/>
                <a:tailEnd/>
              </a:ln>
            </p:spPr>
            <p:txBody>
              <a:bodyPr/>
              <a:lstStyle/>
              <a:p>
                <a:endParaRPr lang="en-GB"/>
              </a:p>
            </p:txBody>
          </p:sp>
          <p:sp>
            <p:nvSpPr>
              <p:cNvPr id="26" name="Freeform 26">
                <a:extLst>
                  <a:ext uri="{FF2B5EF4-FFF2-40B4-BE49-F238E27FC236}">
                    <a16:creationId xmlns:a16="http://schemas.microsoft.com/office/drawing/2014/main" id="{C0F91284-9626-4D2A-930E-791B8FBE3727}"/>
                  </a:ext>
                </a:extLst>
              </p:cNvPr>
              <p:cNvSpPr>
                <a:spLocks/>
              </p:cNvSpPr>
              <p:nvPr userDrawn="1"/>
            </p:nvSpPr>
            <p:spPr bwMode="auto">
              <a:xfrm>
                <a:off x="2444" y="4620"/>
                <a:ext cx="36" cy="92"/>
              </a:xfrm>
              <a:custGeom>
                <a:avLst/>
                <a:gdLst>
                  <a:gd name="T0" fmla="*/ 34 w 36"/>
                  <a:gd name="T1" fmla="*/ 88 h 92"/>
                  <a:gd name="T2" fmla="*/ 36 w 36"/>
                  <a:gd name="T3" fmla="*/ 88 h 92"/>
                  <a:gd name="T4" fmla="*/ 36 w 36"/>
                  <a:gd name="T5" fmla="*/ 92 h 92"/>
                  <a:gd name="T6" fmla="*/ 0 w 36"/>
                  <a:gd name="T7" fmla="*/ 92 h 92"/>
                  <a:gd name="T8" fmla="*/ 0 w 36"/>
                  <a:gd name="T9" fmla="*/ 88 h 92"/>
                  <a:gd name="T10" fmla="*/ 2 w 36"/>
                  <a:gd name="T11" fmla="*/ 88 h 92"/>
                  <a:gd name="T12" fmla="*/ 6 w 36"/>
                  <a:gd name="T13" fmla="*/ 88 h 92"/>
                  <a:gd name="T14" fmla="*/ 8 w 36"/>
                  <a:gd name="T15" fmla="*/ 88 h 92"/>
                  <a:gd name="T16" fmla="*/ 10 w 36"/>
                  <a:gd name="T17" fmla="*/ 86 h 92"/>
                  <a:gd name="T18" fmla="*/ 10 w 36"/>
                  <a:gd name="T19" fmla="*/ 86 h 92"/>
                  <a:gd name="T20" fmla="*/ 12 w 36"/>
                  <a:gd name="T21" fmla="*/ 84 h 92"/>
                  <a:gd name="T22" fmla="*/ 12 w 36"/>
                  <a:gd name="T23" fmla="*/ 82 h 92"/>
                  <a:gd name="T24" fmla="*/ 12 w 36"/>
                  <a:gd name="T25" fmla="*/ 80 h 92"/>
                  <a:gd name="T26" fmla="*/ 12 w 36"/>
                  <a:gd name="T27" fmla="*/ 78 h 92"/>
                  <a:gd name="T28" fmla="*/ 12 w 36"/>
                  <a:gd name="T29" fmla="*/ 74 h 92"/>
                  <a:gd name="T30" fmla="*/ 12 w 36"/>
                  <a:gd name="T31" fmla="*/ 16 h 92"/>
                  <a:gd name="T32" fmla="*/ 12 w 36"/>
                  <a:gd name="T33" fmla="*/ 12 h 92"/>
                  <a:gd name="T34" fmla="*/ 12 w 36"/>
                  <a:gd name="T35" fmla="*/ 10 h 92"/>
                  <a:gd name="T36" fmla="*/ 12 w 36"/>
                  <a:gd name="T37" fmla="*/ 8 h 92"/>
                  <a:gd name="T38" fmla="*/ 12 w 36"/>
                  <a:gd name="T39" fmla="*/ 6 h 92"/>
                  <a:gd name="T40" fmla="*/ 10 w 36"/>
                  <a:gd name="T41" fmla="*/ 6 h 92"/>
                  <a:gd name="T42" fmla="*/ 10 w 36"/>
                  <a:gd name="T43" fmla="*/ 4 h 92"/>
                  <a:gd name="T44" fmla="*/ 8 w 36"/>
                  <a:gd name="T45" fmla="*/ 4 h 92"/>
                  <a:gd name="T46" fmla="*/ 6 w 36"/>
                  <a:gd name="T47" fmla="*/ 2 h 92"/>
                  <a:gd name="T48" fmla="*/ 4 w 36"/>
                  <a:gd name="T49" fmla="*/ 2 h 92"/>
                  <a:gd name="T50" fmla="*/ 2 w 36"/>
                  <a:gd name="T51" fmla="*/ 2 h 92"/>
                  <a:gd name="T52" fmla="*/ 0 w 36"/>
                  <a:gd name="T53" fmla="*/ 2 h 92"/>
                  <a:gd name="T54" fmla="*/ 0 w 36"/>
                  <a:gd name="T55" fmla="*/ 0 h 92"/>
                  <a:gd name="T56" fmla="*/ 36 w 36"/>
                  <a:gd name="T57" fmla="*/ 0 h 92"/>
                  <a:gd name="T58" fmla="*/ 36 w 36"/>
                  <a:gd name="T59" fmla="*/ 2 h 92"/>
                  <a:gd name="T60" fmla="*/ 34 w 36"/>
                  <a:gd name="T61" fmla="*/ 2 h 92"/>
                  <a:gd name="T62" fmla="*/ 32 w 36"/>
                  <a:gd name="T63" fmla="*/ 2 h 92"/>
                  <a:gd name="T64" fmla="*/ 30 w 36"/>
                  <a:gd name="T65" fmla="*/ 2 h 92"/>
                  <a:gd name="T66" fmla="*/ 28 w 36"/>
                  <a:gd name="T67" fmla="*/ 4 h 92"/>
                  <a:gd name="T68" fmla="*/ 26 w 36"/>
                  <a:gd name="T69" fmla="*/ 6 h 92"/>
                  <a:gd name="T70" fmla="*/ 26 w 36"/>
                  <a:gd name="T71" fmla="*/ 6 h 92"/>
                  <a:gd name="T72" fmla="*/ 26 w 36"/>
                  <a:gd name="T73" fmla="*/ 8 h 92"/>
                  <a:gd name="T74" fmla="*/ 24 w 36"/>
                  <a:gd name="T75" fmla="*/ 10 h 92"/>
                  <a:gd name="T76" fmla="*/ 24 w 36"/>
                  <a:gd name="T77" fmla="*/ 12 h 92"/>
                  <a:gd name="T78" fmla="*/ 24 w 36"/>
                  <a:gd name="T79" fmla="*/ 16 h 92"/>
                  <a:gd name="T80" fmla="*/ 24 w 36"/>
                  <a:gd name="T81" fmla="*/ 74 h 92"/>
                  <a:gd name="T82" fmla="*/ 24 w 36"/>
                  <a:gd name="T83" fmla="*/ 78 h 92"/>
                  <a:gd name="T84" fmla="*/ 24 w 36"/>
                  <a:gd name="T85" fmla="*/ 80 h 92"/>
                  <a:gd name="T86" fmla="*/ 24 w 36"/>
                  <a:gd name="T87" fmla="*/ 82 h 92"/>
                  <a:gd name="T88" fmla="*/ 26 w 36"/>
                  <a:gd name="T89" fmla="*/ 84 h 92"/>
                  <a:gd name="T90" fmla="*/ 26 w 36"/>
                  <a:gd name="T91" fmla="*/ 86 h 92"/>
                  <a:gd name="T92" fmla="*/ 26 w 36"/>
                  <a:gd name="T93" fmla="*/ 86 h 92"/>
                  <a:gd name="T94" fmla="*/ 28 w 36"/>
                  <a:gd name="T95" fmla="*/ 88 h 92"/>
                  <a:gd name="T96" fmla="*/ 30 w 36"/>
                  <a:gd name="T97" fmla="*/ 88 h 92"/>
                  <a:gd name="T98" fmla="*/ 32 w 36"/>
                  <a:gd name="T99" fmla="*/ 88 h 92"/>
                  <a:gd name="T100" fmla="*/ 34 w 36"/>
                  <a:gd name="T101" fmla="*/ 88 h 92"/>
                  <a:gd name="T102" fmla="*/ 34 w 36"/>
                  <a:gd name="T103" fmla="*/ 88 h 9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6" h="92">
                    <a:moveTo>
                      <a:pt x="34" y="88"/>
                    </a:moveTo>
                    <a:lnTo>
                      <a:pt x="36" y="88"/>
                    </a:lnTo>
                    <a:lnTo>
                      <a:pt x="36" y="92"/>
                    </a:lnTo>
                    <a:lnTo>
                      <a:pt x="0" y="92"/>
                    </a:lnTo>
                    <a:lnTo>
                      <a:pt x="0" y="88"/>
                    </a:lnTo>
                    <a:lnTo>
                      <a:pt x="2" y="88"/>
                    </a:lnTo>
                    <a:lnTo>
                      <a:pt x="6" y="88"/>
                    </a:lnTo>
                    <a:lnTo>
                      <a:pt x="8" y="88"/>
                    </a:lnTo>
                    <a:lnTo>
                      <a:pt x="10" y="86"/>
                    </a:lnTo>
                    <a:lnTo>
                      <a:pt x="12" y="84"/>
                    </a:lnTo>
                    <a:lnTo>
                      <a:pt x="12" y="82"/>
                    </a:lnTo>
                    <a:lnTo>
                      <a:pt x="12" y="80"/>
                    </a:lnTo>
                    <a:lnTo>
                      <a:pt x="12" y="78"/>
                    </a:lnTo>
                    <a:lnTo>
                      <a:pt x="12" y="74"/>
                    </a:lnTo>
                    <a:lnTo>
                      <a:pt x="12" y="16"/>
                    </a:lnTo>
                    <a:lnTo>
                      <a:pt x="12" y="12"/>
                    </a:lnTo>
                    <a:lnTo>
                      <a:pt x="12" y="10"/>
                    </a:lnTo>
                    <a:lnTo>
                      <a:pt x="12" y="8"/>
                    </a:lnTo>
                    <a:lnTo>
                      <a:pt x="12" y="6"/>
                    </a:lnTo>
                    <a:lnTo>
                      <a:pt x="10" y="6"/>
                    </a:lnTo>
                    <a:lnTo>
                      <a:pt x="10" y="4"/>
                    </a:lnTo>
                    <a:lnTo>
                      <a:pt x="8" y="4"/>
                    </a:lnTo>
                    <a:lnTo>
                      <a:pt x="6" y="2"/>
                    </a:lnTo>
                    <a:lnTo>
                      <a:pt x="4" y="2"/>
                    </a:lnTo>
                    <a:lnTo>
                      <a:pt x="2" y="2"/>
                    </a:lnTo>
                    <a:lnTo>
                      <a:pt x="0" y="2"/>
                    </a:lnTo>
                    <a:lnTo>
                      <a:pt x="0" y="0"/>
                    </a:lnTo>
                    <a:lnTo>
                      <a:pt x="36" y="0"/>
                    </a:lnTo>
                    <a:lnTo>
                      <a:pt x="36" y="2"/>
                    </a:lnTo>
                    <a:lnTo>
                      <a:pt x="34" y="2"/>
                    </a:lnTo>
                    <a:lnTo>
                      <a:pt x="32" y="2"/>
                    </a:lnTo>
                    <a:lnTo>
                      <a:pt x="30" y="2"/>
                    </a:lnTo>
                    <a:lnTo>
                      <a:pt x="28" y="4"/>
                    </a:lnTo>
                    <a:lnTo>
                      <a:pt x="26" y="6"/>
                    </a:lnTo>
                    <a:lnTo>
                      <a:pt x="26" y="8"/>
                    </a:lnTo>
                    <a:lnTo>
                      <a:pt x="24" y="10"/>
                    </a:lnTo>
                    <a:lnTo>
                      <a:pt x="24" y="12"/>
                    </a:lnTo>
                    <a:lnTo>
                      <a:pt x="24" y="16"/>
                    </a:lnTo>
                    <a:lnTo>
                      <a:pt x="24" y="74"/>
                    </a:lnTo>
                    <a:lnTo>
                      <a:pt x="24" y="78"/>
                    </a:lnTo>
                    <a:lnTo>
                      <a:pt x="24" y="80"/>
                    </a:lnTo>
                    <a:lnTo>
                      <a:pt x="24" y="82"/>
                    </a:lnTo>
                    <a:lnTo>
                      <a:pt x="26" y="84"/>
                    </a:lnTo>
                    <a:lnTo>
                      <a:pt x="26" y="86"/>
                    </a:lnTo>
                    <a:lnTo>
                      <a:pt x="28" y="88"/>
                    </a:lnTo>
                    <a:lnTo>
                      <a:pt x="30" y="88"/>
                    </a:lnTo>
                    <a:lnTo>
                      <a:pt x="32" y="88"/>
                    </a:lnTo>
                    <a:lnTo>
                      <a:pt x="34" y="88"/>
                    </a:lnTo>
                    <a:close/>
                  </a:path>
                </a:pathLst>
              </a:custGeom>
              <a:solidFill>
                <a:schemeClr val="tx1"/>
              </a:solidFill>
              <a:ln w="0">
                <a:solidFill>
                  <a:schemeClr val="tx1"/>
                </a:solidFill>
                <a:prstDash val="solid"/>
                <a:round/>
                <a:headEnd/>
                <a:tailEnd/>
              </a:ln>
            </p:spPr>
            <p:txBody>
              <a:bodyPr/>
              <a:lstStyle/>
              <a:p>
                <a:endParaRPr lang="en-GB"/>
              </a:p>
            </p:txBody>
          </p:sp>
          <p:sp>
            <p:nvSpPr>
              <p:cNvPr id="27" name="Freeform 27">
                <a:extLst>
                  <a:ext uri="{FF2B5EF4-FFF2-40B4-BE49-F238E27FC236}">
                    <a16:creationId xmlns:a16="http://schemas.microsoft.com/office/drawing/2014/main" id="{1C565DC0-7B8A-4BFB-9BCE-02459B21517C}"/>
                  </a:ext>
                </a:extLst>
              </p:cNvPr>
              <p:cNvSpPr>
                <a:spLocks noEditPoints="1"/>
              </p:cNvSpPr>
              <p:nvPr userDrawn="1"/>
            </p:nvSpPr>
            <p:spPr bwMode="auto">
              <a:xfrm>
                <a:off x="1612" y="3930"/>
                <a:ext cx="200" cy="230"/>
              </a:xfrm>
              <a:custGeom>
                <a:avLst/>
                <a:gdLst>
                  <a:gd name="T0" fmla="*/ 146 w 200"/>
                  <a:gd name="T1" fmla="*/ 230 h 230"/>
                  <a:gd name="T2" fmla="*/ 70 w 200"/>
                  <a:gd name="T3" fmla="*/ 124 h 230"/>
                  <a:gd name="T4" fmla="*/ 62 w 200"/>
                  <a:gd name="T5" fmla="*/ 124 h 230"/>
                  <a:gd name="T6" fmla="*/ 58 w 200"/>
                  <a:gd name="T7" fmla="*/ 190 h 230"/>
                  <a:gd name="T8" fmla="*/ 58 w 200"/>
                  <a:gd name="T9" fmla="*/ 204 h 230"/>
                  <a:gd name="T10" fmla="*/ 60 w 200"/>
                  <a:gd name="T11" fmla="*/ 214 h 230"/>
                  <a:gd name="T12" fmla="*/ 64 w 200"/>
                  <a:gd name="T13" fmla="*/ 220 h 230"/>
                  <a:gd name="T14" fmla="*/ 72 w 200"/>
                  <a:gd name="T15" fmla="*/ 224 h 230"/>
                  <a:gd name="T16" fmla="*/ 86 w 200"/>
                  <a:gd name="T17" fmla="*/ 224 h 230"/>
                  <a:gd name="T18" fmla="*/ 0 w 200"/>
                  <a:gd name="T19" fmla="*/ 224 h 230"/>
                  <a:gd name="T20" fmla="*/ 16 w 200"/>
                  <a:gd name="T21" fmla="*/ 224 h 230"/>
                  <a:gd name="T22" fmla="*/ 22 w 200"/>
                  <a:gd name="T23" fmla="*/ 220 h 230"/>
                  <a:gd name="T24" fmla="*/ 28 w 200"/>
                  <a:gd name="T25" fmla="*/ 214 h 230"/>
                  <a:gd name="T26" fmla="*/ 30 w 200"/>
                  <a:gd name="T27" fmla="*/ 204 h 230"/>
                  <a:gd name="T28" fmla="*/ 30 w 200"/>
                  <a:gd name="T29" fmla="*/ 190 h 230"/>
                  <a:gd name="T30" fmla="*/ 30 w 200"/>
                  <a:gd name="T31" fmla="*/ 30 h 230"/>
                  <a:gd name="T32" fmla="*/ 28 w 200"/>
                  <a:gd name="T33" fmla="*/ 20 h 230"/>
                  <a:gd name="T34" fmla="*/ 26 w 200"/>
                  <a:gd name="T35" fmla="*/ 14 h 230"/>
                  <a:gd name="T36" fmla="*/ 18 w 200"/>
                  <a:gd name="T37" fmla="*/ 8 h 230"/>
                  <a:gd name="T38" fmla="*/ 8 w 200"/>
                  <a:gd name="T39" fmla="*/ 6 h 230"/>
                  <a:gd name="T40" fmla="*/ 74 w 200"/>
                  <a:gd name="T41" fmla="*/ 0 h 230"/>
                  <a:gd name="T42" fmla="*/ 112 w 200"/>
                  <a:gd name="T43" fmla="*/ 2 h 230"/>
                  <a:gd name="T44" fmla="*/ 130 w 200"/>
                  <a:gd name="T45" fmla="*/ 10 h 230"/>
                  <a:gd name="T46" fmla="*/ 142 w 200"/>
                  <a:gd name="T47" fmla="*/ 20 h 230"/>
                  <a:gd name="T48" fmla="*/ 154 w 200"/>
                  <a:gd name="T49" fmla="*/ 40 h 230"/>
                  <a:gd name="T50" fmla="*/ 156 w 200"/>
                  <a:gd name="T51" fmla="*/ 70 h 230"/>
                  <a:gd name="T52" fmla="*/ 146 w 200"/>
                  <a:gd name="T53" fmla="*/ 96 h 230"/>
                  <a:gd name="T54" fmla="*/ 120 w 200"/>
                  <a:gd name="T55" fmla="*/ 114 h 230"/>
                  <a:gd name="T56" fmla="*/ 154 w 200"/>
                  <a:gd name="T57" fmla="*/ 190 h 230"/>
                  <a:gd name="T58" fmla="*/ 164 w 200"/>
                  <a:gd name="T59" fmla="*/ 206 h 230"/>
                  <a:gd name="T60" fmla="*/ 174 w 200"/>
                  <a:gd name="T61" fmla="*/ 214 h 230"/>
                  <a:gd name="T62" fmla="*/ 186 w 200"/>
                  <a:gd name="T63" fmla="*/ 222 h 230"/>
                  <a:gd name="T64" fmla="*/ 200 w 200"/>
                  <a:gd name="T65" fmla="*/ 224 h 230"/>
                  <a:gd name="T66" fmla="*/ 58 w 200"/>
                  <a:gd name="T67" fmla="*/ 112 h 230"/>
                  <a:gd name="T68" fmla="*/ 64 w 200"/>
                  <a:gd name="T69" fmla="*/ 112 h 230"/>
                  <a:gd name="T70" fmla="*/ 86 w 200"/>
                  <a:gd name="T71" fmla="*/ 110 h 230"/>
                  <a:gd name="T72" fmla="*/ 110 w 200"/>
                  <a:gd name="T73" fmla="*/ 98 h 230"/>
                  <a:gd name="T74" fmla="*/ 124 w 200"/>
                  <a:gd name="T75" fmla="*/ 72 h 230"/>
                  <a:gd name="T76" fmla="*/ 120 w 200"/>
                  <a:gd name="T77" fmla="*/ 42 h 230"/>
                  <a:gd name="T78" fmla="*/ 110 w 200"/>
                  <a:gd name="T79" fmla="*/ 24 h 230"/>
                  <a:gd name="T80" fmla="*/ 98 w 200"/>
                  <a:gd name="T81" fmla="*/ 16 h 230"/>
                  <a:gd name="T82" fmla="*/ 86 w 200"/>
                  <a:gd name="T83" fmla="*/ 14 h 230"/>
                  <a:gd name="T84" fmla="*/ 74 w 200"/>
                  <a:gd name="T85" fmla="*/ 14 h 230"/>
                  <a:gd name="T86" fmla="*/ 58 w 200"/>
                  <a:gd name="T87" fmla="*/ 16 h 23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00" h="230">
                    <a:moveTo>
                      <a:pt x="200" y="224"/>
                    </a:moveTo>
                    <a:lnTo>
                      <a:pt x="200" y="230"/>
                    </a:lnTo>
                    <a:lnTo>
                      <a:pt x="146" y="230"/>
                    </a:lnTo>
                    <a:lnTo>
                      <a:pt x="78" y="122"/>
                    </a:lnTo>
                    <a:lnTo>
                      <a:pt x="74" y="124"/>
                    </a:lnTo>
                    <a:lnTo>
                      <a:pt x="70" y="124"/>
                    </a:lnTo>
                    <a:lnTo>
                      <a:pt x="66" y="124"/>
                    </a:lnTo>
                    <a:lnTo>
                      <a:pt x="64" y="124"/>
                    </a:lnTo>
                    <a:lnTo>
                      <a:pt x="62" y="124"/>
                    </a:lnTo>
                    <a:lnTo>
                      <a:pt x="60" y="122"/>
                    </a:lnTo>
                    <a:lnTo>
                      <a:pt x="58" y="122"/>
                    </a:lnTo>
                    <a:lnTo>
                      <a:pt x="58" y="190"/>
                    </a:lnTo>
                    <a:lnTo>
                      <a:pt x="58" y="196"/>
                    </a:lnTo>
                    <a:lnTo>
                      <a:pt x="58" y="200"/>
                    </a:lnTo>
                    <a:lnTo>
                      <a:pt x="58" y="204"/>
                    </a:lnTo>
                    <a:lnTo>
                      <a:pt x="58" y="208"/>
                    </a:lnTo>
                    <a:lnTo>
                      <a:pt x="60" y="210"/>
                    </a:lnTo>
                    <a:lnTo>
                      <a:pt x="60" y="214"/>
                    </a:lnTo>
                    <a:lnTo>
                      <a:pt x="62" y="216"/>
                    </a:lnTo>
                    <a:lnTo>
                      <a:pt x="62" y="218"/>
                    </a:lnTo>
                    <a:lnTo>
                      <a:pt x="64" y="220"/>
                    </a:lnTo>
                    <a:lnTo>
                      <a:pt x="66" y="222"/>
                    </a:lnTo>
                    <a:lnTo>
                      <a:pt x="70" y="222"/>
                    </a:lnTo>
                    <a:lnTo>
                      <a:pt x="72" y="224"/>
                    </a:lnTo>
                    <a:lnTo>
                      <a:pt x="76" y="224"/>
                    </a:lnTo>
                    <a:lnTo>
                      <a:pt x="78" y="224"/>
                    </a:lnTo>
                    <a:lnTo>
                      <a:pt x="86" y="224"/>
                    </a:lnTo>
                    <a:lnTo>
                      <a:pt x="86" y="230"/>
                    </a:lnTo>
                    <a:lnTo>
                      <a:pt x="0" y="230"/>
                    </a:lnTo>
                    <a:lnTo>
                      <a:pt x="0" y="224"/>
                    </a:lnTo>
                    <a:lnTo>
                      <a:pt x="8" y="224"/>
                    </a:lnTo>
                    <a:lnTo>
                      <a:pt x="12" y="224"/>
                    </a:lnTo>
                    <a:lnTo>
                      <a:pt x="16" y="224"/>
                    </a:lnTo>
                    <a:lnTo>
                      <a:pt x="18" y="222"/>
                    </a:lnTo>
                    <a:lnTo>
                      <a:pt x="20" y="222"/>
                    </a:lnTo>
                    <a:lnTo>
                      <a:pt x="22" y="220"/>
                    </a:lnTo>
                    <a:lnTo>
                      <a:pt x="24" y="218"/>
                    </a:lnTo>
                    <a:lnTo>
                      <a:pt x="26" y="214"/>
                    </a:lnTo>
                    <a:lnTo>
                      <a:pt x="28" y="214"/>
                    </a:lnTo>
                    <a:lnTo>
                      <a:pt x="28" y="210"/>
                    </a:lnTo>
                    <a:lnTo>
                      <a:pt x="28" y="208"/>
                    </a:lnTo>
                    <a:lnTo>
                      <a:pt x="30" y="204"/>
                    </a:lnTo>
                    <a:lnTo>
                      <a:pt x="30" y="200"/>
                    </a:lnTo>
                    <a:lnTo>
                      <a:pt x="30" y="196"/>
                    </a:lnTo>
                    <a:lnTo>
                      <a:pt x="30" y="190"/>
                    </a:lnTo>
                    <a:lnTo>
                      <a:pt x="30" y="40"/>
                    </a:lnTo>
                    <a:lnTo>
                      <a:pt x="30" y="36"/>
                    </a:lnTo>
                    <a:lnTo>
                      <a:pt x="30" y="30"/>
                    </a:lnTo>
                    <a:lnTo>
                      <a:pt x="30" y="26"/>
                    </a:lnTo>
                    <a:lnTo>
                      <a:pt x="28" y="24"/>
                    </a:lnTo>
                    <a:lnTo>
                      <a:pt x="28" y="20"/>
                    </a:lnTo>
                    <a:lnTo>
                      <a:pt x="28" y="18"/>
                    </a:lnTo>
                    <a:lnTo>
                      <a:pt x="26" y="16"/>
                    </a:lnTo>
                    <a:lnTo>
                      <a:pt x="26" y="14"/>
                    </a:lnTo>
                    <a:lnTo>
                      <a:pt x="24" y="12"/>
                    </a:lnTo>
                    <a:lnTo>
                      <a:pt x="22" y="10"/>
                    </a:lnTo>
                    <a:lnTo>
                      <a:pt x="18" y="8"/>
                    </a:lnTo>
                    <a:lnTo>
                      <a:pt x="16" y="6"/>
                    </a:lnTo>
                    <a:lnTo>
                      <a:pt x="12" y="6"/>
                    </a:lnTo>
                    <a:lnTo>
                      <a:pt x="8" y="6"/>
                    </a:lnTo>
                    <a:lnTo>
                      <a:pt x="0" y="6"/>
                    </a:lnTo>
                    <a:lnTo>
                      <a:pt x="0" y="0"/>
                    </a:lnTo>
                    <a:lnTo>
                      <a:pt x="74" y="0"/>
                    </a:lnTo>
                    <a:lnTo>
                      <a:pt x="88" y="0"/>
                    </a:lnTo>
                    <a:lnTo>
                      <a:pt x="102" y="2"/>
                    </a:lnTo>
                    <a:lnTo>
                      <a:pt x="112" y="2"/>
                    </a:lnTo>
                    <a:lnTo>
                      <a:pt x="120" y="6"/>
                    </a:lnTo>
                    <a:lnTo>
                      <a:pt x="126" y="8"/>
                    </a:lnTo>
                    <a:lnTo>
                      <a:pt x="130" y="10"/>
                    </a:lnTo>
                    <a:lnTo>
                      <a:pt x="134" y="12"/>
                    </a:lnTo>
                    <a:lnTo>
                      <a:pt x="140" y="16"/>
                    </a:lnTo>
                    <a:lnTo>
                      <a:pt x="142" y="20"/>
                    </a:lnTo>
                    <a:lnTo>
                      <a:pt x="146" y="24"/>
                    </a:lnTo>
                    <a:lnTo>
                      <a:pt x="152" y="32"/>
                    </a:lnTo>
                    <a:lnTo>
                      <a:pt x="154" y="40"/>
                    </a:lnTo>
                    <a:lnTo>
                      <a:pt x="156" y="50"/>
                    </a:lnTo>
                    <a:lnTo>
                      <a:pt x="158" y="60"/>
                    </a:lnTo>
                    <a:lnTo>
                      <a:pt x="156" y="70"/>
                    </a:lnTo>
                    <a:lnTo>
                      <a:pt x="154" y="80"/>
                    </a:lnTo>
                    <a:lnTo>
                      <a:pt x="150" y="88"/>
                    </a:lnTo>
                    <a:lnTo>
                      <a:pt x="146" y="96"/>
                    </a:lnTo>
                    <a:lnTo>
                      <a:pt x="138" y="104"/>
                    </a:lnTo>
                    <a:lnTo>
                      <a:pt x="130" y="110"/>
                    </a:lnTo>
                    <a:lnTo>
                      <a:pt x="120" y="114"/>
                    </a:lnTo>
                    <a:lnTo>
                      <a:pt x="108" y="118"/>
                    </a:lnTo>
                    <a:lnTo>
                      <a:pt x="150" y="184"/>
                    </a:lnTo>
                    <a:lnTo>
                      <a:pt x="154" y="190"/>
                    </a:lnTo>
                    <a:lnTo>
                      <a:pt x="158" y="196"/>
                    </a:lnTo>
                    <a:lnTo>
                      <a:pt x="160" y="202"/>
                    </a:lnTo>
                    <a:lnTo>
                      <a:pt x="164" y="206"/>
                    </a:lnTo>
                    <a:lnTo>
                      <a:pt x="168" y="210"/>
                    </a:lnTo>
                    <a:lnTo>
                      <a:pt x="170" y="212"/>
                    </a:lnTo>
                    <a:lnTo>
                      <a:pt x="174" y="214"/>
                    </a:lnTo>
                    <a:lnTo>
                      <a:pt x="178" y="218"/>
                    </a:lnTo>
                    <a:lnTo>
                      <a:pt x="182" y="220"/>
                    </a:lnTo>
                    <a:lnTo>
                      <a:pt x="186" y="222"/>
                    </a:lnTo>
                    <a:lnTo>
                      <a:pt x="190" y="222"/>
                    </a:lnTo>
                    <a:lnTo>
                      <a:pt x="194" y="224"/>
                    </a:lnTo>
                    <a:lnTo>
                      <a:pt x="200" y="224"/>
                    </a:lnTo>
                    <a:close/>
                    <a:moveTo>
                      <a:pt x="58" y="16"/>
                    </a:moveTo>
                    <a:lnTo>
                      <a:pt x="58" y="112"/>
                    </a:lnTo>
                    <a:lnTo>
                      <a:pt x="60" y="112"/>
                    </a:lnTo>
                    <a:lnTo>
                      <a:pt x="62" y="112"/>
                    </a:lnTo>
                    <a:lnTo>
                      <a:pt x="64" y="112"/>
                    </a:lnTo>
                    <a:lnTo>
                      <a:pt x="66" y="112"/>
                    </a:lnTo>
                    <a:lnTo>
                      <a:pt x="78" y="112"/>
                    </a:lnTo>
                    <a:lnTo>
                      <a:pt x="86" y="110"/>
                    </a:lnTo>
                    <a:lnTo>
                      <a:pt x="96" y="108"/>
                    </a:lnTo>
                    <a:lnTo>
                      <a:pt x="102" y="104"/>
                    </a:lnTo>
                    <a:lnTo>
                      <a:pt x="110" y="98"/>
                    </a:lnTo>
                    <a:lnTo>
                      <a:pt x="116" y="90"/>
                    </a:lnTo>
                    <a:lnTo>
                      <a:pt x="120" y="82"/>
                    </a:lnTo>
                    <a:lnTo>
                      <a:pt x="124" y="72"/>
                    </a:lnTo>
                    <a:lnTo>
                      <a:pt x="124" y="62"/>
                    </a:lnTo>
                    <a:lnTo>
                      <a:pt x="124" y="52"/>
                    </a:lnTo>
                    <a:lnTo>
                      <a:pt x="120" y="42"/>
                    </a:lnTo>
                    <a:lnTo>
                      <a:pt x="118" y="34"/>
                    </a:lnTo>
                    <a:lnTo>
                      <a:pt x="112" y="26"/>
                    </a:lnTo>
                    <a:lnTo>
                      <a:pt x="110" y="24"/>
                    </a:lnTo>
                    <a:lnTo>
                      <a:pt x="106" y="20"/>
                    </a:lnTo>
                    <a:lnTo>
                      <a:pt x="102" y="18"/>
                    </a:lnTo>
                    <a:lnTo>
                      <a:pt x="98" y="16"/>
                    </a:lnTo>
                    <a:lnTo>
                      <a:pt x="94" y="14"/>
                    </a:lnTo>
                    <a:lnTo>
                      <a:pt x="90" y="14"/>
                    </a:lnTo>
                    <a:lnTo>
                      <a:pt x="86" y="14"/>
                    </a:lnTo>
                    <a:lnTo>
                      <a:pt x="82" y="12"/>
                    </a:lnTo>
                    <a:lnTo>
                      <a:pt x="78" y="12"/>
                    </a:lnTo>
                    <a:lnTo>
                      <a:pt x="74" y="14"/>
                    </a:lnTo>
                    <a:lnTo>
                      <a:pt x="68" y="14"/>
                    </a:lnTo>
                    <a:lnTo>
                      <a:pt x="64" y="14"/>
                    </a:lnTo>
                    <a:lnTo>
                      <a:pt x="58" y="16"/>
                    </a:lnTo>
                    <a:close/>
                  </a:path>
                </a:pathLst>
              </a:custGeom>
              <a:solidFill>
                <a:schemeClr val="tx1"/>
              </a:solidFill>
              <a:ln w="0">
                <a:solidFill>
                  <a:schemeClr val="tx1"/>
                </a:solidFill>
                <a:prstDash val="solid"/>
                <a:round/>
                <a:headEnd/>
                <a:tailEnd/>
              </a:ln>
            </p:spPr>
            <p:txBody>
              <a:bodyPr/>
              <a:lstStyle/>
              <a:p>
                <a:endParaRPr lang="en-GB"/>
              </a:p>
            </p:txBody>
          </p:sp>
          <p:sp>
            <p:nvSpPr>
              <p:cNvPr id="28" name="Freeform 28">
                <a:extLst>
                  <a:ext uri="{FF2B5EF4-FFF2-40B4-BE49-F238E27FC236}">
                    <a16:creationId xmlns:a16="http://schemas.microsoft.com/office/drawing/2014/main" id="{8D5E3D5B-D6B3-4CB4-B459-DEA54052A70C}"/>
                  </a:ext>
                </a:extLst>
              </p:cNvPr>
              <p:cNvSpPr>
                <a:spLocks noEditPoints="1"/>
              </p:cNvSpPr>
              <p:nvPr userDrawn="1"/>
            </p:nvSpPr>
            <p:spPr bwMode="auto">
              <a:xfrm>
                <a:off x="1804" y="3924"/>
                <a:ext cx="196" cy="242"/>
              </a:xfrm>
              <a:custGeom>
                <a:avLst/>
                <a:gdLst>
                  <a:gd name="T0" fmla="*/ 114 w 196"/>
                  <a:gd name="T1" fmla="*/ 2 h 242"/>
                  <a:gd name="T2" fmla="*/ 138 w 196"/>
                  <a:gd name="T3" fmla="*/ 10 h 242"/>
                  <a:gd name="T4" fmla="*/ 158 w 196"/>
                  <a:gd name="T5" fmla="*/ 24 h 242"/>
                  <a:gd name="T6" fmla="*/ 178 w 196"/>
                  <a:gd name="T7" fmla="*/ 46 h 242"/>
                  <a:gd name="T8" fmla="*/ 190 w 196"/>
                  <a:gd name="T9" fmla="*/ 74 h 242"/>
                  <a:gd name="T10" fmla="*/ 196 w 196"/>
                  <a:gd name="T11" fmla="*/ 104 h 242"/>
                  <a:gd name="T12" fmla="*/ 196 w 196"/>
                  <a:gd name="T13" fmla="*/ 138 h 242"/>
                  <a:gd name="T14" fmla="*/ 190 w 196"/>
                  <a:gd name="T15" fmla="*/ 168 h 242"/>
                  <a:gd name="T16" fmla="*/ 176 w 196"/>
                  <a:gd name="T17" fmla="*/ 196 h 242"/>
                  <a:gd name="T18" fmla="*/ 158 w 196"/>
                  <a:gd name="T19" fmla="*/ 218 h 242"/>
                  <a:gd name="T20" fmla="*/ 136 w 196"/>
                  <a:gd name="T21" fmla="*/ 234 h 242"/>
                  <a:gd name="T22" fmla="*/ 112 w 196"/>
                  <a:gd name="T23" fmla="*/ 242 h 242"/>
                  <a:gd name="T24" fmla="*/ 84 w 196"/>
                  <a:gd name="T25" fmla="*/ 242 h 242"/>
                  <a:gd name="T26" fmla="*/ 60 w 196"/>
                  <a:gd name="T27" fmla="*/ 234 h 242"/>
                  <a:gd name="T28" fmla="*/ 38 w 196"/>
                  <a:gd name="T29" fmla="*/ 218 h 242"/>
                  <a:gd name="T30" fmla="*/ 20 w 196"/>
                  <a:gd name="T31" fmla="*/ 196 h 242"/>
                  <a:gd name="T32" fmla="*/ 8 w 196"/>
                  <a:gd name="T33" fmla="*/ 170 h 242"/>
                  <a:gd name="T34" fmla="*/ 2 w 196"/>
                  <a:gd name="T35" fmla="*/ 138 h 242"/>
                  <a:gd name="T36" fmla="*/ 2 w 196"/>
                  <a:gd name="T37" fmla="*/ 102 h 242"/>
                  <a:gd name="T38" fmla="*/ 8 w 196"/>
                  <a:gd name="T39" fmla="*/ 70 h 242"/>
                  <a:gd name="T40" fmla="*/ 24 w 196"/>
                  <a:gd name="T41" fmla="*/ 42 h 242"/>
                  <a:gd name="T42" fmla="*/ 42 w 196"/>
                  <a:gd name="T43" fmla="*/ 22 h 242"/>
                  <a:gd name="T44" fmla="*/ 64 w 196"/>
                  <a:gd name="T45" fmla="*/ 8 h 242"/>
                  <a:gd name="T46" fmla="*/ 88 w 196"/>
                  <a:gd name="T47" fmla="*/ 2 h 242"/>
                  <a:gd name="T48" fmla="*/ 100 w 196"/>
                  <a:gd name="T49" fmla="*/ 0 h 242"/>
                  <a:gd name="T50" fmla="*/ 88 w 196"/>
                  <a:gd name="T51" fmla="*/ 14 h 242"/>
                  <a:gd name="T52" fmla="*/ 70 w 196"/>
                  <a:gd name="T53" fmla="*/ 22 h 242"/>
                  <a:gd name="T54" fmla="*/ 54 w 196"/>
                  <a:gd name="T55" fmla="*/ 36 h 242"/>
                  <a:gd name="T56" fmla="*/ 44 w 196"/>
                  <a:gd name="T57" fmla="*/ 58 h 242"/>
                  <a:gd name="T58" fmla="*/ 36 w 196"/>
                  <a:gd name="T59" fmla="*/ 86 h 242"/>
                  <a:gd name="T60" fmla="*/ 34 w 196"/>
                  <a:gd name="T61" fmla="*/ 120 h 242"/>
                  <a:gd name="T62" fmla="*/ 36 w 196"/>
                  <a:gd name="T63" fmla="*/ 154 h 242"/>
                  <a:gd name="T64" fmla="*/ 44 w 196"/>
                  <a:gd name="T65" fmla="*/ 184 h 242"/>
                  <a:gd name="T66" fmla="*/ 56 w 196"/>
                  <a:gd name="T67" fmla="*/ 206 h 242"/>
                  <a:gd name="T68" fmla="*/ 70 w 196"/>
                  <a:gd name="T69" fmla="*/ 222 h 242"/>
                  <a:gd name="T70" fmla="*/ 88 w 196"/>
                  <a:gd name="T71" fmla="*/ 230 h 242"/>
                  <a:gd name="T72" fmla="*/ 108 w 196"/>
                  <a:gd name="T73" fmla="*/ 228 h 242"/>
                  <a:gd name="T74" fmla="*/ 128 w 196"/>
                  <a:gd name="T75" fmla="*/ 220 h 242"/>
                  <a:gd name="T76" fmla="*/ 144 w 196"/>
                  <a:gd name="T77" fmla="*/ 204 h 242"/>
                  <a:gd name="T78" fmla="*/ 154 w 196"/>
                  <a:gd name="T79" fmla="*/ 184 h 242"/>
                  <a:gd name="T80" fmla="*/ 162 w 196"/>
                  <a:gd name="T81" fmla="*/ 158 h 242"/>
                  <a:gd name="T82" fmla="*/ 164 w 196"/>
                  <a:gd name="T83" fmla="*/ 124 h 242"/>
                  <a:gd name="T84" fmla="*/ 160 w 196"/>
                  <a:gd name="T85" fmla="*/ 88 h 242"/>
                  <a:gd name="T86" fmla="*/ 154 w 196"/>
                  <a:gd name="T87" fmla="*/ 58 h 242"/>
                  <a:gd name="T88" fmla="*/ 142 w 196"/>
                  <a:gd name="T89" fmla="*/ 36 h 242"/>
                  <a:gd name="T90" fmla="*/ 128 w 196"/>
                  <a:gd name="T91" fmla="*/ 22 h 242"/>
                  <a:gd name="T92" fmla="*/ 108 w 196"/>
                  <a:gd name="T93" fmla="*/ 14 h 242"/>
                  <a:gd name="T94" fmla="*/ 98 w 196"/>
                  <a:gd name="T95" fmla="*/ 14 h 24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96" h="242">
                    <a:moveTo>
                      <a:pt x="100" y="0"/>
                    </a:moveTo>
                    <a:lnTo>
                      <a:pt x="114" y="2"/>
                    </a:lnTo>
                    <a:lnTo>
                      <a:pt x="126" y="4"/>
                    </a:lnTo>
                    <a:lnTo>
                      <a:pt x="138" y="10"/>
                    </a:lnTo>
                    <a:lnTo>
                      <a:pt x="148" y="16"/>
                    </a:lnTo>
                    <a:lnTo>
                      <a:pt x="158" y="24"/>
                    </a:lnTo>
                    <a:lnTo>
                      <a:pt x="168" y="34"/>
                    </a:lnTo>
                    <a:lnTo>
                      <a:pt x="178" y="46"/>
                    </a:lnTo>
                    <a:lnTo>
                      <a:pt x="184" y="60"/>
                    </a:lnTo>
                    <a:lnTo>
                      <a:pt x="190" y="74"/>
                    </a:lnTo>
                    <a:lnTo>
                      <a:pt x="194" y="88"/>
                    </a:lnTo>
                    <a:lnTo>
                      <a:pt x="196" y="104"/>
                    </a:lnTo>
                    <a:lnTo>
                      <a:pt x="196" y="120"/>
                    </a:lnTo>
                    <a:lnTo>
                      <a:pt x="196" y="138"/>
                    </a:lnTo>
                    <a:lnTo>
                      <a:pt x="194" y="154"/>
                    </a:lnTo>
                    <a:lnTo>
                      <a:pt x="190" y="168"/>
                    </a:lnTo>
                    <a:lnTo>
                      <a:pt x="184" y="182"/>
                    </a:lnTo>
                    <a:lnTo>
                      <a:pt x="176" y="196"/>
                    </a:lnTo>
                    <a:lnTo>
                      <a:pt x="168" y="208"/>
                    </a:lnTo>
                    <a:lnTo>
                      <a:pt x="158" y="218"/>
                    </a:lnTo>
                    <a:lnTo>
                      <a:pt x="148" y="226"/>
                    </a:lnTo>
                    <a:lnTo>
                      <a:pt x="136" y="234"/>
                    </a:lnTo>
                    <a:lnTo>
                      <a:pt x="124" y="238"/>
                    </a:lnTo>
                    <a:lnTo>
                      <a:pt x="112" y="242"/>
                    </a:lnTo>
                    <a:lnTo>
                      <a:pt x="98" y="242"/>
                    </a:lnTo>
                    <a:lnTo>
                      <a:pt x="84" y="242"/>
                    </a:lnTo>
                    <a:lnTo>
                      <a:pt x="72" y="238"/>
                    </a:lnTo>
                    <a:lnTo>
                      <a:pt x="60" y="234"/>
                    </a:lnTo>
                    <a:lnTo>
                      <a:pt x="50" y="228"/>
                    </a:lnTo>
                    <a:lnTo>
                      <a:pt x="38" y="218"/>
                    </a:lnTo>
                    <a:lnTo>
                      <a:pt x="28" y="208"/>
                    </a:lnTo>
                    <a:lnTo>
                      <a:pt x="20" y="196"/>
                    </a:lnTo>
                    <a:lnTo>
                      <a:pt x="14" y="184"/>
                    </a:lnTo>
                    <a:lnTo>
                      <a:pt x="8" y="170"/>
                    </a:lnTo>
                    <a:lnTo>
                      <a:pt x="4" y="154"/>
                    </a:lnTo>
                    <a:lnTo>
                      <a:pt x="2" y="138"/>
                    </a:lnTo>
                    <a:lnTo>
                      <a:pt x="0" y="120"/>
                    </a:lnTo>
                    <a:lnTo>
                      <a:pt x="2" y="102"/>
                    </a:lnTo>
                    <a:lnTo>
                      <a:pt x="4" y="86"/>
                    </a:lnTo>
                    <a:lnTo>
                      <a:pt x="8" y="70"/>
                    </a:lnTo>
                    <a:lnTo>
                      <a:pt x="16" y="56"/>
                    </a:lnTo>
                    <a:lnTo>
                      <a:pt x="24" y="42"/>
                    </a:lnTo>
                    <a:lnTo>
                      <a:pt x="34" y="30"/>
                    </a:lnTo>
                    <a:lnTo>
                      <a:pt x="42" y="22"/>
                    </a:lnTo>
                    <a:lnTo>
                      <a:pt x="54" y="14"/>
                    </a:lnTo>
                    <a:lnTo>
                      <a:pt x="64" y="8"/>
                    </a:lnTo>
                    <a:lnTo>
                      <a:pt x="76" y="4"/>
                    </a:lnTo>
                    <a:lnTo>
                      <a:pt x="88" y="2"/>
                    </a:lnTo>
                    <a:lnTo>
                      <a:pt x="100" y="0"/>
                    </a:lnTo>
                    <a:close/>
                    <a:moveTo>
                      <a:pt x="98" y="14"/>
                    </a:moveTo>
                    <a:lnTo>
                      <a:pt x="88" y="14"/>
                    </a:lnTo>
                    <a:lnTo>
                      <a:pt x="78" y="16"/>
                    </a:lnTo>
                    <a:lnTo>
                      <a:pt x="70" y="22"/>
                    </a:lnTo>
                    <a:lnTo>
                      <a:pt x="62" y="28"/>
                    </a:lnTo>
                    <a:lnTo>
                      <a:pt x="54" y="36"/>
                    </a:lnTo>
                    <a:lnTo>
                      <a:pt x="48" y="46"/>
                    </a:lnTo>
                    <a:lnTo>
                      <a:pt x="44" y="58"/>
                    </a:lnTo>
                    <a:lnTo>
                      <a:pt x="40" y="72"/>
                    </a:lnTo>
                    <a:lnTo>
                      <a:pt x="36" y="86"/>
                    </a:lnTo>
                    <a:lnTo>
                      <a:pt x="36" y="102"/>
                    </a:lnTo>
                    <a:lnTo>
                      <a:pt x="34" y="120"/>
                    </a:lnTo>
                    <a:lnTo>
                      <a:pt x="36" y="138"/>
                    </a:lnTo>
                    <a:lnTo>
                      <a:pt x="36" y="154"/>
                    </a:lnTo>
                    <a:lnTo>
                      <a:pt x="40" y="170"/>
                    </a:lnTo>
                    <a:lnTo>
                      <a:pt x="44" y="184"/>
                    </a:lnTo>
                    <a:lnTo>
                      <a:pt x="50" y="196"/>
                    </a:lnTo>
                    <a:lnTo>
                      <a:pt x="56" y="206"/>
                    </a:lnTo>
                    <a:lnTo>
                      <a:pt x="62" y="216"/>
                    </a:lnTo>
                    <a:lnTo>
                      <a:pt x="70" y="222"/>
                    </a:lnTo>
                    <a:lnTo>
                      <a:pt x="78" y="226"/>
                    </a:lnTo>
                    <a:lnTo>
                      <a:pt x="88" y="230"/>
                    </a:lnTo>
                    <a:lnTo>
                      <a:pt x="98" y="230"/>
                    </a:lnTo>
                    <a:lnTo>
                      <a:pt x="108" y="228"/>
                    </a:lnTo>
                    <a:lnTo>
                      <a:pt x="120" y="226"/>
                    </a:lnTo>
                    <a:lnTo>
                      <a:pt x="128" y="220"/>
                    </a:lnTo>
                    <a:lnTo>
                      <a:pt x="136" y="214"/>
                    </a:lnTo>
                    <a:lnTo>
                      <a:pt x="144" y="204"/>
                    </a:lnTo>
                    <a:lnTo>
                      <a:pt x="150" y="196"/>
                    </a:lnTo>
                    <a:lnTo>
                      <a:pt x="154" y="184"/>
                    </a:lnTo>
                    <a:lnTo>
                      <a:pt x="158" y="172"/>
                    </a:lnTo>
                    <a:lnTo>
                      <a:pt x="162" y="158"/>
                    </a:lnTo>
                    <a:lnTo>
                      <a:pt x="162" y="142"/>
                    </a:lnTo>
                    <a:lnTo>
                      <a:pt x="164" y="124"/>
                    </a:lnTo>
                    <a:lnTo>
                      <a:pt x="162" y="106"/>
                    </a:lnTo>
                    <a:lnTo>
                      <a:pt x="160" y="88"/>
                    </a:lnTo>
                    <a:lnTo>
                      <a:pt x="158" y="72"/>
                    </a:lnTo>
                    <a:lnTo>
                      <a:pt x="154" y="58"/>
                    </a:lnTo>
                    <a:lnTo>
                      <a:pt x="150" y="46"/>
                    </a:lnTo>
                    <a:lnTo>
                      <a:pt x="142" y="36"/>
                    </a:lnTo>
                    <a:lnTo>
                      <a:pt x="136" y="28"/>
                    </a:lnTo>
                    <a:lnTo>
                      <a:pt x="128" y="22"/>
                    </a:lnTo>
                    <a:lnTo>
                      <a:pt x="118" y="16"/>
                    </a:lnTo>
                    <a:lnTo>
                      <a:pt x="108" y="14"/>
                    </a:lnTo>
                    <a:lnTo>
                      <a:pt x="98" y="14"/>
                    </a:lnTo>
                    <a:close/>
                  </a:path>
                </a:pathLst>
              </a:custGeom>
              <a:solidFill>
                <a:schemeClr val="tx1"/>
              </a:solidFill>
              <a:ln w="0">
                <a:solidFill>
                  <a:schemeClr val="tx1"/>
                </a:solidFill>
                <a:prstDash val="solid"/>
                <a:round/>
                <a:headEnd/>
                <a:tailEnd/>
              </a:ln>
            </p:spPr>
            <p:txBody>
              <a:bodyPr/>
              <a:lstStyle/>
              <a:p>
                <a:endParaRPr lang="en-GB"/>
              </a:p>
            </p:txBody>
          </p:sp>
          <p:sp>
            <p:nvSpPr>
              <p:cNvPr id="29" name="Freeform 29">
                <a:extLst>
                  <a:ext uri="{FF2B5EF4-FFF2-40B4-BE49-F238E27FC236}">
                    <a16:creationId xmlns:a16="http://schemas.microsoft.com/office/drawing/2014/main" id="{BC82280D-ADB7-4EA8-B1D7-8835E3865889}"/>
                  </a:ext>
                </a:extLst>
              </p:cNvPr>
              <p:cNvSpPr>
                <a:spLocks/>
              </p:cNvSpPr>
              <p:nvPr userDrawn="1"/>
            </p:nvSpPr>
            <p:spPr bwMode="auto">
              <a:xfrm>
                <a:off x="2004" y="3930"/>
                <a:ext cx="256" cy="230"/>
              </a:xfrm>
              <a:custGeom>
                <a:avLst/>
                <a:gdLst>
                  <a:gd name="T0" fmla="*/ 118 w 256"/>
                  <a:gd name="T1" fmla="*/ 230 h 230"/>
                  <a:gd name="T2" fmla="*/ 40 w 256"/>
                  <a:gd name="T3" fmla="*/ 190 h 230"/>
                  <a:gd name="T4" fmla="*/ 40 w 256"/>
                  <a:gd name="T5" fmla="*/ 200 h 230"/>
                  <a:gd name="T6" fmla="*/ 42 w 256"/>
                  <a:gd name="T7" fmla="*/ 208 h 230"/>
                  <a:gd name="T8" fmla="*/ 42 w 256"/>
                  <a:gd name="T9" fmla="*/ 214 h 230"/>
                  <a:gd name="T10" fmla="*/ 44 w 256"/>
                  <a:gd name="T11" fmla="*/ 218 h 230"/>
                  <a:gd name="T12" fmla="*/ 48 w 256"/>
                  <a:gd name="T13" fmla="*/ 222 h 230"/>
                  <a:gd name="T14" fmla="*/ 54 w 256"/>
                  <a:gd name="T15" fmla="*/ 224 h 230"/>
                  <a:gd name="T16" fmla="*/ 62 w 256"/>
                  <a:gd name="T17" fmla="*/ 224 h 230"/>
                  <a:gd name="T18" fmla="*/ 68 w 256"/>
                  <a:gd name="T19" fmla="*/ 230 h 230"/>
                  <a:gd name="T20" fmla="*/ 0 w 256"/>
                  <a:gd name="T21" fmla="*/ 224 h 230"/>
                  <a:gd name="T22" fmla="*/ 10 w 256"/>
                  <a:gd name="T23" fmla="*/ 224 h 230"/>
                  <a:gd name="T24" fmla="*/ 16 w 256"/>
                  <a:gd name="T25" fmla="*/ 222 h 230"/>
                  <a:gd name="T26" fmla="*/ 20 w 256"/>
                  <a:gd name="T27" fmla="*/ 220 h 230"/>
                  <a:gd name="T28" fmla="*/ 24 w 256"/>
                  <a:gd name="T29" fmla="*/ 216 h 230"/>
                  <a:gd name="T30" fmla="*/ 26 w 256"/>
                  <a:gd name="T31" fmla="*/ 212 h 230"/>
                  <a:gd name="T32" fmla="*/ 26 w 256"/>
                  <a:gd name="T33" fmla="*/ 204 h 230"/>
                  <a:gd name="T34" fmla="*/ 28 w 256"/>
                  <a:gd name="T35" fmla="*/ 196 h 230"/>
                  <a:gd name="T36" fmla="*/ 28 w 256"/>
                  <a:gd name="T37" fmla="*/ 40 h 230"/>
                  <a:gd name="T38" fmla="*/ 28 w 256"/>
                  <a:gd name="T39" fmla="*/ 30 h 230"/>
                  <a:gd name="T40" fmla="*/ 26 w 256"/>
                  <a:gd name="T41" fmla="*/ 24 h 230"/>
                  <a:gd name="T42" fmla="*/ 24 w 256"/>
                  <a:gd name="T43" fmla="*/ 18 h 230"/>
                  <a:gd name="T44" fmla="*/ 22 w 256"/>
                  <a:gd name="T45" fmla="*/ 14 h 230"/>
                  <a:gd name="T46" fmla="*/ 16 w 256"/>
                  <a:gd name="T47" fmla="*/ 10 h 230"/>
                  <a:gd name="T48" fmla="*/ 12 w 256"/>
                  <a:gd name="T49" fmla="*/ 8 h 230"/>
                  <a:gd name="T50" fmla="*/ 6 w 256"/>
                  <a:gd name="T51" fmla="*/ 6 h 230"/>
                  <a:gd name="T52" fmla="*/ 0 w 256"/>
                  <a:gd name="T53" fmla="*/ 6 h 230"/>
                  <a:gd name="T54" fmla="*/ 56 w 256"/>
                  <a:gd name="T55" fmla="*/ 0 h 230"/>
                  <a:gd name="T56" fmla="*/ 200 w 256"/>
                  <a:gd name="T57" fmla="*/ 0 h 230"/>
                  <a:gd name="T58" fmla="*/ 256 w 256"/>
                  <a:gd name="T59" fmla="*/ 6 h 230"/>
                  <a:gd name="T60" fmla="*/ 246 w 256"/>
                  <a:gd name="T61" fmla="*/ 6 h 230"/>
                  <a:gd name="T62" fmla="*/ 240 w 256"/>
                  <a:gd name="T63" fmla="*/ 8 h 230"/>
                  <a:gd name="T64" fmla="*/ 236 w 256"/>
                  <a:gd name="T65" fmla="*/ 10 h 230"/>
                  <a:gd name="T66" fmla="*/ 232 w 256"/>
                  <a:gd name="T67" fmla="*/ 14 h 230"/>
                  <a:gd name="T68" fmla="*/ 230 w 256"/>
                  <a:gd name="T69" fmla="*/ 20 h 230"/>
                  <a:gd name="T70" fmla="*/ 230 w 256"/>
                  <a:gd name="T71" fmla="*/ 26 h 230"/>
                  <a:gd name="T72" fmla="*/ 228 w 256"/>
                  <a:gd name="T73" fmla="*/ 34 h 230"/>
                  <a:gd name="T74" fmla="*/ 228 w 256"/>
                  <a:gd name="T75" fmla="*/ 190 h 230"/>
                  <a:gd name="T76" fmla="*/ 228 w 256"/>
                  <a:gd name="T77" fmla="*/ 200 h 230"/>
                  <a:gd name="T78" fmla="*/ 230 w 256"/>
                  <a:gd name="T79" fmla="*/ 208 h 230"/>
                  <a:gd name="T80" fmla="*/ 230 w 256"/>
                  <a:gd name="T81" fmla="*/ 214 h 230"/>
                  <a:gd name="T82" fmla="*/ 232 w 256"/>
                  <a:gd name="T83" fmla="*/ 218 h 230"/>
                  <a:gd name="T84" fmla="*/ 236 w 256"/>
                  <a:gd name="T85" fmla="*/ 222 h 230"/>
                  <a:gd name="T86" fmla="*/ 242 w 256"/>
                  <a:gd name="T87" fmla="*/ 224 h 230"/>
                  <a:gd name="T88" fmla="*/ 250 w 256"/>
                  <a:gd name="T89" fmla="*/ 224 h 230"/>
                  <a:gd name="T90" fmla="*/ 256 w 256"/>
                  <a:gd name="T91" fmla="*/ 230 h 230"/>
                  <a:gd name="T92" fmla="*/ 172 w 256"/>
                  <a:gd name="T93" fmla="*/ 224 h 230"/>
                  <a:gd name="T94" fmla="*/ 182 w 256"/>
                  <a:gd name="T95" fmla="*/ 224 h 230"/>
                  <a:gd name="T96" fmla="*/ 188 w 256"/>
                  <a:gd name="T97" fmla="*/ 222 h 230"/>
                  <a:gd name="T98" fmla="*/ 194 w 256"/>
                  <a:gd name="T99" fmla="*/ 220 h 230"/>
                  <a:gd name="T100" fmla="*/ 196 w 256"/>
                  <a:gd name="T101" fmla="*/ 216 h 230"/>
                  <a:gd name="T102" fmla="*/ 198 w 256"/>
                  <a:gd name="T103" fmla="*/ 212 h 230"/>
                  <a:gd name="T104" fmla="*/ 200 w 256"/>
                  <a:gd name="T105" fmla="*/ 204 h 230"/>
                  <a:gd name="T106" fmla="*/ 200 w 256"/>
                  <a:gd name="T107" fmla="*/ 196 h 230"/>
                  <a:gd name="T108" fmla="*/ 200 w 256"/>
                  <a:gd name="T109" fmla="*/ 36 h 230"/>
                  <a:gd name="T110" fmla="*/ 122 w 256"/>
                  <a:gd name="T111" fmla="*/ 230 h 23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56" h="230">
                    <a:moveTo>
                      <a:pt x="122" y="230"/>
                    </a:moveTo>
                    <a:lnTo>
                      <a:pt x="118" y="230"/>
                    </a:lnTo>
                    <a:lnTo>
                      <a:pt x="40" y="36"/>
                    </a:lnTo>
                    <a:lnTo>
                      <a:pt x="40" y="190"/>
                    </a:lnTo>
                    <a:lnTo>
                      <a:pt x="40" y="196"/>
                    </a:lnTo>
                    <a:lnTo>
                      <a:pt x="40" y="200"/>
                    </a:lnTo>
                    <a:lnTo>
                      <a:pt x="40" y="204"/>
                    </a:lnTo>
                    <a:lnTo>
                      <a:pt x="42" y="208"/>
                    </a:lnTo>
                    <a:lnTo>
                      <a:pt x="42" y="212"/>
                    </a:lnTo>
                    <a:lnTo>
                      <a:pt x="42" y="214"/>
                    </a:lnTo>
                    <a:lnTo>
                      <a:pt x="44" y="216"/>
                    </a:lnTo>
                    <a:lnTo>
                      <a:pt x="44" y="218"/>
                    </a:lnTo>
                    <a:lnTo>
                      <a:pt x="46" y="220"/>
                    </a:lnTo>
                    <a:lnTo>
                      <a:pt x="48" y="222"/>
                    </a:lnTo>
                    <a:lnTo>
                      <a:pt x="52" y="222"/>
                    </a:lnTo>
                    <a:lnTo>
                      <a:pt x="54" y="224"/>
                    </a:lnTo>
                    <a:lnTo>
                      <a:pt x="58" y="224"/>
                    </a:lnTo>
                    <a:lnTo>
                      <a:pt x="62" y="224"/>
                    </a:lnTo>
                    <a:lnTo>
                      <a:pt x="68" y="224"/>
                    </a:lnTo>
                    <a:lnTo>
                      <a:pt x="68" y="230"/>
                    </a:lnTo>
                    <a:lnTo>
                      <a:pt x="0" y="230"/>
                    </a:lnTo>
                    <a:lnTo>
                      <a:pt x="0" y="224"/>
                    </a:lnTo>
                    <a:lnTo>
                      <a:pt x="6" y="224"/>
                    </a:lnTo>
                    <a:lnTo>
                      <a:pt x="10" y="224"/>
                    </a:lnTo>
                    <a:lnTo>
                      <a:pt x="12" y="224"/>
                    </a:lnTo>
                    <a:lnTo>
                      <a:pt x="16" y="222"/>
                    </a:lnTo>
                    <a:lnTo>
                      <a:pt x="18" y="222"/>
                    </a:lnTo>
                    <a:lnTo>
                      <a:pt x="20" y="220"/>
                    </a:lnTo>
                    <a:lnTo>
                      <a:pt x="22" y="218"/>
                    </a:lnTo>
                    <a:lnTo>
                      <a:pt x="24" y="216"/>
                    </a:lnTo>
                    <a:lnTo>
                      <a:pt x="26" y="214"/>
                    </a:lnTo>
                    <a:lnTo>
                      <a:pt x="26" y="212"/>
                    </a:lnTo>
                    <a:lnTo>
                      <a:pt x="26" y="208"/>
                    </a:lnTo>
                    <a:lnTo>
                      <a:pt x="26" y="204"/>
                    </a:lnTo>
                    <a:lnTo>
                      <a:pt x="28" y="200"/>
                    </a:lnTo>
                    <a:lnTo>
                      <a:pt x="28" y="196"/>
                    </a:lnTo>
                    <a:lnTo>
                      <a:pt x="28" y="190"/>
                    </a:lnTo>
                    <a:lnTo>
                      <a:pt x="28" y="40"/>
                    </a:lnTo>
                    <a:lnTo>
                      <a:pt x="28" y="36"/>
                    </a:lnTo>
                    <a:lnTo>
                      <a:pt x="28" y="30"/>
                    </a:lnTo>
                    <a:lnTo>
                      <a:pt x="26" y="26"/>
                    </a:lnTo>
                    <a:lnTo>
                      <a:pt x="26" y="24"/>
                    </a:lnTo>
                    <a:lnTo>
                      <a:pt x="26" y="20"/>
                    </a:lnTo>
                    <a:lnTo>
                      <a:pt x="24" y="18"/>
                    </a:lnTo>
                    <a:lnTo>
                      <a:pt x="24" y="16"/>
                    </a:lnTo>
                    <a:lnTo>
                      <a:pt x="22" y="14"/>
                    </a:lnTo>
                    <a:lnTo>
                      <a:pt x="20" y="12"/>
                    </a:lnTo>
                    <a:lnTo>
                      <a:pt x="16" y="10"/>
                    </a:lnTo>
                    <a:lnTo>
                      <a:pt x="14" y="8"/>
                    </a:lnTo>
                    <a:lnTo>
                      <a:pt x="12" y="8"/>
                    </a:lnTo>
                    <a:lnTo>
                      <a:pt x="10" y="6"/>
                    </a:lnTo>
                    <a:lnTo>
                      <a:pt x="6" y="6"/>
                    </a:lnTo>
                    <a:lnTo>
                      <a:pt x="2" y="6"/>
                    </a:lnTo>
                    <a:lnTo>
                      <a:pt x="0" y="6"/>
                    </a:lnTo>
                    <a:lnTo>
                      <a:pt x="0" y="0"/>
                    </a:lnTo>
                    <a:lnTo>
                      <a:pt x="56" y="0"/>
                    </a:lnTo>
                    <a:lnTo>
                      <a:pt x="128" y="180"/>
                    </a:lnTo>
                    <a:lnTo>
                      <a:pt x="200" y="0"/>
                    </a:lnTo>
                    <a:lnTo>
                      <a:pt x="256" y="0"/>
                    </a:lnTo>
                    <a:lnTo>
                      <a:pt x="256" y="6"/>
                    </a:lnTo>
                    <a:lnTo>
                      <a:pt x="250" y="6"/>
                    </a:lnTo>
                    <a:lnTo>
                      <a:pt x="246" y="6"/>
                    </a:lnTo>
                    <a:lnTo>
                      <a:pt x="244" y="6"/>
                    </a:lnTo>
                    <a:lnTo>
                      <a:pt x="240" y="8"/>
                    </a:lnTo>
                    <a:lnTo>
                      <a:pt x="238" y="10"/>
                    </a:lnTo>
                    <a:lnTo>
                      <a:pt x="236" y="10"/>
                    </a:lnTo>
                    <a:lnTo>
                      <a:pt x="234" y="12"/>
                    </a:lnTo>
                    <a:lnTo>
                      <a:pt x="232" y="14"/>
                    </a:lnTo>
                    <a:lnTo>
                      <a:pt x="230" y="16"/>
                    </a:lnTo>
                    <a:lnTo>
                      <a:pt x="230" y="20"/>
                    </a:lnTo>
                    <a:lnTo>
                      <a:pt x="230" y="22"/>
                    </a:lnTo>
                    <a:lnTo>
                      <a:pt x="230" y="26"/>
                    </a:lnTo>
                    <a:lnTo>
                      <a:pt x="228" y="30"/>
                    </a:lnTo>
                    <a:lnTo>
                      <a:pt x="228" y="34"/>
                    </a:lnTo>
                    <a:lnTo>
                      <a:pt x="228" y="40"/>
                    </a:lnTo>
                    <a:lnTo>
                      <a:pt x="228" y="190"/>
                    </a:lnTo>
                    <a:lnTo>
                      <a:pt x="228" y="196"/>
                    </a:lnTo>
                    <a:lnTo>
                      <a:pt x="228" y="200"/>
                    </a:lnTo>
                    <a:lnTo>
                      <a:pt x="230" y="204"/>
                    </a:lnTo>
                    <a:lnTo>
                      <a:pt x="230" y="208"/>
                    </a:lnTo>
                    <a:lnTo>
                      <a:pt x="230" y="212"/>
                    </a:lnTo>
                    <a:lnTo>
                      <a:pt x="230" y="214"/>
                    </a:lnTo>
                    <a:lnTo>
                      <a:pt x="232" y="216"/>
                    </a:lnTo>
                    <a:lnTo>
                      <a:pt x="232" y="218"/>
                    </a:lnTo>
                    <a:lnTo>
                      <a:pt x="234" y="220"/>
                    </a:lnTo>
                    <a:lnTo>
                      <a:pt x="236" y="222"/>
                    </a:lnTo>
                    <a:lnTo>
                      <a:pt x="240" y="222"/>
                    </a:lnTo>
                    <a:lnTo>
                      <a:pt x="242" y="224"/>
                    </a:lnTo>
                    <a:lnTo>
                      <a:pt x="246" y="224"/>
                    </a:lnTo>
                    <a:lnTo>
                      <a:pt x="250" y="224"/>
                    </a:lnTo>
                    <a:lnTo>
                      <a:pt x="256" y="224"/>
                    </a:lnTo>
                    <a:lnTo>
                      <a:pt x="256" y="230"/>
                    </a:lnTo>
                    <a:lnTo>
                      <a:pt x="172" y="230"/>
                    </a:lnTo>
                    <a:lnTo>
                      <a:pt x="172" y="224"/>
                    </a:lnTo>
                    <a:lnTo>
                      <a:pt x="178" y="224"/>
                    </a:lnTo>
                    <a:lnTo>
                      <a:pt x="182" y="224"/>
                    </a:lnTo>
                    <a:lnTo>
                      <a:pt x="186" y="224"/>
                    </a:lnTo>
                    <a:lnTo>
                      <a:pt x="188" y="222"/>
                    </a:lnTo>
                    <a:lnTo>
                      <a:pt x="190" y="222"/>
                    </a:lnTo>
                    <a:lnTo>
                      <a:pt x="194" y="220"/>
                    </a:lnTo>
                    <a:lnTo>
                      <a:pt x="196" y="218"/>
                    </a:lnTo>
                    <a:lnTo>
                      <a:pt x="196" y="216"/>
                    </a:lnTo>
                    <a:lnTo>
                      <a:pt x="198" y="214"/>
                    </a:lnTo>
                    <a:lnTo>
                      <a:pt x="198" y="212"/>
                    </a:lnTo>
                    <a:lnTo>
                      <a:pt x="200" y="208"/>
                    </a:lnTo>
                    <a:lnTo>
                      <a:pt x="200" y="204"/>
                    </a:lnTo>
                    <a:lnTo>
                      <a:pt x="200" y="200"/>
                    </a:lnTo>
                    <a:lnTo>
                      <a:pt x="200" y="196"/>
                    </a:lnTo>
                    <a:lnTo>
                      <a:pt x="200" y="190"/>
                    </a:lnTo>
                    <a:lnTo>
                      <a:pt x="200" y="36"/>
                    </a:lnTo>
                    <a:lnTo>
                      <a:pt x="122" y="230"/>
                    </a:lnTo>
                    <a:close/>
                  </a:path>
                </a:pathLst>
              </a:custGeom>
              <a:solidFill>
                <a:schemeClr val="tx1"/>
              </a:solidFill>
              <a:ln w="0">
                <a:solidFill>
                  <a:schemeClr val="tx1"/>
                </a:solidFill>
                <a:prstDash val="solid"/>
                <a:round/>
                <a:headEnd/>
                <a:tailEnd/>
              </a:ln>
            </p:spPr>
            <p:txBody>
              <a:bodyPr/>
              <a:lstStyle/>
              <a:p>
                <a:endParaRPr lang="en-GB"/>
              </a:p>
            </p:txBody>
          </p:sp>
          <p:sp>
            <p:nvSpPr>
              <p:cNvPr id="30" name="Freeform 30">
                <a:extLst>
                  <a:ext uri="{FF2B5EF4-FFF2-40B4-BE49-F238E27FC236}">
                    <a16:creationId xmlns:a16="http://schemas.microsoft.com/office/drawing/2014/main" id="{7527480A-45E1-4F1A-A6CC-1EA6FE8298BF}"/>
                  </a:ext>
                </a:extLst>
              </p:cNvPr>
              <p:cNvSpPr>
                <a:spLocks noEditPoints="1"/>
              </p:cNvSpPr>
              <p:nvPr userDrawn="1"/>
            </p:nvSpPr>
            <p:spPr bwMode="auto">
              <a:xfrm>
                <a:off x="2270" y="3924"/>
                <a:ext cx="212" cy="236"/>
              </a:xfrm>
              <a:custGeom>
                <a:avLst/>
                <a:gdLst>
                  <a:gd name="T0" fmla="*/ 136 w 212"/>
                  <a:gd name="T1" fmla="*/ 160 h 236"/>
                  <a:gd name="T2" fmla="*/ 44 w 212"/>
                  <a:gd name="T3" fmla="*/ 196 h 236"/>
                  <a:gd name="T4" fmla="*/ 42 w 212"/>
                  <a:gd name="T5" fmla="*/ 204 h 236"/>
                  <a:gd name="T6" fmla="*/ 40 w 212"/>
                  <a:gd name="T7" fmla="*/ 210 h 236"/>
                  <a:gd name="T8" fmla="*/ 40 w 212"/>
                  <a:gd name="T9" fmla="*/ 216 h 236"/>
                  <a:gd name="T10" fmla="*/ 40 w 212"/>
                  <a:gd name="T11" fmla="*/ 220 h 236"/>
                  <a:gd name="T12" fmla="*/ 44 w 212"/>
                  <a:gd name="T13" fmla="*/ 226 h 236"/>
                  <a:gd name="T14" fmla="*/ 48 w 212"/>
                  <a:gd name="T15" fmla="*/ 228 h 236"/>
                  <a:gd name="T16" fmla="*/ 54 w 212"/>
                  <a:gd name="T17" fmla="*/ 230 h 236"/>
                  <a:gd name="T18" fmla="*/ 62 w 212"/>
                  <a:gd name="T19" fmla="*/ 230 h 236"/>
                  <a:gd name="T20" fmla="*/ 0 w 212"/>
                  <a:gd name="T21" fmla="*/ 236 h 236"/>
                  <a:gd name="T22" fmla="*/ 4 w 212"/>
                  <a:gd name="T23" fmla="*/ 230 h 236"/>
                  <a:gd name="T24" fmla="*/ 10 w 212"/>
                  <a:gd name="T25" fmla="*/ 228 h 236"/>
                  <a:gd name="T26" fmla="*/ 14 w 212"/>
                  <a:gd name="T27" fmla="*/ 226 h 236"/>
                  <a:gd name="T28" fmla="*/ 20 w 212"/>
                  <a:gd name="T29" fmla="*/ 218 h 236"/>
                  <a:gd name="T30" fmla="*/ 28 w 212"/>
                  <a:gd name="T31" fmla="*/ 202 h 236"/>
                  <a:gd name="T32" fmla="*/ 102 w 212"/>
                  <a:gd name="T33" fmla="*/ 0 h 236"/>
                  <a:gd name="T34" fmla="*/ 178 w 212"/>
                  <a:gd name="T35" fmla="*/ 192 h 236"/>
                  <a:gd name="T36" fmla="*/ 182 w 212"/>
                  <a:gd name="T37" fmla="*/ 204 h 236"/>
                  <a:gd name="T38" fmla="*/ 186 w 212"/>
                  <a:gd name="T39" fmla="*/ 214 h 236"/>
                  <a:gd name="T40" fmla="*/ 190 w 212"/>
                  <a:gd name="T41" fmla="*/ 220 h 236"/>
                  <a:gd name="T42" fmla="*/ 196 w 212"/>
                  <a:gd name="T43" fmla="*/ 224 h 236"/>
                  <a:gd name="T44" fmla="*/ 202 w 212"/>
                  <a:gd name="T45" fmla="*/ 228 h 236"/>
                  <a:gd name="T46" fmla="*/ 208 w 212"/>
                  <a:gd name="T47" fmla="*/ 230 h 236"/>
                  <a:gd name="T48" fmla="*/ 212 w 212"/>
                  <a:gd name="T49" fmla="*/ 236 h 236"/>
                  <a:gd name="T50" fmla="*/ 132 w 212"/>
                  <a:gd name="T51" fmla="*/ 230 h 236"/>
                  <a:gd name="T52" fmla="*/ 140 w 212"/>
                  <a:gd name="T53" fmla="*/ 230 h 236"/>
                  <a:gd name="T54" fmla="*/ 146 w 212"/>
                  <a:gd name="T55" fmla="*/ 228 h 236"/>
                  <a:gd name="T56" fmla="*/ 150 w 212"/>
                  <a:gd name="T57" fmla="*/ 226 h 236"/>
                  <a:gd name="T58" fmla="*/ 152 w 212"/>
                  <a:gd name="T59" fmla="*/ 222 h 236"/>
                  <a:gd name="T60" fmla="*/ 154 w 212"/>
                  <a:gd name="T61" fmla="*/ 216 h 236"/>
                  <a:gd name="T62" fmla="*/ 152 w 212"/>
                  <a:gd name="T63" fmla="*/ 212 h 236"/>
                  <a:gd name="T64" fmla="*/ 152 w 212"/>
                  <a:gd name="T65" fmla="*/ 204 h 236"/>
                  <a:gd name="T66" fmla="*/ 150 w 212"/>
                  <a:gd name="T67" fmla="*/ 198 h 236"/>
                  <a:gd name="T68" fmla="*/ 148 w 212"/>
                  <a:gd name="T69" fmla="*/ 192 h 236"/>
                  <a:gd name="T70" fmla="*/ 132 w 212"/>
                  <a:gd name="T71" fmla="*/ 146 h 236"/>
                  <a:gd name="T72" fmla="*/ 62 w 212"/>
                  <a:gd name="T73" fmla="*/ 146 h 2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12" h="236">
                    <a:moveTo>
                      <a:pt x="148" y="192"/>
                    </a:moveTo>
                    <a:lnTo>
                      <a:pt x="136" y="160"/>
                    </a:lnTo>
                    <a:lnTo>
                      <a:pt x="58" y="160"/>
                    </a:lnTo>
                    <a:lnTo>
                      <a:pt x="44" y="196"/>
                    </a:lnTo>
                    <a:lnTo>
                      <a:pt x="42" y="200"/>
                    </a:lnTo>
                    <a:lnTo>
                      <a:pt x="42" y="204"/>
                    </a:lnTo>
                    <a:lnTo>
                      <a:pt x="40" y="208"/>
                    </a:lnTo>
                    <a:lnTo>
                      <a:pt x="40" y="210"/>
                    </a:lnTo>
                    <a:lnTo>
                      <a:pt x="40" y="214"/>
                    </a:lnTo>
                    <a:lnTo>
                      <a:pt x="40" y="216"/>
                    </a:lnTo>
                    <a:lnTo>
                      <a:pt x="40" y="218"/>
                    </a:lnTo>
                    <a:lnTo>
                      <a:pt x="40" y="220"/>
                    </a:lnTo>
                    <a:lnTo>
                      <a:pt x="42" y="224"/>
                    </a:lnTo>
                    <a:lnTo>
                      <a:pt x="44" y="226"/>
                    </a:lnTo>
                    <a:lnTo>
                      <a:pt x="46" y="226"/>
                    </a:lnTo>
                    <a:lnTo>
                      <a:pt x="48" y="228"/>
                    </a:lnTo>
                    <a:lnTo>
                      <a:pt x="50" y="228"/>
                    </a:lnTo>
                    <a:lnTo>
                      <a:pt x="54" y="230"/>
                    </a:lnTo>
                    <a:lnTo>
                      <a:pt x="58" y="230"/>
                    </a:lnTo>
                    <a:lnTo>
                      <a:pt x="62" y="230"/>
                    </a:lnTo>
                    <a:lnTo>
                      <a:pt x="62" y="236"/>
                    </a:lnTo>
                    <a:lnTo>
                      <a:pt x="0" y="236"/>
                    </a:lnTo>
                    <a:lnTo>
                      <a:pt x="0" y="230"/>
                    </a:lnTo>
                    <a:lnTo>
                      <a:pt x="4" y="230"/>
                    </a:lnTo>
                    <a:lnTo>
                      <a:pt x="6" y="228"/>
                    </a:lnTo>
                    <a:lnTo>
                      <a:pt x="10" y="228"/>
                    </a:lnTo>
                    <a:lnTo>
                      <a:pt x="12" y="226"/>
                    </a:lnTo>
                    <a:lnTo>
                      <a:pt x="14" y="226"/>
                    </a:lnTo>
                    <a:lnTo>
                      <a:pt x="16" y="224"/>
                    </a:lnTo>
                    <a:lnTo>
                      <a:pt x="20" y="218"/>
                    </a:lnTo>
                    <a:lnTo>
                      <a:pt x="24" y="212"/>
                    </a:lnTo>
                    <a:lnTo>
                      <a:pt x="28" y="202"/>
                    </a:lnTo>
                    <a:lnTo>
                      <a:pt x="32" y="190"/>
                    </a:lnTo>
                    <a:lnTo>
                      <a:pt x="102" y="0"/>
                    </a:lnTo>
                    <a:lnTo>
                      <a:pt x="108" y="0"/>
                    </a:lnTo>
                    <a:lnTo>
                      <a:pt x="178" y="192"/>
                    </a:lnTo>
                    <a:lnTo>
                      <a:pt x="180" y="198"/>
                    </a:lnTo>
                    <a:lnTo>
                      <a:pt x="182" y="204"/>
                    </a:lnTo>
                    <a:lnTo>
                      <a:pt x="184" y="210"/>
                    </a:lnTo>
                    <a:lnTo>
                      <a:pt x="186" y="214"/>
                    </a:lnTo>
                    <a:lnTo>
                      <a:pt x="188" y="218"/>
                    </a:lnTo>
                    <a:lnTo>
                      <a:pt x="190" y="220"/>
                    </a:lnTo>
                    <a:lnTo>
                      <a:pt x="192" y="222"/>
                    </a:lnTo>
                    <a:lnTo>
                      <a:pt x="196" y="224"/>
                    </a:lnTo>
                    <a:lnTo>
                      <a:pt x="198" y="226"/>
                    </a:lnTo>
                    <a:lnTo>
                      <a:pt x="202" y="228"/>
                    </a:lnTo>
                    <a:lnTo>
                      <a:pt x="204" y="230"/>
                    </a:lnTo>
                    <a:lnTo>
                      <a:pt x="208" y="230"/>
                    </a:lnTo>
                    <a:lnTo>
                      <a:pt x="212" y="230"/>
                    </a:lnTo>
                    <a:lnTo>
                      <a:pt x="212" y="236"/>
                    </a:lnTo>
                    <a:lnTo>
                      <a:pt x="132" y="236"/>
                    </a:lnTo>
                    <a:lnTo>
                      <a:pt x="132" y="230"/>
                    </a:lnTo>
                    <a:lnTo>
                      <a:pt x="136" y="230"/>
                    </a:lnTo>
                    <a:lnTo>
                      <a:pt x="140" y="230"/>
                    </a:lnTo>
                    <a:lnTo>
                      <a:pt x="142" y="228"/>
                    </a:lnTo>
                    <a:lnTo>
                      <a:pt x="146" y="228"/>
                    </a:lnTo>
                    <a:lnTo>
                      <a:pt x="148" y="228"/>
                    </a:lnTo>
                    <a:lnTo>
                      <a:pt x="150" y="226"/>
                    </a:lnTo>
                    <a:lnTo>
                      <a:pt x="150" y="224"/>
                    </a:lnTo>
                    <a:lnTo>
                      <a:pt x="152" y="222"/>
                    </a:lnTo>
                    <a:lnTo>
                      <a:pt x="154" y="220"/>
                    </a:lnTo>
                    <a:lnTo>
                      <a:pt x="154" y="216"/>
                    </a:lnTo>
                    <a:lnTo>
                      <a:pt x="154" y="214"/>
                    </a:lnTo>
                    <a:lnTo>
                      <a:pt x="152" y="212"/>
                    </a:lnTo>
                    <a:lnTo>
                      <a:pt x="152" y="208"/>
                    </a:lnTo>
                    <a:lnTo>
                      <a:pt x="152" y="204"/>
                    </a:lnTo>
                    <a:lnTo>
                      <a:pt x="150" y="202"/>
                    </a:lnTo>
                    <a:lnTo>
                      <a:pt x="150" y="198"/>
                    </a:lnTo>
                    <a:lnTo>
                      <a:pt x="148" y="192"/>
                    </a:lnTo>
                    <a:close/>
                    <a:moveTo>
                      <a:pt x="62" y="146"/>
                    </a:moveTo>
                    <a:lnTo>
                      <a:pt x="132" y="146"/>
                    </a:lnTo>
                    <a:lnTo>
                      <a:pt x="98" y="54"/>
                    </a:lnTo>
                    <a:lnTo>
                      <a:pt x="62" y="146"/>
                    </a:lnTo>
                    <a:close/>
                  </a:path>
                </a:pathLst>
              </a:custGeom>
              <a:solidFill>
                <a:schemeClr val="tx1"/>
              </a:solidFill>
              <a:ln w="0">
                <a:solidFill>
                  <a:schemeClr val="tx1"/>
                </a:solidFill>
                <a:prstDash val="solid"/>
                <a:round/>
                <a:headEnd/>
                <a:tailEnd/>
              </a:ln>
            </p:spPr>
            <p:txBody>
              <a:bodyPr/>
              <a:lstStyle/>
              <a:p>
                <a:endParaRPr lang="en-GB"/>
              </a:p>
            </p:txBody>
          </p:sp>
          <p:sp>
            <p:nvSpPr>
              <p:cNvPr id="31" name="Freeform 31">
                <a:extLst>
                  <a:ext uri="{FF2B5EF4-FFF2-40B4-BE49-F238E27FC236}">
                    <a16:creationId xmlns:a16="http://schemas.microsoft.com/office/drawing/2014/main" id="{5C83C1FF-42AA-45A6-8339-F77FC4779327}"/>
                  </a:ext>
                </a:extLst>
              </p:cNvPr>
              <p:cNvSpPr>
                <a:spLocks/>
              </p:cNvSpPr>
              <p:nvPr userDrawn="1"/>
            </p:nvSpPr>
            <p:spPr bwMode="auto">
              <a:xfrm>
                <a:off x="1612" y="4264"/>
                <a:ext cx="260" cy="310"/>
              </a:xfrm>
              <a:custGeom>
                <a:avLst/>
                <a:gdLst>
                  <a:gd name="T0" fmla="*/ 256 w 260"/>
                  <a:gd name="T1" fmla="*/ 0 h 310"/>
                  <a:gd name="T2" fmla="*/ 252 w 260"/>
                  <a:gd name="T3" fmla="*/ 74 h 310"/>
                  <a:gd name="T4" fmla="*/ 250 w 260"/>
                  <a:gd name="T5" fmla="*/ 62 h 310"/>
                  <a:gd name="T6" fmla="*/ 248 w 260"/>
                  <a:gd name="T7" fmla="*/ 52 h 310"/>
                  <a:gd name="T8" fmla="*/ 244 w 260"/>
                  <a:gd name="T9" fmla="*/ 46 h 310"/>
                  <a:gd name="T10" fmla="*/ 240 w 260"/>
                  <a:gd name="T11" fmla="*/ 38 h 310"/>
                  <a:gd name="T12" fmla="*/ 234 w 260"/>
                  <a:gd name="T13" fmla="*/ 32 h 310"/>
                  <a:gd name="T14" fmla="*/ 226 w 260"/>
                  <a:gd name="T15" fmla="*/ 26 h 310"/>
                  <a:gd name="T16" fmla="*/ 218 w 260"/>
                  <a:gd name="T17" fmla="*/ 22 h 310"/>
                  <a:gd name="T18" fmla="*/ 206 w 260"/>
                  <a:gd name="T19" fmla="*/ 20 h 310"/>
                  <a:gd name="T20" fmla="*/ 194 w 260"/>
                  <a:gd name="T21" fmla="*/ 20 h 310"/>
                  <a:gd name="T22" fmla="*/ 152 w 260"/>
                  <a:gd name="T23" fmla="*/ 256 h 310"/>
                  <a:gd name="T24" fmla="*/ 152 w 260"/>
                  <a:gd name="T25" fmla="*/ 276 h 310"/>
                  <a:gd name="T26" fmla="*/ 156 w 260"/>
                  <a:gd name="T27" fmla="*/ 288 h 310"/>
                  <a:gd name="T28" fmla="*/ 160 w 260"/>
                  <a:gd name="T29" fmla="*/ 294 h 310"/>
                  <a:gd name="T30" fmla="*/ 166 w 260"/>
                  <a:gd name="T31" fmla="*/ 298 h 310"/>
                  <a:gd name="T32" fmla="*/ 174 w 260"/>
                  <a:gd name="T33" fmla="*/ 302 h 310"/>
                  <a:gd name="T34" fmla="*/ 184 w 260"/>
                  <a:gd name="T35" fmla="*/ 302 h 310"/>
                  <a:gd name="T36" fmla="*/ 194 w 260"/>
                  <a:gd name="T37" fmla="*/ 310 h 310"/>
                  <a:gd name="T38" fmla="*/ 64 w 260"/>
                  <a:gd name="T39" fmla="*/ 302 h 310"/>
                  <a:gd name="T40" fmla="*/ 80 w 260"/>
                  <a:gd name="T41" fmla="*/ 302 h 310"/>
                  <a:gd name="T42" fmla="*/ 88 w 260"/>
                  <a:gd name="T43" fmla="*/ 300 h 310"/>
                  <a:gd name="T44" fmla="*/ 94 w 260"/>
                  <a:gd name="T45" fmla="*/ 298 h 310"/>
                  <a:gd name="T46" fmla="*/ 100 w 260"/>
                  <a:gd name="T47" fmla="*/ 292 h 310"/>
                  <a:gd name="T48" fmla="*/ 104 w 260"/>
                  <a:gd name="T49" fmla="*/ 286 h 310"/>
                  <a:gd name="T50" fmla="*/ 108 w 260"/>
                  <a:gd name="T51" fmla="*/ 268 h 310"/>
                  <a:gd name="T52" fmla="*/ 108 w 260"/>
                  <a:gd name="T53" fmla="*/ 20 h 310"/>
                  <a:gd name="T54" fmla="*/ 64 w 260"/>
                  <a:gd name="T55" fmla="*/ 20 h 310"/>
                  <a:gd name="T56" fmla="*/ 54 w 260"/>
                  <a:gd name="T57" fmla="*/ 20 h 310"/>
                  <a:gd name="T58" fmla="*/ 46 w 260"/>
                  <a:gd name="T59" fmla="*/ 22 h 310"/>
                  <a:gd name="T60" fmla="*/ 40 w 260"/>
                  <a:gd name="T61" fmla="*/ 24 h 310"/>
                  <a:gd name="T62" fmla="*/ 32 w 260"/>
                  <a:gd name="T63" fmla="*/ 26 h 310"/>
                  <a:gd name="T64" fmla="*/ 24 w 260"/>
                  <a:gd name="T65" fmla="*/ 32 h 310"/>
                  <a:gd name="T66" fmla="*/ 18 w 260"/>
                  <a:gd name="T67" fmla="*/ 40 h 310"/>
                  <a:gd name="T68" fmla="*/ 12 w 260"/>
                  <a:gd name="T69" fmla="*/ 54 h 310"/>
                  <a:gd name="T70" fmla="*/ 8 w 260"/>
                  <a:gd name="T71" fmla="*/ 74 h 310"/>
                  <a:gd name="T72" fmla="*/ 4 w 260"/>
                  <a:gd name="T73" fmla="*/ 0 h 31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60" h="310">
                    <a:moveTo>
                      <a:pt x="4" y="0"/>
                    </a:moveTo>
                    <a:lnTo>
                      <a:pt x="256" y="0"/>
                    </a:lnTo>
                    <a:lnTo>
                      <a:pt x="260" y="74"/>
                    </a:lnTo>
                    <a:lnTo>
                      <a:pt x="252" y="74"/>
                    </a:lnTo>
                    <a:lnTo>
                      <a:pt x="250" y="68"/>
                    </a:lnTo>
                    <a:lnTo>
                      <a:pt x="250" y="62"/>
                    </a:lnTo>
                    <a:lnTo>
                      <a:pt x="248" y="56"/>
                    </a:lnTo>
                    <a:lnTo>
                      <a:pt x="248" y="52"/>
                    </a:lnTo>
                    <a:lnTo>
                      <a:pt x="246" y="48"/>
                    </a:lnTo>
                    <a:lnTo>
                      <a:pt x="244" y="46"/>
                    </a:lnTo>
                    <a:lnTo>
                      <a:pt x="242" y="42"/>
                    </a:lnTo>
                    <a:lnTo>
                      <a:pt x="240" y="38"/>
                    </a:lnTo>
                    <a:lnTo>
                      <a:pt x="236" y="34"/>
                    </a:lnTo>
                    <a:lnTo>
                      <a:pt x="234" y="32"/>
                    </a:lnTo>
                    <a:lnTo>
                      <a:pt x="230" y="28"/>
                    </a:lnTo>
                    <a:lnTo>
                      <a:pt x="226" y="26"/>
                    </a:lnTo>
                    <a:lnTo>
                      <a:pt x="222" y="24"/>
                    </a:lnTo>
                    <a:lnTo>
                      <a:pt x="218" y="22"/>
                    </a:lnTo>
                    <a:lnTo>
                      <a:pt x="212" y="22"/>
                    </a:lnTo>
                    <a:lnTo>
                      <a:pt x="206" y="20"/>
                    </a:lnTo>
                    <a:lnTo>
                      <a:pt x="202" y="20"/>
                    </a:lnTo>
                    <a:lnTo>
                      <a:pt x="194" y="20"/>
                    </a:lnTo>
                    <a:lnTo>
                      <a:pt x="152" y="20"/>
                    </a:lnTo>
                    <a:lnTo>
                      <a:pt x="152" y="256"/>
                    </a:lnTo>
                    <a:lnTo>
                      <a:pt x="152" y="268"/>
                    </a:lnTo>
                    <a:lnTo>
                      <a:pt x="152" y="276"/>
                    </a:lnTo>
                    <a:lnTo>
                      <a:pt x="154" y="284"/>
                    </a:lnTo>
                    <a:lnTo>
                      <a:pt x="156" y="288"/>
                    </a:lnTo>
                    <a:lnTo>
                      <a:pt x="158" y="292"/>
                    </a:lnTo>
                    <a:lnTo>
                      <a:pt x="160" y="294"/>
                    </a:lnTo>
                    <a:lnTo>
                      <a:pt x="164" y="298"/>
                    </a:lnTo>
                    <a:lnTo>
                      <a:pt x="166" y="298"/>
                    </a:lnTo>
                    <a:lnTo>
                      <a:pt x="170" y="300"/>
                    </a:lnTo>
                    <a:lnTo>
                      <a:pt x="174" y="302"/>
                    </a:lnTo>
                    <a:lnTo>
                      <a:pt x="180" y="302"/>
                    </a:lnTo>
                    <a:lnTo>
                      <a:pt x="184" y="302"/>
                    </a:lnTo>
                    <a:lnTo>
                      <a:pt x="194" y="302"/>
                    </a:lnTo>
                    <a:lnTo>
                      <a:pt x="194" y="310"/>
                    </a:lnTo>
                    <a:lnTo>
                      <a:pt x="64" y="310"/>
                    </a:lnTo>
                    <a:lnTo>
                      <a:pt x="64" y="302"/>
                    </a:lnTo>
                    <a:lnTo>
                      <a:pt x="74" y="302"/>
                    </a:lnTo>
                    <a:lnTo>
                      <a:pt x="80" y="302"/>
                    </a:lnTo>
                    <a:lnTo>
                      <a:pt x="84" y="302"/>
                    </a:lnTo>
                    <a:lnTo>
                      <a:pt x="88" y="300"/>
                    </a:lnTo>
                    <a:lnTo>
                      <a:pt x="92" y="298"/>
                    </a:lnTo>
                    <a:lnTo>
                      <a:pt x="94" y="298"/>
                    </a:lnTo>
                    <a:lnTo>
                      <a:pt x="98" y="296"/>
                    </a:lnTo>
                    <a:lnTo>
                      <a:pt x="100" y="292"/>
                    </a:lnTo>
                    <a:lnTo>
                      <a:pt x="102" y="290"/>
                    </a:lnTo>
                    <a:lnTo>
                      <a:pt x="104" y="286"/>
                    </a:lnTo>
                    <a:lnTo>
                      <a:pt x="106" y="278"/>
                    </a:lnTo>
                    <a:lnTo>
                      <a:pt x="108" y="268"/>
                    </a:lnTo>
                    <a:lnTo>
                      <a:pt x="108" y="256"/>
                    </a:lnTo>
                    <a:lnTo>
                      <a:pt x="108" y="20"/>
                    </a:lnTo>
                    <a:lnTo>
                      <a:pt x="70" y="20"/>
                    </a:lnTo>
                    <a:lnTo>
                      <a:pt x="64" y="20"/>
                    </a:lnTo>
                    <a:lnTo>
                      <a:pt x="58" y="20"/>
                    </a:lnTo>
                    <a:lnTo>
                      <a:pt x="54" y="20"/>
                    </a:lnTo>
                    <a:lnTo>
                      <a:pt x="50" y="22"/>
                    </a:lnTo>
                    <a:lnTo>
                      <a:pt x="46" y="22"/>
                    </a:lnTo>
                    <a:lnTo>
                      <a:pt x="42" y="22"/>
                    </a:lnTo>
                    <a:lnTo>
                      <a:pt x="40" y="24"/>
                    </a:lnTo>
                    <a:lnTo>
                      <a:pt x="36" y="24"/>
                    </a:lnTo>
                    <a:lnTo>
                      <a:pt x="32" y="26"/>
                    </a:lnTo>
                    <a:lnTo>
                      <a:pt x="28" y="30"/>
                    </a:lnTo>
                    <a:lnTo>
                      <a:pt x="24" y="32"/>
                    </a:lnTo>
                    <a:lnTo>
                      <a:pt x="22" y="36"/>
                    </a:lnTo>
                    <a:lnTo>
                      <a:pt x="18" y="40"/>
                    </a:lnTo>
                    <a:lnTo>
                      <a:pt x="16" y="46"/>
                    </a:lnTo>
                    <a:lnTo>
                      <a:pt x="12" y="54"/>
                    </a:lnTo>
                    <a:lnTo>
                      <a:pt x="10" y="64"/>
                    </a:lnTo>
                    <a:lnTo>
                      <a:pt x="8" y="74"/>
                    </a:lnTo>
                    <a:lnTo>
                      <a:pt x="0" y="74"/>
                    </a:lnTo>
                    <a:lnTo>
                      <a:pt x="4" y="0"/>
                    </a:lnTo>
                    <a:close/>
                  </a:path>
                </a:pathLst>
              </a:custGeom>
              <a:solidFill>
                <a:schemeClr val="tx1"/>
              </a:solidFill>
              <a:ln w="0">
                <a:solidFill>
                  <a:schemeClr val="tx1"/>
                </a:solidFill>
                <a:prstDash val="solid"/>
                <a:round/>
                <a:headEnd/>
                <a:tailEnd/>
              </a:ln>
            </p:spPr>
            <p:txBody>
              <a:bodyPr/>
              <a:lstStyle/>
              <a:p>
                <a:endParaRPr lang="en-GB"/>
              </a:p>
            </p:txBody>
          </p:sp>
          <p:sp>
            <p:nvSpPr>
              <p:cNvPr id="32" name="Freeform 32">
                <a:extLst>
                  <a:ext uri="{FF2B5EF4-FFF2-40B4-BE49-F238E27FC236}">
                    <a16:creationId xmlns:a16="http://schemas.microsoft.com/office/drawing/2014/main" id="{D741306E-858B-4E46-B2E6-C87A1A7AC076}"/>
                  </a:ext>
                </a:extLst>
              </p:cNvPr>
              <p:cNvSpPr>
                <a:spLocks noEditPoints="1"/>
              </p:cNvSpPr>
              <p:nvPr userDrawn="1"/>
            </p:nvSpPr>
            <p:spPr bwMode="auto">
              <a:xfrm>
                <a:off x="1898" y="4264"/>
                <a:ext cx="308" cy="310"/>
              </a:xfrm>
              <a:custGeom>
                <a:avLst/>
                <a:gdLst>
                  <a:gd name="T0" fmla="*/ 308 w 308"/>
                  <a:gd name="T1" fmla="*/ 310 h 310"/>
                  <a:gd name="T2" fmla="*/ 120 w 308"/>
                  <a:gd name="T3" fmla="*/ 166 h 310"/>
                  <a:gd name="T4" fmla="*/ 110 w 308"/>
                  <a:gd name="T5" fmla="*/ 166 h 310"/>
                  <a:gd name="T6" fmla="*/ 100 w 308"/>
                  <a:gd name="T7" fmla="*/ 166 h 310"/>
                  <a:gd name="T8" fmla="*/ 94 w 308"/>
                  <a:gd name="T9" fmla="*/ 166 h 310"/>
                  <a:gd name="T10" fmla="*/ 88 w 308"/>
                  <a:gd name="T11" fmla="*/ 166 h 310"/>
                  <a:gd name="T12" fmla="*/ 88 w 308"/>
                  <a:gd name="T13" fmla="*/ 266 h 310"/>
                  <a:gd name="T14" fmla="*/ 90 w 308"/>
                  <a:gd name="T15" fmla="*/ 282 h 310"/>
                  <a:gd name="T16" fmla="*/ 94 w 308"/>
                  <a:gd name="T17" fmla="*/ 292 h 310"/>
                  <a:gd name="T18" fmla="*/ 100 w 308"/>
                  <a:gd name="T19" fmla="*/ 296 h 310"/>
                  <a:gd name="T20" fmla="*/ 106 w 308"/>
                  <a:gd name="T21" fmla="*/ 300 h 310"/>
                  <a:gd name="T22" fmla="*/ 116 w 308"/>
                  <a:gd name="T23" fmla="*/ 302 h 310"/>
                  <a:gd name="T24" fmla="*/ 132 w 308"/>
                  <a:gd name="T25" fmla="*/ 302 h 310"/>
                  <a:gd name="T26" fmla="*/ 0 w 308"/>
                  <a:gd name="T27" fmla="*/ 310 h 310"/>
                  <a:gd name="T28" fmla="*/ 10 w 308"/>
                  <a:gd name="T29" fmla="*/ 302 h 310"/>
                  <a:gd name="T30" fmla="*/ 20 w 308"/>
                  <a:gd name="T31" fmla="*/ 302 h 310"/>
                  <a:gd name="T32" fmla="*/ 28 w 308"/>
                  <a:gd name="T33" fmla="*/ 298 h 310"/>
                  <a:gd name="T34" fmla="*/ 34 w 308"/>
                  <a:gd name="T35" fmla="*/ 294 h 310"/>
                  <a:gd name="T36" fmla="*/ 38 w 308"/>
                  <a:gd name="T37" fmla="*/ 290 h 310"/>
                  <a:gd name="T38" fmla="*/ 42 w 308"/>
                  <a:gd name="T39" fmla="*/ 278 h 310"/>
                  <a:gd name="T40" fmla="*/ 44 w 308"/>
                  <a:gd name="T41" fmla="*/ 256 h 310"/>
                  <a:gd name="T42" fmla="*/ 44 w 308"/>
                  <a:gd name="T43" fmla="*/ 44 h 310"/>
                  <a:gd name="T44" fmla="*/ 42 w 308"/>
                  <a:gd name="T45" fmla="*/ 28 h 310"/>
                  <a:gd name="T46" fmla="*/ 38 w 308"/>
                  <a:gd name="T47" fmla="*/ 20 h 310"/>
                  <a:gd name="T48" fmla="*/ 32 w 308"/>
                  <a:gd name="T49" fmla="*/ 14 h 310"/>
                  <a:gd name="T50" fmla="*/ 24 w 308"/>
                  <a:gd name="T51" fmla="*/ 10 h 310"/>
                  <a:gd name="T52" fmla="*/ 16 w 308"/>
                  <a:gd name="T53" fmla="*/ 10 h 310"/>
                  <a:gd name="T54" fmla="*/ 0 w 308"/>
                  <a:gd name="T55" fmla="*/ 8 h 310"/>
                  <a:gd name="T56" fmla="*/ 112 w 308"/>
                  <a:gd name="T57" fmla="*/ 0 h 310"/>
                  <a:gd name="T58" fmla="*/ 148 w 308"/>
                  <a:gd name="T59" fmla="*/ 2 h 310"/>
                  <a:gd name="T60" fmla="*/ 174 w 308"/>
                  <a:gd name="T61" fmla="*/ 6 h 310"/>
                  <a:gd name="T62" fmla="*/ 196 w 308"/>
                  <a:gd name="T63" fmla="*/ 12 h 310"/>
                  <a:gd name="T64" fmla="*/ 216 w 308"/>
                  <a:gd name="T65" fmla="*/ 26 h 310"/>
                  <a:gd name="T66" fmla="*/ 232 w 308"/>
                  <a:gd name="T67" fmla="*/ 44 h 310"/>
                  <a:gd name="T68" fmla="*/ 240 w 308"/>
                  <a:gd name="T69" fmla="*/ 68 h 310"/>
                  <a:gd name="T70" fmla="*/ 240 w 308"/>
                  <a:gd name="T71" fmla="*/ 92 h 310"/>
                  <a:gd name="T72" fmla="*/ 234 w 308"/>
                  <a:gd name="T73" fmla="*/ 112 h 310"/>
                  <a:gd name="T74" fmla="*/ 222 w 308"/>
                  <a:gd name="T75" fmla="*/ 130 h 310"/>
                  <a:gd name="T76" fmla="*/ 204 w 308"/>
                  <a:gd name="T77" fmla="*/ 144 h 310"/>
                  <a:gd name="T78" fmla="*/ 180 w 308"/>
                  <a:gd name="T79" fmla="*/ 156 h 310"/>
                  <a:gd name="T80" fmla="*/ 228 w 308"/>
                  <a:gd name="T81" fmla="*/ 248 h 310"/>
                  <a:gd name="T82" fmla="*/ 246 w 308"/>
                  <a:gd name="T83" fmla="*/ 270 h 310"/>
                  <a:gd name="T84" fmla="*/ 260 w 308"/>
                  <a:gd name="T85" fmla="*/ 284 h 310"/>
                  <a:gd name="T86" fmla="*/ 274 w 308"/>
                  <a:gd name="T87" fmla="*/ 294 h 310"/>
                  <a:gd name="T88" fmla="*/ 296 w 308"/>
                  <a:gd name="T89" fmla="*/ 300 h 310"/>
                  <a:gd name="T90" fmla="*/ 308 w 308"/>
                  <a:gd name="T91" fmla="*/ 302 h 310"/>
                  <a:gd name="T92" fmla="*/ 88 w 308"/>
                  <a:gd name="T93" fmla="*/ 152 h 310"/>
                  <a:gd name="T94" fmla="*/ 94 w 308"/>
                  <a:gd name="T95" fmla="*/ 152 h 310"/>
                  <a:gd name="T96" fmla="*/ 100 w 308"/>
                  <a:gd name="T97" fmla="*/ 152 h 310"/>
                  <a:gd name="T98" fmla="*/ 128 w 308"/>
                  <a:gd name="T99" fmla="*/ 150 h 310"/>
                  <a:gd name="T100" fmla="*/ 150 w 308"/>
                  <a:gd name="T101" fmla="*/ 142 h 310"/>
                  <a:gd name="T102" fmla="*/ 168 w 308"/>
                  <a:gd name="T103" fmla="*/ 132 h 310"/>
                  <a:gd name="T104" fmla="*/ 182 w 308"/>
                  <a:gd name="T105" fmla="*/ 116 h 310"/>
                  <a:gd name="T106" fmla="*/ 188 w 308"/>
                  <a:gd name="T107" fmla="*/ 94 h 310"/>
                  <a:gd name="T108" fmla="*/ 188 w 308"/>
                  <a:gd name="T109" fmla="*/ 72 h 310"/>
                  <a:gd name="T110" fmla="*/ 184 w 308"/>
                  <a:gd name="T111" fmla="*/ 52 h 310"/>
                  <a:gd name="T112" fmla="*/ 172 w 308"/>
                  <a:gd name="T113" fmla="*/ 36 h 310"/>
                  <a:gd name="T114" fmla="*/ 154 w 308"/>
                  <a:gd name="T115" fmla="*/ 24 h 310"/>
                  <a:gd name="T116" fmla="*/ 134 w 308"/>
                  <a:gd name="T117" fmla="*/ 18 h 310"/>
                  <a:gd name="T118" fmla="*/ 114 w 308"/>
                  <a:gd name="T119" fmla="*/ 18 h 310"/>
                  <a:gd name="T120" fmla="*/ 88 w 308"/>
                  <a:gd name="T121" fmla="*/ 22 h 31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08" h="310">
                    <a:moveTo>
                      <a:pt x="308" y="302"/>
                    </a:moveTo>
                    <a:lnTo>
                      <a:pt x="308" y="310"/>
                    </a:lnTo>
                    <a:lnTo>
                      <a:pt x="224" y="310"/>
                    </a:lnTo>
                    <a:lnTo>
                      <a:pt x="120" y="166"/>
                    </a:lnTo>
                    <a:lnTo>
                      <a:pt x="114" y="166"/>
                    </a:lnTo>
                    <a:lnTo>
                      <a:pt x="110" y="166"/>
                    </a:lnTo>
                    <a:lnTo>
                      <a:pt x="104" y="166"/>
                    </a:lnTo>
                    <a:lnTo>
                      <a:pt x="100" y="166"/>
                    </a:lnTo>
                    <a:lnTo>
                      <a:pt x="98" y="166"/>
                    </a:lnTo>
                    <a:lnTo>
                      <a:pt x="94" y="166"/>
                    </a:lnTo>
                    <a:lnTo>
                      <a:pt x="90" y="166"/>
                    </a:lnTo>
                    <a:lnTo>
                      <a:pt x="88" y="166"/>
                    </a:lnTo>
                    <a:lnTo>
                      <a:pt x="88" y="256"/>
                    </a:lnTo>
                    <a:lnTo>
                      <a:pt x="88" y="266"/>
                    </a:lnTo>
                    <a:lnTo>
                      <a:pt x="88" y="276"/>
                    </a:lnTo>
                    <a:lnTo>
                      <a:pt x="90" y="282"/>
                    </a:lnTo>
                    <a:lnTo>
                      <a:pt x="92" y="288"/>
                    </a:lnTo>
                    <a:lnTo>
                      <a:pt x="94" y="292"/>
                    </a:lnTo>
                    <a:lnTo>
                      <a:pt x="96" y="294"/>
                    </a:lnTo>
                    <a:lnTo>
                      <a:pt x="100" y="296"/>
                    </a:lnTo>
                    <a:lnTo>
                      <a:pt x="102" y="298"/>
                    </a:lnTo>
                    <a:lnTo>
                      <a:pt x="106" y="300"/>
                    </a:lnTo>
                    <a:lnTo>
                      <a:pt x="110" y="302"/>
                    </a:lnTo>
                    <a:lnTo>
                      <a:pt x="116" y="302"/>
                    </a:lnTo>
                    <a:lnTo>
                      <a:pt x="120" y="302"/>
                    </a:lnTo>
                    <a:lnTo>
                      <a:pt x="132" y="302"/>
                    </a:lnTo>
                    <a:lnTo>
                      <a:pt x="132" y="310"/>
                    </a:lnTo>
                    <a:lnTo>
                      <a:pt x="0" y="310"/>
                    </a:lnTo>
                    <a:lnTo>
                      <a:pt x="0" y="302"/>
                    </a:lnTo>
                    <a:lnTo>
                      <a:pt x="10" y="302"/>
                    </a:lnTo>
                    <a:lnTo>
                      <a:pt x="16" y="302"/>
                    </a:lnTo>
                    <a:lnTo>
                      <a:pt x="20" y="302"/>
                    </a:lnTo>
                    <a:lnTo>
                      <a:pt x="24" y="300"/>
                    </a:lnTo>
                    <a:lnTo>
                      <a:pt x="28" y="298"/>
                    </a:lnTo>
                    <a:lnTo>
                      <a:pt x="32" y="296"/>
                    </a:lnTo>
                    <a:lnTo>
                      <a:pt x="34" y="294"/>
                    </a:lnTo>
                    <a:lnTo>
                      <a:pt x="36" y="292"/>
                    </a:lnTo>
                    <a:lnTo>
                      <a:pt x="38" y="290"/>
                    </a:lnTo>
                    <a:lnTo>
                      <a:pt x="42" y="284"/>
                    </a:lnTo>
                    <a:lnTo>
                      <a:pt x="42" y="278"/>
                    </a:lnTo>
                    <a:lnTo>
                      <a:pt x="44" y="268"/>
                    </a:lnTo>
                    <a:lnTo>
                      <a:pt x="44" y="256"/>
                    </a:lnTo>
                    <a:lnTo>
                      <a:pt x="44" y="56"/>
                    </a:lnTo>
                    <a:lnTo>
                      <a:pt x="44" y="44"/>
                    </a:lnTo>
                    <a:lnTo>
                      <a:pt x="42" y="36"/>
                    </a:lnTo>
                    <a:lnTo>
                      <a:pt x="42" y="28"/>
                    </a:lnTo>
                    <a:lnTo>
                      <a:pt x="40" y="22"/>
                    </a:lnTo>
                    <a:lnTo>
                      <a:pt x="38" y="20"/>
                    </a:lnTo>
                    <a:lnTo>
                      <a:pt x="34" y="16"/>
                    </a:lnTo>
                    <a:lnTo>
                      <a:pt x="32" y="14"/>
                    </a:lnTo>
                    <a:lnTo>
                      <a:pt x="28" y="12"/>
                    </a:lnTo>
                    <a:lnTo>
                      <a:pt x="24" y="10"/>
                    </a:lnTo>
                    <a:lnTo>
                      <a:pt x="20" y="10"/>
                    </a:lnTo>
                    <a:lnTo>
                      <a:pt x="16" y="10"/>
                    </a:lnTo>
                    <a:lnTo>
                      <a:pt x="10" y="8"/>
                    </a:lnTo>
                    <a:lnTo>
                      <a:pt x="0" y="8"/>
                    </a:lnTo>
                    <a:lnTo>
                      <a:pt x="0" y="0"/>
                    </a:lnTo>
                    <a:lnTo>
                      <a:pt x="112" y="0"/>
                    </a:lnTo>
                    <a:lnTo>
                      <a:pt x="130" y="0"/>
                    </a:lnTo>
                    <a:lnTo>
                      <a:pt x="148" y="2"/>
                    </a:lnTo>
                    <a:lnTo>
                      <a:pt x="162" y="4"/>
                    </a:lnTo>
                    <a:lnTo>
                      <a:pt x="174" y="6"/>
                    </a:lnTo>
                    <a:lnTo>
                      <a:pt x="184" y="8"/>
                    </a:lnTo>
                    <a:lnTo>
                      <a:pt x="196" y="12"/>
                    </a:lnTo>
                    <a:lnTo>
                      <a:pt x="206" y="18"/>
                    </a:lnTo>
                    <a:lnTo>
                      <a:pt x="216" y="26"/>
                    </a:lnTo>
                    <a:lnTo>
                      <a:pt x="224" y="34"/>
                    </a:lnTo>
                    <a:lnTo>
                      <a:pt x="232" y="44"/>
                    </a:lnTo>
                    <a:lnTo>
                      <a:pt x="236" y="56"/>
                    </a:lnTo>
                    <a:lnTo>
                      <a:pt x="240" y="68"/>
                    </a:lnTo>
                    <a:lnTo>
                      <a:pt x="240" y="80"/>
                    </a:lnTo>
                    <a:lnTo>
                      <a:pt x="240" y="92"/>
                    </a:lnTo>
                    <a:lnTo>
                      <a:pt x="238" y="102"/>
                    </a:lnTo>
                    <a:lnTo>
                      <a:pt x="234" y="112"/>
                    </a:lnTo>
                    <a:lnTo>
                      <a:pt x="230" y="122"/>
                    </a:lnTo>
                    <a:lnTo>
                      <a:pt x="222" y="130"/>
                    </a:lnTo>
                    <a:lnTo>
                      <a:pt x="214" y="138"/>
                    </a:lnTo>
                    <a:lnTo>
                      <a:pt x="204" y="144"/>
                    </a:lnTo>
                    <a:lnTo>
                      <a:pt x="192" y="150"/>
                    </a:lnTo>
                    <a:lnTo>
                      <a:pt x="180" y="156"/>
                    </a:lnTo>
                    <a:lnTo>
                      <a:pt x="164" y="160"/>
                    </a:lnTo>
                    <a:lnTo>
                      <a:pt x="228" y="248"/>
                    </a:lnTo>
                    <a:lnTo>
                      <a:pt x="238" y="260"/>
                    </a:lnTo>
                    <a:lnTo>
                      <a:pt x="246" y="270"/>
                    </a:lnTo>
                    <a:lnTo>
                      <a:pt x="252" y="278"/>
                    </a:lnTo>
                    <a:lnTo>
                      <a:pt x="260" y="284"/>
                    </a:lnTo>
                    <a:lnTo>
                      <a:pt x="266" y="290"/>
                    </a:lnTo>
                    <a:lnTo>
                      <a:pt x="274" y="294"/>
                    </a:lnTo>
                    <a:lnTo>
                      <a:pt x="284" y="298"/>
                    </a:lnTo>
                    <a:lnTo>
                      <a:pt x="296" y="300"/>
                    </a:lnTo>
                    <a:lnTo>
                      <a:pt x="308" y="302"/>
                    </a:lnTo>
                    <a:close/>
                    <a:moveTo>
                      <a:pt x="88" y="22"/>
                    </a:moveTo>
                    <a:lnTo>
                      <a:pt x="88" y="152"/>
                    </a:lnTo>
                    <a:lnTo>
                      <a:pt x="92" y="152"/>
                    </a:lnTo>
                    <a:lnTo>
                      <a:pt x="94" y="152"/>
                    </a:lnTo>
                    <a:lnTo>
                      <a:pt x="98" y="152"/>
                    </a:lnTo>
                    <a:lnTo>
                      <a:pt x="100" y="152"/>
                    </a:lnTo>
                    <a:lnTo>
                      <a:pt x="114" y="150"/>
                    </a:lnTo>
                    <a:lnTo>
                      <a:pt x="128" y="150"/>
                    </a:lnTo>
                    <a:lnTo>
                      <a:pt x="140" y="146"/>
                    </a:lnTo>
                    <a:lnTo>
                      <a:pt x="150" y="142"/>
                    </a:lnTo>
                    <a:lnTo>
                      <a:pt x="158" y="138"/>
                    </a:lnTo>
                    <a:lnTo>
                      <a:pt x="168" y="132"/>
                    </a:lnTo>
                    <a:lnTo>
                      <a:pt x="176" y="124"/>
                    </a:lnTo>
                    <a:lnTo>
                      <a:pt x="182" y="116"/>
                    </a:lnTo>
                    <a:lnTo>
                      <a:pt x="186" y="106"/>
                    </a:lnTo>
                    <a:lnTo>
                      <a:pt x="188" y="94"/>
                    </a:lnTo>
                    <a:lnTo>
                      <a:pt x="190" y="84"/>
                    </a:lnTo>
                    <a:lnTo>
                      <a:pt x="188" y="72"/>
                    </a:lnTo>
                    <a:lnTo>
                      <a:pt x="186" y="62"/>
                    </a:lnTo>
                    <a:lnTo>
                      <a:pt x="184" y="52"/>
                    </a:lnTo>
                    <a:lnTo>
                      <a:pt x="178" y="44"/>
                    </a:lnTo>
                    <a:lnTo>
                      <a:pt x="172" y="36"/>
                    </a:lnTo>
                    <a:lnTo>
                      <a:pt x="164" y="30"/>
                    </a:lnTo>
                    <a:lnTo>
                      <a:pt x="154" y="24"/>
                    </a:lnTo>
                    <a:lnTo>
                      <a:pt x="146" y="20"/>
                    </a:lnTo>
                    <a:lnTo>
                      <a:pt x="134" y="18"/>
                    </a:lnTo>
                    <a:lnTo>
                      <a:pt x="124" y="18"/>
                    </a:lnTo>
                    <a:lnTo>
                      <a:pt x="114" y="18"/>
                    </a:lnTo>
                    <a:lnTo>
                      <a:pt x="102" y="20"/>
                    </a:lnTo>
                    <a:lnTo>
                      <a:pt x="88" y="22"/>
                    </a:lnTo>
                    <a:close/>
                  </a:path>
                </a:pathLst>
              </a:custGeom>
              <a:solidFill>
                <a:schemeClr val="tx1"/>
              </a:solidFill>
              <a:ln w="0">
                <a:solidFill>
                  <a:schemeClr val="tx1"/>
                </a:solidFill>
                <a:prstDash val="solid"/>
                <a:round/>
                <a:headEnd/>
                <a:tailEnd/>
              </a:ln>
            </p:spPr>
            <p:txBody>
              <a:bodyPr/>
              <a:lstStyle/>
              <a:p>
                <a:endParaRPr lang="en-GB"/>
              </a:p>
            </p:txBody>
          </p:sp>
          <p:sp>
            <p:nvSpPr>
              <p:cNvPr id="33" name="Freeform 33">
                <a:extLst>
                  <a:ext uri="{FF2B5EF4-FFF2-40B4-BE49-F238E27FC236}">
                    <a16:creationId xmlns:a16="http://schemas.microsoft.com/office/drawing/2014/main" id="{51B74F26-CFF4-4D7F-908E-B7C50DEFE3CD}"/>
                  </a:ext>
                </a:extLst>
              </p:cNvPr>
              <p:cNvSpPr>
                <a:spLocks/>
              </p:cNvSpPr>
              <p:nvPr userDrawn="1"/>
            </p:nvSpPr>
            <p:spPr bwMode="auto">
              <a:xfrm>
                <a:off x="2216" y="4264"/>
                <a:ext cx="266" cy="310"/>
              </a:xfrm>
              <a:custGeom>
                <a:avLst/>
                <a:gdLst>
                  <a:gd name="T0" fmla="*/ 88 w 266"/>
                  <a:gd name="T1" fmla="*/ 18 h 310"/>
                  <a:gd name="T2" fmla="*/ 156 w 266"/>
                  <a:gd name="T3" fmla="*/ 140 h 310"/>
                  <a:gd name="T4" fmla="*/ 176 w 266"/>
                  <a:gd name="T5" fmla="*/ 138 h 310"/>
                  <a:gd name="T6" fmla="*/ 188 w 266"/>
                  <a:gd name="T7" fmla="*/ 134 h 310"/>
                  <a:gd name="T8" fmla="*/ 196 w 266"/>
                  <a:gd name="T9" fmla="*/ 128 h 310"/>
                  <a:gd name="T10" fmla="*/ 202 w 266"/>
                  <a:gd name="T11" fmla="*/ 114 h 310"/>
                  <a:gd name="T12" fmla="*/ 206 w 266"/>
                  <a:gd name="T13" fmla="*/ 94 h 310"/>
                  <a:gd name="T14" fmla="*/ 214 w 266"/>
                  <a:gd name="T15" fmla="*/ 202 h 310"/>
                  <a:gd name="T16" fmla="*/ 204 w 266"/>
                  <a:gd name="T17" fmla="*/ 196 h 310"/>
                  <a:gd name="T18" fmla="*/ 202 w 266"/>
                  <a:gd name="T19" fmla="*/ 186 h 310"/>
                  <a:gd name="T20" fmla="*/ 200 w 266"/>
                  <a:gd name="T21" fmla="*/ 178 h 310"/>
                  <a:gd name="T22" fmla="*/ 198 w 266"/>
                  <a:gd name="T23" fmla="*/ 174 h 310"/>
                  <a:gd name="T24" fmla="*/ 194 w 266"/>
                  <a:gd name="T25" fmla="*/ 168 h 310"/>
                  <a:gd name="T26" fmla="*/ 190 w 266"/>
                  <a:gd name="T27" fmla="*/ 164 h 310"/>
                  <a:gd name="T28" fmla="*/ 182 w 266"/>
                  <a:gd name="T29" fmla="*/ 160 h 310"/>
                  <a:gd name="T30" fmla="*/ 176 w 266"/>
                  <a:gd name="T31" fmla="*/ 158 h 310"/>
                  <a:gd name="T32" fmla="*/ 166 w 266"/>
                  <a:gd name="T33" fmla="*/ 156 h 310"/>
                  <a:gd name="T34" fmla="*/ 156 w 266"/>
                  <a:gd name="T35" fmla="*/ 156 h 310"/>
                  <a:gd name="T36" fmla="*/ 88 w 266"/>
                  <a:gd name="T37" fmla="*/ 258 h 310"/>
                  <a:gd name="T38" fmla="*/ 88 w 266"/>
                  <a:gd name="T39" fmla="*/ 270 h 310"/>
                  <a:gd name="T40" fmla="*/ 90 w 266"/>
                  <a:gd name="T41" fmla="*/ 276 h 310"/>
                  <a:gd name="T42" fmla="*/ 90 w 266"/>
                  <a:gd name="T43" fmla="*/ 282 h 310"/>
                  <a:gd name="T44" fmla="*/ 92 w 266"/>
                  <a:gd name="T45" fmla="*/ 286 h 310"/>
                  <a:gd name="T46" fmla="*/ 94 w 266"/>
                  <a:gd name="T47" fmla="*/ 290 h 310"/>
                  <a:gd name="T48" fmla="*/ 98 w 266"/>
                  <a:gd name="T49" fmla="*/ 292 h 310"/>
                  <a:gd name="T50" fmla="*/ 104 w 266"/>
                  <a:gd name="T51" fmla="*/ 292 h 310"/>
                  <a:gd name="T52" fmla="*/ 110 w 266"/>
                  <a:gd name="T53" fmla="*/ 294 h 310"/>
                  <a:gd name="T54" fmla="*/ 166 w 266"/>
                  <a:gd name="T55" fmla="*/ 294 h 310"/>
                  <a:gd name="T56" fmla="*/ 190 w 266"/>
                  <a:gd name="T57" fmla="*/ 292 h 310"/>
                  <a:gd name="T58" fmla="*/ 204 w 266"/>
                  <a:gd name="T59" fmla="*/ 290 h 310"/>
                  <a:gd name="T60" fmla="*/ 214 w 266"/>
                  <a:gd name="T61" fmla="*/ 286 h 310"/>
                  <a:gd name="T62" fmla="*/ 224 w 266"/>
                  <a:gd name="T63" fmla="*/ 280 h 310"/>
                  <a:gd name="T64" fmla="*/ 234 w 266"/>
                  <a:gd name="T65" fmla="*/ 268 h 310"/>
                  <a:gd name="T66" fmla="*/ 250 w 266"/>
                  <a:gd name="T67" fmla="*/ 246 h 310"/>
                  <a:gd name="T68" fmla="*/ 266 w 266"/>
                  <a:gd name="T69" fmla="*/ 232 h 310"/>
                  <a:gd name="T70" fmla="*/ 0 w 266"/>
                  <a:gd name="T71" fmla="*/ 310 h 310"/>
                  <a:gd name="T72" fmla="*/ 12 w 266"/>
                  <a:gd name="T73" fmla="*/ 302 h 310"/>
                  <a:gd name="T74" fmla="*/ 20 w 266"/>
                  <a:gd name="T75" fmla="*/ 302 h 310"/>
                  <a:gd name="T76" fmla="*/ 28 w 266"/>
                  <a:gd name="T77" fmla="*/ 298 h 310"/>
                  <a:gd name="T78" fmla="*/ 34 w 266"/>
                  <a:gd name="T79" fmla="*/ 296 h 310"/>
                  <a:gd name="T80" fmla="*/ 40 w 266"/>
                  <a:gd name="T81" fmla="*/ 290 h 310"/>
                  <a:gd name="T82" fmla="*/ 42 w 266"/>
                  <a:gd name="T83" fmla="*/ 286 h 310"/>
                  <a:gd name="T84" fmla="*/ 44 w 266"/>
                  <a:gd name="T85" fmla="*/ 280 h 310"/>
                  <a:gd name="T86" fmla="*/ 44 w 266"/>
                  <a:gd name="T87" fmla="*/ 272 h 310"/>
                  <a:gd name="T88" fmla="*/ 44 w 266"/>
                  <a:gd name="T89" fmla="*/ 262 h 310"/>
                  <a:gd name="T90" fmla="*/ 44 w 266"/>
                  <a:gd name="T91" fmla="*/ 54 h 310"/>
                  <a:gd name="T92" fmla="*/ 44 w 266"/>
                  <a:gd name="T93" fmla="*/ 34 h 310"/>
                  <a:gd name="T94" fmla="*/ 40 w 266"/>
                  <a:gd name="T95" fmla="*/ 22 h 310"/>
                  <a:gd name="T96" fmla="*/ 36 w 266"/>
                  <a:gd name="T97" fmla="*/ 16 h 310"/>
                  <a:gd name="T98" fmla="*/ 32 w 266"/>
                  <a:gd name="T99" fmla="*/ 12 h 310"/>
                  <a:gd name="T100" fmla="*/ 24 w 266"/>
                  <a:gd name="T101" fmla="*/ 10 h 310"/>
                  <a:gd name="T102" fmla="*/ 16 w 266"/>
                  <a:gd name="T103" fmla="*/ 10 h 310"/>
                  <a:gd name="T104" fmla="*/ 0 w 266"/>
                  <a:gd name="T105" fmla="*/ 8 h 310"/>
                  <a:gd name="T106" fmla="*/ 240 w 266"/>
                  <a:gd name="T107" fmla="*/ 0 h 310"/>
                  <a:gd name="T108" fmla="*/ 234 w 266"/>
                  <a:gd name="T109" fmla="*/ 68 h 310"/>
                  <a:gd name="T110" fmla="*/ 228 w 266"/>
                  <a:gd name="T111" fmla="*/ 48 h 310"/>
                  <a:gd name="T112" fmla="*/ 224 w 266"/>
                  <a:gd name="T113" fmla="*/ 34 h 310"/>
                  <a:gd name="T114" fmla="*/ 218 w 266"/>
                  <a:gd name="T115" fmla="*/ 28 h 310"/>
                  <a:gd name="T116" fmla="*/ 210 w 266"/>
                  <a:gd name="T117" fmla="*/ 22 h 310"/>
                  <a:gd name="T118" fmla="*/ 200 w 266"/>
                  <a:gd name="T119" fmla="*/ 20 h 310"/>
                  <a:gd name="T120" fmla="*/ 184 w 266"/>
                  <a:gd name="T121" fmla="*/ 18 h 310"/>
                  <a:gd name="T122" fmla="*/ 174 w 266"/>
                  <a:gd name="T123" fmla="*/ 18 h 31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66" h="310">
                    <a:moveTo>
                      <a:pt x="174" y="18"/>
                    </a:moveTo>
                    <a:lnTo>
                      <a:pt x="88" y="18"/>
                    </a:lnTo>
                    <a:lnTo>
                      <a:pt x="88" y="140"/>
                    </a:lnTo>
                    <a:lnTo>
                      <a:pt x="156" y="140"/>
                    </a:lnTo>
                    <a:lnTo>
                      <a:pt x="166" y="140"/>
                    </a:lnTo>
                    <a:lnTo>
                      <a:pt x="176" y="138"/>
                    </a:lnTo>
                    <a:lnTo>
                      <a:pt x="182" y="138"/>
                    </a:lnTo>
                    <a:lnTo>
                      <a:pt x="188" y="134"/>
                    </a:lnTo>
                    <a:lnTo>
                      <a:pt x="192" y="132"/>
                    </a:lnTo>
                    <a:lnTo>
                      <a:pt x="196" y="128"/>
                    </a:lnTo>
                    <a:lnTo>
                      <a:pt x="200" y="120"/>
                    </a:lnTo>
                    <a:lnTo>
                      <a:pt x="202" y="114"/>
                    </a:lnTo>
                    <a:lnTo>
                      <a:pt x="204" y="104"/>
                    </a:lnTo>
                    <a:lnTo>
                      <a:pt x="206" y="94"/>
                    </a:lnTo>
                    <a:lnTo>
                      <a:pt x="214" y="94"/>
                    </a:lnTo>
                    <a:lnTo>
                      <a:pt x="214" y="202"/>
                    </a:lnTo>
                    <a:lnTo>
                      <a:pt x="206" y="202"/>
                    </a:lnTo>
                    <a:lnTo>
                      <a:pt x="204" y="196"/>
                    </a:lnTo>
                    <a:lnTo>
                      <a:pt x="204" y="192"/>
                    </a:lnTo>
                    <a:lnTo>
                      <a:pt x="202" y="186"/>
                    </a:lnTo>
                    <a:lnTo>
                      <a:pt x="202" y="182"/>
                    </a:lnTo>
                    <a:lnTo>
                      <a:pt x="200" y="178"/>
                    </a:lnTo>
                    <a:lnTo>
                      <a:pt x="200" y="176"/>
                    </a:lnTo>
                    <a:lnTo>
                      <a:pt x="198" y="174"/>
                    </a:lnTo>
                    <a:lnTo>
                      <a:pt x="198" y="170"/>
                    </a:lnTo>
                    <a:lnTo>
                      <a:pt x="194" y="168"/>
                    </a:lnTo>
                    <a:lnTo>
                      <a:pt x="192" y="166"/>
                    </a:lnTo>
                    <a:lnTo>
                      <a:pt x="190" y="164"/>
                    </a:lnTo>
                    <a:lnTo>
                      <a:pt x="186" y="162"/>
                    </a:lnTo>
                    <a:lnTo>
                      <a:pt x="182" y="160"/>
                    </a:lnTo>
                    <a:lnTo>
                      <a:pt x="180" y="158"/>
                    </a:lnTo>
                    <a:lnTo>
                      <a:pt x="176" y="158"/>
                    </a:lnTo>
                    <a:lnTo>
                      <a:pt x="172" y="158"/>
                    </a:lnTo>
                    <a:lnTo>
                      <a:pt x="166" y="156"/>
                    </a:lnTo>
                    <a:lnTo>
                      <a:pt x="162" y="156"/>
                    </a:lnTo>
                    <a:lnTo>
                      <a:pt x="156" y="156"/>
                    </a:lnTo>
                    <a:lnTo>
                      <a:pt x="88" y="156"/>
                    </a:lnTo>
                    <a:lnTo>
                      <a:pt x="88" y="258"/>
                    </a:lnTo>
                    <a:lnTo>
                      <a:pt x="88" y="264"/>
                    </a:lnTo>
                    <a:lnTo>
                      <a:pt x="88" y="270"/>
                    </a:lnTo>
                    <a:lnTo>
                      <a:pt x="88" y="274"/>
                    </a:lnTo>
                    <a:lnTo>
                      <a:pt x="90" y="276"/>
                    </a:lnTo>
                    <a:lnTo>
                      <a:pt x="90" y="280"/>
                    </a:lnTo>
                    <a:lnTo>
                      <a:pt x="90" y="282"/>
                    </a:lnTo>
                    <a:lnTo>
                      <a:pt x="90" y="284"/>
                    </a:lnTo>
                    <a:lnTo>
                      <a:pt x="92" y="286"/>
                    </a:lnTo>
                    <a:lnTo>
                      <a:pt x="92" y="288"/>
                    </a:lnTo>
                    <a:lnTo>
                      <a:pt x="94" y="290"/>
                    </a:lnTo>
                    <a:lnTo>
                      <a:pt x="96" y="290"/>
                    </a:lnTo>
                    <a:lnTo>
                      <a:pt x="98" y="292"/>
                    </a:lnTo>
                    <a:lnTo>
                      <a:pt x="100" y="292"/>
                    </a:lnTo>
                    <a:lnTo>
                      <a:pt x="104" y="292"/>
                    </a:lnTo>
                    <a:lnTo>
                      <a:pt x="106" y="294"/>
                    </a:lnTo>
                    <a:lnTo>
                      <a:pt x="110" y="294"/>
                    </a:lnTo>
                    <a:lnTo>
                      <a:pt x="114" y="294"/>
                    </a:lnTo>
                    <a:lnTo>
                      <a:pt x="166" y="294"/>
                    </a:lnTo>
                    <a:lnTo>
                      <a:pt x="180" y="294"/>
                    </a:lnTo>
                    <a:lnTo>
                      <a:pt x="190" y="292"/>
                    </a:lnTo>
                    <a:lnTo>
                      <a:pt x="198" y="292"/>
                    </a:lnTo>
                    <a:lnTo>
                      <a:pt x="204" y="290"/>
                    </a:lnTo>
                    <a:lnTo>
                      <a:pt x="210" y="288"/>
                    </a:lnTo>
                    <a:lnTo>
                      <a:pt x="214" y="286"/>
                    </a:lnTo>
                    <a:lnTo>
                      <a:pt x="218" y="282"/>
                    </a:lnTo>
                    <a:lnTo>
                      <a:pt x="224" y="280"/>
                    </a:lnTo>
                    <a:lnTo>
                      <a:pt x="228" y="276"/>
                    </a:lnTo>
                    <a:lnTo>
                      <a:pt x="234" y="268"/>
                    </a:lnTo>
                    <a:lnTo>
                      <a:pt x="242" y="258"/>
                    </a:lnTo>
                    <a:lnTo>
                      <a:pt x="250" y="246"/>
                    </a:lnTo>
                    <a:lnTo>
                      <a:pt x="256" y="232"/>
                    </a:lnTo>
                    <a:lnTo>
                      <a:pt x="266" y="232"/>
                    </a:lnTo>
                    <a:lnTo>
                      <a:pt x="240" y="310"/>
                    </a:lnTo>
                    <a:lnTo>
                      <a:pt x="0" y="310"/>
                    </a:lnTo>
                    <a:lnTo>
                      <a:pt x="0" y="302"/>
                    </a:lnTo>
                    <a:lnTo>
                      <a:pt x="12" y="302"/>
                    </a:lnTo>
                    <a:lnTo>
                      <a:pt x="16" y="302"/>
                    </a:lnTo>
                    <a:lnTo>
                      <a:pt x="20" y="302"/>
                    </a:lnTo>
                    <a:lnTo>
                      <a:pt x="24" y="300"/>
                    </a:lnTo>
                    <a:lnTo>
                      <a:pt x="28" y="298"/>
                    </a:lnTo>
                    <a:lnTo>
                      <a:pt x="32" y="296"/>
                    </a:lnTo>
                    <a:lnTo>
                      <a:pt x="34" y="296"/>
                    </a:lnTo>
                    <a:lnTo>
                      <a:pt x="38" y="294"/>
                    </a:lnTo>
                    <a:lnTo>
                      <a:pt x="40" y="290"/>
                    </a:lnTo>
                    <a:lnTo>
                      <a:pt x="40" y="288"/>
                    </a:lnTo>
                    <a:lnTo>
                      <a:pt x="42" y="286"/>
                    </a:lnTo>
                    <a:lnTo>
                      <a:pt x="42" y="284"/>
                    </a:lnTo>
                    <a:lnTo>
                      <a:pt x="44" y="280"/>
                    </a:lnTo>
                    <a:lnTo>
                      <a:pt x="44" y="276"/>
                    </a:lnTo>
                    <a:lnTo>
                      <a:pt x="44" y="272"/>
                    </a:lnTo>
                    <a:lnTo>
                      <a:pt x="44" y="268"/>
                    </a:lnTo>
                    <a:lnTo>
                      <a:pt x="44" y="262"/>
                    </a:lnTo>
                    <a:lnTo>
                      <a:pt x="44" y="256"/>
                    </a:lnTo>
                    <a:lnTo>
                      <a:pt x="44" y="54"/>
                    </a:lnTo>
                    <a:lnTo>
                      <a:pt x="44" y="44"/>
                    </a:lnTo>
                    <a:lnTo>
                      <a:pt x="44" y="34"/>
                    </a:lnTo>
                    <a:lnTo>
                      <a:pt x="42" y="28"/>
                    </a:lnTo>
                    <a:lnTo>
                      <a:pt x="40" y="22"/>
                    </a:lnTo>
                    <a:lnTo>
                      <a:pt x="38" y="18"/>
                    </a:lnTo>
                    <a:lnTo>
                      <a:pt x="36" y="16"/>
                    </a:lnTo>
                    <a:lnTo>
                      <a:pt x="34" y="14"/>
                    </a:lnTo>
                    <a:lnTo>
                      <a:pt x="32" y="12"/>
                    </a:lnTo>
                    <a:lnTo>
                      <a:pt x="28" y="12"/>
                    </a:lnTo>
                    <a:lnTo>
                      <a:pt x="24" y="10"/>
                    </a:lnTo>
                    <a:lnTo>
                      <a:pt x="20" y="10"/>
                    </a:lnTo>
                    <a:lnTo>
                      <a:pt x="16" y="10"/>
                    </a:lnTo>
                    <a:lnTo>
                      <a:pt x="12" y="8"/>
                    </a:lnTo>
                    <a:lnTo>
                      <a:pt x="0" y="8"/>
                    </a:lnTo>
                    <a:lnTo>
                      <a:pt x="0" y="0"/>
                    </a:lnTo>
                    <a:lnTo>
                      <a:pt x="240" y="0"/>
                    </a:lnTo>
                    <a:lnTo>
                      <a:pt x="242" y="68"/>
                    </a:lnTo>
                    <a:lnTo>
                      <a:pt x="234" y="68"/>
                    </a:lnTo>
                    <a:lnTo>
                      <a:pt x="232" y="58"/>
                    </a:lnTo>
                    <a:lnTo>
                      <a:pt x="228" y="48"/>
                    </a:lnTo>
                    <a:lnTo>
                      <a:pt x="226" y="40"/>
                    </a:lnTo>
                    <a:lnTo>
                      <a:pt x="224" y="34"/>
                    </a:lnTo>
                    <a:lnTo>
                      <a:pt x="220" y="32"/>
                    </a:lnTo>
                    <a:lnTo>
                      <a:pt x="218" y="28"/>
                    </a:lnTo>
                    <a:lnTo>
                      <a:pt x="214" y="26"/>
                    </a:lnTo>
                    <a:lnTo>
                      <a:pt x="210" y="22"/>
                    </a:lnTo>
                    <a:lnTo>
                      <a:pt x="206" y="20"/>
                    </a:lnTo>
                    <a:lnTo>
                      <a:pt x="200" y="20"/>
                    </a:lnTo>
                    <a:lnTo>
                      <a:pt x="194" y="18"/>
                    </a:lnTo>
                    <a:lnTo>
                      <a:pt x="184" y="18"/>
                    </a:lnTo>
                    <a:lnTo>
                      <a:pt x="174" y="18"/>
                    </a:lnTo>
                    <a:close/>
                  </a:path>
                </a:pathLst>
              </a:custGeom>
              <a:solidFill>
                <a:schemeClr val="tx1"/>
              </a:solidFill>
              <a:ln w="0">
                <a:solidFill>
                  <a:schemeClr val="tx1"/>
                </a:solidFill>
                <a:prstDash val="solid"/>
                <a:round/>
                <a:headEnd/>
                <a:tailEnd/>
              </a:ln>
            </p:spPr>
            <p:txBody>
              <a:bodyPr/>
              <a:lstStyle/>
              <a:p>
                <a:endParaRPr lang="en-GB"/>
              </a:p>
            </p:txBody>
          </p:sp>
          <p:sp>
            <p:nvSpPr>
              <p:cNvPr id="34" name="Rectangle 34">
                <a:extLst>
                  <a:ext uri="{FF2B5EF4-FFF2-40B4-BE49-F238E27FC236}">
                    <a16:creationId xmlns:a16="http://schemas.microsoft.com/office/drawing/2014/main" id="{90C70B01-346A-4DB9-8D32-007FEADB8357}"/>
                  </a:ext>
                </a:extLst>
              </p:cNvPr>
              <p:cNvSpPr>
                <a:spLocks noChangeArrowheads="1"/>
              </p:cNvSpPr>
              <p:nvPr userDrawn="1"/>
            </p:nvSpPr>
            <p:spPr bwMode="auto">
              <a:xfrm>
                <a:off x="1470" y="4498"/>
                <a:ext cx="115" cy="24"/>
              </a:xfrm>
              <a:prstGeom prst="rect">
                <a:avLst/>
              </a:prstGeom>
              <a:solidFill>
                <a:schemeClr val="tx1"/>
              </a:solidFill>
              <a:ln w="0">
                <a:solidFill>
                  <a:schemeClr val="tx1"/>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it-IT" altLang="it-IT"/>
              </a:p>
            </p:txBody>
          </p:sp>
          <p:sp>
            <p:nvSpPr>
              <p:cNvPr id="35" name="Rectangle 35">
                <a:extLst>
                  <a:ext uri="{FF2B5EF4-FFF2-40B4-BE49-F238E27FC236}">
                    <a16:creationId xmlns:a16="http://schemas.microsoft.com/office/drawing/2014/main" id="{38679179-7B9B-45B0-8F72-3DC8E7655CC4}"/>
                  </a:ext>
                </a:extLst>
              </p:cNvPr>
              <p:cNvSpPr>
                <a:spLocks noChangeArrowheads="1"/>
              </p:cNvSpPr>
              <p:nvPr userDrawn="1"/>
            </p:nvSpPr>
            <p:spPr bwMode="auto">
              <a:xfrm>
                <a:off x="1470" y="4548"/>
                <a:ext cx="115" cy="27"/>
              </a:xfrm>
              <a:prstGeom prst="rect">
                <a:avLst/>
              </a:prstGeom>
              <a:solidFill>
                <a:schemeClr val="tx1"/>
              </a:solidFill>
              <a:ln w="0">
                <a:solidFill>
                  <a:schemeClr val="tx1"/>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it-IT" altLang="it-IT"/>
              </a:p>
            </p:txBody>
          </p:sp>
          <p:sp>
            <p:nvSpPr>
              <p:cNvPr id="36" name="Rectangle 36">
                <a:extLst>
                  <a:ext uri="{FF2B5EF4-FFF2-40B4-BE49-F238E27FC236}">
                    <a16:creationId xmlns:a16="http://schemas.microsoft.com/office/drawing/2014/main" id="{C2936EC0-DAB2-4422-97B4-C6E8CC9A53DF}"/>
                  </a:ext>
                </a:extLst>
              </p:cNvPr>
              <p:cNvSpPr>
                <a:spLocks noChangeArrowheads="1"/>
              </p:cNvSpPr>
              <p:nvPr userDrawn="1"/>
            </p:nvSpPr>
            <p:spPr bwMode="auto">
              <a:xfrm>
                <a:off x="936" y="4548"/>
                <a:ext cx="116" cy="27"/>
              </a:xfrm>
              <a:prstGeom prst="rect">
                <a:avLst/>
              </a:prstGeom>
              <a:solidFill>
                <a:schemeClr val="tx1"/>
              </a:solidFill>
              <a:ln w="0">
                <a:solidFill>
                  <a:schemeClr val="tx1"/>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it-IT" altLang="it-IT"/>
              </a:p>
            </p:txBody>
          </p:sp>
          <p:sp>
            <p:nvSpPr>
              <p:cNvPr id="37" name="Rectangle 37">
                <a:extLst>
                  <a:ext uri="{FF2B5EF4-FFF2-40B4-BE49-F238E27FC236}">
                    <a16:creationId xmlns:a16="http://schemas.microsoft.com/office/drawing/2014/main" id="{BB7EA459-CD07-4191-8E9C-5E14296D2B4C}"/>
                  </a:ext>
                </a:extLst>
              </p:cNvPr>
              <p:cNvSpPr>
                <a:spLocks noChangeArrowheads="1"/>
              </p:cNvSpPr>
              <p:nvPr userDrawn="1"/>
            </p:nvSpPr>
            <p:spPr bwMode="auto">
              <a:xfrm>
                <a:off x="936" y="4498"/>
                <a:ext cx="116" cy="24"/>
              </a:xfrm>
              <a:prstGeom prst="rect">
                <a:avLst/>
              </a:prstGeom>
              <a:solidFill>
                <a:schemeClr val="tx1"/>
              </a:solidFill>
              <a:ln w="0">
                <a:solidFill>
                  <a:schemeClr val="tx1"/>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it-IT" altLang="it-IT"/>
              </a:p>
            </p:txBody>
          </p:sp>
          <p:sp>
            <p:nvSpPr>
              <p:cNvPr id="38" name="Rectangle 38">
                <a:extLst>
                  <a:ext uri="{FF2B5EF4-FFF2-40B4-BE49-F238E27FC236}">
                    <a16:creationId xmlns:a16="http://schemas.microsoft.com/office/drawing/2014/main" id="{49B47FE1-D489-419C-AF8E-558B226E0783}"/>
                  </a:ext>
                </a:extLst>
              </p:cNvPr>
              <p:cNvSpPr>
                <a:spLocks noChangeArrowheads="1"/>
              </p:cNvSpPr>
              <p:nvPr userDrawn="1"/>
            </p:nvSpPr>
            <p:spPr bwMode="auto">
              <a:xfrm>
                <a:off x="1470" y="4446"/>
                <a:ext cx="115" cy="24"/>
              </a:xfrm>
              <a:prstGeom prst="rect">
                <a:avLst/>
              </a:prstGeom>
              <a:solidFill>
                <a:schemeClr val="tx1"/>
              </a:solidFill>
              <a:ln w="0">
                <a:solidFill>
                  <a:schemeClr val="tx1"/>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it-IT" altLang="it-IT"/>
              </a:p>
            </p:txBody>
          </p:sp>
          <p:sp>
            <p:nvSpPr>
              <p:cNvPr id="39" name="Rectangle 39">
                <a:extLst>
                  <a:ext uri="{FF2B5EF4-FFF2-40B4-BE49-F238E27FC236}">
                    <a16:creationId xmlns:a16="http://schemas.microsoft.com/office/drawing/2014/main" id="{30AD98AE-1E1A-48C7-9076-FBE823ECA9A7}"/>
                  </a:ext>
                </a:extLst>
              </p:cNvPr>
              <p:cNvSpPr>
                <a:spLocks noChangeArrowheads="1"/>
              </p:cNvSpPr>
              <p:nvPr userDrawn="1"/>
            </p:nvSpPr>
            <p:spPr bwMode="auto">
              <a:xfrm>
                <a:off x="936" y="4446"/>
                <a:ext cx="116" cy="24"/>
              </a:xfrm>
              <a:prstGeom prst="rect">
                <a:avLst/>
              </a:prstGeom>
              <a:solidFill>
                <a:schemeClr val="tx1"/>
              </a:solidFill>
              <a:ln w="0">
                <a:solidFill>
                  <a:schemeClr val="tx1"/>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it-IT" altLang="it-IT"/>
              </a:p>
            </p:txBody>
          </p:sp>
          <p:sp>
            <p:nvSpPr>
              <p:cNvPr id="40" name="Rectangle 40">
                <a:extLst>
                  <a:ext uri="{FF2B5EF4-FFF2-40B4-BE49-F238E27FC236}">
                    <a16:creationId xmlns:a16="http://schemas.microsoft.com/office/drawing/2014/main" id="{3AC0ACFF-5961-4B0F-BFB7-6C1E167986D2}"/>
                  </a:ext>
                </a:extLst>
              </p:cNvPr>
              <p:cNvSpPr>
                <a:spLocks noChangeArrowheads="1"/>
              </p:cNvSpPr>
              <p:nvPr userDrawn="1"/>
            </p:nvSpPr>
            <p:spPr bwMode="auto">
              <a:xfrm>
                <a:off x="936" y="4394"/>
                <a:ext cx="116" cy="27"/>
              </a:xfrm>
              <a:prstGeom prst="rect">
                <a:avLst/>
              </a:prstGeom>
              <a:solidFill>
                <a:schemeClr val="tx1"/>
              </a:solidFill>
              <a:ln w="0">
                <a:solidFill>
                  <a:schemeClr val="tx1"/>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it-IT" altLang="it-IT"/>
              </a:p>
            </p:txBody>
          </p:sp>
          <p:sp>
            <p:nvSpPr>
              <p:cNvPr id="41" name="Rectangle 41">
                <a:extLst>
                  <a:ext uri="{FF2B5EF4-FFF2-40B4-BE49-F238E27FC236}">
                    <a16:creationId xmlns:a16="http://schemas.microsoft.com/office/drawing/2014/main" id="{0879F2D4-F408-4EA5-83AD-30A82D723827}"/>
                  </a:ext>
                </a:extLst>
              </p:cNvPr>
              <p:cNvSpPr>
                <a:spLocks noChangeArrowheads="1"/>
              </p:cNvSpPr>
              <p:nvPr userDrawn="1"/>
            </p:nvSpPr>
            <p:spPr bwMode="auto">
              <a:xfrm>
                <a:off x="1470" y="4394"/>
                <a:ext cx="115" cy="27"/>
              </a:xfrm>
              <a:prstGeom prst="rect">
                <a:avLst/>
              </a:prstGeom>
              <a:solidFill>
                <a:schemeClr val="tx1"/>
              </a:solidFill>
              <a:ln w="0">
                <a:solidFill>
                  <a:schemeClr val="tx1"/>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it-IT" altLang="it-IT"/>
              </a:p>
            </p:txBody>
          </p:sp>
          <p:sp>
            <p:nvSpPr>
              <p:cNvPr id="42" name="Rectangle 42">
                <a:extLst>
                  <a:ext uri="{FF2B5EF4-FFF2-40B4-BE49-F238E27FC236}">
                    <a16:creationId xmlns:a16="http://schemas.microsoft.com/office/drawing/2014/main" id="{93225997-5BD0-49D8-85EC-FA169BA018E5}"/>
                  </a:ext>
                </a:extLst>
              </p:cNvPr>
              <p:cNvSpPr>
                <a:spLocks noChangeArrowheads="1"/>
              </p:cNvSpPr>
              <p:nvPr userDrawn="1"/>
            </p:nvSpPr>
            <p:spPr bwMode="auto">
              <a:xfrm>
                <a:off x="1470" y="4342"/>
                <a:ext cx="115" cy="27"/>
              </a:xfrm>
              <a:prstGeom prst="rect">
                <a:avLst/>
              </a:prstGeom>
              <a:solidFill>
                <a:schemeClr val="tx1"/>
              </a:solidFill>
              <a:ln w="0">
                <a:solidFill>
                  <a:schemeClr val="tx1"/>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it-IT" altLang="it-IT"/>
              </a:p>
            </p:txBody>
          </p:sp>
          <p:sp>
            <p:nvSpPr>
              <p:cNvPr id="43" name="Rectangle 43">
                <a:extLst>
                  <a:ext uri="{FF2B5EF4-FFF2-40B4-BE49-F238E27FC236}">
                    <a16:creationId xmlns:a16="http://schemas.microsoft.com/office/drawing/2014/main" id="{FDB60C75-BBE9-4CF5-AE1D-3D1755AF500A}"/>
                  </a:ext>
                </a:extLst>
              </p:cNvPr>
              <p:cNvSpPr>
                <a:spLocks noChangeArrowheads="1"/>
              </p:cNvSpPr>
              <p:nvPr userDrawn="1"/>
            </p:nvSpPr>
            <p:spPr bwMode="auto">
              <a:xfrm>
                <a:off x="936" y="4342"/>
                <a:ext cx="116" cy="27"/>
              </a:xfrm>
              <a:prstGeom prst="rect">
                <a:avLst/>
              </a:prstGeom>
              <a:solidFill>
                <a:schemeClr val="tx1"/>
              </a:solidFill>
              <a:ln w="0">
                <a:solidFill>
                  <a:schemeClr val="tx1"/>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it-IT" altLang="it-IT"/>
              </a:p>
            </p:txBody>
          </p:sp>
          <p:sp>
            <p:nvSpPr>
              <p:cNvPr id="44" name="Rectangle 44">
                <a:extLst>
                  <a:ext uri="{FF2B5EF4-FFF2-40B4-BE49-F238E27FC236}">
                    <a16:creationId xmlns:a16="http://schemas.microsoft.com/office/drawing/2014/main" id="{A82A0326-1E0C-4C0B-A2B2-37023D01EC71}"/>
                  </a:ext>
                </a:extLst>
              </p:cNvPr>
              <p:cNvSpPr>
                <a:spLocks noChangeArrowheads="1"/>
              </p:cNvSpPr>
              <p:nvPr userDrawn="1"/>
            </p:nvSpPr>
            <p:spPr bwMode="auto">
              <a:xfrm>
                <a:off x="1470" y="4290"/>
                <a:ext cx="115" cy="25"/>
              </a:xfrm>
              <a:prstGeom prst="rect">
                <a:avLst/>
              </a:prstGeom>
              <a:solidFill>
                <a:schemeClr val="tx1"/>
              </a:solidFill>
              <a:ln w="0">
                <a:solidFill>
                  <a:schemeClr val="tx1"/>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it-IT" altLang="it-IT"/>
              </a:p>
            </p:txBody>
          </p:sp>
          <p:sp>
            <p:nvSpPr>
              <p:cNvPr id="45" name="Rectangle 45">
                <a:extLst>
                  <a:ext uri="{FF2B5EF4-FFF2-40B4-BE49-F238E27FC236}">
                    <a16:creationId xmlns:a16="http://schemas.microsoft.com/office/drawing/2014/main" id="{723E1FB4-A963-4F94-AD0A-E5F03CE1E221}"/>
                  </a:ext>
                </a:extLst>
              </p:cNvPr>
              <p:cNvSpPr>
                <a:spLocks noChangeArrowheads="1"/>
              </p:cNvSpPr>
              <p:nvPr userDrawn="1"/>
            </p:nvSpPr>
            <p:spPr bwMode="auto">
              <a:xfrm>
                <a:off x="936" y="4290"/>
                <a:ext cx="116" cy="25"/>
              </a:xfrm>
              <a:prstGeom prst="rect">
                <a:avLst/>
              </a:prstGeom>
              <a:solidFill>
                <a:schemeClr val="tx1"/>
              </a:solidFill>
              <a:ln w="0">
                <a:solidFill>
                  <a:schemeClr val="tx1"/>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it-IT" altLang="it-IT"/>
              </a:p>
            </p:txBody>
          </p:sp>
          <p:sp>
            <p:nvSpPr>
              <p:cNvPr id="46" name="Freeform 46">
                <a:extLst>
                  <a:ext uri="{FF2B5EF4-FFF2-40B4-BE49-F238E27FC236}">
                    <a16:creationId xmlns:a16="http://schemas.microsoft.com/office/drawing/2014/main" id="{F30F54DC-4E01-443C-9C36-7A47B6EE24D2}"/>
                  </a:ext>
                </a:extLst>
              </p:cNvPr>
              <p:cNvSpPr>
                <a:spLocks/>
              </p:cNvSpPr>
              <p:nvPr userDrawn="1"/>
            </p:nvSpPr>
            <p:spPr bwMode="auto">
              <a:xfrm>
                <a:off x="936" y="4238"/>
                <a:ext cx="120" cy="26"/>
              </a:xfrm>
              <a:custGeom>
                <a:avLst/>
                <a:gdLst>
                  <a:gd name="T0" fmla="*/ 0 w 120"/>
                  <a:gd name="T1" fmla="*/ 0 h 26"/>
                  <a:gd name="T2" fmla="*/ 0 w 120"/>
                  <a:gd name="T3" fmla="*/ 26 h 26"/>
                  <a:gd name="T4" fmla="*/ 116 w 120"/>
                  <a:gd name="T5" fmla="*/ 26 h 26"/>
                  <a:gd name="T6" fmla="*/ 118 w 120"/>
                  <a:gd name="T7" fmla="*/ 18 h 26"/>
                  <a:gd name="T8" fmla="*/ 118 w 120"/>
                  <a:gd name="T9" fmla="*/ 10 h 26"/>
                  <a:gd name="T10" fmla="*/ 120 w 120"/>
                  <a:gd name="T11" fmla="*/ 0 h 26"/>
                  <a:gd name="T12" fmla="*/ 0 w 120"/>
                  <a:gd name="T13" fmla="*/ 0 h 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0" h="26">
                    <a:moveTo>
                      <a:pt x="0" y="0"/>
                    </a:moveTo>
                    <a:lnTo>
                      <a:pt x="0" y="26"/>
                    </a:lnTo>
                    <a:lnTo>
                      <a:pt x="116" y="26"/>
                    </a:lnTo>
                    <a:lnTo>
                      <a:pt x="118" y="18"/>
                    </a:lnTo>
                    <a:lnTo>
                      <a:pt x="118" y="10"/>
                    </a:lnTo>
                    <a:lnTo>
                      <a:pt x="120" y="0"/>
                    </a:lnTo>
                    <a:lnTo>
                      <a:pt x="0" y="0"/>
                    </a:lnTo>
                    <a:close/>
                  </a:path>
                </a:pathLst>
              </a:custGeom>
              <a:solidFill>
                <a:schemeClr val="tx1"/>
              </a:solidFill>
              <a:ln w="0">
                <a:solidFill>
                  <a:schemeClr val="tx1"/>
                </a:solidFill>
                <a:prstDash val="solid"/>
                <a:round/>
                <a:headEnd/>
                <a:tailEnd/>
              </a:ln>
            </p:spPr>
            <p:txBody>
              <a:bodyPr/>
              <a:lstStyle/>
              <a:p>
                <a:endParaRPr lang="en-GB"/>
              </a:p>
            </p:txBody>
          </p:sp>
          <p:sp>
            <p:nvSpPr>
              <p:cNvPr id="47" name="Freeform 47">
                <a:extLst>
                  <a:ext uri="{FF2B5EF4-FFF2-40B4-BE49-F238E27FC236}">
                    <a16:creationId xmlns:a16="http://schemas.microsoft.com/office/drawing/2014/main" id="{B5296A33-9BC0-4080-B160-C71B48832D93}"/>
                  </a:ext>
                </a:extLst>
              </p:cNvPr>
              <p:cNvSpPr>
                <a:spLocks/>
              </p:cNvSpPr>
              <p:nvPr userDrawn="1"/>
            </p:nvSpPr>
            <p:spPr bwMode="auto">
              <a:xfrm>
                <a:off x="1466" y="4238"/>
                <a:ext cx="118" cy="26"/>
              </a:xfrm>
              <a:custGeom>
                <a:avLst/>
                <a:gdLst>
                  <a:gd name="T0" fmla="*/ 118 w 118"/>
                  <a:gd name="T1" fmla="*/ 26 h 26"/>
                  <a:gd name="T2" fmla="*/ 118 w 118"/>
                  <a:gd name="T3" fmla="*/ 0 h 26"/>
                  <a:gd name="T4" fmla="*/ 0 w 118"/>
                  <a:gd name="T5" fmla="*/ 0 h 26"/>
                  <a:gd name="T6" fmla="*/ 2 w 118"/>
                  <a:gd name="T7" fmla="*/ 10 h 26"/>
                  <a:gd name="T8" fmla="*/ 2 w 118"/>
                  <a:gd name="T9" fmla="*/ 18 h 26"/>
                  <a:gd name="T10" fmla="*/ 4 w 118"/>
                  <a:gd name="T11" fmla="*/ 26 h 26"/>
                  <a:gd name="T12" fmla="*/ 118 w 118"/>
                  <a:gd name="T13" fmla="*/ 26 h 26"/>
                  <a:gd name="T14" fmla="*/ 118 w 118"/>
                  <a:gd name="T15" fmla="*/ 26 h 2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8" h="26">
                    <a:moveTo>
                      <a:pt x="118" y="26"/>
                    </a:moveTo>
                    <a:lnTo>
                      <a:pt x="118" y="0"/>
                    </a:lnTo>
                    <a:lnTo>
                      <a:pt x="0" y="0"/>
                    </a:lnTo>
                    <a:lnTo>
                      <a:pt x="2" y="10"/>
                    </a:lnTo>
                    <a:lnTo>
                      <a:pt x="2" y="18"/>
                    </a:lnTo>
                    <a:lnTo>
                      <a:pt x="4" y="26"/>
                    </a:lnTo>
                    <a:lnTo>
                      <a:pt x="118" y="26"/>
                    </a:lnTo>
                    <a:close/>
                  </a:path>
                </a:pathLst>
              </a:custGeom>
              <a:solidFill>
                <a:schemeClr val="tx1"/>
              </a:solidFill>
              <a:ln w="0">
                <a:solidFill>
                  <a:schemeClr val="tx1"/>
                </a:solidFill>
                <a:prstDash val="solid"/>
                <a:round/>
                <a:headEnd/>
                <a:tailEnd/>
              </a:ln>
            </p:spPr>
            <p:txBody>
              <a:bodyPr/>
              <a:lstStyle/>
              <a:p>
                <a:endParaRPr lang="en-GB"/>
              </a:p>
            </p:txBody>
          </p:sp>
          <p:sp>
            <p:nvSpPr>
              <p:cNvPr id="48" name="Freeform 48">
                <a:extLst>
                  <a:ext uri="{FF2B5EF4-FFF2-40B4-BE49-F238E27FC236}">
                    <a16:creationId xmlns:a16="http://schemas.microsoft.com/office/drawing/2014/main" id="{D6BA5C96-28AA-4934-85E3-DF882A2621DE}"/>
                  </a:ext>
                </a:extLst>
              </p:cNvPr>
              <p:cNvSpPr>
                <a:spLocks/>
              </p:cNvSpPr>
              <p:nvPr userDrawn="1"/>
            </p:nvSpPr>
            <p:spPr bwMode="auto">
              <a:xfrm>
                <a:off x="1448" y="4186"/>
                <a:ext cx="136" cy="26"/>
              </a:xfrm>
              <a:custGeom>
                <a:avLst/>
                <a:gdLst>
                  <a:gd name="T0" fmla="*/ 136 w 136"/>
                  <a:gd name="T1" fmla="*/ 26 h 26"/>
                  <a:gd name="T2" fmla="*/ 136 w 136"/>
                  <a:gd name="T3" fmla="*/ 0 h 26"/>
                  <a:gd name="T4" fmla="*/ 0 w 136"/>
                  <a:gd name="T5" fmla="*/ 0 h 26"/>
                  <a:gd name="T6" fmla="*/ 4 w 136"/>
                  <a:gd name="T7" fmla="*/ 10 h 26"/>
                  <a:gd name="T8" fmla="*/ 8 w 136"/>
                  <a:gd name="T9" fmla="*/ 18 h 26"/>
                  <a:gd name="T10" fmla="*/ 10 w 136"/>
                  <a:gd name="T11" fmla="*/ 26 h 26"/>
                  <a:gd name="T12" fmla="*/ 136 w 136"/>
                  <a:gd name="T13" fmla="*/ 26 h 26"/>
                  <a:gd name="T14" fmla="*/ 136 w 136"/>
                  <a:gd name="T15" fmla="*/ 26 h 2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6" h="26">
                    <a:moveTo>
                      <a:pt x="136" y="26"/>
                    </a:moveTo>
                    <a:lnTo>
                      <a:pt x="136" y="0"/>
                    </a:lnTo>
                    <a:lnTo>
                      <a:pt x="0" y="0"/>
                    </a:lnTo>
                    <a:lnTo>
                      <a:pt x="4" y="10"/>
                    </a:lnTo>
                    <a:lnTo>
                      <a:pt x="8" y="18"/>
                    </a:lnTo>
                    <a:lnTo>
                      <a:pt x="10" y="26"/>
                    </a:lnTo>
                    <a:lnTo>
                      <a:pt x="136" y="26"/>
                    </a:lnTo>
                    <a:close/>
                  </a:path>
                </a:pathLst>
              </a:custGeom>
              <a:solidFill>
                <a:schemeClr val="tx1"/>
              </a:solidFill>
              <a:ln w="0">
                <a:solidFill>
                  <a:schemeClr val="tx1"/>
                </a:solidFill>
                <a:prstDash val="solid"/>
                <a:round/>
                <a:headEnd/>
                <a:tailEnd/>
              </a:ln>
            </p:spPr>
            <p:txBody>
              <a:bodyPr/>
              <a:lstStyle/>
              <a:p>
                <a:endParaRPr lang="en-GB"/>
              </a:p>
            </p:txBody>
          </p:sp>
          <p:sp>
            <p:nvSpPr>
              <p:cNvPr id="49" name="Freeform 49">
                <a:extLst>
                  <a:ext uri="{FF2B5EF4-FFF2-40B4-BE49-F238E27FC236}">
                    <a16:creationId xmlns:a16="http://schemas.microsoft.com/office/drawing/2014/main" id="{4F7F57B2-1CC5-4300-91E1-C185A0BCE356}"/>
                  </a:ext>
                </a:extLst>
              </p:cNvPr>
              <p:cNvSpPr>
                <a:spLocks/>
              </p:cNvSpPr>
              <p:nvPr userDrawn="1"/>
            </p:nvSpPr>
            <p:spPr bwMode="auto">
              <a:xfrm>
                <a:off x="936" y="4186"/>
                <a:ext cx="138" cy="26"/>
              </a:xfrm>
              <a:custGeom>
                <a:avLst/>
                <a:gdLst>
                  <a:gd name="T0" fmla="*/ 0 w 138"/>
                  <a:gd name="T1" fmla="*/ 0 h 26"/>
                  <a:gd name="T2" fmla="*/ 0 w 138"/>
                  <a:gd name="T3" fmla="*/ 26 h 26"/>
                  <a:gd name="T4" fmla="*/ 128 w 138"/>
                  <a:gd name="T5" fmla="*/ 26 h 26"/>
                  <a:gd name="T6" fmla="*/ 130 w 138"/>
                  <a:gd name="T7" fmla="*/ 18 h 26"/>
                  <a:gd name="T8" fmla="*/ 134 w 138"/>
                  <a:gd name="T9" fmla="*/ 10 h 26"/>
                  <a:gd name="T10" fmla="*/ 138 w 138"/>
                  <a:gd name="T11" fmla="*/ 0 h 26"/>
                  <a:gd name="T12" fmla="*/ 0 w 138"/>
                  <a:gd name="T13" fmla="*/ 0 h 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26">
                    <a:moveTo>
                      <a:pt x="0" y="0"/>
                    </a:moveTo>
                    <a:lnTo>
                      <a:pt x="0" y="26"/>
                    </a:lnTo>
                    <a:lnTo>
                      <a:pt x="128" y="26"/>
                    </a:lnTo>
                    <a:lnTo>
                      <a:pt x="130" y="18"/>
                    </a:lnTo>
                    <a:lnTo>
                      <a:pt x="134" y="10"/>
                    </a:lnTo>
                    <a:lnTo>
                      <a:pt x="138" y="0"/>
                    </a:lnTo>
                    <a:lnTo>
                      <a:pt x="0" y="0"/>
                    </a:lnTo>
                    <a:close/>
                  </a:path>
                </a:pathLst>
              </a:custGeom>
              <a:solidFill>
                <a:schemeClr val="tx1"/>
              </a:solidFill>
              <a:ln w="0">
                <a:solidFill>
                  <a:schemeClr val="tx1"/>
                </a:solidFill>
                <a:prstDash val="solid"/>
                <a:round/>
                <a:headEnd/>
                <a:tailEnd/>
              </a:ln>
            </p:spPr>
            <p:txBody>
              <a:bodyPr/>
              <a:lstStyle/>
              <a:p>
                <a:endParaRPr lang="en-GB"/>
              </a:p>
            </p:txBody>
          </p:sp>
          <p:sp>
            <p:nvSpPr>
              <p:cNvPr id="50" name="Freeform 50">
                <a:extLst>
                  <a:ext uri="{FF2B5EF4-FFF2-40B4-BE49-F238E27FC236}">
                    <a16:creationId xmlns:a16="http://schemas.microsoft.com/office/drawing/2014/main" id="{A81AB245-84F5-417F-A8BB-5F48D3C15B8E}"/>
                  </a:ext>
                </a:extLst>
              </p:cNvPr>
              <p:cNvSpPr>
                <a:spLocks/>
              </p:cNvSpPr>
              <p:nvPr userDrawn="1"/>
            </p:nvSpPr>
            <p:spPr bwMode="auto">
              <a:xfrm>
                <a:off x="1410" y="4136"/>
                <a:ext cx="174" cy="26"/>
              </a:xfrm>
              <a:custGeom>
                <a:avLst/>
                <a:gdLst>
                  <a:gd name="T0" fmla="*/ 174 w 174"/>
                  <a:gd name="T1" fmla="*/ 26 h 26"/>
                  <a:gd name="T2" fmla="*/ 174 w 174"/>
                  <a:gd name="T3" fmla="*/ 0 h 26"/>
                  <a:gd name="T4" fmla="*/ 0 w 174"/>
                  <a:gd name="T5" fmla="*/ 0 h 26"/>
                  <a:gd name="T6" fmla="*/ 6 w 174"/>
                  <a:gd name="T7" fmla="*/ 6 h 26"/>
                  <a:gd name="T8" fmla="*/ 12 w 174"/>
                  <a:gd name="T9" fmla="*/ 12 h 26"/>
                  <a:gd name="T10" fmla="*/ 16 w 174"/>
                  <a:gd name="T11" fmla="*/ 18 h 26"/>
                  <a:gd name="T12" fmla="*/ 22 w 174"/>
                  <a:gd name="T13" fmla="*/ 26 h 26"/>
                  <a:gd name="T14" fmla="*/ 174 w 174"/>
                  <a:gd name="T15" fmla="*/ 26 h 26"/>
                  <a:gd name="T16" fmla="*/ 174 w 174"/>
                  <a:gd name="T17" fmla="*/ 26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26">
                    <a:moveTo>
                      <a:pt x="174" y="26"/>
                    </a:moveTo>
                    <a:lnTo>
                      <a:pt x="174" y="0"/>
                    </a:lnTo>
                    <a:lnTo>
                      <a:pt x="0" y="0"/>
                    </a:lnTo>
                    <a:lnTo>
                      <a:pt x="6" y="6"/>
                    </a:lnTo>
                    <a:lnTo>
                      <a:pt x="12" y="12"/>
                    </a:lnTo>
                    <a:lnTo>
                      <a:pt x="16" y="18"/>
                    </a:lnTo>
                    <a:lnTo>
                      <a:pt x="22" y="26"/>
                    </a:lnTo>
                    <a:lnTo>
                      <a:pt x="174" y="26"/>
                    </a:lnTo>
                    <a:close/>
                  </a:path>
                </a:pathLst>
              </a:custGeom>
              <a:solidFill>
                <a:schemeClr val="tx1"/>
              </a:solidFill>
              <a:ln w="0">
                <a:solidFill>
                  <a:schemeClr val="tx1"/>
                </a:solidFill>
                <a:prstDash val="solid"/>
                <a:round/>
                <a:headEnd/>
                <a:tailEnd/>
              </a:ln>
            </p:spPr>
            <p:txBody>
              <a:bodyPr/>
              <a:lstStyle/>
              <a:p>
                <a:endParaRPr lang="en-GB"/>
              </a:p>
            </p:txBody>
          </p:sp>
          <p:sp>
            <p:nvSpPr>
              <p:cNvPr id="51" name="Freeform 51">
                <a:extLst>
                  <a:ext uri="{FF2B5EF4-FFF2-40B4-BE49-F238E27FC236}">
                    <a16:creationId xmlns:a16="http://schemas.microsoft.com/office/drawing/2014/main" id="{DFDC8A0A-E8EA-4F4F-9041-64237D71812B}"/>
                  </a:ext>
                </a:extLst>
              </p:cNvPr>
              <p:cNvSpPr>
                <a:spLocks/>
              </p:cNvSpPr>
              <p:nvPr userDrawn="1"/>
            </p:nvSpPr>
            <p:spPr bwMode="auto">
              <a:xfrm>
                <a:off x="936" y="4136"/>
                <a:ext cx="176" cy="26"/>
              </a:xfrm>
              <a:custGeom>
                <a:avLst/>
                <a:gdLst>
                  <a:gd name="T0" fmla="*/ 0 w 176"/>
                  <a:gd name="T1" fmla="*/ 0 h 26"/>
                  <a:gd name="T2" fmla="*/ 0 w 176"/>
                  <a:gd name="T3" fmla="*/ 26 h 26"/>
                  <a:gd name="T4" fmla="*/ 154 w 176"/>
                  <a:gd name="T5" fmla="*/ 26 h 26"/>
                  <a:gd name="T6" fmla="*/ 160 w 176"/>
                  <a:gd name="T7" fmla="*/ 18 h 26"/>
                  <a:gd name="T8" fmla="*/ 164 w 176"/>
                  <a:gd name="T9" fmla="*/ 12 h 26"/>
                  <a:gd name="T10" fmla="*/ 170 w 176"/>
                  <a:gd name="T11" fmla="*/ 6 h 26"/>
                  <a:gd name="T12" fmla="*/ 176 w 176"/>
                  <a:gd name="T13" fmla="*/ 0 h 26"/>
                  <a:gd name="T14" fmla="*/ 0 w 176"/>
                  <a:gd name="T15" fmla="*/ 0 h 2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6" h="26">
                    <a:moveTo>
                      <a:pt x="0" y="0"/>
                    </a:moveTo>
                    <a:lnTo>
                      <a:pt x="0" y="26"/>
                    </a:lnTo>
                    <a:lnTo>
                      <a:pt x="154" y="26"/>
                    </a:lnTo>
                    <a:lnTo>
                      <a:pt x="160" y="18"/>
                    </a:lnTo>
                    <a:lnTo>
                      <a:pt x="164" y="12"/>
                    </a:lnTo>
                    <a:lnTo>
                      <a:pt x="170" y="6"/>
                    </a:lnTo>
                    <a:lnTo>
                      <a:pt x="176" y="0"/>
                    </a:lnTo>
                    <a:lnTo>
                      <a:pt x="0" y="0"/>
                    </a:lnTo>
                    <a:close/>
                  </a:path>
                </a:pathLst>
              </a:custGeom>
              <a:solidFill>
                <a:schemeClr val="tx1"/>
              </a:solidFill>
              <a:ln w="0">
                <a:solidFill>
                  <a:schemeClr val="tx1"/>
                </a:solidFill>
                <a:prstDash val="solid"/>
                <a:round/>
                <a:headEnd/>
                <a:tailEnd/>
              </a:ln>
            </p:spPr>
            <p:txBody>
              <a:bodyPr/>
              <a:lstStyle/>
              <a:p>
                <a:endParaRPr lang="en-GB"/>
              </a:p>
            </p:txBody>
          </p:sp>
          <p:sp>
            <p:nvSpPr>
              <p:cNvPr id="52" name="Freeform 52">
                <a:extLst>
                  <a:ext uri="{FF2B5EF4-FFF2-40B4-BE49-F238E27FC236}">
                    <a16:creationId xmlns:a16="http://schemas.microsoft.com/office/drawing/2014/main" id="{783FB644-259A-450D-A041-F1D2FAB59322}"/>
                  </a:ext>
                </a:extLst>
              </p:cNvPr>
              <p:cNvSpPr>
                <a:spLocks/>
              </p:cNvSpPr>
              <p:nvPr userDrawn="1"/>
            </p:nvSpPr>
            <p:spPr bwMode="auto">
              <a:xfrm>
                <a:off x="936" y="4084"/>
                <a:ext cx="258" cy="26"/>
              </a:xfrm>
              <a:custGeom>
                <a:avLst/>
                <a:gdLst>
                  <a:gd name="T0" fmla="*/ 0 w 258"/>
                  <a:gd name="T1" fmla="*/ 0 h 26"/>
                  <a:gd name="T2" fmla="*/ 0 w 258"/>
                  <a:gd name="T3" fmla="*/ 26 h 26"/>
                  <a:gd name="T4" fmla="*/ 206 w 258"/>
                  <a:gd name="T5" fmla="*/ 26 h 26"/>
                  <a:gd name="T6" fmla="*/ 222 w 258"/>
                  <a:gd name="T7" fmla="*/ 16 h 26"/>
                  <a:gd name="T8" fmla="*/ 240 w 258"/>
                  <a:gd name="T9" fmla="*/ 6 h 26"/>
                  <a:gd name="T10" fmla="*/ 258 w 258"/>
                  <a:gd name="T11" fmla="*/ 0 h 26"/>
                  <a:gd name="T12" fmla="*/ 0 w 258"/>
                  <a:gd name="T13" fmla="*/ 0 h 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8" h="26">
                    <a:moveTo>
                      <a:pt x="0" y="0"/>
                    </a:moveTo>
                    <a:lnTo>
                      <a:pt x="0" y="26"/>
                    </a:lnTo>
                    <a:lnTo>
                      <a:pt x="206" y="26"/>
                    </a:lnTo>
                    <a:lnTo>
                      <a:pt x="222" y="16"/>
                    </a:lnTo>
                    <a:lnTo>
                      <a:pt x="240" y="6"/>
                    </a:lnTo>
                    <a:lnTo>
                      <a:pt x="258" y="0"/>
                    </a:lnTo>
                    <a:lnTo>
                      <a:pt x="0" y="0"/>
                    </a:lnTo>
                    <a:close/>
                  </a:path>
                </a:pathLst>
              </a:custGeom>
              <a:solidFill>
                <a:schemeClr val="tx1"/>
              </a:solidFill>
              <a:ln w="0">
                <a:solidFill>
                  <a:schemeClr val="tx1"/>
                </a:solidFill>
                <a:prstDash val="solid"/>
                <a:round/>
                <a:headEnd/>
                <a:tailEnd/>
              </a:ln>
            </p:spPr>
            <p:txBody>
              <a:bodyPr/>
              <a:lstStyle/>
              <a:p>
                <a:endParaRPr lang="en-GB"/>
              </a:p>
            </p:txBody>
          </p:sp>
          <p:sp>
            <p:nvSpPr>
              <p:cNvPr id="53" name="Freeform 53">
                <a:extLst>
                  <a:ext uri="{FF2B5EF4-FFF2-40B4-BE49-F238E27FC236}">
                    <a16:creationId xmlns:a16="http://schemas.microsoft.com/office/drawing/2014/main" id="{3E9BDF63-BA43-46D8-B9C8-633711FD9768}"/>
                  </a:ext>
                </a:extLst>
              </p:cNvPr>
              <p:cNvSpPr>
                <a:spLocks/>
              </p:cNvSpPr>
              <p:nvPr userDrawn="1"/>
            </p:nvSpPr>
            <p:spPr bwMode="auto">
              <a:xfrm>
                <a:off x="1328" y="4084"/>
                <a:ext cx="256" cy="26"/>
              </a:xfrm>
              <a:custGeom>
                <a:avLst/>
                <a:gdLst>
                  <a:gd name="T0" fmla="*/ 52 w 256"/>
                  <a:gd name="T1" fmla="*/ 26 h 26"/>
                  <a:gd name="T2" fmla="*/ 256 w 256"/>
                  <a:gd name="T3" fmla="*/ 26 h 26"/>
                  <a:gd name="T4" fmla="*/ 256 w 256"/>
                  <a:gd name="T5" fmla="*/ 0 h 26"/>
                  <a:gd name="T6" fmla="*/ 0 w 256"/>
                  <a:gd name="T7" fmla="*/ 0 h 26"/>
                  <a:gd name="T8" fmla="*/ 18 w 256"/>
                  <a:gd name="T9" fmla="*/ 6 h 26"/>
                  <a:gd name="T10" fmla="*/ 36 w 256"/>
                  <a:gd name="T11" fmla="*/ 16 h 26"/>
                  <a:gd name="T12" fmla="*/ 52 w 256"/>
                  <a:gd name="T13" fmla="*/ 26 h 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6" h="26">
                    <a:moveTo>
                      <a:pt x="52" y="26"/>
                    </a:moveTo>
                    <a:lnTo>
                      <a:pt x="256" y="26"/>
                    </a:lnTo>
                    <a:lnTo>
                      <a:pt x="256" y="0"/>
                    </a:lnTo>
                    <a:lnTo>
                      <a:pt x="0" y="0"/>
                    </a:lnTo>
                    <a:lnTo>
                      <a:pt x="18" y="6"/>
                    </a:lnTo>
                    <a:lnTo>
                      <a:pt x="36" y="16"/>
                    </a:lnTo>
                    <a:lnTo>
                      <a:pt x="52" y="26"/>
                    </a:lnTo>
                    <a:close/>
                  </a:path>
                </a:pathLst>
              </a:custGeom>
              <a:solidFill>
                <a:schemeClr val="tx1"/>
              </a:solidFill>
              <a:ln w="0">
                <a:solidFill>
                  <a:schemeClr val="tx1"/>
                </a:solidFill>
                <a:prstDash val="solid"/>
                <a:round/>
                <a:headEnd/>
                <a:tailEnd/>
              </a:ln>
            </p:spPr>
            <p:txBody>
              <a:bodyPr/>
              <a:lstStyle/>
              <a:p>
                <a:endParaRPr lang="en-GB"/>
              </a:p>
            </p:txBody>
          </p:sp>
          <p:sp>
            <p:nvSpPr>
              <p:cNvPr id="54" name="Rectangle 54">
                <a:extLst>
                  <a:ext uri="{FF2B5EF4-FFF2-40B4-BE49-F238E27FC236}">
                    <a16:creationId xmlns:a16="http://schemas.microsoft.com/office/drawing/2014/main" id="{1C01AD5F-A3AB-45C4-9890-BDD72CEF2D3A}"/>
                  </a:ext>
                </a:extLst>
              </p:cNvPr>
              <p:cNvSpPr>
                <a:spLocks noChangeArrowheads="1"/>
              </p:cNvSpPr>
              <p:nvPr userDrawn="1"/>
            </p:nvSpPr>
            <p:spPr bwMode="auto">
              <a:xfrm>
                <a:off x="936" y="4032"/>
                <a:ext cx="649" cy="25"/>
              </a:xfrm>
              <a:prstGeom prst="rect">
                <a:avLst/>
              </a:prstGeom>
              <a:solidFill>
                <a:schemeClr val="tx1"/>
              </a:solidFill>
              <a:ln w="0">
                <a:solidFill>
                  <a:schemeClr val="tx1"/>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it-IT" altLang="it-IT"/>
              </a:p>
            </p:txBody>
          </p:sp>
          <p:sp>
            <p:nvSpPr>
              <p:cNvPr id="55" name="Rectangle 55">
                <a:extLst>
                  <a:ext uri="{FF2B5EF4-FFF2-40B4-BE49-F238E27FC236}">
                    <a16:creationId xmlns:a16="http://schemas.microsoft.com/office/drawing/2014/main" id="{6D5DB635-6F9B-4333-8E78-F676DA71E327}"/>
                  </a:ext>
                </a:extLst>
              </p:cNvPr>
              <p:cNvSpPr>
                <a:spLocks noChangeArrowheads="1"/>
              </p:cNvSpPr>
              <p:nvPr userDrawn="1"/>
            </p:nvSpPr>
            <p:spPr bwMode="auto">
              <a:xfrm>
                <a:off x="936" y="3980"/>
                <a:ext cx="649" cy="25"/>
              </a:xfrm>
              <a:prstGeom prst="rect">
                <a:avLst/>
              </a:prstGeom>
              <a:solidFill>
                <a:schemeClr val="tx1"/>
              </a:solidFill>
              <a:ln w="0">
                <a:solidFill>
                  <a:schemeClr val="tx1"/>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it-IT" altLang="it-IT"/>
              </a:p>
            </p:txBody>
          </p:sp>
          <p:sp>
            <p:nvSpPr>
              <p:cNvPr id="56" name="Rectangle 56">
                <a:extLst>
                  <a:ext uri="{FF2B5EF4-FFF2-40B4-BE49-F238E27FC236}">
                    <a16:creationId xmlns:a16="http://schemas.microsoft.com/office/drawing/2014/main" id="{261DDD7F-09C1-459B-897D-5A46E30C5116}"/>
                  </a:ext>
                </a:extLst>
              </p:cNvPr>
              <p:cNvSpPr>
                <a:spLocks noChangeArrowheads="1"/>
              </p:cNvSpPr>
              <p:nvPr userDrawn="1"/>
            </p:nvSpPr>
            <p:spPr bwMode="auto">
              <a:xfrm>
                <a:off x="936" y="3928"/>
                <a:ext cx="649" cy="25"/>
              </a:xfrm>
              <a:prstGeom prst="rect">
                <a:avLst/>
              </a:prstGeom>
              <a:solidFill>
                <a:schemeClr val="tx1"/>
              </a:solidFill>
              <a:ln w="0">
                <a:solidFill>
                  <a:schemeClr val="tx1"/>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it-IT" altLang="it-IT"/>
              </a:p>
            </p:txBody>
          </p:sp>
          <p:sp>
            <p:nvSpPr>
              <p:cNvPr id="57" name="Freeform 57">
                <a:extLst>
                  <a:ext uri="{FF2B5EF4-FFF2-40B4-BE49-F238E27FC236}">
                    <a16:creationId xmlns:a16="http://schemas.microsoft.com/office/drawing/2014/main" id="{416F68FD-F03D-448E-A7DC-CA12DBD4A2D3}"/>
                  </a:ext>
                </a:extLst>
              </p:cNvPr>
              <p:cNvSpPr>
                <a:spLocks/>
              </p:cNvSpPr>
              <p:nvPr userDrawn="1"/>
            </p:nvSpPr>
            <p:spPr bwMode="auto">
              <a:xfrm>
                <a:off x="1052" y="4290"/>
                <a:ext cx="1" cy="26"/>
              </a:xfrm>
              <a:custGeom>
                <a:avLst/>
                <a:gdLst>
                  <a:gd name="T0" fmla="*/ 0 w 1"/>
                  <a:gd name="T1" fmla="*/ 0 h 26"/>
                  <a:gd name="T2" fmla="*/ 0 w 1"/>
                  <a:gd name="T3" fmla="*/ 0 h 26"/>
                  <a:gd name="T4" fmla="*/ 0 w 1"/>
                  <a:gd name="T5" fmla="*/ 26 h 26"/>
                  <a:gd name="T6" fmla="*/ 0 w 1"/>
                  <a:gd name="T7" fmla="*/ 0 h 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26">
                    <a:moveTo>
                      <a:pt x="0" y="0"/>
                    </a:moveTo>
                    <a:lnTo>
                      <a:pt x="0" y="0"/>
                    </a:lnTo>
                    <a:lnTo>
                      <a:pt x="0" y="26"/>
                    </a:lnTo>
                    <a:lnTo>
                      <a:pt x="0" y="0"/>
                    </a:lnTo>
                    <a:close/>
                  </a:path>
                </a:pathLst>
              </a:custGeom>
              <a:solidFill>
                <a:schemeClr val="tx1"/>
              </a:solidFill>
              <a:ln w="0">
                <a:solidFill>
                  <a:schemeClr val="tx1"/>
                </a:solidFill>
                <a:prstDash val="solid"/>
                <a:round/>
                <a:headEnd/>
                <a:tailEnd/>
              </a:ln>
            </p:spPr>
            <p:txBody>
              <a:bodyPr/>
              <a:lstStyle/>
              <a:p>
                <a:endParaRPr lang="en-GB"/>
              </a:p>
            </p:txBody>
          </p:sp>
          <p:sp>
            <p:nvSpPr>
              <p:cNvPr id="58" name="Freeform 58">
                <a:extLst>
                  <a:ext uri="{FF2B5EF4-FFF2-40B4-BE49-F238E27FC236}">
                    <a16:creationId xmlns:a16="http://schemas.microsoft.com/office/drawing/2014/main" id="{48A6911E-3961-458E-8FE3-19CF1E9AC940}"/>
                  </a:ext>
                </a:extLst>
              </p:cNvPr>
              <p:cNvSpPr>
                <a:spLocks/>
              </p:cNvSpPr>
              <p:nvPr userDrawn="1"/>
            </p:nvSpPr>
            <p:spPr bwMode="auto">
              <a:xfrm>
                <a:off x="1106" y="4256"/>
                <a:ext cx="310" cy="318"/>
              </a:xfrm>
              <a:custGeom>
                <a:avLst/>
                <a:gdLst>
                  <a:gd name="T0" fmla="*/ 310 w 310"/>
                  <a:gd name="T1" fmla="*/ 318 h 318"/>
                  <a:gd name="T2" fmla="*/ 0 w 310"/>
                  <a:gd name="T3" fmla="*/ 318 h 318"/>
                  <a:gd name="T4" fmla="*/ 154 w 310"/>
                  <a:gd name="T5" fmla="*/ 0 h 318"/>
                  <a:gd name="T6" fmla="*/ 310 w 310"/>
                  <a:gd name="T7" fmla="*/ 318 h 3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318">
                    <a:moveTo>
                      <a:pt x="310" y="318"/>
                    </a:moveTo>
                    <a:lnTo>
                      <a:pt x="0" y="318"/>
                    </a:lnTo>
                    <a:lnTo>
                      <a:pt x="154" y="0"/>
                    </a:lnTo>
                    <a:lnTo>
                      <a:pt x="310" y="318"/>
                    </a:lnTo>
                    <a:close/>
                  </a:path>
                </a:pathLst>
              </a:custGeom>
              <a:solidFill>
                <a:schemeClr val="tx1"/>
              </a:solidFill>
              <a:ln w="0">
                <a:solidFill>
                  <a:schemeClr val="tx1"/>
                </a:solidFill>
                <a:prstDash val="solid"/>
                <a:round/>
                <a:headEnd/>
                <a:tailEnd/>
              </a:ln>
            </p:spPr>
            <p:txBody>
              <a:bodyPr/>
              <a:lstStyle/>
              <a:p>
                <a:endParaRPr lang="en-GB"/>
              </a:p>
            </p:txBody>
          </p:sp>
        </p:grpSp>
      </p:grpSp>
      <p:sp>
        <p:nvSpPr>
          <p:cNvPr id="164866" name="Rectangle 2">
            <a:extLst>
              <a:ext uri="{FF2B5EF4-FFF2-40B4-BE49-F238E27FC236}">
                <a16:creationId xmlns:a16="http://schemas.microsoft.com/office/drawing/2014/main" id="{5BCDA3FE-3739-4C6C-A27C-5F613270ECB5}"/>
              </a:ext>
            </a:extLst>
          </p:cNvPr>
          <p:cNvSpPr>
            <a:spLocks noGrp="1" noChangeArrowheads="1"/>
          </p:cNvSpPr>
          <p:nvPr>
            <p:ph type="ctrTitle"/>
          </p:nvPr>
        </p:nvSpPr>
        <p:spPr>
          <a:xfrm>
            <a:off x="742950" y="2420938"/>
            <a:ext cx="8420100" cy="866775"/>
          </a:xfrm>
        </p:spPr>
        <p:txBody>
          <a:bodyPr/>
          <a:lstStyle>
            <a:lvl1pPr>
              <a:defRPr sz="5400"/>
            </a:lvl1pPr>
          </a:lstStyle>
          <a:p>
            <a:pPr lvl="0"/>
            <a:r>
              <a:rPr lang="it-IT" altLang="it-IT" noProof="0"/>
              <a:t>Fare clic per modificare lo stile del titolo</a:t>
            </a:r>
          </a:p>
        </p:txBody>
      </p:sp>
      <p:sp>
        <p:nvSpPr>
          <p:cNvPr id="164867" name="Rectangle 3">
            <a:extLst>
              <a:ext uri="{FF2B5EF4-FFF2-40B4-BE49-F238E27FC236}">
                <a16:creationId xmlns:a16="http://schemas.microsoft.com/office/drawing/2014/main" id="{49699DD9-ECF8-4D0C-98D6-EC848594E301}"/>
              </a:ext>
            </a:extLst>
          </p:cNvPr>
          <p:cNvSpPr>
            <a:spLocks noGrp="1" noChangeArrowheads="1"/>
          </p:cNvSpPr>
          <p:nvPr>
            <p:ph type="subTitle" idx="1"/>
          </p:nvPr>
        </p:nvSpPr>
        <p:spPr>
          <a:xfrm>
            <a:off x="1485900" y="3481388"/>
            <a:ext cx="6934200" cy="695325"/>
          </a:xfrm>
        </p:spPr>
        <p:txBody>
          <a:bodyPr/>
          <a:lstStyle>
            <a:lvl1pPr marL="0" indent="0" algn="ctr">
              <a:buFont typeface="Wingdings" panose="05000000000000000000" pitchFamily="2" charset="2"/>
              <a:buNone/>
              <a:defRPr/>
            </a:lvl1pPr>
          </a:lstStyle>
          <a:p>
            <a:pPr lvl="0"/>
            <a:r>
              <a:rPr lang="it-IT" altLang="it-IT" noProof="0"/>
              <a:t>Fare clic per modificare lo stile del sottotitolo dello schema</a:t>
            </a:r>
          </a:p>
        </p:txBody>
      </p:sp>
    </p:spTree>
    <p:extLst>
      <p:ext uri="{BB962C8B-B14F-4D97-AF65-F5344CB8AC3E}">
        <p14:creationId xmlns:p14="http://schemas.microsoft.com/office/powerpoint/2010/main" val="3200025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CB8B31-F797-4E36-99E7-F49D0694BACD}"/>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63767E8-E750-46A6-97CD-4DCD597AAF6C}"/>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391602F9-3C15-4AD9-BF50-46B25BA671F0}"/>
              </a:ext>
            </a:extLst>
          </p:cNvPr>
          <p:cNvSpPr>
            <a:spLocks noGrp="1" noChangeArrowheads="1"/>
          </p:cNvSpPr>
          <p:nvPr>
            <p:ph type="dt" sz="half" idx="10"/>
          </p:nvPr>
        </p:nvSpPr>
        <p:spPr>
          <a:ln/>
        </p:spPr>
        <p:txBody>
          <a:bodyPr/>
          <a:lstStyle>
            <a:lvl1pPr>
              <a:defRPr/>
            </a:lvl1pPr>
          </a:lstStyle>
          <a:p>
            <a:pPr>
              <a:defRPr/>
            </a:pPr>
            <a:r>
              <a:rPr lang="it-IT" altLang="it-IT"/>
              <a:t>last update: </a:t>
            </a:r>
            <a:r>
              <a:rPr lang="it-IT" altLang="it-IT" err="1"/>
              <a:t>Sept</a:t>
            </a:r>
            <a:r>
              <a:rPr lang="it-IT" altLang="it-IT"/>
              <a:t> 2018</a:t>
            </a:r>
          </a:p>
        </p:txBody>
      </p:sp>
      <p:sp>
        <p:nvSpPr>
          <p:cNvPr id="5" name="Rectangle 5">
            <a:extLst>
              <a:ext uri="{FF2B5EF4-FFF2-40B4-BE49-F238E27FC236}">
                <a16:creationId xmlns:a16="http://schemas.microsoft.com/office/drawing/2014/main" id="{7F9BC4B1-0420-47A9-BDA9-51DF60D36410}"/>
              </a:ext>
            </a:extLst>
          </p:cNvPr>
          <p:cNvSpPr>
            <a:spLocks noGrp="1" noChangeArrowheads="1"/>
          </p:cNvSpPr>
          <p:nvPr>
            <p:ph type="ftr" sz="quarter" idx="11"/>
          </p:nvPr>
        </p:nvSpPr>
        <p:spPr>
          <a:ln/>
        </p:spPr>
        <p:txBody>
          <a:bodyPr/>
          <a:lstStyle>
            <a:lvl1pPr>
              <a:defRPr/>
            </a:lvl1pPr>
          </a:lstStyle>
          <a:p>
            <a:pPr>
              <a:defRPr/>
            </a:pPr>
            <a:r>
              <a:rPr lang="it-IT" altLang="it-IT"/>
              <a:t>kathara – [ lab: two hosts ]</a:t>
            </a:r>
          </a:p>
        </p:txBody>
      </p:sp>
    </p:spTree>
    <p:extLst>
      <p:ext uri="{BB962C8B-B14F-4D97-AF65-F5344CB8AC3E}">
        <p14:creationId xmlns:p14="http://schemas.microsoft.com/office/powerpoint/2010/main" val="2854010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159B233-C703-4654-BCC6-4CECDDFAF0C9}"/>
              </a:ext>
            </a:extLst>
          </p:cNvPr>
          <p:cNvSpPr>
            <a:spLocks noGrp="1"/>
          </p:cNvSpPr>
          <p:nvPr>
            <p:ph type="title" orient="vert"/>
          </p:nvPr>
        </p:nvSpPr>
        <p:spPr>
          <a:xfrm>
            <a:off x="7181850" y="274638"/>
            <a:ext cx="2228850" cy="5851525"/>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C74270A-8924-41B9-AF92-2228867D6224}"/>
              </a:ext>
            </a:extLst>
          </p:cNvPr>
          <p:cNvSpPr>
            <a:spLocks noGrp="1"/>
          </p:cNvSpPr>
          <p:nvPr>
            <p:ph type="body" orient="vert" idx="1"/>
          </p:nvPr>
        </p:nvSpPr>
        <p:spPr>
          <a:xfrm>
            <a:off x="495300" y="274638"/>
            <a:ext cx="6534150" cy="5851525"/>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8F0727BB-0ECB-4F0F-AEEF-576CF9FB9244}"/>
              </a:ext>
            </a:extLst>
          </p:cNvPr>
          <p:cNvSpPr>
            <a:spLocks noGrp="1" noChangeArrowheads="1"/>
          </p:cNvSpPr>
          <p:nvPr>
            <p:ph type="dt" sz="half" idx="10"/>
          </p:nvPr>
        </p:nvSpPr>
        <p:spPr>
          <a:ln/>
        </p:spPr>
        <p:txBody>
          <a:bodyPr/>
          <a:lstStyle>
            <a:lvl1pPr>
              <a:defRPr/>
            </a:lvl1pPr>
          </a:lstStyle>
          <a:p>
            <a:pPr>
              <a:defRPr/>
            </a:pPr>
            <a:r>
              <a:rPr lang="it-IT" altLang="it-IT"/>
              <a:t>last update: </a:t>
            </a:r>
            <a:r>
              <a:rPr lang="it-IT" altLang="it-IT" err="1"/>
              <a:t>Sept</a:t>
            </a:r>
            <a:r>
              <a:rPr lang="it-IT" altLang="it-IT"/>
              <a:t> 2018</a:t>
            </a:r>
          </a:p>
        </p:txBody>
      </p:sp>
      <p:sp>
        <p:nvSpPr>
          <p:cNvPr id="5" name="Rectangle 5">
            <a:extLst>
              <a:ext uri="{FF2B5EF4-FFF2-40B4-BE49-F238E27FC236}">
                <a16:creationId xmlns:a16="http://schemas.microsoft.com/office/drawing/2014/main" id="{31292EEB-7178-4104-AC03-941324CDA47E}"/>
              </a:ext>
            </a:extLst>
          </p:cNvPr>
          <p:cNvSpPr>
            <a:spLocks noGrp="1" noChangeArrowheads="1"/>
          </p:cNvSpPr>
          <p:nvPr>
            <p:ph type="ftr" sz="quarter" idx="11"/>
          </p:nvPr>
        </p:nvSpPr>
        <p:spPr>
          <a:ln/>
        </p:spPr>
        <p:txBody>
          <a:bodyPr/>
          <a:lstStyle>
            <a:lvl1pPr>
              <a:defRPr/>
            </a:lvl1pPr>
          </a:lstStyle>
          <a:p>
            <a:pPr>
              <a:defRPr/>
            </a:pPr>
            <a:r>
              <a:rPr lang="it-IT" altLang="it-IT"/>
              <a:t>kathara – [ lab: two hosts ]</a:t>
            </a:r>
          </a:p>
        </p:txBody>
      </p:sp>
    </p:spTree>
    <p:extLst>
      <p:ext uri="{BB962C8B-B14F-4D97-AF65-F5344CB8AC3E}">
        <p14:creationId xmlns:p14="http://schemas.microsoft.com/office/powerpoint/2010/main" val="707230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ECABB4-E1D4-440E-B8D8-E868C4076EB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39861E1-BE18-4E32-B1E8-2CC4515C8D34}"/>
              </a:ext>
            </a:extLst>
          </p:cNvPr>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0E02F79-A4C4-4FDF-BBDE-71B07556C71D}"/>
              </a:ext>
            </a:extLst>
          </p:cNvPr>
          <p:cNvSpPr>
            <a:spLocks noGrp="1"/>
          </p:cNvSpPr>
          <p:nvPr>
            <p:ph type="dt" sz="half" idx="10"/>
          </p:nvPr>
        </p:nvSpPr>
        <p:spPr/>
        <p:txBody>
          <a:bodyPr/>
          <a:lstStyle>
            <a:lvl1pPr>
              <a:defRPr/>
            </a:lvl1pPr>
          </a:lstStyle>
          <a:p>
            <a:pPr>
              <a:defRPr/>
            </a:pPr>
            <a:r>
              <a:rPr lang="it-IT" altLang="it-IT"/>
              <a:t>last update: </a:t>
            </a:r>
            <a:r>
              <a:rPr lang="en-US" altLang="it-IT"/>
              <a:t>Sept 2018</a:t>
            </a:r>
            <a:endParaRPr lang="it-IT" altLang="it-IT"/>
          </a:p>
        </p:txBody>
      </p:sp>
      <p:sp>
        <p:nvSpPr>
          <p:cNvPr id="5" name="Segnaposto piè di pagina 4">
            <a:extLst>
              <a:ext uri="{FF2B5EF4-FFF2-40B4-BE49-F238E27FC236}">
                <a16:creationId xmlns:a16="http://schemas.microsoft.com/office/drawing/2014/main" id="{711DBEF2-9722-4B26-AD30-46B9B923F95A}"/>
              </a:ext>
            </a:extLst>
          </p:cNvPr>
          <p:cNvSpPr>
            <a:spLocks noGrp="1"/>
          </p:cNvSpPr>
          <p:nvPr>
            <p:ph type="ftr" sz="quarter" idx="11"/>
          </p:nvPr>
        </p:nvSpPr>
        <p:spPr/>
        <p:txBody>
          <a:bodyPr/>
          <a:lstStyle>
            <a:lvl1pPr>
              <a:defRPr/>
            </a:lvl1pPr>
          </a:lstStyle>
          <a:p>
            <a:pPr>
              <a:defRPr/>
            </a:pPr>
            <a:r>
              <a:rPr lang="it-IT" altLang="it-IT"/>
              <a:t>kathara – [ lab: two hosts ]</a:t>
            </a:r>
          </a:p>
        </p:txBody>
      </p:sp>
    </p:spTree>
    <p:extLst>
      <p:ext uri="{BB962C8B-B14F-4D97-AF65-F5344CB8AC3E}">
        <p14:creationId xmlns:p14="http://schemas.microsoft.com/office/powerpoint/2010/main" val="4068908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96278F-5FD0-448B-99A2-EF401E7C7BB1}"/>
              </a:ext>
            </a:extLst>
          </p:cNvPr>
          <p:cNvSpPr>
            <a:spLocks noGrp="1"/>
          </p:cNvSpPr>
          <p:nvPr>
            <p:ph type="title"/>
          </p:nvPr>
        </p:nvSpPr>
        <p:spPr>
          <a:xfrm>
            <a:off x="676275" y="1709738"/>
            <a:ext cx="8543925"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2FD7B171-8FEE-4C67-B1CB-7D2685645DA0}"/>
              </a:ext>
            </a:extLst>
          </p:cNvPr>
          <p:cNvSpPr>
            <a:spLocks noGrp="1"/>
          </p:cNvSpPr>
          <p:nvPr>
            <p:ph type="body" idx="1"/>
          </p:nvPr>
        </p:nvSpPr>
        <p:spPr>
          <a:xfrm>
            <a:off x="676275" y="4589463"/>
            <a:ext cx="8543925"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it-IT"/>
              <a:t>Modifica gli stili del testo dello schema</a:t>
            </a:r>
          </a:p>
        </p:txBody>
      </p:sp>
      <p:sp>
        <p:nvSpPr>
          <p:cNvPr id="4" name="Rectangle 4">
            <a:extLst>
              <a:ext uri="{FF2B5EF4-FFF2-40B4-BE49-F238E27FC236}">
                <a16:creationId xmlns:a16="http://schemas.microsoft.com/office/drawing/2014/main" id="{235D1196-8B53-47FC-AB0A-6D49243DC52E}"/>
              </a:ext>
            </a:extLst>
          </p:cNvPr>
          <p:cNvSpPr>
            <a:spLocks noGrp="1" noChangeArrowheads="1"/>
          </p:cNvSpPr>
          <p:nvPr>
            <p:ph type="dt" sz="half" idx="10"/>
          </p:nvPr>
        </p:nvSpPr>
        <p:spPr>
          <a:ln/>
        </p:spPr>
        <p:txBody>
          <a:bodyPr/>
          <a:lstStyle>
            <a:lvl1pPr>
              <a:defRPr/>
            </a:lvl1pPr>
          </a:lstStyle>
          <a:p>
            <a:pPr>
              <a:defRPr/>
            </a:pPr>
            <a:r>
              <a:rPr lang="it-IT" altLang="it-IT"/>
              <a:t>last update: </a:t>
            </a:r>
            <a:r>
              <a:rPr lang="it-IT" altLang="it-IT" err="1"/>
              <a:t>Sept</a:t>
            </a:r>
            <a:r>
              <a:rPr lang="it-IT" altLang="it-IT"/>
              <a:t> 2018</a:t>
            </a:r>
          </a:p>
        </p:txBody>
      </p:sp>
      <p:sp>
        <p:nvSpPr>
          <p:cNvPr id="5" name="Rectangle 5">
            <a:extLst>
              <a:ext uri="{FF2B5EF4-FFF2-40B4-BE49-F238E27FC236}">
                <a16:creationId xmlns:a16="http://schemas.microsoft.com/office/drawing/2014/main" id="{046320CD-AEDC-4D7C-87BB-AAD721D84639}"/>
              </a:ext>
            </a:extLst>
          </p:cNvPr>
          <p:cNvSpPr>
            <a:spLocks noGrp="1" noChangeArrowheads="1"/>
          </p:cNvSpPr>
          <p:nvPr>
            <p:ph type="ftr" sz="quarter" idx="11"/>
          </p:nvPr>
        </p:nvSpPr>
        <p:spPr>
          <a:ln/>
        </p:spPr>
        <p:txBody>
          <a:bodyPr/>
          <a:lstStyle>
            <a:lvl1pPr>
              <a:defRPr/>
            </a:lvl1pPr>
          </a:lstStyle>
          <a:p>
            <a:pPr>
              <a:defRPr/>
            </a:pPr>
            <a:r>
              <a:rPr lang="it-IT" altLang="it-IT"/>
              <a:t>kathara – [ lab: two hosts ]</a:t>
            </a:r>
          </a:p>
        </p:txBody>
      </p:sp>
    </p:spTree>
    <p:extLst>
      <p:ext uri="{BB962C8B-B14F-4D97-AF65-F5344CB8AC3E}">
        <p14:creationId xmlns:p14="http://schemas.microsoft.com/office/powerpoint/2010/main" val="1081487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BD2EC7-607F-4523-80BB-45AB9327232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4DE08CE-76C3-4EFE-B586-DE39EB248576}"/>
              </a:ext>
            </a:extLst>
          </p:cNvPr>
          <p:cNvSpPr>
            <a:spLocks noGrp="1"/>
          </p:cNvSpPr>
          <p:nvPr>
            <p:ph sz="half" idx="1"/>
          </p:nvPr>
        </p:nvSpPr>
        <p:spPr>
          <a:xfrm>
            <a:off x="495300" y="1600200"/>
            <a:ext cx="4381500" cy="4525963"/>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06AAABF-F523-4F63-AE44-414031E75DE1}"/>
              </a:ext>
            </a:extLst>
          </p:cNvPr>
          <p:cNvSpPr>
            <a:spLocks noGrp="1"/>
          </p:cNvSpPr>
          <p:nvPr>
            <p:ph sz="half" idx="2"/>
          </p:nvPr>
        </p:nvSpPr>
        <p:spPr>
          <a:xfrm>
            <a:off x="5029200" y="1600200"/>
            <a:ext cx="4381500" cy="4525963"/>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4">
            <a:extLst>
              <a:ext uri="{FF2B5EF4-FFF2-40B4-BE49-F238E27FC236}">
                <a16:creationId xmlns:a16="http://schemas.microsoft.com/office/drawing/2014/main" id="{9814FE4C-2299-4CBB-9AFC-4AA17296AFF9}"/>
              </a:ext>
            </a:extLst>
          </p:cNvPr>
          <p:cNvSpPr>
            <a:spLocks noGrp="1" noChangeArrowheads="1"/>
          </p:cNvSpPr>
          <p:nvPr>
            <p:ph type="dt" sz="half" idx="10"/>
          </p:nvPr>
        </p:nvSpPr>
        <p:spPr>
          <a:ln/>
        </p:spPr>
        <p:txBody>
          <a:bodyPr/>
          <a:lstStyle>
            <a:lvl1pPr>
              <a:defRPr/>
            </a:lvl1pPr>
          </a:lstStyle>
          <a:p>
            <a:pPr>
              <a:defRPr/>
            </a:pPr>
            <a:r>
              <a:rPr lang="it-IT" altLang="it-IT"/>
              <a:t>last update: </a:t>
            </a:r>
            <a:r>
              <a:rPr lang="it-IT" altLang="it-IT" err="1"/>
              <a:t>Sept</a:t>
            </a:r>
            <a:r>
              <a:rPr lang="it-IT" altLang="it-IT"/>
              <a:t> 2018</a:t>
            </a:r>
          </a:p>
        </p:txBody>
      </p:sp>
      <p:sp>
        <p:nvSpPr>
          <p:cNvPr id="6" name="Rectangle 5">
            <a:extLst>
              <a:ext uri="{FF2B5EF4-FFF2-40B4-BE49-F238E27FC236}">
                <a16:creationId xmlns:a16="http://schemas.microsoft.com/office/drawing/2014/main" id="{5D3F754E-1685-4FFC-BE06-45E7B5B3C059}"/>
              </a:ext>
            </a:extLst>
          </p:cNvPr>
          <p:cNvSpPr>
            <a:spLocks noGrp="1" noChangeArrowheads="1"/>
          </p:cNvSpPr>
          <p:nvPr>
            <p:ph type="ftr" sz="quarter" idx="11"/>
          </p:nvPr>
        </p:nvSpPr>
        <p:spPr>
          <a:ln/>
        </p:spPr>
        <p:txBody>
          <a:bodyPr/>
          <a:lstStyle>
            <a:lvl1pPr>
              <a:defRPr/>
            </a:lvl1pPr>
          </a:lstStyle>
          <a:p>
            <a:pPr>
              <a:defRPr/>
            </a:pPr>
            <a:r>
              <a:rPr lang="it-IT" altLang="it-IT"/>
              <a:t>kathara – [ lab: two hosts ]</a:t>
            </a:r>
          </a:p>
        </p:txBody>
      </p:sp>
    </p:spTree>
    <p:extLst>
      <p:ext uri="{BB962C8B-B14F-4D97-AF65-F5344CB8AC3E}">
        <p14:creationId xmlns:p14="http://schemas.microsoft.com/office/powerpoint/2010/main" val="1602881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2210E9-82CF-47D3-98F2-585952A71F47}"/>
              </a:ext>
            </a:extLst>
          </p:cNvPr>
          <p:cNvSpPr>
            <a:spLocks noGrp="1"/>
          </p:cNvSpPr>
          <p:nvPr>
            <p:ph type="title"/>
          </p:nvPr>
        </p:nvSpPr>
        <p:spPr>
          <a:xfrm>
            <a:off x="682625" y="365125"/>
            <a:ext cx="8543925"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7D20C1EC-9A7E-41E3-81E1-073F7AA78419}"/>
              </a:ext>
            </a:extLst>
          </p:cNvPr>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B34CDEEF-563E-4F8D-897C-E541CDE449C6}"/>
              </a:ext>
            </a:extLst>
          </p:cNvPr>
          <p:cNvSpPr>
            <a:spLocks noGrp="1"/>
          </p:cNvSpPr>
          <p:nvPr>
            <p:ph sz="half" idx="2"/>
          </p:nvPr>
        </p:nvSpPr>
        <p:spPr>
          <a:xfrm>
            <a:off x="682625" y="2505075"/>
            <a:ext cx="4191000"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DA1B7CFA-4BB1-477B-A6EF-10F3AAB55DCD}"/>
              </a:ext>
            </a:extLst>
          </p:cNvPr>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4EF19BD6-76B2-4884-8408-2F2745EE1C26}"/>
              </a:ext>
            </a:extLst>
          </p:cNvPr>
          <p:cNvSpPr>
            <a:spLocks noGrp="1"/>
          </p:cNvSpPr>
          <p:nvPr>
            <p:ph sz="quarter" idx="4"/>
          </p:nvPr>
        </p:nvSpPr>
        <p:spPr>
          <a:xfrm>
            <a:off x="5014913" y="2505075"/>
            <a:ext cx="421163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0246A65D-EEC4-484E-A3D6-F121000B5445}"/>
              </a:ext>
            </a:extLst>
          </p:cNvPr>
          <p:cNvSpPr>
            <a:spLocks noGrp="1"/>
          </p:cNvSpPr>
          <p:nvPr>
            <p:ph type="dt" sz="half" idx="10"/>
          </p:nvPr>
        </p:nvSpPr>
        <p:spPr/>
        <p:txBody>
          <a:bodyPr/>
          <a:lstStyle>
            <a:lvl1pPr>
              <a:defRPr/>
            </a:lvl1pPr>
          </a:lstStyle>
          <a:p>
            <a:pPr>
              <a:defRPr/>
            </a:pPr>
            <a:r>
              <a:rPr lang="it-IT" altLang="it-IT"/>
              <a:t>last update: </a:t>
            </a:r>
            <a:r>
              <a:rPr lang="en-US" altLang="it-IT"/>
              <a:t>Sept 2018</a:t>
            </a:r>
            <a:endParaRPr lang="it-IT" altLang="it-IT"/>
          </a:p>
        </p:txBody>
      </p:sp>
      <p:sp>
        <p:nvSpPr>
          <p:cNvPr id="8" name="Segnaposto piè di pagina 7">
            <a:extLst>
              <a:ext uri="{FF2B5EF4-FFF2-40B4-BE49-F238E27FC236}">
                <a16:creationId xmlns:a16="http://schemas.microsoft.com/office/drawing/2014/main" id="{B29025F4-3A62-4BDD-96CF-B5E75402D413}"/>
              </a:ext>
            </a:extLst>
          </p:cNvPr>
          <p:cNvSpPr>
            <a:spLocks noGrp="1"/>
          </p:cNvSpPr>
          <p:nvPr>
            <p:ph type="ftr" sz="quarter" idx="11"/>
          </p:nvPr>
        </p:nvSpPr>
        <p:spPr/>
        <p:txBody>
          <a:bodyPr/>
          <a:lstStyle>
            <a:lvl1pPr>
              <a:defRPr/>
            </a:lvl1pPr>
          </a:lstStyle>
          <a:p>
            <a:pPr>
              <a:defRPr/>
            </a:pPr>
            <a:r>
              <a:rPr lang="it-IT" altLang="it-IT"/>
              <a:t>kathara – [ lab: two hosts ]</a:t>
            </a:r>
          </a:p>
        </p:txBody>
      </p:sp>
    </p:spTree>
    <p:extLst>
      <p:ext uri="{BB962C8B-B14F-4D97-AF65-F5344CB8AC3E}">
        <p14:creationId xmlns:p14="http://schemas.microsoft.com/office/powerpoint/2010/main" val="511900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0C71FE-8379-4157-A670-EC50BF299E86}"/>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300DB21-9317-447A-AC99-3D179ADEBC65}"/>
              </a:ext>
            </a:extLst>
          </p:cNvPr>
          <p:cNvSpPr>
            <a:spLocks noGrp="1"/>
          </p:cNvSpPr>
          <p:nvPr>
            <p:ph type="dt" sz="half" idx="10"/>
          </p:nvPr>
        </p:nvSpPr>
        <p:spPr/>
        <p:txBody>
          <a:bodyPr/>
          <a:lstStyle>
            <a:lvl1pPr>
              <a:defRPr/>
            </a:lvl1pPr>
          </a:lstStyle>
          <a:p>
            <a:pPr>
              <a:defRPr/>
            </a:pPr>
            <a:r>
              <a:rPr lang="it-IT" altLang="it-IT"/>
              <a:t>last update: </a:t>
            </a:r>
            <a:r>
              <a:rPr lang="en-US" altLang="it-IT"/>
              <a:t>Sept 2018</a:t>
            </a:r>
            <a:endParaRPr lang="it-IT" altLang="it-IT"/>
          </a:p>
        </p:txBody>
      </p:sp>
      <p:sp>
        <p:nvSpPr>
          <p:cNvPr id="4" name="Segnaposto piè di pagina 3">
            <a:extLst>
              <a:ext uri="{FF2B5EF4-FFF2-40B4-BE49-F238E27FC236}">
                <a16:creationId xmlns:a16="http://schemas.microsoft.com/office/drawing/2014/main" id="{BBA5D1D6-C6CB-4280-A4C2-B22D3ECE2084}"/>
              </a:ext>
            </a:extLst>
          </p:cNvPr>
          <p:cNvSpPr>
            <a:spLocks noGrp="1"/>
          </p:cNvSpPr>
          <p:nvPr>
            <p:ph type="ftr" sz="quarter" idx="11"/>
          </p:nvPr>
        </p:nvSpPr>
        <p:spPr/>
        <p:txBody>
          <a:bodyPr/>
          <a:lstStyle>
            <a:lvl1pPr>
              <a:defRPr/>
            </a:lvl1pPr>
          </a:lstStyle>
          <a:p>
            <a:pPr>
              <a:defRPr/>
            </a:pPr>
            <a:r>
              <a:rPr lang="it-IT" altLang="it-IT"/>
              <a:t>kathara – [ lab: two hosts ]</a:t>
            </a:r>
          </a:p>
        </p:txBody>
      </p:sp>
    </p:spTree>
    <p:extLst>
      <p:ext uri="{BB962C8B-B14F-4D97-AF65-F5344CB8AC3E}">
        <p14:creationId xmlns:p14="http://schemas.microsoft.com/office/powerpoint/2010/main" val="2638877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E079259-CDBD-43B3-A253-C5C9E38735A2}"/>
              </a:ext>
            </a:extLst>
          </p:cNvPr>
          <p:cNvSpPr>
            <a:spLocks noGrp="1" noChangeArrowheads="1"/>
          </p:cNvSpPr>
          <p:nvPr>
            <p:ph type="dt" sz="half" idx="10"/>
          </p:nvPr>
        </p:nvSpPr>
        <p:spPr>
          <a:ln/>
        </p:spPr>
        <p:txBody>
          <a:bodyPr/>
          <a:lstStyle>
            <a:lvl1pPr>
              <a:defRPr/>
            </a:lvl1pPr>
          </a:lstStyle>
          <a:p>
            <a:pPr>
              <a:defRPr/>
            </a:pPr>
            <a:r>
              <a:rPr lang="it-IT" altLang="it-IT"/>
              <a:t>last update: </a:t>
            </a:r>
            <a:r>
              <a:rPr lang="it-IT" altLang="it-IT" err="1"/>
              <a:t>Sept</a:t>
            </a:r>
            <a:r>
              <a:rPr lang="it-IT" altLang="it-IT"/>
              <a:t> 2018</a:t>
            </a:r>
          </a:p>
        </p:txBody>
      </p:sp>
      <p:sp>
        <p:nvSpPr>
          <p:cNvPr id="3" name="Rectangle 5">
            <a:extLst>
              <a:ext uri="{FF2B5EF4-FFF2-40B4-BE49-F238E27FC236}">
                <a16:creationId xmlns:a16="http://schemas.microsoft.com/office/drawing/2014/main" id="{8B42FD59-DA4A-4D41-9032-2F28C531E138}"/>
              </a:ext>
            </a:extLst>
          </p:cNvPr>
          <p:cNvSpPr>
            <a:spLocks noGrp="1" noChangeArrowheads="1"/>
          </p:cNvSpPr>
          <p:nvPr>
            <p:ph type="ftr" sz="quarter" idx="11"/>
          </p:nvPr>
        </p:nvSpPr>
        <p:spPr>
          <a:ln/>
        </p:spPr>
        <p:txBody>
          <a:bodyPr/>
          <a:lstStyle>
            <a:lvl1pPr>
              <a:defRPr/>
            </a:lvl1pPr>
          </a:lstStyle>
          <a:p>
            <a:pPr>
              <a:defRPr/>
            </a:pPr>
            <a:r>
              <a:rPr lang="it-IT" altLang="it-IT"/>
              <a:t>kathara – [ lab: two hosts ]</a:t>
            </a:r>
          </a:p>
        </p:txBody>
      </p:sp>
    </p:spTree>
    <p:extLst>
      <p:ext uri="{BB962C8B-B14F-4D97-AF65-F5344CB8AC3E}">
        <p14:creationId xmlns:p14="http://schemas.microsoft.com/office/powerpoint/2010/main" val="596267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FA8027-6E71-41D1-8F8B-6F0FA3D8705F}"/>
              </a:ext>
            </a:extLst>
          </p:cNvPr>
          <p:cNvSpPr>
            <a:spLocks noGrp="1"/>
          </p:cNvSpPr>
          <p:nvPr>
            <p:ph type="title"/>
          </p:nvPr>
        </p:nvSpPr>
        <p:spPr>
          <a:xfrm>
            <a:off x="682625" y="457200"/>
            <a:ext cx="3194050"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C9AC8A6-D135-4F72-8C08-BDD2AFA92727}"/>
              </a:ext>
            </a:extLst>
          </p:cNvPr>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0F733F0D-8008-4AA5-AA8C-40DCF16BF085}"/>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Rectangle 4">
            <a:extLst>
              <a:ext uri="{FF2B5EF4-FFF2-40B4-BE49-F238E27FC236}">
                <a16:creationId xmlns:a16="http://schemas.microsoft.com/office/drawing/2014/main" id="{B499E9B6-615B-41E9-A0A3-41D670719ED2}"/>
              </a:ext>
            </a:extLst>
          </p:cNvPr>
          <p:cNvSpPr>
            <a:spLocks noGrp="1" noChangeArrowheads="1"/>
          </p:cNvSpPr>
          <p:nvPr>
            <p:ph type="dt" sz="half" idx="10"/>
          </p:nvPr>
        </p:nvSpPr>
        <p:spPr>
          <a:ln/>
        </p:spPr>
        <p:txBody>
          <a:bodyPr/>
          <a:lstStyle>
            <a:lvl1pPr>
              <a:defRPr/>
            </a:lvl1pPr>
          </a:lstStyle>
          <a:p>
            <a:pPr>
              <a:defRPr/>
            </a:pPr>
            <a:r>
              <a:rPr lang="it-IT" altLang="it-IT"/>
              <a:t>last update: </a:t>
            </a:r>
            <a:r>
              <a:rPr lang="it-IT" altLang="it-IT" err="1"/>
              <a:t>Sept</a:t>
            </a:r>
            <a:r>
              <a:rPr lang="it-IT" altLang="it-IT"/>
              <a:t> 2018</a:t>
            </a:r>
          </a:p>
        </p:txBody>
      </p:sp>
      <p:sp>
        <p:nvSpPr>
          <p:cNvPr id="6" name="Rectangle 5">
            <a:extLst>
              <a:ext uri="{FF2B5EF4-FFF2-40B4-BE49-F238E27FC236}">
                <a16:creationId xmlns:a16="http://schemas.microsoft.com/office/drawing/2014/main" id="{6A4C018C-5797-4651-9A67-13B70386DDF0}"/>
              </a:ext>
            </a:extLst>
          </p:cNvPr>
          <p:cNvSpPr>
            <a:spLocks noGrp="1" noChangeArrowheads="1"/>
          </p:cNvSpPr>
          <p:nvPr>
            <p:ph type="ftr" sz="quarter" idx="11"/>
          </p:nvPr>
        </p:nvSpPr>
        <p:spPr>
          <a:ln/>
        </p:spPr>
        <p:txBody>
          <a:bodyPr/>
          <a:lstStyle>
            <a:lvl1pPr>
              <a:defRPr/>
            </a:lvl1pPr>
          </a:lstStyle>
          <a:p>
            <a:pPr>
              <a:defRPr/>
            </a:pPr>
            <a:r>
              <a:rPr lang="it-IT" altLang="it-IT"/>
              <a:t>kathara – [ lab: two hosts ]</a:t>
            </a:r>
          </a:p>
        </p:txBody>
      </p:sp>
    </p:spTree>
    <p:extLst>
      <p:ext uri="{BB962C8B-B14F-4D97-AF65-F5344CB8AC3E}">
        <p14:creationId xmlns:p14="http://schemas.microsoft.com/office/powerpoint/2010/main" val="3223799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7208C4-52AF-4D53-A034-018748909833}"/>
              </a:ext>
            </a:extLst>
          </p:cNvPr>
          <p:cNvSpPr>
            <a:spLocks noGrp="1"/>
          </p:cNvSpPr>
          <p:nvPr>
            <p:ph type="title"/>
          </p:nvPr>
        </p:nvSpPr>
        <p:spPr>
          <a:xfrm>
            <a:off x="682625" y="457200"/>
            <a:ext cx="3194050"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409B250A-EE44-42B8-9866-4F2B05AB6553}"/>
              </a:ext>
            </a:extLst>
          </p:cNvPr>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a:extLst>
              <a:ext uri="{FF2B5EF4-FFF2-40B4-BE49-F238E27FC236}">
                <a16:creationId xmlns:a16="http://schemas.microsoft.com/office/drawing/2014/main" id="{B6A67B71-0B92-4AF5-B364-AE2B219955ED}"/>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Rectangle 4">
            <a:extLst>
              <a:ext uri="{FF2B5EF4-FFF2-40B4-BE49-F238E27FC236}">
                <a16:creationId xmlns:a16="http://schemas.microsoft.com/office/drawing/2014/main" id="{22C171EA-D4A2-4FE7-A96B-F3FA19DCC26B}"/>
              </a:ext>
            </a:extLst>
          </p:cNvPr>
          <p:cNvSpPr>
            <a:spLocks noGrp="1" noChangeArrowheads="1"/>
          </p:cNvSpPr>
          <p:nvPr>
            <p:ph type="dt" sz="half" idx="10"/>
          </p:nvPr>
        </p:nvSpPr>
        <p:spPr>
          <a:ln/>
        </p:spPr>
        <p:txBody>
          <a:bodyPr/>
          <a:lstStyle>
            <a:lvl1pPr>
              <a:defRPr/>
            </a:lvl1pPr>
          </a:lstStyle>
          <a:p>
            <a:pPr>
              <a:defRPr/>
            </a:pPr>
            <a:r>
              <a:rPr lang="it-IT" altLang="it-IT"/>
              <a:t>last update: </a:t>
            </a:r>
            <a:r>
              <a:rPr lang="it-IT" altLang="it-IT" err="1"/>
              <a:t>Sept</a:t>
            </a:r>
            <a:r>
              <a:rPr lang="it-IT" altLang="it-IT"/>
              <a:t> 2018</a:t>
            </a:r>
          </a:p>
        </p:txBody>
      </p:sp>
      <p:sp>
        <p:nvSpPr>
          <p:cNvPr id="6" name="Rectangle 5">
            <a:extLst>
              <a:ext uri="{FF2B5EF4-FFF2-40B4-BE49-F238E27FC236}">
                <a16:creationId xmlns:a16="http://schemas.microsoft.com/office/drawing/2014/main" id="{D8E25AEC-D382-4509-A2D8-6D11C5E0FB19}"/>
              </a:ext>
            </a:extLst>
          </p:cNvPr>
          <p:cNvSpPr>
            <a:spLocks noGrp="1" noChangeArrowheads="1"/>
          </p:cNvSpPr>
          <p:nvPr>
            <p:ph type="ftr" sz="quarter" idx="11"/>
          </p:nvPr>
        </p:nvSpPr>
        <p:spPr>
          <a:ln/>
        </p:spPr>
        <p:txBody>
          <a:bodyPr/>
          <a:lstStyle>
            <a:lvl1pPr>
              <a:defRPr/>
            </a:lvl1pPr>
          </a:lstStyle>
          <a:p>
            <a:pPr>
              <a:defRPr/>
            </a:pPr>
            <a:r>
              <a:rPr lang="it-IT" altLang="it-IT"/>
              <a:t>kathara – [ lab: two hosts ]</a:t>
            </a:r>
          </a:p>
        </p:txBody>
      </p:sp>
    </p:spTree>
    <p:extLst>
      <p:ext uri="{BB962C8B-B14F-4D97-AF65-F5344CB8AC3E}">
        <p14:creationId xmlns:p14="http://schemas.microsoft.com/office/powerpoint/2010/main" val="2915473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C97984A-145F-4E54-9111-8A6BF4F9F3F6}"/>
              </a:ext>
            </a:extLst>
          </p:cNvPr>
          <p:cNvSpPr>
            <a:spLocks noGrp="1" noChangeArrowheads="1"/>
          </p:cNvSpPr>
          <p:nvPr>
            <p:ph type="title"/>
          </p:nvPr>
        </p:nvSpPr>
        <p:spPr bwMode="auto">
          <a:xfrm>
            <a:off x="495300" y="274638"/>
            <a:ext cx="8915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it-IT" altLang="it-IT"/>
              <a:t>Fare clic per modificare lo stile del titolo</a:t>
            </a:r>
          </a:p>
        </p:txBody>
      </p:sp>
      <p:sp>
        <p:nvSpPr>
          <p:cNvPr id="1027" name="Rectangle 3">
            <a:extLst>
              <a:ext uri="{FF2B5EF4-FFF2-40B4-BE49-F238E27FC236}">
                <a16:creationId xmlns:a16="http://schemas.microsoft.com/office/drawing/2014/main" id="{A0C23D14-ACA3-4C31-81AD-B6A6A91DD0B0}"/>
              </a:ext>
            </a:extLst>
          </p:cNvPr>
          <p:cNvSpPr>
            <a:spLocks noGrp="1" noChangeArrowheads="1"/>
          </p:cNvSpPr>
          <p:nvPr>
            <p:ph type="body" idx="1"/>
          </p:nvPr>
        </p:nvSpPr>
        <p:spPr bwMode="auto">
          <a:xfrm>
            <a:off x="495300" y="1600200"/>
            <a:ext cx="89154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163844" name="Rectangle 4">
            <a:extLst>
              <a:ext uri="{FF2B5EF4-FFF2-40B4-BE49-F238E27FC236}">
                <a16:creationId xmlns:a16="http://schemas.microsoft.com/office/drawing/2014/main" id="{393A51D2-2F21-4E45-A795-870AC1E2D799}"/>
              </a:ext>
            </a:extLst>
          </p:cNvPr>
          <p:cNvSpPr>
            <a:spLocks noGrp="1" noChangeArrowheads="1"/>
          </p:cNvSpPr>
          <p:nvPr>
            <p:ph type="dt" sz="half" idx="2"/>
          </p:nvPr>
        </p:nvSpPr>
        <p:spPr bwMode="auto">
          <a:xfrm>
            <a:off x="7527925" y="6453188"/>
            <a:ext cx="22606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atin typeface="+mn-lt"/>
              </a:defRPr>
            </a:lvl1pPr>
          </a:lstStyle>
          <a:p>
            <a:pPr>
              <a:defRPr/>
            </a:pPr>
            <a:r>
              <a:rPr lang="it-IT" altLang="it-IT"/>
              <a:t>last update: </a:t>
            </a:r>
            <a:r>
              <a:rPr lang="it-IT" altLang="it-IT" err="1"/>
              <a:t>Sept</a:t>
            </a:r>
            <a:r>
              <a:rPr lang="it-IT" altLang="it-IT"/>
              <a:t> 2018</a:t>
            </a:r>
          </a:p>
        </p:txBody>
      </p:sp>
      <p:sp>
        <p:nvSpPr>
          <p:cNvPr id="163845" name="Rectangle 5">
            <a:extLst>
              <a:ext uri="{FF2B5EF4-FFF2-40B4-BE49-F238E27FC236}">
                <a16:creationId xmlns:a16="http://schemas.microsoft.com/office/drawing/2014/main" id="{56C00F69-E963-48EB-B919-F102BF199BB2}"/>
              </a:ext>
            </a:extLst>
          </p:cNvPr>
          <p:cNvSpPr>
            <a:spLocks noGrp="1" noChangeArrowheads="1"/>
          </p:cNvSpPr>
          <p:nvPr>
            <p:ph type="ftr" sz="quarter" idx="3"/>
          </p:nvPr>
        </p:nvSpPr>
        <p:spPr bwMode="auto">
          <a:xfrm>
            <a:off x="2535238" y="6453188"/>
            <a:ext cx="48355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r>
              <a:rPr lang="it-IT" altLang="it-IT"/>
              <a:t>kathara – [ lab: two hosts ]</a:t>
            </a:r>
          </a:p>
        </p:txBody>
      </p:sp>
      <p:sp>
        <p:nvSpPr>
          <p:cNvPr id="1030" name="Rectangle 6">
            <a:extLst>
              <a:ext uri="{FF2B5EF4-FFF2-40B4-BE49-F238E27FC236}">
                <a16:creationId xmlns:a16="http://schemas.microsoft.com/office/drawing/2014/main" id="{71B51BC9-891B-4936-AC8C-75189C7E7D92}"/>
              </a:ext>
            </a:extLst>
          </p:cNvPr>
          <p:cNvSpPr>
            <a:spLocks noChangeArrowheads="1"/>
          </p:cNvSpPr>
          <p:nvPr/>
        </p:nvSpPr>
        <p:spPr bwMode="auto">
          <a:xfrm>
            <a:off x="117475" y="6453188"/>
            <a:ext cx="17160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defRPr/>
            </a:pPr>
            <a:r>
              <a:rPr lang="en-US" altLang="it-IT" sz="900">
                <a:solidFill>
                  <a:schemeClr val="bg2"/>
                </a:solidFill>
                <a:cs typeface="Arial" panose="020B0604020202020204" pitchFamily="34" charset="0"/>
              </a:rPr>
              <a:t>© Computer Networks Research Group Roma Tre</a:t>
            </a: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01" r:id="rId3"/>
    <p:sldLayoutId id="2147483702" r:id="rId4"/>
    <p:sldLayoutId id="2147483710" r:id="rId5"/>
    <p:sldLayoutId id="2147483711" r:id="rId6"/>
    <p:sldLayoutId id="2147483703" r:id="rId7"/>
    <p:sldLayoutId id="2147483704" r:id="rId8"/>
    <p:sldLayoutId id="2147483705" r:id="rId9"/>
    <p:sldLayoutId id="2147483706" r:id="rId10"/>
    <p:sldLayoutId id="2147483707" r:id="rId11"/>
  </p:sldLayoutIdLst>
  <p:hf sldNum="0" hdr="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ahoma" panose="020B0604030504040204" pitchFamily="34" charset="0"/>
        </a:defRPr>
      </a:lvl2pPr>
      <a:lvl3pPr algn="ctr" rtl="0" eaLnBrk="0" fontAlgn="base" hangingPunct="0">
        <a:spcBef>
          <a:spcPct val="0"/>
        </a:spcBef>
        <a:spcAft>
          <a:spcPct val="0"/>
        </a:spcAft>
        <a:defRPr sz="4400">
          <a:solidFill>
            <a:schemeClr val="tx2"/>
          </a:solidFill>
          <a:latin typeface="Tahoma" panose="020B0604030504040204" pitchFamily="34" charset="0"/>
        </a:defRPr>
      </a:lvl3pPr>
      <a:lvl4pPr algn="ctr" rtl="0" eaLnBrk="0" fontAlgn="base" hangingPunct="0">
        <a:spcBef>
          <a:spcPct val="0"/>
        </a:spcBef>
        <a:spcAft>
          <a:spcPct val="0"/>
        </a:spcAft>
        <a:defRPr sz="4400">
          <a:solidFill>
            <a:schemeClr val="tx2"/>
          </a:solidFill>
          <a:latin typeface="Tahoma" panose="020B0604030504040204" pitchFamily="34" charset="0"/>
        </a:defRPr>
      </a:lvl4pPr>
      <a:lvl5pPr algn="ctr" rtl="0" eaLnBrk="0" fontAlgn="base" hangingPunct="0">
        <a:spcBef>
          <a:spcPct val="0"/>
        </a:spcBef>
        <a:spcAft>
          <a:spcPct val="0"/>
        </a:spcAft>
        <a:defRPr sz="4400">
          <a:solidFill>
            <a:schemeClr val="tx2"/>
          </a:solidFill>
          <a:latin typeface="Tahoma" panose="020B0604030504040204" pitchFamily="34" charset="0"/>
        </a:defRPr>
      </a:lvl5pPr>
      <a:lvl6pPr marL="457200" algn="ctr" rtl="0" fontAlgn="base">
        <a:spcBef>
          <a:spcPct val="0"/>
        </a:spcBef>
        <a:spcAft>
          <a:spcPct val="0"/>
        </a:spcAft>
        <a:defRPr sz="4400">
          <a:solidFill>
            <a:schemeClr val="tx2"/>
          </a:solidFill>
          <a:latin typeface="Tahoma" panose="020B0604030504040204" pitchFamily="34" charset="0"/>
        </a:defRPr>
      </a:lvl6pPr>
      <a:lvl7pPr marL="914400" algn="ctr" rtl="0" fontAlgn="base">
        <a:spcBef>
          <a:spcPct val="0"/>
        </a:spcBef>
        <a:spcAft>
          <a:spcPct val="0"/>
        </a:spcAft>
        <a:defRPr sz="4400">
          <a:solidFill>
            <a:schemeClr val="tx2"/>
          </a:solidFill>
          <a:latin typeface="Tahoma" panose="020B0604030504040204" pitchFamily="34" charset="0"/>
        </a:defRPr>
      </a:lvl7pPr>
      <a:lvl8pPr marL="1371600" algn="ctr" rtl="0" fontAlgn="base">
        <a:spcBef>
          <a:spcPct val="0"/>
        </a:spcBef>
        <a:spcAft>
          <a:spcPct val="0"/>
        </a:spcAft>
        <a:defRPr sz="4400">
          <a:solidFill>
            <a:schemeClr val="tx2"/>
          </a:solidFill>
          <a:latin typeface="Tahoma" panose="020B0604030504040204" pitchFamily="34" charset="0"/>
        </a:defRPr>
      </a:lvl8pPr>
      <a:lvl9pPr marL="1828800" algn="ctr"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66CC00"/>
        </a:buClr>
        <a:buSzPct val="7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SzPct val="70000"/>
        <a:buFont typeface="Wingdings" panose="05000000000000000000" pitchFamily="2" charset="2"/>
        <a:buChar char="l"/>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D6CEF0A0-25A8-4BEE-952A-42F30DAB1652}"/>
              </a:ext>
            </a:extLst>
          </p:cNvPr>
          <p:cNvSpPr>
            <a:spLocks noGrp="1" noChangeArrowheads="1"/>
          </p:cNvSpPr>
          <p:nvPr>
            <p:ph type="ctrTitle"/>
          </p:nvPr>
        </p:nvSpPr>
        <p:spPr/>
        <p:txBody>
          <a:bodyPr/>
          <a:lstStyle/>
          <a:p>
            <a:pPr eaLnBrk="1" hangingPunct="1"/>
            <a:r>
              <a:rPr lang="it-IT" altLang="it-IT"/>
              <a:t>kathará lab</a:t>
            </a:r>
          </a:p>
        </p:txBody>
      </p:sp>
      <p:sp>
        <p:nvSpPr>
          <p:cNvPr id="8195" name="Rectangle 56">
            <a:extLst>
              <a:ext uri="{FF2B5EF4-FFF2-40B4-BE49-F238E27FC236}">
                <a16:creationId xmlns:a16="http://schemas.microsoft.com/office/drawing/2014/main" id="{AC76A81C-E0E3-4BD1-95E4-BE70138E3613}"/>
              </a:ext>
            </a:extLst>
          </p:cNvPr>
          <p:cNvSpPr>
            <a:spLocks noGrp="1" noChangeArrowheads="1"/>
          </p:cNvSpPr>
          <p:nvPr>
            <p:ph type="subTitle" idx="1"/>
          </p:nvPr>
        </p:nvSpPr>
        <p:spPr/>
        <p:txBody>
          <a:bodyPr/>
          <a:lstStyle/>
          <a:p>
            <a:pPr eaLnBrk="1" hangingPunct="1"/>
            <a:r>
              <a:rPr lang="it-IT" altLang="it-IT"/>
              <a:t>two-hosts</a:t>
            </a:r>
          </a:p>
        </p:txBody>
      </p:sp>
      <p:graphicFrame>
        <p:nvGraphicFramePr>
          <p:cNvPr id="139321" name="Group 57">
            <a:extLst>
              <a:ext uri="{FF2B5EF4-FFF2-40B4-BE49-F238E27FC236}">
                <a16:creationId xmlns:a16="http://schemas.microsoft.com/office/drawing/2014/main" id="{4BD4A58E-8C0A-43A4-B02D-960538E45558}"/>
              </a:ext>
            </a:extLst>
          </p:cNvPr>
          <p:cNvGraphicFramePr>
            <a:graphicFrameLocks noGrp="1"/>
          </p:cNvGraphicFramePr>
          <p:nvPr/>
        </p:nvGraphicFramePr>
        <p:xfrm>
          <a:off x="1485900" y="4149725"/>
          <a:ext cx="6891338" cy="2306638"/>
        </p:xfrm>
        <a:graphic>
          <a:graphicData uri="http://schemas.openxmlformats.org/drawingml/2006/table">
            <a:tbl>
              <a:tblPr/>
              <a:tblGrid>
                <a:gridCol w="2024063">
                  <a:extLst>
                    <a:ext uri="{9D8B030D-6E8A-4147-A177-3AD203B41FA5}">
                      <a16:colId xmlns:a16="http://schemas.microsoft.com/office/drawing/2014/main" val="1087278371"/>
                    </a:ext>
                  </a:extLst>
                </a:gridCol>
                <a:gridCol w="4867275">
                  <a:extLst>
                    <a:ext uri="{9D8B030D-6E8A-4147-A177-3AD203B41FA5}">
                      <a16:colId xmlns:a16="http://schemas.microsoft.com/office/drawing/2014/main" val="3961049109"/>
                    </a:ext>
                  </a:extLst>
                </a:gridCol>
              </a:tblGrid>
              <a:tr h="337514">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a:ln>
                            <a:noFill/>
                          </a:ln>
                          <a:solidFill>
                            <a:schemeClr val="tx1"/>
                          </a:solidFill>
                          <a:effectLst/>
                          <a:latin typeface="Tahoma" panose="020B0604030504040204" pitchFamily="34" charset="0"/>
                        </a:rPr>
                        <a:t>Version</a:t>
                      </a:r>
                    </a:p>
                  </a:txBody>
                  <a:tcPr marL="90000" marR="90000" marT="46810" marB="468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dirty="0">
                          <a:ln>
                            <a:noFill/>
                          </a:ln>
                          <a:solidFill>
                            <a:schemeClr val="tx1"/>
                          </a:solidFill>
                          <a:effectLst/>
                          <a:latin typeface="Tahoma" panose="020B0604030504040204" pitchFamily="34" charset="0"/>
                        </a:rPr>
                        <a:t>1.0</a:t>
                      </a:r>
                    </a:p>
                  </a:txBody>
                  <a:tcPr marL="90000" marR="90000" marT="46810" marB="468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46034925"/>
                  </a:ext>
                </a:extLst>
              </a:tr>
              <a:tr h="671660">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a:ln>
                            <a:noFill/>
                          </a:ln>
                          <a:solidFill>
                            <a:schemeClr val="tx1"/>
                          </a:solidFill>
                          <a:effectLst/>
                          <a:latin typeface="Tahoma" panose="020B0604030504040204" pitchFamily="34" charset="0"/>
                        </a:rPr>
                        <a:t>Author(s)</a:t>
                      </a:r>
                    </a:p>
                  </a:txBody>
                  <a:tcPr marL="90000" marR="90000" marT="46810" marB="468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a:ln>
                            <a:noFill/>
                          </a:ln>
                          <a:solidFill>
                            <a:schemeClr val="tx1"/>
                          </a:solidFill>
                          <a:effectLst/>
                          <a:latin typeface="Tahoma" panose="020B0604030504040204" pitchFamily="34" charset="0"/>
                        </a:rPr>
                        <a:t>G. Di Battista, M. Patrignani, M. Pizzonia, M. Rimondini</a:t>
                      </a:r>
                    </a:p>
                  </a:txBody>
                  <a:tcPr marL="90000" marR="90000" marT="46810" marB="468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67309039"/>
                  </a:ext>
                </a:extLst>
              </a:tr>
              <a:tr h="337514">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a:ln>
                            <a:noFill/>
                          </a:ln>
                          <a:solidFill>
                            <a:schemeClr val="tx1"/>
                          </a:solidFill>
                          <a:effectLst/>
                          <a:latin typeface="Tahoma" panose="020B0604030504040204" pitchFamily="34" charset="0"/>
                        </a:rPr>
                        <a:t>E-mail</a:t>
                      </a:r>
                    </a:p>
                  </a:txBody>
                  <a:tcPr marL="90000" marR="90000" marT="46810" marB="468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dirty="0">
                          <a:ln>
                            <a:noFill/>
                          </a:ln>
                          <a:solidFill>
                            <a:schemeClr val="tx1"/>
                          </a:solidFill>
                          <a:effectLst/>
                          <a:latin typeface="Tahoma" panose="020B0604030504040204" pitchFamily="34" charset="0"/>
                        </a:rPr>
                        <a:t>contact@kathara.org</a:t>
                      </a:r>
                    </a:p>
                  </a:txBody>
                  <a:tcPr marL="90000" marR="90000" marT="46810" marB="468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74283005"/>
                  </a:ext>
                </a:extLst>
              </a:tr>
              <a:tr h="337514">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a:ln>
                            <a:noFill/>
                          </a:ln>
                          <a:solidFill>
                            <a:schemeClr val="tx1"/>
                          </a:solidFill>
                          <a:effectLst/>
                          <a:latin typeface="Tahoma" panose="020B0604030504040204" pitchFamily="34" charset="0"/>
                        </a:rPr>
                        <a:t>Web</a:t>
                      </a:r>
                    </a:p>
                  </a:txBody>
                  <a:tcPr marL="90000" marR="90000" marT="46810" marB="468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dirty="0">
                          <a:ln>
                            <a:noFill/>
                          </a:ln>
                          <a:solidFill>
                            <a:schemeClr val="tx1"/>
                          </a:solidFill>
                          <a:effectLst/>
                          <a:latin typeface="Tahoma" panose="020B0604030504040204" pitchFamily="34" charset="0"/>
                        </a:rPr>
                        <a:t>http</a:t>
                      </a:r>
                      <a:r>
                        <a:rPr kumimoji="0" lang="en-US" altLang="it-IT" sz="1600" b="0" i="0" u="none" strike="noStrike" cap="none" normalizeH="0" baseline="0" dirty="0">
                          <a:ln>
                            <a:noFill/>
                          </a:ln>
                          <a:solidFill>
                            <a:schemeClr val="tx1"/>
                          </a:solidFill>
                          <a:effectLst/>
                          <a:latin typeface="Tahoma" panose="020B0604030504040204" pitchFamily="34" charset="0"/>
                          <a:sym typeface="Wingdings" panose="05000000000000000000" pitchFamily="2" charset="2"/>
                        </a:rPr>
                        <a:t>://www.kathara.org/</a:t>
                      </a:r>
                      <a:endParaRPr kumimoji="0" lang="en-US" altLang="it-IT" sz="1600" b="0" i="0" u="none" strike="noStrike" cap="none" normalizeH="0" baseline="0" dirty="0">
                        <a:ln>
                          <a:noFill/>
                        </a:ln>
                        <a:solidFill>
                          <a:schemeClr val="tx1"/>
                        </a:solidFill>
                        <a:effectLst/>
                        <a:latin typeface="Tahoma" panose="020B0604030504040204" pitchFamily="34" charset="0"/>
                      </a:endParaRPr>
                    </a:p>
                  </a:txBody>
                  <a:tcPr marL="90000" marR="90000" marT="46810" marB="468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76523517"/>
                  </a:ext>
                </a:extLst>
              </a:tr>
              <a:tr h="622436">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a:ln>
                            <a:noFill/>
                          </a:ln>
                          <a:solidFill>
                            <a:schemeClr val="tx1"/>
                          </a:solidFill>
                          <a:effectLst/>
                          <a:latin typeface="Tahoma" panose="020B0604030504040204" pitchFamily="34" charset="0"/>
                        </a:rPr>
                        <a:t>Description</a:t>
                      </a:r>
                    </a:p>
                  </a:txBody>
                  <a:tcPr marL="90000" marR="90000" marT="46810" marB="468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it-IT" altLang="it-IT" sz="1600" b="0" i="0" u="none" strike="noStrike" cap="none" normalizeH="0" baseline="0" dirty="0">
                          <a:ln>
                            <a:noFill/>
                          </a:ln>
                          <a:solidFill>
                            <a:schemeClr val="tx1"/>
                          </a:solidFill>
                          <a:effectLst/>
                          <a:latin typeface="Tahoma" panose="020B0604030504040204" pitchFamily="34" charset="0"/>
                        </a:rPr>
                        <a:t>setting up a network </a:t>
                      </a:r>
                      <a:r>
                        <a:rPr kumimoji="0" lang="it-IT" altLang="it-IT" sz="1600" b="0" i="0" u="none" strike="noStrike" cap="none" normalizeH="0" baseline="0" dirty="0" err="1">
                          <a:ln>
                            <a:noFill/>
                          </a:ln>
                          <a:solidFill>
                            <a:schemeClr val="tx1"/>
                          </a:solidFill>
                          <a:effectLst/>
                          <a:latin typeface="Tahoma" panose="020B0604030504040204" pitchFamily="34" charset="0"/>
                        </a:rPr>
                        <a:t>between</a:t>
                      </a:r>
                      <a:r>
                        <a:rPr kumimoji="0" lang="it-IT" altLang="it-IT" sz="1600" b="0" i="0" u="none" strike="noStrike" cap="none" normalizeH="0" baseline="0" dirty="0">
                          <a:ln>
                            <a:noFill/>
                          </a:ln>
                          <a:solidFill>
                            <a:schemeClr val="tx1"/>
                          </a:solidFill>
                          <a:effectLst/>
                          <a:latin typeface="Tahoma" panose="020B0604030504040204" pitchFamily="34" charset="0"/>
                        </a:rPr>
                        <a:t> </a:t>
                      </a:r>
                      <a:r>
                        <a:rPr kumimoji="0" lang="it-IT" altLang="it-IT" sz="1600" b="0" i="0" u="none" strike="noStrike" cap="none" normalizeH="0" baseline="0" dirty="0" err="1">
                          <a:ln>
                            <a:noFill/>
                          </a:ln>
                          <a:solidFill>
                            <a:schemeClr val="tx1"/>
                          </a:solidFill>
                          <a:effectLst/>
                          <a:latin typeface="Tahoma" panose="020B0604030504040204" pitchFamily="34" charset="0"/>
                        </a:rPr>
                        <a:t>two</a:t>
                      </a:r>
                      <a:r>
                        <a:rPr kumimoji="0" lang="it-IT" altLang="it-IT" sz="1600" b="0" i="0" u="none" strike="noStrike" cap="none" normalizeH="0" baseline="0" dirty="0">
                          <a:ln>
                            <a:noFill/>
                          </a:ln>
                          <a:solidFill>
                            <a:schemeClr val="tx1"/>
                          </a:solidFill>
                          <a:effectLst/>
                          <a:latin typeface="Tahoma" panose="020B0604030504040204" pitchFamily="34" charset="0"/>
                        </a:rPr>
                        <a:t> </a:t>
                      </a:r>
                      <a:r>
                        <a:rPr kumimoji="0" lang="it-IT" altLang="it-IT" sz="1600" b="0" i="0" u="none" strike="noStrike" cap="none" normalizeH="0" baseline="0" dirty="0" err="1">
                          <a:ln>
                            <a:noFill/>
                          </a:ln>
                          <a:solidFill>
                            <a:schemeClr val="tx1"/>
                          </a:solidFill>
                          <a:effectLst/>
                          <a:latin typeface="Tahoma" panose="020B0604030504040204" pitchFamily="34" charset="0"/>
                        </a:rPr>
                        <a:t>virtual</a:t>
                      </a:r>
                      <a:r>
                        <a:rPr kumimoji="0" lang="it-IT" altLang="it-IT" sz="1600" b="0" i="0" u="none" strike="noStrike" cap="none" normalizeH="0" baseline="0" dirty="0">
                          <a:ln>
                            <a:noFill/>
                          </a:ln>
                          <a:solidFill>
                            <a:schemeClr val="tx1"/>
                          </a:solidFill>
                          <a:effectLst/>
                          <a:latin typeface="Tahoma" panose="020B0604030504040204" pitchFamily="34" charset="0"/>
                        </a:rPr>
                        <a:t> </a:t>
                      </a:r>
                      <a:r>
                        <a:rPr kumimoji="0" lang="it-IT" altLang="it-IT" sz="1600" b="0" i="0" u="none" strike="noStrike" cap="none" normalizeH="0" baseline="0" dirty="0" err="1">
                          <a:ln>
                            <a:noFill/>
                          </a:ln>
                          <a:solidFill>
                            <a:schemeClr val="tx1"/>
                          </a:solidFill>
                          <a:effectLst/>
                          <a:latin typeface="Tahoma" panose="020B0604030504040204" pitchFamily="34" charset="0"/>
                        </a:rPr>
                        <a:t>machines</a:t>
                      </a:r>
                      <a:r>
                        <a:rPr kumimoji="0" lang="it-IT" altLang="it-IT" sz="1600" b="0" i="0" u="none" strike="noStrike" cap="none" normalizeH="0" baseline="0" dirty="0">
                          <a:ln>
                            <a:noFill/>
                          </a:ln>
                          <a:solidFill>
                            <a:schemeClr val="tx1"/>
                          </a:solidFill>
                          <a:effectLst/>
                          <a:latin typeface="Tahoma" panose="020B0604030504040204" pitchFamily="34" charset="0"/>
                        </a:rPr>
                        <a:t>; </a:t>
                      </a:r>
                      <a:r>
                        <a:rPr kumimoji="0" lang="it-IT" altLang="it-IT" sz="1600" b="0" i="0" u="none" strike="noStrike" cap="none" normalizeH="0" baseline="0" dirty="0" err="1">
                          <a:ln>
                            <a:noFill/>
                          </a:ln>
                          <a:solidFill>
                            <a:schemeClr val="tx1"/>
                          </a:solidFill>
                          <a:effectLst/>
                          <a:latin typeface="Tahoma" panose="020B0604030504040204" pitchFamily="34" charset="0"/>
                        </a:rPr>
                        <a:t>kathara</a:t>
                      </a:r>
                      <a:r>
                        <a:rPr kumimoji="0" lang="it-IT" altLang="it-IT" sz="1600" b="0" i="0" u="none" strike="noStrike" cap="none" normalizeH="0" baseline="0" dirty="0">
                          <a:ln>
                            <a:noFill/>
                          </a:ln>
                          <a:solidFill>
                            <a:schemeClr val="tx1"/>
                          </a:solidFill>
                          <a:effectLst/>
                          <a:latin typeface="Tahoma" panose="020B0604030504040204" pitchFamily="34" charset="0"/>
                        </a:rPr>
                        <a:t> </a:t>
                      </a:r>
                      <a:r>
                        <a:rPr kumimoji="0" lang="it-IT" altLang="it-IT" sz="1600" b="0" i="0" u="none" strike="noStrike" cap="none" normalizeH="0" baseline="0" dirty="0" err="1">
                          <a:ln>
                            <a:noFill/>
                          </a:ln>
                          <a:solidFill>
                            <a:schemeClr val="tx1"/>
                          </a:solidFill>
                          <a:effectLst/>
                          <a:latin typeface="Tahoma" panose="020B0604030504040204" pitchFamily="34" charset="0"/>
                        </a:rPr>
                        <a:t>version</a:t>
                      </a:r>
                      <a:r>
                        <a:rPr kumimoji="0" lang="it-IT" altLang="it-IT" sz="1600" b="0" i="0" u="none" strike="noStrike" cap="none" normalizeH="0" baseline="0" dirty="0">
                          <a:ln>
                            <a:noFill/>
                          </a:ln>
                          <a:solidFill>
                            <a:schemeClr val="tx1"/>
                          </a:solidFill>
                          <a:effectLst/>
                          <a:latin typeface="Tahoma" panose="020B0604030504040204" pitchFamily="34" charset="0"/>
                        </a:rPr>
                        <a:t> of </a:t>
                      </a:r>
                      <a:r>
                        <a:rPr kumimoji="0" lang="it-IT" altLang="it-IT" sz="1600" b="0" i="0" u="none" strike="noStrike" cap="none" normalizeH="0" baseline="0" dirty="0" err="1">
                          <a:ln>
                            <a:noFill/>
                          </a:ln>
                          <a:solidFill>
                            <a:schemeClr val="tx1"/>
                          </a:solidFill>
                          <a:effectLst/>
                          <a:latin typeface="Tahoma" panose="020B0604030504040204" pitchFamily="34" charset="0"/>
                        </a:rPr>
                        <a:t>netkit</a:t>
                      </a:r>
                      <a:r>
                        <a:rPr kumimoji="0" lang="it-IT" altLang="it-IT" sz="1600" b="0" i="0" u="none" strike="noStrike" cap="none" normalizeH="0" baseline="0" dirty="0">
                          <a:ln>
                            <a:noFill/>
                          </a:ln>
                          <a:solidFill>
                            <a:schemeClr val="tx1"/>
                          </a:solidFill>
                          <a:effectLst/>
                          <a:latin typeface="Tahoma" panose="020B0604030504040204" pitchFamily="34" charset="0"/>
                        </a:rPr>
                        <a:t> lab </a:t>
                      </a:r>
                      <a:r>
                        <a:rPr kumimoji="0" lang="it-IT" altLang="it-IT" sz="1600" b="0" i="0" u="none" strike="noStrike" cap="none" normalizeH="0" baseline="0" dirty="0" err="1">
                          <a:ln>
                            <a:noFill/>
                          </a:ln>
                          <a:solidFill>
                            <a:schemeClr val="tx1"/>
                          </a:solidFill>
                          <a:effectLst/>
                          <a:latin typeface="Tahoma" panose="020B0604030504040204" pitchFamily="34" charset="0"/>
                        </a:rPr>
                        <a:t>two-hosts</a:t>
                      </a:r>
                      <a:r>
                        <a:rPr kumimoji="0" lang="it-IT" altLang="it-IT" sz="1600" b="0" i="0" u="none" strike="noStrike" cap="none" normalizeH="0" baseline="0" dirty="0">
                          <a:ln>
                            <a:noFill/>
                          </a:ln>
                          <a:solidFill>
                            <a:schemeClr val="tx1"/>
                          </a:solidFill>
                          <a:effectLst/>
                          <a:latin typeface="Tahoma" panose="020B0604030504040204" pitchFamily="34" charset="0"/>
                        </a:rPr>
                        <a:t> </a:t>
                      </a:r>
                      <a:r>
                        <a:rPr kumimoji="0" lang="it-IT" altLang="it-IT" sz="1600" b="0" i="0" u="none" strike="noStrike" cap="none" normalizeH="0" baseline="0" dirty="0" err="1">
                          <a:ln>
                            <a:noFill/>
                          </a:ln>
                          <a:solidFill>
                            <a:schemeClr val="tx1"/>
                          </a:solidFill>
                          <a:effectLst/>
                          <a:latin typeface="Tahoma" panose="020B0604030504040204" pitchFamily="34" charset="0"/>
                        </a:rPr>
                        <a:t>version</a:t>
                      </a:r>
                      <a:r>
                        <a:rPr kumimoji="0" lang="it-IT" altLang="it-IT" sz="1600" b="0" i="0" u="none" strike="noStrike" cap="none" normalizeH="0" baseline="0" dirty="0">
                          <a:ln>
                            <a:noFill/>
                          </a:ln>
                          <a:solidFill>
                            <a:schemeClr val="tx1"/>
                          </a:solidFill>
                          <a:effectLst/>
                          <a:latin typeface="Tahoma" panose="020B0604030504040204" pitchFamily="34" charset="0"/>
                        </a:rPr>
                        <a:t> 2.2</a:t>
                      </a:r>
                    </a:p>
                  </a:txBody>
                  <a:tcPr marL="90000" marR="90000" marT="46810" marB="468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86111706"/>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egnaposto data 3">
            <a:extLst>
              <a:ext uri="{FF2B5EF4-FFF2-40B4-BE49-F238E27FC236}">
                <a16:creationId xmlns:a16="http://schemas.microsoft.com/office/drawing/2014/main" id="{35AC56A0-4900-46EC-8185-B54C27D656B9}"/>
              </a:ext>
            </a:extLst>
          </p:cNvPr>
          <p:cNvSpPr>
            <a:spLocks noGrp="1"/>
          </p:cNvSpPr>
          <p:nvPr>
            <p:ph type="dt" sz="quarter" idx="10"/>
          </p:nvPr>
        </p:nvSpPr>
        <p:spPr/>
        <p:txBody>
          <a:bodyPr/>
          <a:lstStyle/>
          <a:p>
            <a:pPr>
              <a:defRPr/>
            </a:pPr>
            <a:r>
              <a:rPr lang="it-IT" altLang="it-IT"/>
              <a:t>last update: </a:t>
            </a:r>
            <a:r>
              <a:rPr lang="it-IT" altLang="it-IT" err="1"/>
              <a:t>Sept</a:t>
            </a:r>
            <a:r>
              <a:rPr lang="it-IT" altLang="it-IT"/>
              <a:t> 2018</a:t>
            </a:r>
          </a:p>
        </p:txBody>
      </p:sp>
      <p:sp>
        <p:nvSpPr>
          <p:cNvPr id="31" name="Segnaposto piè di pagina 4">
            <a:extLst>
              <a:ext uri="{FF2B5EF4-FFF2-40B4-BE49-F238E27FC236}">
                <a16:creationId xmlns:a16="http://schemas.microsoft.com/office/drawing/2014/main" id="{A4A5BFED-14D9-4D00-A50A-F7E69668B6F9}"/>
              </a:ext>
            </a:extLst>
          </p:cNvPr>
          <p:cNvSpPr>
            <a:spLocks noGrp="1"/>
          </p:cNvSpPr>
          <p:nvPr>
            <p:ph type="ftr" sz="quarter" idx="11"/>
          </p:nvPr>
        </p:nvSpPr>
        <p:spPr/>
        <p:txBody>
          <a:bodyPr/>
          <a:lstStyle/>
          <a:p>
            <a:pPr>
              <a:defRPr/>
            </a:pPr>
            <a:r>
              <a:rPr lang="it-IT" altLang="it-IT"/>
              <a:t>kathara – [ lab: two hosts ]</a:t>
            </a:r>
          </a:p>
        </p:txBody>
      </p:sp>
      <p:sp>
        <p:nvSpPr>
          <p:cNvPr id="18436" name="Rectangle 31">
            <a:extLst>
              <a:ext uri="{FF2B5EF4-FFF2-40B4-BE49-F238E27FC236}">
                <a16:creationId xmlns:a16="http://schemas.microsoft.com/office/drawing/2014/main" id="{E35199BA-D511-434B-B9EC-395950FB03CA}"/>
              </a:ext>
            </a:extLst>
          </p:cNvPr>
          <p:cNvSpPr>
            <a:spLocks noGrp="1" noChangeArrowheads="1"/>
          </p:cNvSpPr>
          <p:nvPr>
            <p:ph type="title"/>
          </p:nvPr>
        </p:nvSpPr>
        <p:spPr/>
        <p:txBody>
          <a:bodyPr/>
          <a:lstStyle/>
          <a:p>
            <a:pPr eaLnBrk="1" hangingPunct="1"/>
            <a:r>
              <a:rPr lang="it-IT" altLang="it-IT" sz="4000"/>
              <a:t>step 4 – looking at the packets with a graphical interface</a:t>
            </a:r>
          </a:p>
        </p:txBody>
      </p:sp>
      <p:sp>
        <p:nvSpPr>
          <p:cNvPr id="18437" name="Rectangle 32">
            <a:extLst>
              <a:ext uri="{FF2B5EF4-FFF2-40B4-BE49-F238E27FC236}">
                <a16:creationId xmlns:a16="http://schemas.microsoft.com/office/drawing/2014/main" id="{1D58ABEC-587B-4631-B5E6-3C0A44C224A5}"/>
              </a:ext>
            </a:extLst>
          </p:cNvPr>
          <p:cNvSpPr>
            <a:spLocks noGrp="1" noChangeArrowheads="1"/>
          </p:cNvSpPr>
          <p:nvPr>
            <p:ph type="body" idx="1"/>
          </p:nvPr>
        </p:nvSpPr>
        <p:spPr/>
        <p:txBody>
          <a:bodyPr/>
          <a:lstStyle/>
          <a:p>
            <a:pPr eaLnBrk="1" hangingPunct="1"/>
            <a:r>
              <a:rPr lang="it-IT" altLang="it-IT"/>
              <a:t>same as before, but store sniffed packets into file </a:t>
            </a:r>
            <a:r>
              <a:rPr lang="it-IT" altLang="it-IT" b="1">
                <a:latin typeface="Courier New" panose="02070309020205020404" pitchFamily="49" charset="0"/>
              </a:rPr>
              <a:t>capture.pcap</a:t>
            </a:r>
            <a:r>
              <a:rPr lang="it-IT" altLang="it-IT"/>
              <a:t> (on the host machine)</a:t>
            </a:r>
          </a:p>
          <a:p>
            <a:pPr lvl="1" eaLnBrk="1" hangingPunct="1"/>
            <a:r>
              <a:rPr lang="it-IT" altLang="it-IT"/>
              <a:t>the (real) home directory of the current user is made available inside the vm under </a:t>
            </a:r>
            <a:r>
              <a:rPr lang="it-IT" altLang="it-IT" b="1">
                <a:latin typeface="Courier New" panose="02070309020205020404" pitchFamily="49" charset="0"/>
              </a:rPr>
              <a:t>/hosthome</a:t>
            </a:r>
          </a:p>
        </p:txBody>
      </p:sp>
      <p:sp>
        <p:nvSpPr>
          <p:cNvPr id="18438" name="Text Box 4">
            <a:extLst>
              <a:ext uri="{FF2B5EF4-FFF2-40B4-BE49-F238E27FC236}">
                <a16:creationId xmlns:a16="http://schemas.microsoft.com/office/drawing/2014/main" id="{3DF943FC-ADDE-46F8-8AD3-E9D71D31E682}"/>
              </a:ext>
            </a:extLst>
          </p:cNvPr>
          <p:cNvSpPr txBox="1">
            <a:spLocks noChangeArrowheads="1"/>
          </p:cNvSpPr>
          <p:nvPr/>
        </p:nvSpPr>
        <p:spPr bwMode="auto">
          <a:xfrm>
            <a:off x="757238" y="3160713"/>
            <a:ext cx="8516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endParaRPr lang="it-IT" altLang="it-IT" sz="2400">
              <a:latin typeface="Times New Roman" panose="02020603050405020304" pitchFamily="18" charset="0"/>
            </a:endParaRPr>
          </a:p>
        </p:txBody>
      </p:sp>
      <p:grpSp>
        <p:nvGrpSpPr>
          <p:cNvPr id="18439" name="Group 30">
            <a:extLst>
              <a:ext uri="{FF2B5EF4-FFF2-40B4-BE49-F238E27FC236}">
                <a16:creationId xmlns:a16="http://schemas.microsoft.com/office/drawing/2014/main" id="{553BB567-BE9A-4749-BDB9-80E748EB3DA8}"/>
              </a:ext>
            </a:extLst>
          </p:cNvPr>
          <p:cNvGrpSpPr>
            <a:grpSpLocks/>
          </p:cNvGrpSpPr>
          <p:nvPr/>
        </p:nvGrpSpPr>
        <p:grpSpPr bwMode="auto">
          <a:xfrm>
            <a:off x="722313" y="3789363"/>
            <a:ext cx="8461375" cy="2376487"/>
            <a:chOff x="455" y="1071"/>
            <a:chExt cx="5330" cy="1497"/>
          </a:xfrm>
        </p:grpSpPr>
        <p:sp>
          <p:nvSpPr>
            <p:cNvPr id="18440" name="Rectangle 6">
              <a:extLst>
                <a:ext uri="{FF2B5EF4-FFF2-40B4-BE49-F238E27FC236}">
                  <a16:creationId xmlns:a16="http://schemas.microsoft.com/office/drawing/2014/main" id="{9038C780-9F9C-45A6-BC64-18A000E2A7F5}"/>
                </a:ext>
              </a:extLst>
            </p:cNvPr>
            <p:cNvSpPr>
              <a:spLocks noChangeArrowheads="1"/>
            </p:cNvSpPr>
            <p:nvPr/>
          </p:nvSpPr>
          <p:spPr bwMode="auto">
            <a:xfrm>
              <a:off x="455" y="1252"/>
              <a:ext cx="5330" cy="1316"/>
            </a:xfrm>
            <a:prstGeom prst="rect">
              <a:avLst/>
            </a:prstGeom>
            <a:solidFill>
              <a:schemeClr val="bg1"/>
            </a:solidFill>
            <a:ln w="38100">
              <a:solidFill>
                <a:srgbClr val="0095B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18441" name="Text Box 7">
              <a:extLst>
                <a:ext uri="{FF2B5EF4-FFF2-40B4-BE49-F238E27FC236}">
                  <a16:creationId xmlns:a16="http://schemas.microsoft.com/office/drawing/2014/main" id="{9ECEA7A5-B02F-4080-934F-A08442FFB10A}"/>
                </a:ext>
              </a:extLst>
            </p:cNvPr>
            <p:cNvSpPr txBox="1">
              <a:spLocks noChangeArrowheads="1"/>
            </p:cNvSpPr>
            <p:nvPr/>
          </p:nvSpPr>
          <p:spPr bwMode="auto">
            <a:xfrm>
              <a:off x="462" y="1357"/>
              <a:ext cx="5323" cy="121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600" b="1" dirty="0">
                  <a:latin typeface="Lucida Console" panose="020B0609040504020204" pitchFamily="49" charset="0"/>
                </a:rPr>
                <a:t>pc2:~# </a:t>
              </a:r>
              <a:r>
                <a:rPr lang="it-IT" altLang="it-IT" sz="1600" b="1" dirty="0" err="1">
                  <a:latin typeface="Lucida Console" panose="020B0609040504020204" pitchFamily="49" charset="0"/>
                </a:rPr>
                <a:t>tcpdump</a:t>
              </a:r>
              <a:r>
                <a:rPr lang="it-IT" altLang="it-IT" sz="1600" b="1" dirty="0">
                  <a:latin typeface="Lucida Console" panose="020B0609040504020204" pitchFamily="49" charset="0"/>
                </a:rPr>
                <a:t> -tenni eth0 -w /</a:t>
              </a:r>
              <a:r>
                <a:rPr lang="it-IT" altLang="it-IT" sz="1600" b="1" dirty="0" err="1">
                  <a:latin typeface="Lucida Console" panose="020B0609040504020204" pitchFamily="49" charset="0"/>
                </a:rPr>
                <a:t>hosthome</a:t>
              </a:r>
              <a:r>
                <a:rPr lang="it-IT" altLang="it-IT" sz="1600" b="1" dirty="0">
                  <a:latin typeface="Lucida Console" panose="020B0609040504020204" pitchFamily="49" charset="0"/>
                </a:rPr>
                <a:t>/</a:t>
              </a:r>
              <a:r>
                <a:rPr lang="it-IT" altLang="it-IT" sz="1600" b="1" dirty="0" err="1">
                  <a:latin typeface="Lucida Console" panose="020B0609040504020204" pitchFamily="49" charset="0"/>
                </a:rPr>
                <a:t>capture.pcap</a:t>
              </a:r>
              <a:endParaRPr lang="it-IT" altLang="it-IT" sz="1600" b="1" dirty="0">
                <a:latin typeface="Lucida Console" panose="020B0609040504020204" pitchFamily="49" charset="0"/>
              </a:endParaRPr>
            </a:p>
            <a:p>
              <a:pPr eaLnBrk="1" hangingPunct="1">
                <a:spcBef>
                  <a:spcPct val="0"/>
                </a:spcBef>
                <a:buClrTx/>
                <a:buSzTx/>
                <a:buFontTx/>
                <a:buNone/>
              </a:pPr>
              <a:r>
                <a:rPr lang="it-IT" altLang="it-IT" sz="1600" b="1" dirty="0" err="1">
                  <a:latin typeface="Lucida Console" panose="020B0609040504020204" pitchFamily="49" charset="0"/>
                </a:rPr>
                <a:t>tcpdump</a:t>
              </a:r>
              <a:r>
                <a:rPr lang="it-IT" altLang="it-IT" sz="1600" b="1" dirty="0">
                  <a:latin typeface="Lucida Console" panose="020B0609040504020204" pitchFamily="49" charset="0"/>
                </a:rPr>
                <a:t>: </a:t>
              </a:r>
              <a:r>
                <a:rPr lang="it-IT" altLang="it-IT" sz="1600" b="1" dirty="0" err="1">
                  <a:latin typeface="Lucida Console" panose="020B0609040504020204" pitchFamily="49" charset="0"/>
                </a:rPr>
                <a:t>listening</a:t>
              </a:r>
              <a:r>
                <a:rPr lang="it-IT" altLang="it-IT" sz="1600" b="1" dirty="0">
                  <a:latin typeface="Lucida Console" panose="020B0609040504020204" pitchFamily="49" charset="0"/>
                </a:rPr>
                <a:t> on eth0, link-</a:t>
              </a:r>
              <a:r>
                <a:rPr lang="it-IT" altLang="it-IT" sz="1600" b="1" dirty="0" err="1">
                  <a:latin typeface="Lucida Console" panose="020B0609040504020204" pitchFamily="49" charset="0"/>
                </a:rPr>
                <a:t>type</a:t>
              </a:r>
              <a:r>
                <a:rPr lang="it-IT" altLang="it-IT" sz="1600" b="1" dirty="0">
                  <a:latin typeface="Lucida Console" panose="020B0609040504020204" pitchFamily="49" charset="0"/>
                </a:rPr>
                <a:t> EN10MB (Ethernet), </a:t>
              </a:r>
              <a:r>
                <a:rPr lang="it-IT" altLang="it-IT" sz="1600" b="1" dirty="0" err="1">
                  <a:latin typeface="Lucida Console" panose="020B0609040504020204" pitchFamily="49" charset="0"/>
                </a:rPr>
                <a:t>capture</a:t>
              </a:r>
              <a:r>
                <a:rPr lang="it-IT" altLang="it-IT" sz="1600" b="1" dirty="0">
                  <a:latin typeface="Lucida Console" panose="020B0609040504020204" pitchFamily="49" charset="0"/>
                </a:rPr>
                <a:t> size 96 bytes</a:t>
              </a:r>
            </a:p>
            <a:p>
              <a:pPr eaLnBrk="1" hangingPunct="1">
                <a:spcBef>
                  <a:spcPct val="0"/>
                </a:spcBef>
                <a:buClrTx/>
                <a:buSzTx/>
                <a:buFontTx/>
                <a:buNone/>
              </a:pPr>
              <a:r>
                <a:rPr lang="it-IT" altLang="it-IT" sz="1600" b="1" dirty="0">
                  <a:latin typeface="Lucida Console" panose="020B0609040504020204" pitchFamily="49" charset="0"/>
                </a:rPr>
                <a:t>10 </a:t>
              </a:r>
              <a:r>
                <a:rPr lang="it-IT" altLang="it-IT" sz="1600" b="1" dirty="0" err="1">
                  <a:latin typeface="Lucida Console" panose="020B0609040504020204" pitchFamily="49" charset="0"/>
                </a:rPr>
                <a:t>packets</a:t>
              </a:r>
              <a:r>
                <a:rPr lang="it-IT" altLang="it-IT" sz="1600" b="1" dirty="0">
                  <a:latin typeface="Lucida Console" panose="020B0609040504020204" pitchFamily="49" charset="0"/>
                </a:rPr>
                <a:t> </a:t>
              </a:r>
              <a:r>
                <a:rPr lang="it-IT" altLang="it-IT" sz="1600" b="1" dirty="0" err="1">
                  <a:latin typeface="Lucida Console" panose="020B0609040504020204" pitchFamily="49" charset="0"/>
                </a:rPr>
                <a:t>captured</a:t>
              </a:r>
              <a:endParaRPr lang="it-IT" altLang="it-IT" sz="1600" b="1" dirty="0">
                <a:latin typeface="Lucida Console" panose="020B0609040504020204" pitchFamily="49" charset="0"/>
              </a:endParaRPr>
            </a:p>
            <a:p>
              <a:pPr eaLnBrk="1" hangingPunct="1">
                <a:spcBef>
                  <a:spcPct val="0"/>
                </a:spcBef>
                <a:buClrTx/>
                <a:buSzTx/>
                <a:buFontTx/>
                <a:buNone/>
              </a:pPr>
              <a:r>
                <a:rPr lang="it-IT" altLang="it-IT" sz="1600" b="1" dirty="0">
                  <a:latin typeface="Lucida Console" panose="020B0609040504020204" pitchFamily="49" charset="0"/>
                </a:rPr>
                <a:t>10 </a:t>
              </a:r>
              <a:r>
                <a:rPr lang="it-IT" altLang="it-IT" sz="1600" b="1" dirty="0" err="1">
                  <a:latin typeface="Lucida Console" panose="020B0609040504020204" pitchFamily="49" charset="0"/>
                </a:rPr>
                <a:t>packets</a:t>
              </a:r>
              <a:r>
                <a:rPr lang="it-IT" altLang="it-IT" sz="1600" b="1" dirty="0">
                  <a:latin typeface="Lucida Console" panose="020B0609040504020204" pitchFamily="49" charset="0"/>
                </a:rPr>
                <a:t> </a:t>
              </a:r>
              <a:r>
                <a:rPr lang="it-IT" altLang="it-IT" sz="1600" b="1" dirty="0" err="1">
                  <a:latin typeface="Lucida Console" panose="020B0609040504020204" pitchFamily="49" charset="0"/>
                </a:rPr>
                <a:t>received</a:t>
              </a:r>
              <a:r>
                <a:rPr lang="it-IT" altLang="it-IT" sz="1600" b="1" dirty="0">
                  <a:latin typeface="Lucida Console" panose="020B0609040504020204" pitchFamily="49" charset="0"/>
                </a:rPr>
                <a:t> by filter</a:t>
              </a:r>
            </a:p>
            <a:p>
              <a:pPr eaLnBrk="1" hangingPunct="1">
                <a:spcBef>
                  <a:spcPct val="0"/>
                </a:spcBef>
                <a:buClrTx/>
                <a:buSzTx/>
                <a:buFontTx/>
                <a:buNone/>
              </a:pPr>
              <a:r>
                <a:rPr lang="it-IT" altLang="it-IT" sz="1600" b="1" dirty="0">
                  <a:latin typeface="Lucida Console" panose="020B0609040504020204" pitchFamily="49" charset="0"/>
                </a:rPr>
                <a:t>0 </a:t>
              </a:r>
              <a:r>
                <a:rPr lang="it-IT" altLang="it-IT" sz="1600" b="1" dirty="0" err="1">
                  <a:latin typeface="Lucida Console" panose="020B0609040504020204" pitchFamily="49" charset="0"/>
                </a:rPr>
                <a:t>packets</a:t>
              </a:r>
              <a:r>
                <a:rPr lang="it-IT" altLang="it-IT" sz="1600" b="1" dirty="0">
                  <a:latin typeface="Lucida Console" panose="020B0609040504020204" pitchFamily="49" charset="0"/>
                </a:rPr>
                <a:t> </a:t>
              </a:r>
              <a:r>
                <a:rPr lang="it-IT" altLang="it-IT" sz="1600" b="1" dirty="0" err="1">
                  <a:latin typeface="Lucida Console" panose="020B0609040504020204" pitchFamily="49" charset="0"/>
                </a:rPr>
                <a:t>dropped</a:t>
              </a:r>
              <a:r>
                <a:rPr lang="it-IT" altLang="it-IT" sz="1600" b="1" dirty="0">
                  <a:latin typeface="Lucida Console" panose="020B0609040504020204" pitchFamily="49" charset="0"/>
                </a:rPr>
                <a:t> by kernel</a:t>
              </a:r>
            </a:p>
            <a:p>
              <a:pPr eaLnBrk="1" hangingPunct="1">
                <a:spcBef>
                  <a:spcPct val="0"/>
                </a:spcBef>
                <a:buClrTx/>
                <a:buSzTx/>
                <a:buFontTx/>
                <a:buNone/>
              </a:pPr>
              <a:r>
                <a:rPr lang="it-IT" altLang="it-IT" sz="1600" b="1" dirty="0">
                  <a:latin typeface="Lucida Console" panose="020B0609040504020204" pitchFamily="49" charset="0"/>
                </a:rPr>
                <a:t>pc2:~# █</a:t>
              </a:r>
            </a:p>
          </p:txBody>
        </p:sp>
        <p:sp>
          <p:nvSpPr>
            <p:cNvPr id="18442" name="AutoShape 8">
              <a:extLst>
                <a:ext uri="{FF2B5EF4-FFF2-40B4-BE49-F238E27FC236}">
                  <a16:creationId xmlns:a16="http://schemas.microsoft.com/office/drawing/2014/main" id="{7BEDB339-2EB8-4DB1-ACE6-47FDC6AB1D50}"/>
                </a:ext>
              </a:extLst>
            </p:cNvPr>
            <p:cNvSpPr>
              <a:spLocks noChangeArrowheads="1"/>
            </p:cNvSpPr>
            <p:nvPr/>
          </p:nvSpPr>
          <p:spPr bwMode="auto">
            <a:xfrm>
              <a:off x="455" y="1071"/>
              <a:ext cx="5330" cy="226"/>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8443" name="Group 9">
              <a:extLst>
                <a:ext uri="{FF2B5EF4-FFF2-40B4-BE49-F238E27FC236}">
                  <a16:creationId xmlns:a16="http://schemas.microsoft.com/office/drawing/2014/main" id="{57C9F31D-C7A3-44A5-A9CE-3039111AA452}"/>
                </a:ext>
              </a:extLst>
            </p:cNvPr>
            <p:cNvGrpSpPr>
              <a:grpSpLocks/>
            </p:cNvGrpSpPr>
            <p:nvPr/>
          </p:nvGrpSpPr>
          <p:grpSpPr bwMode="auto">
            <a:xfrm>
              <a:off x="523" y="1116"/>
              <a:ext cx="141" cy="142"/>
              <a:chOff x="2440" y="2568"/>
              <a:chExt cx="151" cy="152"/>
            </a:xfrm>
          </p:grpSpPr>
          <p:sp>
            <p:nvSpPr>
              <p:cNvPr id="18461" name="Oval 10">
                <a:extLst>
                  <a:ext uri="{FF2B5EF4-FFF2-40B4-BE49-F238E27FC236}">
                    <a16:creationId xmlns:a16="http://schemas.microsoft.com/office/drawing/2014/main" id="{01C9C6F8-2D19-4887-8FDC-E872600C704C}"/>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8462" name="Oval 11">
                <a:extLst>
                  <a:ext uri="{FF2B5EF4-FFF2-40B4-BE49-F238E27FC236}">
                    <a16:creationId xmlns:a16="http://schemas.microsoft.com/office/drawing/2014/main" id="{B565E543-2779-4F43-8126-EEFCA2D48C19}"/>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8463" name="AutoShape 12">
                <a:extLst>
                  <a:ext uri="{FF2B5EF4-FFF2-40B4-BE49-F238E27FC236}">
                    <a16:creationId xmlns:a16="http://schemas.microsoft.com/office/drawing/2014/main" id="{AEE4E760-729A-47DB-B3E6-7174F9129909}"/>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grpSp>
          <p:nvGrpSpPr>
            <p:cNvPr id="18444" name="Group 13">
              <a:extLst>
                <a:ext uri="{FF2B5EF4-FFF2-40B4-BE49-F238E27FC236}">
                  <a16:creationId xmlns:a16="http://schemas.microsoft.com/office/drawing/2014/main" id="{6AAEE665-4C8B-46F6-90B0-27A2961B7BAD}"/>
                </a:ext>
              </a:extLst>
            </p:cNvPr>
            <p:cNvGrpSpPr>
              <a:grpSpLocks/>
            </p:cNvGrpSpPr>
            <p:nvPr/>
          </p:nvGrpSpPr>
          <p:grpSpPr bwMode="auto">
            <a:xfrm>
              <a:off x="5247" y="1117"/>
              <a:ext cx="136" cy="142"/>
              <a:chOff x="3359" y="2621"/>
              <a:chExt cx="138" cy="145"/>
            </a:xfrm>
          </p:grpSpPr>
          <p:sp>
            <p:nvSpPr>
              <p:cNvPr id="18458" name="Rectangle 14">
                <a:extLst>
                  <a:ext uri="{FF2B5EF4-FFF2-40B4-BE49-F238E27FC236}">
                    <a16:creationId xmlns:a16="http://schemas.microsoft.com/office/drawing/2014/main" id="{AF7ADDE3-1DAE-4BD5-BAA9-9F360FEA399B}"/>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8459" name="Rectangle 15">
                <a:extLst>
                  <a:ext uri="{FF2B5EF4-FFF2-40B4-BE49-F238E27FC236}">
                    <a16:creationId xmlns:a16="http://schemas.microsoft.com/office/drawing/2014/main" id="{15137646-90E7-45BD-9F41-AB5ED71C822D}"/>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8460" name="Line 16">
                <a:extLst>
                  <a:ext uri="{FF2B5EF4-FFF2-40B4-BE49-F238E27FC236}">
                    <a16:creationId xmlns:a16="http://schemas.microsoft.com/office/drawing/2014/main" id="{2DD83C11-5EBA-4C0A-9246-6F8045B1E9DE}"/>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18445" name="Group 17">
              <a:extLst>
                <a:ext uri="{FF2B5EF4-FFF2-40B4-BE49-F238E27FC236}">
                  <a16:creationId xmlns:a16="http://schemas.microsoft.com/office/drawing/2014/main" id="{0D2A1122-7F6D-408D-805F-EDAD7714DE83}"/>
                </a:ext>
              </a:extLst>
            </p:cNvPr>
            <p:cNvGrpSpPr>
              <a:grpSpLocks/>
            </p:cNvGrpSpPr>
            <p:nvPr/>
          </p:nvGrpSpPr>
          <p:grpSpPr bwMode="auto">
            <a:xfrm>
              <a:off x="5565" y="1117"/>
              <a:ext cx="136" cy="142"/>
              <a:chOff x="3359" y="2621"/>
              <a:chExt cx="138" cy="145"/>
            </a:xfrm>
          </p:grpSpPr>
          <p:sp>
            <p:nvSpPr>
              <p:cNvPr id="18453" name="Rectangle 18">
                <a:extLst>
                  <a:ext uri="{FF2B5EF4-FFF2-40B4-BE49-F238E27FC236}">
                    <a16:creationId xmlns:a16="http://schemas.microsoft.com/office/drawing/2014/main" id="{AADD7152-8D06-44A5-ABC0-04A5B578FE2B}"/>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8454" name="Rectangle 19">
                <a:extLst>
                  <a:ext uri="{FF2B5EF4-FFF2-40B4-BE49-F238E27FC236}">
                    <a16:creationId xmlns:a16="http://schemas.microsoft.com/office/drawing/2014/main" id="{116DE802-5F38-4CB1-B444-D4E388B78DFA}"/>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8455" name="Group 20">
                <a:extLst>
                  <a:ext uri="{FF2B5EF4-FFF2-40B4-BE49-F238E27FC236}">
                    <a16:creationId xmlns:a16="http://schemas.microsoft.com/office/drawing/2014/main" id="{4AEB5D6A-648F-4DB8-A791-9FE735175BCA}"/>
                  </a:ext>
                </a:extLst>
              </p:cNvPr>
              <p:cNvGrpSpPr>
                <a:grpSpLocks/>
              </p:cNvGrpSpPr>
              <p:nvPr/>
            </p:nvGrpSpPr>
            <p:grpSpPr bwMode="auto">
              <a:xfrm>
                <a:off x="3388" y="2655"/>
                <a:ext cx="62" cy="62"/>
                <a:chOff x="2712" y="2758"/>
                <a:chExt cx="90" cy="90"/>
              </a:xfrm>
            </p:grpSpPr>
            <p:sp>
              <p:nvSpPr>
                <p:cNvPr id="18456" name="Line 21">
                  <a:extLst>
                    <a:ext uri="{FF2B5EF4-FFF2-40B4-BE49-F238E27FC236}">
                      <a16:creationId xmlns:a16="http://schemas.microsoft.com/office/drawing/2014/main" id="{846586FC-4E68-4E0D-AD27-23E4974386FB}"/>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57" name="Line 22">
                  <a:extLst>
                    <a:ext uri="{FF2B5EF4-FFF2-40B4-BE49-F238E27FC236}">
                      <a16:creationId xmlns:a16="http://schemas.microsoft.com/office/drawing/2014/main" id="{49741AE0-4ABA-4C81-9A49-E019122B5D87}"/>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18446" name="Group 23">
              <a:extLst>
                <a:ext uri="{FF2B5EF4-FFF2-40B4-BE49-F238E27FC236}">
                  <a16:creationId xmlns:a16="http://schemas.microsoft.com/office/drawing/2014/main" id="{DEBAC6C4-FD16-495E-82B0-41F50A28CFC9}"/>
                </a:ext>
              </a:extLst>
            </p:cNvPr>
            <p:cNvGrpSpPr>
              <a:grpSpLocks/>
            </p:cNvGrpSpPr>
            <p:nvPr/>
          </p:nvGrpSpPr>
          <p:grpSpPr bwMode="auto">
            <a:xfrm>
              <a:off x="5407" y="1116"/>
              <a:ext cx="134" cy="138"/>
              <a:chOff x="3936" y="2011"/>
              <a:chExt cx="109" cy="112"/>
            </a:xfrm>
          </p:grpSpPr>
          <p:sp>
            <p:nvSpPr>
              <p:cNvPr id="18448" name="Rectangle 24">
                <a:extLst>
                  <a:ext uri="{FF2B5EF4-FFF2-40B4-BE49-F238E27FC236}">
                    <a16:creationId xmlns:a16="http://schemas.microsoft.com/office/drawing/2014/main" id="{3CA2A680-0FC1-4DCC-8C9C-860ECD7574F0}"/>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8449" name="Rectangle 25">
                <a:extLst>
                  <a:ext uri="{FF2B5EF4-FFF2-40B4-BE49-F238E27FC236}">
                    <a16:creationId xmlns:a16="http://schemas.microsoft.com/office/drawing/2014/main" id="{1B50106B-7547-4D2A-B810-E7E3B46CCE30}"/>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8450" name="Group 26">
                <a:extLst>
                  <a:ext uri="{FF2B5EF4-FFF2-40B4-BE49-F238E27FC236}">
                    <a16:creationId xmlns:a16="http://schemas.microsoft.com/office/drawing/2014/main" id="{9145F1BC-FCC9-4B59-8373-0B7DB8151BF3}"/>
                  </a:ext>
                </a:extLst>
              </p:cNvPr>
              <p:cNvGrpSpPr>
                <a:grpSpLocks/>
              </p:cNvGrpSpPr>
              <p:nvPr/>
            </p:nvGrpSpPr>
            <p:grpSpPr bwMode="auto">
              <a:xfrm>
                <a:off x="3956" y="2032"/>
                <a:ext cx="54" cy="61"/>
                <a:chOff x="2530" y="2399"/>
                <a:chExt cx="68" cy="77"/>
              </a:xfrm>
            </p:grpSpPr>
            <p:sp>
              <p:nvSpPr>
                <p:cNvPr id="18451" name="Line 27">
                  <a:extLst>
                    <a:ext uri="{FF2B5EF4-FFF2-40B4-BE49-F238E27FC236}">
                      <a16:creationId xmlns:a16="http://schemas.microsoft.com/office/drawing/2014/main" id="{204DEC9A-9596-4BE3-9A15-B506D65C81CE}"/>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52" name="AutoShape 28">
                  <a:extLst>
                    <a:ext uri="{FF2B5EF4-FFF2-40B4-BE49-F238E27FC236}">
                      <a16:creationId xmlns:a16="http://schemas.microsoft.com/office/drawing/2014/main" id="{1272D32D-D5F6-4C6E-882D-CE0F8BB50D25}"/>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grpSp>
        <p:sp>
          <p:nvSpPr>
            <p:cNvPr id="18447" name="Text Box 29">
              <a:extLst>
                <a:ext uri="{FF2B5EF4-FFF2-40B4-BE49-F238E27FC236}">
                  <a16:creationId xmlns:a16="http://schemas.microsoft.com/office/drawing/2014/main" id="{80321C32-A515-4D0C-8641-A01CC52586A2}"/>
                </a:ext>
              </a:extLst>
            </p:cNvPr>
            <p:cNvSpPr txBox="1">
              <a:spLocks noChangeArrowheads="1"/>
            </p:cNvSpPr>
            <p:nvPr/>
          </p:nvSpPr>
          <p:spPr bwMode="auto">
            <a:xfrm>
              <a:off x="727" y="1071"/>
              <a:ext cx="4173" cy="22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pc2</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data 3">
            <a:extLst>
              <a:ext uri="{FF2B5EF4-FFF2-40B4-BE49-F238E27FC236}">
                <a16:creationId xmlns:a16="http://schemas.microsoft.com/office/drawing/2014/main" id="{AB2BFC6D-9F77-41BF-A7D3-785259DECFF5}"/>
              </a:ext>
            </a:extLst>
          </p:cNvPr>
          <p:cNvSpPr>
            <a:spLocks noGrp="1"/>
          </p:cNvSpPr>
          <p:nvPr>
            <p:ph type="dt" sz="quarter" idx="10"/>
          </p:nvPr>
        </p:nvSpPr>
        <p:spPr/>
        <p:txBody>
          <a:bodyPr/>
          <a:lstStyle/>
          <a:p>
            <a:pPr>
              <a:defRPr/>
            </a:pPr>
            <a:r>
              <a:rPr lang="it-IT" altLang="it-IT"/>
              <a:t>last update: </a:t>
            </a:r>
            <a:r>
              <a:rPr lang="it-IT" altLang="it-IT" err="1"/>
              <a:t>Sept</a:t>
            </a:r>
            <a:r>
              <a:rPr lang="it-IT" altLang="it-IT"/>
              <a:t> 2018</a:t>
            </a:r>
          </a:p>
        </p:txBody>
      </p:sp>
      <p:sp>
        <p:nvSpPr>
          <p:cNvPr id="7" name="Segnaposto piè di pagina 4">
            <a:extLst>
              <a:ext uri="{FF2B5EF4-FFF2-40B4-BE49-F238E27FC236}">
                <a16:creationId xmlns:a16="http://schemas.microsoft.com/office/drawing/2014/main" id="{A2B54C93-A972-469C-BF7D-AE9A5854E905}"/>
              </a:ext>
            </a:extLst>
          </p:cNvPr>
          <p:cNvSpPr>
            <a:spLocks noGrp="1"/>
          </p:cNvSpPr>
          <p:nvPr>
            <p:ph type="ftr" sz="quarter" idx="11"/>
          </p:nvPr>
        </p:nvSpPr>
        <p:spPr/>
        <p:txBody>
          <a:bodyPr/>
          <a:lstStyle/>
          <a:p>
            <a:pPr>
              <a:defRPr/>
            </a:pPr>
            <a:r>
              <a:rPr lang="it-IT" altLang="it-IT"/>
              <a:t>kathara – [ lab: two hosts ]</a:t>
            </a:r>
          </a:p>
        </p:txBody>
      </p:sp>
      <p:sp>
        <p:nvSpPr>
          <p:cNvPr id="19460" name="Rectangle 2">
            <a:extLst>
              <a:ext uri="{FF2B5EF4-FFF2-40B4-BE49-F238E27FC236}">
                <a16:creationId xmlns:a16="http://schemas.microsoft.com/office/drawing/2014/main" id="{EA1406A1-111F-4A9F-83BC-844DB07D69EE}"/>
              </a:ext>
            </a:extLst>
          </p:cNvPr>
          <p:cNvSpPr>
            <a:spLocks noGrp="1" noChangeArrowheads="1"/>
          </p:cNvSpPr>
          <p:nvPr>
            <p:ph type="title"/>
          </p:nvPr>
        </p:nvSpPr>
        <p:spPr/>
        <p:txBody>
          <a:bodyPr/>
          <a:lstStyle/>
          <a:p>
            <a:pPr eaLnBrk="1" hangingPunct="1"/>
            <a:r>
              <a:rPr lang="it-IT" altLang="it-IT" sz="4000"/>
              <a:t>step 4 – looking at the packets with a graphical interface</a:t>
            </a:r>
          </a:p>
        </p:txBody>
      </p:sp>
      <p:sp>
        <p:nvSpPr>
          <p:cNvPr id="19461" name="Rectangle 3">
            <a:extLst>
              <a:ext uri="{FF2B5EF4-FFF2-40B4-BE49-F238E27FC236}">
                <a16:creationId xmlns:a16="http://schemas.microsoft.com/office/drawing/2014/main" id="{71E02675-1722-4E67-A071-4CA6012CCFE9}"/>
              </a:ext>
            </a:extLst>
          </p:cNvPr>
          <p:cNvSpPr>
            <a:spLocks noGrp="1" noChangeArrowheads="1"/>
          </p:cNvSpPr>
          <p:nvPr>
            <p:ph type="body" idx="1"/>
          </p:nvPr>
        </p:nvSpPr>
        <p:spPr/>
        <p:txBody>
          <a:bodyPr/>
          <a:lstStyle/>
          <a:p>
            <a:pPr eaLnBrk="1" hangingPunct="1"/>
            <a:r>
              <a:rPr lang="it-IT" altLang="it-IT"/>
              <a:t>open </a:t>
            </a:r>
            <a:r>
              <a:rPr lang="it-IT" altLang="it-IT" b="1">
                <a:latin typeface="Courier New" panose="02070309020205020404" pitchFamily="49" charset="0"/>
              </a:rPr>
              <a:t>capture.pcap</a:t>
            </a:r>
            <a:r>
              <a:rPr lang="it-IT" altLang="it-IT"/>
              <a:t> on the real host machine using a packet dissector (like, e.g., </a:t>
            </a:r>
            <a:r>
              <a:rPr lang="it-IT" altLang="it-IT" b="1">
                <a:latin typeface="Courier New" panose="02070309020205020404" pitchFamily="49" charset="0"/>
              </a:rPr>
              <a:t>ethereal</a:t>
            </a:r>
            <a:r>
              <a:rPr lang="it-IT" altLang="it-IT"/>
              <a:t>)</a:t>
            </a:r>
            <a:endParaRPr lang="it-IT" altLang="it-IT" b="1">
              <a:latin typeface="Courier New" panose="02070309020205020404" pitchFamily="49" charset="0"/>
            </a:endParaRPr>
          </a:p>
        </p:txBody>
      </p:sp>
      <p:sp>
        <p:nvSpPr>
          <p:cNvPr id="19462" name="Text Box 4">
            <a:extLst>
              <a:ext uri="{FF2B5EF4-FFF2-40B4-BE49-F238E27FC236}">
                <a16:creationId xmlns:a16="http://schemas.microsoft.com/office/drawing/2014/main" id="{91305AF0-1650-4E7E-B656-164C70912EA0}"/>
              </a:ext>
            </a:extLst>
          </p:cNvPr>
          <p:cNvSpPr txBox="1">
            <a:spLocks noChangeArrowheads="1"/>
          </p:cNvSpPr>
          <p:nvPr/>
        </p:nvSpPr>
        <p:spPr bwMode="auto">
          <a:xfrm>
            <a:off x="757238" y="3160713"/>
            <a:ext cx="8516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endParaRPr lang="it-IT" altLang="it-IT" sz="2400">
              <a:latin typeface="Times New Roman" panose="02020603050405020304" pitchFamily="18" charset="0"/>
            </a:endParaRPr>
          </a:p>
        </p:txBody>
      </p:sp>
      <p:pic>
        <p:nvPicPr>
          <p:cNvPr id="19463" name="Picture 30" descr="delme">
            <a:extLst>
              <a:ext uri="{FF2B5EF4-FFF2-40B4-BE49-F238E27FC236}">
                <a16:creationId xmlns:a16="http://schemas.microsoft.com/office/drawing/2014/main" id="{08CFC934-39D9-463F-8F58-9C48F7B037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9222"/>
          <a:stretch>
            <a:fillRect/>
          </a:stretch>
        </p:blipFill>
        <p:spPr bwMode="auto">
          <a:xfrm>
            <a:off x="1497013" y="3357563"/>
            <a:ext cx="6913562" cy="288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a:extLst>
              <a:ext uri="{FF2B5EF4-FFF2-40B4-BE49-F238E27FC236}">
                <a16:creationId xmlns:a16="http://schemas.microsoft.com/office/drawing/2014/main" id="{9009EC14-52BA-4CE9-B9B6-F0FDB73FF1FA}"/>
              </a:ext>
            </a:extLst>
          </p:cNvPr>
          <p:cNvSpPr>
            <a:spLocks noGrp="1"/>
          </p:cNvSpPr>
          <p:nvPr>
            <p:ph type="dt" sz="quarter" idx="10"/>
          </p:nvPr>
        </p:nvSpPr>
        <p:spPr/>
        <p:txBody>
          <a:bodyPr/>
          <a:lstStyle/>
          <a:p>
            <a:pPr>
              <a:defRPr/>
            </a:pPr>
            <a:r>
              <a:rPr lang="it-IT" altLang="it-IT"/>
              <a:t>last update: </a:t>
            </a:r>
            <a:r>
              <a:rPr lang="it-IT" altLang="it-IT" err="1"/>
              <a:t>Sept</a:t>
            </a:r>
            <a:r>
              <a:rPr lang="it-IT" altLang="it-IT"/>
              <a:t> 2018</a:t>
            </a:r>
          </a:p>
        </p:txBody>
      </p:sp>
      <p:sp>
        <p:nvSpPr>
          <p:cNvPr id="5" name="Segnaposto piè di pagina 4">
            <a:extLst>
              <a:ext uri="{FF2B5EF4-FFF2-40B4-BE49-F238E27FC236}">
                <a16:creationId xmlns:a16="http://schemas.microsoft.com/office/drawing/2014/main" id="{DBC61357-F670-450B-88A2-A72A832F9FC7}"/>
              </a:ext>
            </a:extLst>
          </p:cNvPr>
          <p:cNvSpPr>
            <a:spLocks noGrp="1"/>
          </p:cNvSpPr>
          <p:nvPr>
            <p:ph type="ftr" sz="quarter" idx="11"/>
          </p:nvPr>
        </p:nvSpPr>
        <p:spPr/>
        <p:txBody>
          <a:bodyPr/>
          <a:lstStyle/>
          <a:p>
            <a:pPr>
              <a:defRPr/>
            </a:pPr>
            <a:r>
              <a:rPr lang="it-IT" altLang="it-IT"/>
              <a:t>kathara – [ lab: two hosts ]</a:t>
            </a:r>
          </a:p>
        </p:txBody>
      </p:sp>
      <p:sp>
        <p:nvSpPr>
          <p:cNvPr id="9220" name="Rectangle 2">
            <a:extLst>
              <a:ext uri="{FF2B5EF4-FFF2-40B4-BE49-F238E27FC236}">
                <a16:creationId xmlns:a16="http://schemas.microsoft.com/office/drawing/2014/main" id="{3AB604D0-4557-4902-A0D3-FDA358DFDFD5}"/>
              </a:ext>
            </a:extLst>
          </p:cNvPr>
          <p:cNvSpPr>
            <a:spLocks noGrp="1" noChangeArrowheads="1"/>
          </p:cNvSpPr>
          <p:nvPr>
            <p:ph type="title"/>
          </p:nvPr>
        </p:nvSpPr>
        <p:spPr/>
        <p:txBody>
          <a:bodyPr/>
          <a:lstStyle/>
          <a:p>
            <a:pPr eaLnBrk="1" hangingPunct="1"/>
            <a:r>
              <a:rPr lang="en-US" altLang="it-IT"/>
              <a:t>copyright notice</a:t>
            </a:r>
          </a:p>
        </p:txBody>
      </p:sp>
      <p:sp>
        <p:nvSpPr>
          <p:cNvPr id="9221" name="Rectangle 3">
            <a:extLst>
              <a:ext uri="{FF2B5EF4-FFF2-40B4-BE49-F238E27FC236}">
                <a16:creationId xmlns:a16="http://schemas.microsoft.com/office/drawing/2014/main" id="{7343D335-44FE-40BE-92EA-488B093D58FE}"/>
              </a:ext>
            </a:extLst>
          </p:cNvPr>
          <p:cNvSpPr>
            <a:spLocks noGrp="1" noChangeArrowheads="1"/>
          </p:cNvSpPr>
          <p:nvPr>
            <p:ph type="body" idx="1"/>
          </p:nvPr>
        </p:nvSpPr>
        <p:spPr/>
        <p:txBody>
          <a:bodyPr/>
          <a:lstStyle/>
          <a:p>
            <a:pPr eaLnBrk="1" hangingPunct="1">
              <a:lnSpc>
                <a:spcPct val="80000"/>
              </a:lnSpc>
            </a:pPr>
            <a:r>
              <a:rPr lang="it-IT" altLang="it-IT" sz="1800"/>
              <a:t>All the pages/slides in this presentation, including but not limited to, images, photos, animations, videos, sounds, music, and text (hereby referred to as “material”) are protected by copyright.</a:t>
            </a:r>
          </a:p>
          <a:p>
            <a:pPr eaLnBrk="1" hangingPunct="1">
              <a:lnSpc>
                <a:spcPct val="80000"/>
              </a:lnSpc>
            </a:pPr>
            <a:r>
              <a:rPr lang="it-IT" altLang="it-IT" sz="1800"/>
              <a:t>This material, with the exception of some multimedia elements licensed by other organizations, is property of the authors and/or organizations appearing in the first slide.</a:t>
            </a:r>
          </a:p>
          <a:p>
            <a:pPr eaLnBrk="1" hangingPunct="1">
              <a:lnSpc>
                <a:spcPct val="80000"/>
              </a:lnSpc>
            </a:pPr>
            <a:r>
              <a:rPr lang="it-IT" altLang="it-IT" sz="1800"/>
              <a:t>This material, or its parts, can be reproduced and used for didactical purposes within universities and schools, provided that this happens for non-profit purposes.</a:t>
            </a:r>
          </a:p>
          <a:p>
            <a:pPr eaLnBrk="1" hangingPunct="1">
              <a:lnSpc>
                <a:spcPct val="80000"/>
              </a:lnSpc>
            </a:pPr>
            <a:r>
              <a:rPr lang="it-IT" altLang="it-IT" sz="1800"/>
              <a:t>Information contained in this material cannot be used within network design projects or other products of any kind.</a:t>
            </a:r>
          </a:p>
          <a:p>
            <a:pPr eaLnBrk="1" hangingPunct="1">
              <a:lnSpc>
                <a:spcPct val="80000"/>
              </a:lnSpc>
            </a:pPr>
            <a:r>
              <a:rPr lang="it-IT" altLang="it-IT" sz="1800"/>
              <a:t>Any other use is prohibited, unless explicitly authorized by the authors on the basis of an explicit agreement.</a:t>
            </a:r>
          </a:p>
          <a:p>
            <a:pPr eaLnBrk="1" hangingPunct="1">
              <a:lnSpc>
                <a:spcPct val="80000"/>
              </a:lnSpc>
            </a:pPr>
            <a:r>
              <a:rPr lang="it-IT" altLang="it-IT" sz="1800"/>
              <a:t>The authors assume no responsibility about this material and provide this material “as is”, with no implicit or explicit warranty about the correctness and completeness of its contents, which may be subject to changes.</a:t>
            </a:r>
          </a:p>
          <a:p>
            <a:pPr eaLnBrk="1" hangingPunct="1">
              <a:lnSpc>
                <a:spcPct val="80000"/>
              </a:lnSpc>
            </a:pPr>
            <a:r>
              <a:rPr lang="it-IT" altLang="it-IT" sz="1800"/>
              <a:t>This copyright notice must always be redistributed together with the material, or its portions.</a:t>
            </a:r>
            <a:endParaRPr lang="en-US" altLang="it-IT"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egnaposto data 3">
            <a:extLst>
              <a:ext uri="{FF2B5EF4-FFF2-40B4-BE49-F238E27FC236}">
                <a16:creationId xmlns:a16="http://schemas.microsoft.com/office/drawing/2014/main" id="{D9EF3F46-CF1F-49F8-913A-8B3A9085F0D4}"/>
              </a:ext>
            </a:extLst>
          </p:cNvPr>
          <p:cNvSpPr>
            <a:spLocks noGrp="1"/>
          </p:cNvSpPr>
          <p:nvPr>
            <p:ph type="dt" sz="quarter" idx="10"/>
          </p:nvPr>
        </p:nvSpPr>
        <p:spPr/>
        <p:txBody>
          <a:bodyPr/>
          <a:lstStyle/>
          <a:p>
            <a:pPr>
              <a:defRPr/>
            </a:pPr>
            <a:r>
              <a:rPr lang="it-IT" altLang="it-IT"/>
              <a:t>last update: </a:t>
            </a:r>
            <a:r>
              <a:rPr lang="it-IT" altLang="it-IT" err="1"/>
              <a:t>Sept</a:t>
            </a:r>
            <a:r>
              <a:rPr lang="it-IT" altLang="it-IT"/>
              <a:t> 2018</a:t>
            </a:r>
          </a:p>
        </p:txBody>
      </p:sp>
      <p:sp>
        <p:nvSpPr>
          <p:cNvPr id="32" name="Segnaposto piè di pagina 4">
            <a:extLst>
              <a:ext uri="{FF2B5EF4-FFF2-40B4-BE49-F238E27FC236}">
                <a16:creationId xmlns:a16="http://schemas.microsoft.com/office/drawing/2014/main" id="{E4073F88-9474-492A-8C32-D5ACF4E38300}"/>
              </a:ext>
            </a:extLst>
          </p:cNvPr>
          <p:cNvSpPr>
            <a:spLocks noGrp="1"/>
          </p:cNvSpPr>
          <p:nvPr>
            <p:ph type="ftr" sz="quarter" idx="11"/>
          </p:nvPr>
        </p:nvSpPr>
        <p:spPr/>
        <p:txBody>
          <a:bodyPr/>
          <a:lstStyle/>
          <a:p>
            <a:pPr>
              <a:defRPr/>
            </a:pPr>
            <a:r>
              <a:rPr lang="it-IT" altLang="it-IT"/>
              <a:t>kathara – [ lab: two hosts ]</a:t>
            </a:r>
          </a:p>
        </p:txBody>
      </p:sp>
      <p:sp>
        <p:nvSpPr>
          <p:cNvPr id="11268" name="Rectangle 2">
            <a:extLst>
              <a:ext uri="{FF2B5EF4-FFF2-40B4-BE49-F238E27FC236}">
                <a16:creationId xmlns:a16="http://schemas.microsoft.com/office/drawing/2014/main" id="{2BC465A8-770C-4A34-B989-7B1A163DAE50}"/>
              </a:ext>
            </a:extLst>
          </p:cNvPr>
          <p:cNvSpPr>
            <a:spLocks noGrp="1" noChangeArrowheads="1"/>
          </p:cNvSpPr>
          <p:nvPr>
            <p:ph type="title"/>
          </p:nvPr>
        </p:nvSpPr>
        <p:spPr/>
        <p:txBody>
          <a:bodyPr/>
          <a:lstStyle/>
          <a:p>
            <a:pPr eaLnBrk="1" hangingPunct="1"/>
            <a:r>
              <a:rPr lang="it-IT" altLang="it-IT"/>
              <a:t>two hosts</a:t>
            </a:r>
          </a:p>
        </p:txBody>
      </p:sp>
      <p:sp>
        <p:nvSpPr>
          <p:cNvPr id="11269" name="Rectangle 32">
            <a:extLst>
              <a:ext uri="{FF2B5EF4-FFF2-40B4-BE49-F238E27FC236}">
                <a16:creationId xmlns:a16="http://schemas.microsoft.com/office/drawing/2014/main" id="{76D3067A-0CFC-4236-83AC-5FD58F4F4FAB}"/>
              </a:ext>
            </a:extLst>
          </p:cNvPr>
          <p:cNvSpPr>
            <a:spLocks noGrp="1" noChangeArrowheads="1"/>
          </p:cNvSpPr>
          <p:nvPr>
            <p:ph type="body" idx="1"/>
          </p:nvPr>
        </p:nvSpPr>
        <p:spPr>
          <a:xfrm>
            <a:off x="495300" y="1412875"/>
            <a:ext cx="8915400" cy="1036638"/>
          </a:xfrm>
        </p:spPr>
        <p:txBody>
          <a:bodyPr/>
          <a:lstStyle/>
          <a:p>
            <a:pPr eaLnBrk="1" hangingPunct="1">
              <a:lnSpc>
                <a:spcPct val="90000"/>
              </a:lnSpc>
            </a:pPr>
            <a:r>
              <a:rPr lang="it-IT" altLang="it-IT"/>
              <a:t>a simple network with two hosts connected to the same collision domain</a:t>
            </a:r>
          </a:p>
        </p:txBody>
      </p:sp>
      <p:sp>
        <p:nvSpPr>
          <p:cNvPr id="11270" name="Line 3">
            <a:extLst>
              <a:ext uri="{FF2B5EF4-FFF2-40B4-BE49-F238E27FC236}">
                <a16:creationId xmlns:a16="http://schemas.microsoft.com/office/drawing/2014/main" id="{BD406635-8F5A-45FC-B6A1-3B411A2DFE4C}"/>
              </a:ext>
            </a:extLst>
          </p:cNvPr>
          <p:cNvSpPr>
            <a:spLocks noChangeShapeType="1"/>
          </p:cNvSpPr>
          <p:nvPr/>
        </p:nvSpPr>
        <p:spPr bwMode="auto">
          <a:xfrm flipH="1">
            <a:off x="7646988" y="2593975"/>
            <a:ext cx="0" cy="306705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271" name="Line 5">
            <a:extLst>
              <a:ext uri="{FF2B5EF4-FFF2-40B4-BE49-F238E27FC236}">
                <a16:creationId xmlns:a16="http://schemas.microsoft.com/office/drawing/2014/main" id="{D93C2403-8E59-4C9A-8C0F-D89F9421358F}"/>
              </a:ext>
            </a:extLst>
          </p:cNvPr>
          <p:cNvSpPr>
            <a:spLocks noChangeShapeType="1"/>
          </p:cNvSpPr>
          <p:nvPr/>
        </p:nvSpPr>
        <p:spPr bwMode="auto">
          <a:xfrm flipH="1">
            <a:off x="3149600" y="3136900"/>
            <a:ext cx="44973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11272" name="Group 6">
            <a:extLst>
              <a:ext uri="{FF2B5EF4-FFF2-40B4-BE49-F238E27FC236}">
                <a16:creationId xmlns:a16="http://schemas.microsoft.com/office/drawing/2014/main" id="{685D1B25-4EE2-45CF-981A-6AD369EE7806}"/>
              </a:ext>
            </a:extLst>
          </p:cNvPr>
          <p:cNvGrpSpPr>
            <a:grpSpLocks/>
          </p:cNvGrpSpPr>
          <p:nvPr/>
        </p:nvGrpSpPr>
        <p:grpSpPr bwMode="auto">
          <a:xfrm>
            <a:off x="1435100" y="2651125"/>
            <a:ext cx="1492250" cy="990600"/>
            <a:chOff x="1316" y="1061"/>
            <a:chExt cx="940" cy="624"/>
          </a:xfrm>
        </p:grpSpPr>
        <p:grpSp>
          <p:nvGrpSpPr>
            <p:cNvPr id="11290" name="Group 7">
              <a:extLst>
                <a:ext uri="{FF2B5EF4-FFF2-40B4-BE49-F238E27FC236}">
                  <a16:creationId xmlns:a16="http://schemas.microsoft.com/office/drawing/2014/main" id="{95498B2C-FD82-4604-8B37-EE8261AC7AF3}"/>
                </a:ext>
              </a:extLst>
            </p:cNvPr>
            <p:cNvGrpSpPr>
              <a:grpSpLocks/>
            </p:cNvGrpSpPr>
            <p:nvPr/>
          </p:nvGrpSpPr>
          <p:grpSpPr bwMode="auto">
            <a:xfrm>
              <a:off x="1316" y="1504"/>
              <a:ext cx="940" cy="181"/>
              <a:chOff x="3026" y="1167"/>
              <a:chExt cx="569" cy="105"/>
            </a:xfrm>
          </p:grpSpPr>
          <p:sp>
            <p:nvSpPr>
              <p:cNvPr id="11294" name="Freeform 8">
                <a:extLst>
                  <a:ext uri="{FF2B5EF4-FFF2-40B4-BE49-F238E27FC236}">
                    <a16:creationId xmlns:a16="http://schemas.microsoft.com/office/drawing/2014/main" id="{679D06EA-5AA0-4C2C-9FC9-AD1D7A64BDD1}"/>
                  </a:ext>
                </a:extLst>
              </p:cNvPr>
              <p:cNvSpPr>
                <a:spLocks/>
              </p:cNvSpPr>
              <p:nvPr/>
            </p:nvSpPr>
            <p:spPr bwMode="auto">
              <a:xfrm>
                <a:off x="3026" y="1167"/>
                <a:ext cx="569" cy="105"/>
              </a:xfrm>
              <a:custGeom>
                <a:avLst/>
                <a:gdLst>
                  <a:gd name="T0" fmla="*/ 17 w 1139"/>
                  <a:gd name="T1" fmla="*/ 0 h 209"/>
                  <a:gd name="T2" fmla="*/ 125 w 1139"/>
                  <a:gd name="T3" fmla="*/ 0 h 209"/>
                  <a:gd name="T4" fmla="*/ 142 w 1139"/>
                  <a:gd name="T5" fmla="*/ 24 h 209"/>
                  <a:gd name="T6" fmla="*/ 142 w 1139"/>
                  <a:gd name="T7" fmla="*/ 25 h 209"/>
                  <a:gd name="T8" fmla="*/ 141 w 1139"/>
                  <a:gd name="T9" fmla="*/ 26 h 209"/>
                  <a:gd name="T10" fmla="*/ 140 w 1139"/>
                  <a:gd name="T11" fmla="*/ 27 h 209"/>
                  <a:gd name="T12" fmla="*/ 2 w 1139"/>
                  <a:gd name="T13" fmla="*/ 27 h 209"/>
                  <a:gd name="T14" fmla="*/ 0 w 1139"/>
                  <a:gd name="T15" fmla="*/ 26 h 209"/>
                  <a:gd name="T16" fmla="*/ 0 w 1139"/>
                  <a:gd name="T17" fmla="*/ 25 h 209"/>
                  <a:gd name="T18" fmla="*/ 0 w 1139"/>
                  <a:gd name="T19" fmla="*/ 24 h 209"/>
                  <a:gd name="T20" fmla="*/ 17 w 1139"/>
                  <a:gd name="T21" fmla="*/ 0 h 2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39" h="209">
                    <a:moveTo>
                      <a:pt x="140" y="0"/>
                    </a:moveTo>
                    <a:lnTo>
                      <a:pt x="1000" y="0"/>
                    </a:lnTo>
                    <a:lnTo>
                      <a:pt x="1137" y="190"/>
                    </a:lnTo>
                    <a:lnTo>
                      <a:pt x="1139" y="198"/>
                    </a:lnTo>
                    <a:lnTo>
                      <a:pt x="1133" y="207"/>
                    </a:lnTo>
                    <a:lnTo>
                      <a:pt x="1125" y="209"/>
                    </a:lnTo>
                    <a:lnTo>
                      <a:pt x="16" y="209"/>
                    </a:lnTo>
                    <a:lnTo>
                      <a:pt x="4" y="206"/>
                    </a:lnTo>
                    <a:lnTo>
                      <a:pt x="0" y="196"/>
                    </a:lnTo>
                    <a:lnTo>
                      <a:pt x="2" y="187"/>
                    </a:lnTo>
                    <a:lnTo>
                      <a:pt x="140" y="0"/>
                    </a:lnTo>
                    <a:close/>
                  </a:path>
                </a:pathLst>
              </a:custGeom>
              <a:solidFill>
                <a:srgbClr val="FFFFFF"/>
              </a:solidFill>
              <a:ln w="3175">
                <a:solidFill>
                  <a:srgbClr val="000000"/>
                </a:solidFill>
                <a:prstDash val="solid"/>
                <a:round/>
                <a:headEnd/>
                <a:tailEnd/>
              </a:ln>
            </p:spPr>
            <p:txBody>
              <a:bodyPr/>
              <a:lstStyle/>
              <a:p>
                <a:endParaRPr lang="en-GB"/>
              </a:p>
            </p:txBody>
          </p:sp>
          <p:sp>
            <p:nvSpPr>
              <p:cNvPr id="11295" name="Freeform 9">
                <a:extLst>
                  <a:ext uri="{FF2B5EF4-FFF2-40B4-BE49-F238E27FC236}">
                    <a16:creationId xmlns:a16="http://schemas.microsoft.com/office/drawing/2014/main" id="{701AC5EB-57EF-474A-BE83-9799AB0CEB9B}"/>
                  </a:ext>
                </a:extLst>
              </p:cNvPr>
              <p:cNvSpPr>
                <a:spLocks/>
              </p:cNvSpPr>
              <p:nvPr/>
            </p:nvSpPr>
            <p:spPr bwMode="auto">
              <a:xfrm>
                <a:off x="3057" y="1190"/>
                <a:ext cx="379" cy="67"/>
              </a:xfrm>
              <a:custGeom>
                <a:avLst/>
                <a:gdLst>
                  <a:gd name="T0" fmla="*/ 13 w 757"/>
                  <a:gd name="T1" fmla="*/ 0 h 133"/>
                  <a:gd name="T2" fmla="*/ 91 w 757"/>
                  <a:gd name="T3" fmla="*/ 0 h 133"/>
                  <a:gd name="T4" fmla="*/ 95 w 757"/>
                  <a:gd name="T5" fmla="*/ 17 h 133"/>
                  <a:gd name="T6" fmla="*/ 0 w 757"/>
                  <a:gd name="T7" fmla="*/ 17 h 133"/>
                  <a:gd name="T8" fmla="*/ 13 w 757"/>
                  <a:gd name="T9" fmla="*/ 0 h 1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7" h="133">
                    <a:moveTo>
                      <a:pt x="101" y="0"/>
                    </a:moveTo>
                    <a:lnTo>
                      <a:pt x="721" y="0"/>
                    </a:lnTo>
                    <a:lnTo>
                      <a:pt x="757" y="133"/>
                    </a:lnTo>
                    <a:lnTo>
                      <a:pt x="0" y="133"/>
                    </a:lnTo>
                    <a:lnTo>
                      <a:pt x="101" y="0"/>
                    </a:lnTo>
                    <a:close/>
                  </a:path>
                </a:pathLst>
              </a:custGeom>
              <a:solidFill>
                <a:srgbClr val="FFFFFF"/>
              </a:solidFill>
              <a:ln w="3175">
                <a:solidFill>
                  <a:srgbClr val="000000"/>
                </a:solidFill>
                <a:prstDash val="solid"/>
                <a:round/>
                <a:headEnd/>
                <a:tailEnd/>
              </a:ln>
            </p:spPr>
            <p:txBody>
              <a:bodyPr/>
              <a:lstStyle/>
              <a:p>
                <a:endParaRPr lang="en-GB"/>
              </a:p>
            </p:txBody>
          </p:sp>
          <p:sp>
            <p:nvSpPr>
              <p:cNvPr id="11296" name="Freeform 10">
                <a:extLst>
                  <a:ext uri="{FF2B5EF4-FFF2-40B4-BE49-F238E27FC236}">
                    <a16:creationId xmlns:a16="http://schemas.microsoft.com/office/drawing/2014/main" id="{374A9FD2-ECEE-456B-9C6C-C88882449651}"/>
                  </a:ext>
                </a:extLst>
              </p:cNvPr>
              <p:cNvSpPr>
                <a:spLocks/>
              </p:cNvSpPr>
              <p:nvPr/>
            </p:nvSpPr>
            <p:spPr bwMode="auto">
              <a:xfrm>
                <a:off x="3448" y="1190"/>
                <a:ext cx="114" cy="67"/>
              </a:xfrm>
              <a:custGeom>
                <a:avLst/>
                <a:gdLst>
                  <a:gd name="T0" fmla="*/ 0 w 229"/>
                  <a:gd name="T1" fmla="*/ 0 h 133"/>
                  <a:gd name="T2" fmla="*/ 17 w 229"/>
                  <a:gd name="T3" fmla="*/ 0 h 133"/>
                  <a:gd name="T4" fmla="*/ 28 w 229"/>
                  <a:gd name="T5" fmla="*/ 17 h 133"/>
                  <a:gd name="T6" fmla="*/ 5 w 229"/>
                  <a:gd name="T7" fmla="*/ 17 h 133"/>
                  <a:gd name="T8" fmla="*/ 0 w 229"/>
                  <a:gd name="T9" fmla="*/ 0 h 1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9" h="133">
                    <a:moveTo>
                      <a:pt x="0" y="0"/>
                    </a:moveTo>
                    <a:lnTo>
                      <a:pt x="136" y="0"/>
                    </a:lnTo>
                    <a:lnTo>
                      <a:pt x="229" y="133"/>
                    </a:lnTo>
                    <a:lnTo>
                      <a:pt x="42" y="133"/>
                    </a:lnTo>
                    <a:lnTo>
                      <a:pt x="0" y="0"/>
                    </a:lnTo>
                    <a:close/>
                  </a:path>
                </a:pathLst>
              </a:custGeom>
              <a:solidFill>
                <a:srgbClr val="FFFFFF"/>
              </a:solidFill>
              <a:ln w="3175">
                <a:solidFill>
                  <a:srgbClr val="000000"/>
                </a:solidFill>
                <a:prstDash val="solid"/>
                <a:round/>
                <a:headEnd/>
                <a:tailEnd/>
              </a:ln>
            </p:spPr>
            <p:txBody>
              <a:bodyPr/>
              <a:lstStyle/>
              <a:p>
                <a:endParaRPr lang="en-GB"/>
              </a:p>
            </p:txBody>
          </p:sp>
        </p:grpSp>
        <p:sp>
          <p:nvSpPr>
            <p:cNvPr id="11291" name="Rectangle 11">
              <a:extLst>
                <a:ext uri="{FF2B5EF4-FFF2-40B4-BE49-F238E27FC236}">
                  <a16:creationId xmlns:a16="http://schemas.microsoft.com/office/drawing/2014/main" id="{3ACA6DBA-911D-4CBD-B12B-9ED5735EA4AD}"/>
                </a:ext>
              </a:extLst>
            </p:cNvPr>
            <p:cNvSpPr>
              <a:spLocks noChangeArrowheads="1"/>
            </p:cNvSpPr>
            <p:nvPr/>
          </p:nvSpPr>
          <p:spPr bwMode="auto">
            <a:xfrm>
              <a:off x="1527" y="1061"/>
              <a:ext cx="518" cy="439"/>
            </a:xfrm>
            <a:prstGeom prst="rect">
              <a:avLst/>
            </a:prstGeom>
            <a:solidFill>
              <a:srgbClr val="FFFFFF"/>
            </a:solidFill>
            <a:ln w="317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1292" name="Rectangle 12">
              <a:extLst>
                <a:ext uri="{FF2B5EF4-FFF2-40B4-BE49-F238E27FC236}">
                  <a16:creationId xmlns:a16="http://schemas.microsoft.com/office/drawing/2014/main" id="{86B650D3-81FD-449F-9B0B-F289CD80BF73}"/>
                </a:ext>
              </a:extLst>
            </p:cNvPr>
            <p:cNvSpPr>
              <a:spLocks noChangeArrowheads="1"/>
            </p:cNvSpPr>
            <p:nvPr/>
          </p:nvSpPr>
          <p:spPr bwMode="auto">
            <a:xfrm>
              <a:off x="1598" y="1121"/>
              <a:ext cx="376" cy="305"/>
            </a:xfrm>
            <a:prstGeom prst="rect">
              <a:avLst/>
            </a:prstGeom>
            <a:solidFill>
              <a:srgbClr val="C44655"/>
            </a:solidFill>
            <a:ln w="317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1600" b="1">
                  <a:solidFill>
                    <a:schemeClr val="bg1"/>
                  </a:solidFill>
                </a:rPr>
                <a:t>pc1</a:t>
              </a:r>
            </a:p>
          </p:txBody>
        </p:sp>
        <p:sp>
          <p:nvSpPr>
            <p:cNvPr id="11293" name="Rectangle 13">
              <a:extLst>
                <a:ext uri="{FF2B5EF4-FFF2-40B4-BE49-F238E27FC236}">
                  <a16:creationId xmlns:a16="http://schemas.microsoft.com/office/drawing/2014/main" id="{A18E7A9F-440E-4F20-8855-7A94BB0EBC6D}"/>
                </a:ext>
              </a:extLst>
            </p:cNvPr>
            <p:cNvSpPr>
              <a:spLocks noChangeArrowheads="1"/>
            </p:cNvSpPr>
            <p:nvPr/>
          </p:nvSpPr>
          <p:spPr bwMode="auto">
            <a:xfrm>
              <a:off x="1926" y="1450"/>
              <a:ext cx="46"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pic>
        <p:nvPicPr>
          <p:cNvPr id="11273" name="Picture 14" descr="scheda-right">
            <a:extLst>
              <a:ext uri="{FF2B5EF4-FFF2-40B4-BE49-F238E27FC236}">
                <a16:creationId xmlns:a16="http://schemas.microsoft.com/office/drawing/2014/main" id="{3B2CD707-1EF3-4F6A-B8C3-AE70838B5B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0638" y="2906713"/>
            <a:ext cx="7461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4" name="Group 15">
            <a:extLst>
              <a:ext uri="{FF2B5EF4-FFF2-40B4-BE49-F238E27FC236}">
                <a16:creationId xmlns:a16="http://schemas.microsoft.com/office/drawing/2014/main" id="{00B27F99-BCE0-4FC4-9DE6-5E5C927FA46F}"/>
              </a:ext>
            </a:extLst>
          </p:cNvPr>
          <p:cNvGrpSpPr>
            <a:grpSpLocks/>
          </p:cNvGrpSpPr>
          <p:nvPr/>
        </p:nvGrpSpPr>
        <p:grpSpPr bwMode="auto">
          <a:xfrm>
            <a:off x="1430338" y="4703763"/>
            <a:ext cx="1492250" cy="990600"/>
            <a:chOff x="1316" y="1061"/>
            <a:chExt cx="940" cy="624"/>
          </a:xfrm>
        </p:grpSpPr>
        <p:grpSp>
          <p:nvGrpSpPr>
            <p:cNvPr id="11283" name="Group 16">
              <a:extLst>
                <a:ext uri="{FF2B5EF4-FFF2-40B4-BE49-F238E27FC236}">
                  <a16:creationId xmlns:a16="http://schemas.microsoft.com/office/drawing/2014/main" id="{B2D58887-0BFC-4860-9E53-FF2CE2209AFD}"/>
                </a:ext>
              </a:extLst>
            </p:cNvPr>
            <p:cNvGrpSpPr>
              <a:grpSpLocks/>
            </p:cNvGrpSpPr>
            <p:nvPr/>
          </p:nvGrpSpPr>
          <p:grpSpPr bwMode="auto">
            <a:xfrm>
              <a:off x="1316" y="1504"/>
              <a:ext cx="940" cy="181"/>
              <a:chOff x="3026" y="1167"/>
              <a:chExt cx="569" cy="105"/>
            </a:xfrm>
          </p:grpSpPr>
          <p:sp>
            <p:nvSpPr>
              <p:cNvPr id="11287" name="Freeform 17">
                <a:extLst>
                  <a:ext uri="{FF2B5EF4-FFF2-40B4-BE49-F238E27FC236}">
                    <a16:creationId xmlns:a16="http://schemas.microsoft.com/office/drawing/2014/main" id="{7DAEE002-4C21-4DDF-BA69-D31BCEDD916F}"/>
                  </a:ext>
                </a:extLst>
              </p:cNvPr>
              <p:cNvSpPr>
                <a:spLocks/>
              </p:cNvSpPr>
              <p:nvPr/>
            </p:nvSpPr>
            <p:spPr bwMode="auto">
              <a:xfrm>
                <a:off x="3026" y="1167"/>
                <a:ext cx="569" cy="105"/>
              </a:xfrm>
              <a:custGeom>
                <a:avLst/>
                <a:gdLst>
                  <a:gd name="T0" fmla="*/ 17 w 1139"/>
                  <a:gd name="T1" fmla="*/ 0 h 209"/>
                  <a:gd name="T2" fmla="*/ 125 w 1139"/>
                  <a:gd name="T3" fmla="*/ 0 h 209"/>
                  <a:gd name="T4" fmla="*/ 142 w 1139"/>
                  <a:gd name="T5" fmla="*/ 24 h 209"/>
                  <a:gd name="T6" fmla="*/ 142 w 1139"/>
                  <a:gd name="T7" fmla="*/ 25 h 209"/>
                  <a:gd name="T8" fmla="*/ 141 w 1139"/>
                  <a:gd name="T9" fmla="*/ 26 h 209"/>
                  <a:gd name="T10" fmla="*/ 140 w 1139"/>
                  <a:gd name="T11" fmla="*/ 27 h 209"/>
                  <a:gd name="T12" fmla="*/ 2 w 1139"/>
                  <a:gd name="T13" fmla="*/ 27 h 209"/>
                  <a:gd name="T14" fmla="*/ 0 w 1139"/>
                  <a:gd name="T15" fmla="*/ 26 h 209"/>
                  <a:gd name="T16" fmla="*/ 0 w 1139"/>
                  <a:gd name="T17" fmla="*/ 25 h 209"/>
                  <a:gd name="T18" fmla="*/ 0 w 1139"/>
                  <a:gd name="T19" fmla="*/ 24 h 209"/>
                  <a:gd name="T20" fmla="*/ 17 w 1139"/>
                  <a:gd name="T21" fmla="*/ 0 h 2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39" h="209">
                    <a:moveTo>
                      <a:pt x="140" y="0"/>
                    </a:moveTo>
                    <a:lnTo>
                      <a:pt x="1000" y="0"/>
                    </a:lnTo>
                    <a:lnTo>
                      <a:pt x="1137" y="190"/>
                    </a:lnTo>
                    <a:lnTo>
                      <a:pt x="1139" y="198"/>
                    </a:lnTo>
                    <a:lnTo>
                      <a:pt x="1133" y="207"/>
                    </a:lnTo>
                    <a:lnTo>
                      <a:pt x="1125" y="209"/>
                    </a:lnTo>
                    <a:lnTo>
                      <a:pt x="16" y="209"/>
                    </a:lnTo>
                    <a:lnTo>
                      <a:pt x="4" y="206"/>
                    </a:lnTo>
                    <a:lnTo>
                      <a:pt x="0" y="196"/>
                    </a:lnTo>
                    <a:lnTo>
                      <a:pt x="2" y="187"/>
                    </a:lnTo>
                    <a:lnTo>
                      <a:pt x="140" y="0"/>
                    </a:lnTo>
                    <a:close/>
                  </a:path>
                </a:pathLst>
              </a:custGeom>
              <a:solidFill>
                <a:srgbClr val="FFFFFF"/>
              </a:solidFill>
              <a:ln w="3175">
                <a:solidFill>
                  <a:srgbClr val="000000"/>
                </a:solidFill>
                <a:prstDash val="solid"/>
                <a:round/>
                <a:headEnd/>
                <a:tailEnd/>
              </a:ln>
            </p:spPr>
            <p:txBody>
              <a:bodyPr/>
              <a:lstStyle/>
              <a:p>
                <a:endParaRPr lang="en-GB"/>
              </a:p>
            </p:txBody>
          </p:sp>
          <p:sp>
            <p:nvSpPr>
              <p:cNvPr id="11288" name="Freeform 18">
                <a:extLst>
                  <a:ext uri="{FF2B5EF4-FFF2-40B4-BE49-F238E27FC236}">
                    <a16:creationId xmlns:a16="http://schemas.microsoft.com/office/drawing/2014/main" id="{A1F7FA23-BDC0-448F-89B3-7FBE829BEC41}"/>
                  </a:ext>
                </a:extLst>
              </p:cNvPr>
              <p:cNvSpPr>
                <a:spLocks/>
              </p:cNvSpPr>
              <p:nvPr/>
            </p:nvSpPr>
            <p:spPr bwMode="auto">
              <a:xfrm>
                <a:off x="3057" y="1190"/>
                <a:ext cx="379" cy="67"/>
              </a:xfrm>
              <a:custGeom>
                <a:avLst/>
                <a:gdLst>
                  <a:gd name="T0" fmla="*/ 13 w 757"/>
                  <a:gd name="T1" fmla="*/ 0 h 133"/>
                  <a:gd name="T2" fmla="*/ 91 w 757"/>
                  <a:gd name="T3" fmla="*/ 0 h 133"/>
                  <a:gd name="T4" fmla="*/ 95 w 757"/>
                  <a:gd name="T5" fmla="*/ 17 h 133"/>
                  <a:gd name="T6" fmla="*/ 0 w 757"/>
                  <a:gd name="T7" fmla="*/ 17 h 133"/>
                  <a:gd name="T8" fmla="*/ 13 w 757"/>
                  <a:gd name="T9" fmla="*/ 0 h 1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7" h="133">
                    <a:moveTo>
                      <a:pt x="101" y="0"/>
                    </a:moveTo>
                    <a:lnTo>
                      <a:pt x="721" y="0"/>
                    </a:lnTo>
                    <a:lnTo>
                      <a:pt x="757" y="133"/>
                    </a:lnTo>
                    <a:lnTo>
                      <a:pt x="0" y="133"/>
                    </a:lnTo>
                    <a:lnTo>
                      <a:pt x="101" y="0"/>
                    </a:lnTo>
                    <a:close/>
                  </a:path>
                </a:pathLst>
              </a:custGeom>
              <a:solidFill>
                <a:srgbClr val="FFFFFF"/>
              </a:solidFill>
              <a:ln w="3175">
                <a:solidFill>
                  <a:srgbClr val="000000"/>
                </a:solidFill>
                <a:prstDash val="solid"/>
                <a:round/>
                <a:headEnd/>
                <a:tailEnd/>
              </a:ln>
            </p:spPr>
            <p:txBody>
              <a:bodyPr/>
              <a:lstStyle/>
              <a:p>
                <a:endParaRPr lang="en-GB"/>
              </a:p>
            </p:txBody>
          </p:sp>
          <p:sp>
            <p:nvSpPr>
              <p:cNvPr id="11289" name="Freeform 19">
                <a:extLst>
                  <a:ext uri="{FF2B5EF4-FFF2-40B4-BE49-F238E27FC236}">
                    <a16:creationId xmlns:a16="http://schemas.microsoft.com/office/drawing/2014/main" id="{6B1A53CD-69BF-4187-964A-0DA2AF9644D9}"/>
                  </a:ext>
                </a:extLst>
              </p:cNvPr>
              <p:cNvSpPr>
                <a:spLocks/>
              </p:cNvSpPr>
              <p:nvPr/>
            </p:nvSpPr>
            <p:spPr bwMode="auto">
              <a:xfrm>
                <a:off x="3448" y="1190"/>
                <a:ext cx="114" cy="67"/>
              </a:xfrm>
              <a:custGeom>
                <a:avLst/>
                <a:gdLst>
                  <a:gd name="T0" fmla="*/ 0 w 229"/>
                  <a:gd name="T1" fmla="*/ 0 h 133"/>
                  <a:gd name="T2" fmla="*/ 17 w 229"/>
                  <a:gd name="T3" fmla="*/ 0 h 133"/>
                  <a:gd name="T4" fmla="*/ 28 w 229"/>
                  <a:gd name="T5" fmla="*/ 17 h 133"/>
                  <a:gd name="T6" fmla="*/ 5 w 229"/>
                  <a:gd name="T7" fmla="*/ 17 h 133"/>
                  <a:gd name="T8" fmla="*/ 0 w 229"/>
                  <a:gd name="T9" fmla="*/ 0 h 1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9" h="133">
                    <a:moveTo>
                      <a:pt x="0" y="0"/>
                    </a:moveTo>
                    <a:lnTo>
                      <a:pt x="136" y="0"/>
                    </a:lnTo>
                    <a:lnTo>
                      <a:pt x="229" y="133"/>
                    </a:lnTo>
                    <a:lnTo>
                      <a:pt x="42" y="133"/>
                    </a:lnTo>
                    <a:lnTo>
                      <a:pt x="0" y="0"/>
                    </a:lnTo>
                    <a:close/>
                  </a:path>
                </a:pathLst>
              </a:custGeom>
              <a:solidFill>
                <a:srgbClr val="FFFFFF"/>
              </a:solidFill>
              <a:ln w="3175">
                <a:solidFill>
                  <a:srgbClr val="000000"/>
                </a:solidFill>
                <a:prstDash val="solid"/>
                <a:round/>
                <a:headEnd/>
                <a:tailEnd/>
              </a:ln>
            </p:spPr>
            <p:txBody>
              <a:bodyPr/>
              <a:lstStyle/>
              <a:p>
                <a:endParaRPr lang="en-GB"/>
              </a:p>
            </p:txBody>
          </p:sp>
        </p:grpSp>
        <p:sp>
          <p:nvSpPr>
            <p:cNvPr id="11284" name="Rectangle 20">
              <a:extLst>
                <a:ext uri="{FF2B5EF4-FFF2-40B4-BE49-F238E27FC236}">
                  <a16:creationId xmlns:a16="http://schemas.microsoft.com/office/drawing/2014/main" id="{66D5CE31-154D-4AFE-9D79-0AF1C7A2FB33}"/>
                </a:ext>
              </a:extLst>
            </p:cNvPr>
            <p:cNvSpPr>
              <a:spLocks noChangeArrowheads="1"/>
            </p:cNvSpPr>
            <p:nvPr/>
          </p:nvSpPr>
          <p:spPr bwMode="auto">
            <a:xfrm>
              <a:off x="1527" y="1061"/>
              <a:ext cx="518" cy="439"/>
            </a:xfrm>
            <a:prstGeom prst="rect">
              <a:avLst/>
            </a:prstGeom>
            <a:solidFill>
              <a:srgbClr val="FFFFFF"/>
            </a:solidFill>
            <a:ln w="317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1285" name="Rectangle 21">
              <a:extLst>
                <a:ext uri="{FF2B5EF4-FFF2-40B4-BE49-F238E27FC236}">
                  <a16:creationId xmlns:a16="http://schemas.microsoft.com/office/drawing/2014/main" id="{5DC876B8-980F-4EA4-B392-EB6BC10FC1B7}"/>
                </a:ext>
              </a:extLst>
            </p:cNvPr>
            <p:cNvSpPr>
              <a:spLocks noChangeArrowheads="1"/>
            </p:cNvSpPr>
            <p:nvPr/>
          </p:nvSpPr>
          <p:spPr bwMode="auto">
            <a:xfrm>
              <a:off x="1598" y="1121"/>
              <a:ext cx="376" cy="305"/>
            </a:xfrm>
            <a:prstGeom prst="rect">
              <a:avLst/>
            </a:prstGeom>
            <a:solidFill>
              <a:srgbClr val="C44655"/>
            </a:solidFill>
            <a:ln w="317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1600" b="1">
                  <a:solidFill>
                    <a:schemeClr val="bg1"/>
                  </a:solidFill>
                </a:rPr>
                <a:t>pc2</a:t>
              </a:r>
            </a:p>
          </p:txBody>
        </p:sp>
        <p:sp>
          <p:nvSpPr>
            <p:cNvPr id="11286" name="Rectangle 22">
              <a:extLst>
                <a:ext uri="{FF2B5EF4-FFF2-40B4-BE49-F238E27FC236}">
                  <a16:creationId xmlns:a16="http://schemas.microsoft.com/office/drawing/2014/main" id="{21C83070-B801-4F00-9A26-70F1E4D075FD}"/>
                </a:ext>
              </a:extLst>
            </p:cNvPr>
            <p:cNvSpPr>
              <a:spLocks noChangeArrowheads="1"/>
            </p:cNvSpPr>
            <p:nvPr/>
          </p:nvSpPr>
          <p:spPr bwMode="auto">
            <a:xfrm>
              <a:off x="1926" y="1450"/>
              <a:ext cx="46"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pic>
        <p:nvPicPr>
          <p:cNvPr id="11275" name="Picture 23" descr="scheda-right">
            <a:extLst>
              <a:ext uri="{FF2B5EF4-FFF2-40B4-BE49-F238E27FC236}">
                <a16:creationId xmlns:a16="http://schemas.microsoft.com/office/drawing/2014/main" id="{17E73C41-3D56-4DEF-9383-40E04B80E2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0638" y="4930775"/>
            <a:ext cx="7461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6" name="Line 24">
            <a:extLst>
              <a:ext uri="{FF2B5EF4-FFF2-40B4-BE49-F238E27FC236}">
                <a16:creationId xmlns:a16="http://schemas.microsoft.com/office/drawing/2014/main" id="{872442EE-CC0A-498E-B613-047BD85B3DC7}"/>
              </a:ext>
            </a:extLst>
          </p:cNvPr>
          <p:cNvSpPr>
            <a:spLocks noChangeShapeType="1"/>
          </p:cNvSpPr>
          <p:nvPr/>
        </p:nvSpPr>
        <p:spPr bwMode="auto">
          <a:xfrm flipH="1">
            <a:off x="3149600" y="5084763"/>
            <a:ext cx="44973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277" name="Text Box 25">
            <a:extLst>
              <a:ext uri="{FF2B5EF4-FFF2-40B4-BE49-F238E27FC236}">
                <a16:creationId xmlns:a16="http://schemas.microsoft.com/office/drawing/2014/main" id="{E790824C-5B95-45C2-BD6E-3FB57A17308E}"/>
              </a:ext>
            </a:extLst>
          </p:cNvPr>
          <p:cNvSpPr txBox="1">
            <a:spLocks noChangeArrowheads="1"/>
          </p:cNvSpPr>
          <p:nvPr/>
        </p:nvSpPr>
        <p:spPr bwMode="auto">
          <a:xfrm>
            <a:off x="2730500" y="2492375"/>
            <a:ext cx="682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1278" name="Text Box 26">
            <a:extLst>
              <a:ext uri="{FF2B5EF4-FFF2-40B4-BE49-F238E27FC236}">
                <a16:creationId xmlns:a16="http://schemas.microsoft.com/office/drawing/2014/main" id="{ACE2D7DB-A769-4CF3-B5A1-E9DB17B9A7B9}"/>
              </a:ext>
            </a:extLst>
          </p:cNvPr>
          <p:cNvSpPr txBox="1">
            <a:spLocks noChangeArrowheads="1"/>
          </p:cNvSpPr>
          <p:nvPr/>
        </p:nvSpPr>
        <p:spPr bwMode="auto">
          <a:xfrm>
            <a:off x="2730500" y="4522788"/>
            <a:ext cx="682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1279" name="Text Box 27">
            <a:extLst>
              <a:ext uri="{FF2B5EF4-FFF2-40B4-BE49-F238E27FC236}">
                <a16:creationId xmlns:a16="http://schemas.microsoft.com/office/drawing/2014/main" id="{E9598FF6-AB39-48B3-9C12-D5BAFF816B34}"/>
              </a:ext>
            </a:extLst>
          </p:cNvPr>
          <p:cNvSpPr txBox="1">
            <a:spLocks noChangeArrowheads="1"/>
          </p:cNvSpPr>
          <p:nvPr/>
        </p:nvSpPr>
        <p:spPr bwMode="auto">
          <a:xfrm>
            <a:off x="1506538" y="5754688"/>
            <a:ext cx="1476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10.0.0.2/24</a:t>
            </a:r>
          </a:p>
        </p:txBody>
      </p:sp>
      <p:sp>
        <p:nvSpPr>
          <p:cNvPr id="11280" name="Text Box 28">
            <a:extLst>
              <a:ext uri="{FF2B5EF4-FFF2-40B4-BE49-F238E27FC236}">
                <a16:creationId xmlns:a16="http://schemas.microsoft.com/office/drawing/2014/main" id="{C2E7DB04-9865-4237-B352-24AE2D4F02D5}"/>
              </a:ext>
            </a:extLst>
          </p:cNvPr>
          <p:cNvSpPr txBox="1">
            <a:spLocks noChangeArrowheads="1"/>
          </p:cNvSpPr>
          <p:nvPr/>
        </p:nvSpPr>
        <p:spPr bwMode="auto">
          <a:xfrm>
            <a:off x="1435100" y="3717925"/>
            <a:ext cx="1476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10.0.0.1/24</a:t>
            </a:r>
          </a:p>
        </p:txBody>
      </p:sp>
      <p:sp>
        <p:nvSpPr>
          <p:cNvPr id="11281" name="Text Box 29">
            <a:extLst>
              <a:ext uri="{FF2B5EF4-FFF2-40B4-BE49-F238E27FC236}">
                <a16:creationId xmlns:a16="http://schemas.microsoft.com/office/drawing/2014/main" id="{1918E290-78D3-43F9-A6E0-60363528070E}"/>
              </a:ext>
            </a:extLst>
          </p:cNvPr>
          <p:cNvSpPr txBox="1">
            <a:spLocks noChangeArrowheads="1"/>
          </p:cNvSpPr>
          <p:nvPr/>
        </p:nvSpPr>
        <p:spPr bwMode="auto">
          <a:xfrm>
            <a:off x="6999288" y="5734050"/>
            <a:ext cx="1476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10.0.0.0/24</a:t>
            </a:r>
          </a:p>
        </p:txBody>
      </p:sp>
      <p:sp>
        <p:nvSpPr>
          <p:cNvPr id="11282" name="Text Box 31">
            <a:extLst>
              <a:ext uri="{FF2B5EF4-FFF2-40B4-BE49-F238E27FC236}">
                <a16:creationId xmlns:a16="http://schemas.microsoft.com/office/drawing/2014/main" id="{61C03795-9E03-4278-B2D9-C2F793900324}"/>
              </a:ext>
            </a:extLst>
          </p:cNvPr>
          <p:cNvSpPr txBox="1">
            <a:spLocks noChangeArrowheads="1"/>
          </p:cNvSpPr>
          <p:nvPr/>
        </p:nvSpPr>
        <p:spPr bwMode="auto">
          <a:xfrm>
            <a:off x="5035550" y="3860800"/>
            <a:ext cx="26289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400"/>
              <a:t>collision domain 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egnaposto data 2">
            <a:extLst>
              <a:ext uri="{FF2B5EF4-FFF2-40B4-BE49-F238E27FC236}">
                <a16:creationId xmlns:a16="http://schemas.microsoft.com/office/drawing/2014/main" id="{BCBA4049-B581-4994-B746-1A23AD272BCD}"/>
              </a:ext>
            </a:extLst>
          </p:cNvPr>
          <p:cNvSpPr>
            <a:spLocks noGrp="1"/>
          </p:cNvSpPr>
          <p:nvPr>
            <p:ph type="dt" sz="quarter" idx="10"/>
          </p:nvPr>
        </p:nvSpPr>
        <p:spPr/>
        <p:txBody>
          <a:bodyPr/>
          <a:lstStyle/>
          <a:p>
            <a:pPr>
              <a:defRPr/>
            </a:pPr>
            <a:r>
              <a:rPr lang="it-IT" altLang="it-IT"/>
              <a:t>last update: </a:t>
            </a:r>
            <a:r>
              <a:rPr lang="it-IT" altLang="it-IT" err="1"/>
              <a:t>Sept</a:t>
            </a:r>
            <a:r>
              <a:rPr lang="it-IT" altLang="it-IT"/>
              <a:t> 2018</a:t>
            </a:r>
          </a:p>
        </p:txBody>
      </p:sp>
      <p:sp>
        <p:nvSpPr>
          <p:cNvPr id="31" name="Segnaposto piè di pagina 3">
            <a:extLst>
              <a:ext uri="{FF2B5EF4-FFF2-40B4-BE49-F238E27FC236}">
                <a16:creationId xmlns:a16="http://schemas.microsoft.com/office/drawing/2014/main" id="{36127AF7-FBBC-41F0-A966-4C9805510F2E}"/>
              </a:ext>
            </a:extLst>
          </p:cNvPr>
          <p:cNvSpPr>
            <a:spLocks noGrp="1"/>
          </p:cNvSpPr>
          <p:nvPr>
            <p:ph type="ftr" sz="quarter" idx="11"/>
          </p:nvPr>
        </p:nvSpPr>
        <p:spPr/>
        <p:txBody>
          <a:bodyPr/>
          <a:lstStyle/>
          <a:p>
            <a:pPr>
              <a:defRPr/>
            </a:pPr>
            <a:r>
              <a:rPr lang="it-IT" altLang="it-IT"/>
              <a:t>kathara – [ lab: two hosts ]</a:t>
            </a:r>
          </a:p>
        </p:txBody>
      </p:sp>
      <p:grpSp>
        <p:nvGrpSpPr>
          <p:cNvPr id="12292" name="Group 41">
            <a:extLst>
              <a:ext uri="{FF2B5EF4-FFF2-40B4-BE49-F238E27FC236}">
                <a16:creationId xmlns:a16="http://schemas.microsoft.com/office/drawing/2014/main" id="{83F7DCA4-0A1C-4ABA-BC5A-2D17DDEB0D0C}"/>
              </a:ext>
            </a:extLst>
          </p:cNvPr>
          <p:cNvGrpSpPr>
            <a:grpSpLocks/>
          </p:cNvGrpSpPr>
          <p:nvPr/>
        </p:nvGrpSpPr>
        <p:grpSpPr bwMode="auto">
          <a:xfrm>
            <a:off x="238125" y="1268413"/>
            <a:ext cx="9431338" cy="5113337"/>
            <a:chOff x="150" y="799"/>
            <a:chExt cx="5941" cy="3221"/>
          </a:xfrm>
        </p:grpSpPr>
        <p:sp>
          <p:nvSpPr>
            <p:cNvPr id="12300" name="Rectangle 15">
              <a:extLst>
                <a:ext uri="{FF2B5EF4-FFF2-40B4-BE49-F238E27FC236}">
                  <a16:creationId xmlns:a16="http://schemas.microsoft.com/office/drawing/2014/main" id="{0D5B386B-F5D0-454E-BD3A-1BA660D6D26C}"/>
                </a:ext>
              </a:extLst>
            </p:cNvPr>
            <p:cNvSpPr>
              <a:spLocks noChangeArrowheads="1"/>
            </p:cNvSpPr>
            <p:nvPr/>
          </p:nvSpPr>
          <p:spPr bwMode="auto">
            <a:xfrm>
              <a:off x="150" y="935"/>
              <a:ext cx="5941" cy="3085"/>
            </a:xfrm>
            <a:prstGeom prst="rect">
              <a:avLst/>
            </a:prstGeom>
            <a:noFill/>
            <a:ln w="38100">
              <a:solidFill>
                <a:srgbClr val="FF572F"/>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12301" name="Text Box 16">
              <a:extLst>
                <a:ext uri="{FF2B5EF4-FFF2-40B4-BE49-F238E27FC236}">
                  <a16:creationId xmlns:a16="http://schemas.microsoft.com/office/drawing/2014/main" id="{383787D9-87A6-4050-B5D8-9DF33407817B}"/>
                </a:ext>
              </a:extLst>
            </p:cNvPr>
            <p:cNvSpPr txBox="1">
              <a:spLocks noChangeArrowheads="1"/>
            </p:cNvSpPr>
            <p:nvPr/>
          </p:nvSpPr>
          <p:spPr bwMode="auto">
            <a:xfrm>
              <a:off x="157" y="1131"/>
              <a:ext cx="5934" cy="288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600" b="1" dirty="0" err="1">
                  <a:latin typeface="Lucida Console" panose="020B0609040504020204" pitchFamily="49" charset="0"/>
                </a:rPr>
                <a:t>user@localhost</a:t>
              </a:r>
              <a:r>
                <a:rPr lang="it-IT" altLang="it-IT" sz="1600" b="1" dirty="0">
                  <a:latin typeface="Lucida Console" panose="020B0609040504020204" pitchFamily="49" charset="0"/>
                </a:rPr>
                <a:t>:</a:t>
              </a:r>
              <a:r>
                <a:rPr lang="en-US" altLang="it-IT" sz="1600" b="1" dirty="0">
                  <a:latin typeface="Lucida Console" panose="020B0609040504020204" pitchFamily="49" charset="0"/>
                </a:rPr>
                <a:t>~</a:t>
              </a:r>
              <a:r>
                <a:rPr lang="it-IT" altLang="it-IT" sz="1600" b="1" dirty="0">
                  <a:latin typeface="Lucida Console" panose="020B0609040504020204" pitchFamily="49" charset="0"/>
                </a:rPr>
                <a:t>$ </a:t>
              </a:r>
              <a:r>
                <a:rPr lang="en-US" altLang="it-IT" sz="1600" b="1" dirty="0" err="1">
                  <a:latin typeface="Lucida Console" panose="020B0609040504020204" pitchFamily="49" charset="0"/>
                </a:rPr>
                <a:t>vstart</a:t>
              </a:r>
              <a:r>
                <a:rPr lang="en-US" altLang="it-IT" sz="1600" b="1" dirty="0">
                  <a:latin typeface="Lucida Console" panose="020B0609040504020204" pitchFamily="49" charset="0"/>
                </a:rPr>
                <a:t> --eth 0:A –n pc1</a:t>
              </a:r>
            </a:p>
            <a:p>
              <a:pPr eaLnBrk="1" hangingPunct="1">
                <a:spcBef>
                  <a:spcPct val="0"/>
                </a:spcBef>
                <a:buClrTx/>
                <a:buSzTx/>
                <a:buFontTx/>
                <a:buNone/>
              </a:pPr>
              <a:endParaRPr lang="en-US" altLang="it-IT" sz="1600" b="1" dirty="0">
                <a:latin typeface="Lucida Console" panose="020B0609040504020204" pitchFamily="49" charset="0"/>
              </a:endParaRPr>
            </a:p>
            <a:p>
              <a:pPr eaLnBrk="1" hangingPunct="1">
                <a:spcBef>
                  <a:spcPct val="0"/>
                </a:spcBef>
                <a:buClrTx/>
                <a:buSzTx/>
                <a:buFontTx/>
                <a:buNone/>
              </a:pPr>
              <a:r>
                <a:rPr lang="en-US" altLang="it-IT" sz="1600" b="1" dirty="0">
                  <a:latin typeface="Lucida Console" panose="020B0609040504020204" pitchFamily="49" charset="0"/>
                </a:rPr>
                <a:t>========================= Starting Lab ==========================</a:t>
              </a:r>
            </a:p>
            <a:p>
              <a:pPr eaLnBrk="1" hangingPunct="1">
                <a:spcBef>
                  <a:spcPct val="0"/>
                </a:spcBef>
                <a:buClrTx/>
                <a:buSzTx/>
                <a:buFontTx/>
                <a:buNone/>
              </a:pPr>
              <a:r>
                <a:rPr lang="en-US" altLang="it-IT" sz="1600" b="1" dirty="0">
                  <a:latin typeface="Lucida Console" panose="020B0609040504020204" pitchFamily="49" charset="0"/>
                </a:rPr>
                <a:t>bb423a23157cde000990e9a94dab36928d0ba0aecff38570d653e8b60b429550</a:t>
              </a:r>
            </a:p>
            <a:p>
              <a:pPr eaLnBrk="1" hangingPunct="1">
                <a:spcBef>
                  <a:spcPct val="0"/>
                </a:spcBef>
                <a:buClrTx/>
                <a:buSzTx/>
                <a:buFontTx/>
                <a:buNone/>
              </a:pPr>
              <a:r>
                <a:rPr lang="en-US" altLang="it-IT" sz="1600" b="1" dirty="0">
                  <a:latin typeface="Lucida Console" panose="020B0609040504020204" pitchFamily="49" charset="0"/>
                </a:rPr>
                <a:t>6ff9da2ece5f418d7fbf89f0b382e33bc9a4aadbe90f9ebaa1c2b203f005a76a</a:t>
              </a:r>
            </a:p>
            <a:p>
              <a:pPr eaLnBrk="1" hangingPunct="1">
                <a:spcBef>
                  <a:spcPct val="0"/>
                </a:spcBef>
                <a:buClrTx/>
                <a:buSzTx/>
                <a:buFontTx/>
                <a:buNone/>
              </a:pPr>
              <a:endParaRPr lang="en-US" altLang="it-IT" sz="1600" b="1" dirty="0">
                <a:latin typeface="Lucida Console" panose="020B0609040504020204" pitchFamily="49" charset="0"/>
              </a:endParaRPr>
            </a:p>
            <a:p>
              <a:pPr eaLnBrk="1" hangingPunct="1">
                <a:spcBef>
                  <a:spcPct val="0"/>
                </a:spcBef>
                <a:buClrTx/>
                <a:buSzTx/>
                <a:buFontTx/>
                <a:buNone/>
              </a:pPr>
              <a:endParaRPr lang="en-US" altLang="it-IT" sz="1600" b="1" dirty="0">
                <a:latin typeface="Lucida Console" panose="020B0609040504020204" pitchFamily="49" charset="0"/>
              </a:endParaRPr>
            </a:p>
            <a:p>
              <a:pPr eaLnBrk="1" hangingPunct="1">
                <a:spcBef>
                  <a:spcPct val="0"/>
                </a:spcBef>
                <a:buClrTx/>
                <a:buSzTx/>
                <a:buFontTx/>
                <a:buNone/>
              </a:pPr>
              <a:endParaRPr lang="it-IT" altLang="it-IT" sz="1600" b="1" dirty="0">
                <a:latin typeface="Lucida Console" panose="020B0609040504020204" pitchFamily="49" charset="0"/>
              </a:endParaRPr>
            </a:p>
            <a:p>
              <a:pPr eaLnBrk="1" hangingPunct="1">
                <a:spcBef>
                  <a:spcPct val="0"/>
                </a:spcBef>
                <a:buClrTx/>
                <a:buSzTx/>
                <a:buFontTx/>
                <a:buNone/>
              </a:pPr>
              <a:endParaRPr lang="it-IT" altLang="it-IT" sz="1600" b="1" dirty="0">
                <a:latin typeface="Lucida Console" panose="020B0609040504020204" pitchFamily="49" charset="0"/>
              </a:endParaRPr>
            </a:p>
            <a:p>
              <a:pPr eaLnBrk="1" hangingPunct="1">
                <a:spcBef>
                  <a:spcPct val="0"/>
                </a:spcBef>
                <a:buClrTx/>
                <a:buSzTx/>
                <a:buFontTx/>
                <a:buNone/>
              </a:pPr>
              <a:r>
                <a:rPr lang="it-IT" altLang="it-IT" sz="1600" b="1" dirty="0" err="1">
                  <a:latin typeface="Lucida Console" panose="020B0609040504020204" pitchFamily="49" charset="0"/>
                </a:rPr>
                <a:t>user@localhost</a:t>
              </a:r>
              <a:r>
                <a:rPr lang="it-IT" altLang="it-IT" sz="1600" b="1" dirty="0">
                  <a:latin typeface="Lucida Console" panose="020B0609040504020204" pitchFamily="49" charset="0"/>
                </a:rPr>
                <a:t>:~$ </a:t>
              </a:r>
              <a:r>
                <a:rPr lang="en-US" altLang="it-IT" sz="1600" b="1" dirty="0" err="1">
                  <a:latin typeface="Lucida Console" panose="020B0609040504020204" pitchFamily="49" charset="0"/>
                </a:rPr>
                <a:t>vstart</a:t>
              </a:r>
              <a:r>
                <a:rPr lang="en-US" altLang="it-IT" sz="1600" b="1" dirty="0">
                  <a:latin typeface="Lucida Console" panose="020B0609040504020204" pitchFamily="49" charset="0"/>
                </a:rPr>
                <a:t> --eth 0:A –n pc2</a:t>
              </a:r>
              <a:endParaRPr lang="it-IT" altLang="it-IT" sz="1600" b="1" dirty="0">
                <a:latin typeface="Lucida Console" panose="020B0609040504020204" pitchFamily="49" charset="0"/>
              </a:endParaRPr>
            </a:p>
            <a:p>
              <a:pPr eaLnBrk="1" hangingPunct="1">
                <a:spcBef>
                  <a:spcPct val="0"/>
                </a:spcBef>
                <a:buClrTx/>
                <a:buSzTx/>
                <a:buFontTx/>
                <a:buNone/>
              </a:pPr>
              <a:endParaRPr lang="it-IT" altLang="it-IT" sz="1600" b="1" dirty="0">
                <a:latin typeface="Lucida Console" panose="020B0609040504020204" pitchFamily="49" charset="0"/>
              </a:endParaRPr>
            </a:p>
            <a:p>
              <a:pPr eaLnBrk="1" hangingPunct="1">
                <a:spcBef>
                  <a:spcPct val="0"/>
                </a:spcBef>
                <a:buClrTx/>
                <a:buSzTx/>
                <a:buFontTx/>
                <a:buNone/>
              </a:pPr>
              <a:r>
                <a:rPr lang="it-IT" altLang="it-IT" sz="1600" b="1" dirty="0">
                  <a:latin typeface="Lucida Console" panose="020B0609040504020204" pitchFamily="49" charset="0"/>
                </a:rPr>
                <a:t>========================= </a:t>
              </a:r>
              <a:r>
                <a:rPr lang="it-IT" altLang="it-IT" sz="1600" b="1" dirty="0" err="1">
                  <a:latin typeface="Lucida Console" panose="020B0609040504020204" pitchFamily="49" charset="0"/>
                </a:rPr>
                <a:t>Starting</a:t>
              </a:r>
              <a:r>
                <a:rPr lang="it-IT" altLang="it-IT" sz="1600" b="1" dirty="0">
                  <a:latin typeface="Lucida Console" panose="020B0609040504020204" pitchFamily="49" charset="0"/>
                </a:rPr>
                <a:t> Lab ==========================</a:t>
              </a:r>
            </a:p>
            <a:p>
              <a:pPr eaLnBrk="1" hangingPunct="1">
                <a:spcBef>
                  <a:spcPct val="0"/>
                </a:spcBef>
                <a:buClrTx/>
                <a:buSzTx/>
                <a:buFontTx/>
                <a:buNone/>
              </a:pPr>
              <a:r>
                <a:rPr lang="it-IT" altLang="it-IT" sz="1600" b="1" dirty="0" err="1">
                  <a:latin typeface="Lucida Console" panose="020B0609040504020204" pitchFamily="49" charset="0"/>
                </a:rPr>
                <a:t>Error</a:t>
              </a:r>
              <a:r>
                <a:rPr lang="it-IT" altLang="it-IT" sz="1600" b="1" dirty="0">
                  <a:latin typeface="Lucida Console" panose="020B0609040504020204" pitchFamily="49" charset="0"/>
                </a:rPr>
                <a:t> </a:t>
              </a:r>
              <a:r>
                <a:rPr lang="it-IT" altLang="it-IT" sz="1600" b="1" dirty="0" err="1">
                  <a:latin typeface="Lucida Console" panose="020B0609040504020204" pitchFamily="49" charset="0"/>
                </a:rPr>
                <a:t>response</a:t>
              </a:r>
              <a:r>
                <a:rPr lang="it-IT" altLang="it-IT" sz="1600" b="1" dirty="0">
                  <a:latin typeface="Lucida Console" panose="020B0609040504020204" pitchFamily="49" charset="0"/>
                </a:rPr>
                <a:t> from </a:t>
              </a:r>
              <a:r>
                <a:rPr lang="it-IT" altLang="it-IT" sz="1600" b="1" dirty="0" err="1">
                  <a:latin typeface="Lucida Console" panose="020B0609040504020204" pitchFamily="49" charset="0"/>
                </a:rPr>
                <a:t>daemon</a:t>
              </a:r>
              <a:r>
                <a:rPr lang="it-IT" altLang="it-IT" sz="1600" b="1" dirty="0">
                  <a:latin typeface="Lucida Console" panose="020B0609040504020204" pitchFamily="49" charset="0"/>
                </a:rPr>
                <a:t>: network with name </a:t>
              </a:r>
              <a:r>
                <a:rPr lang="it-IT" altLang="it-IT" sz="1600" b="1" dirty="0" err="1">
                  <a:latin typeface="Lucida Console" panose="020B0609040504020204" pitchFamily="49" charset="0"/>
                </a:rPr>
                <a:t>netkit_nt_A</a:t>
              </a:r>
              <a:r>
                <a:rPr lang="it-IT" altLang="it-IT" sz="1600" b="1" dirty="0">
                  <a:latin typeface="Lucida Console" panose="020B0609040504020204" pitchFamily="49" charset="0"/>
                </a:rPr>
                <a:t> </a:t>
              </a:r>
              <a:r>
                <a:rPr lang="it-IT" altLang="it-IT" sz="1600" b="1" dirty="0" err="1">
                  <a:latin typeface="Lucida Console" panose="020B0609040504020204" pitchFamily="49" charset="0"/>
                </a:rPr>
                <a:t>already</a:t>
              </a:r>
              <a:r>
                <a:rPr lang="it-IT" altLang="it-IT" sz="1600" b="1" dirty="0">
                  <a:latin typeface="Lucida Console" panose="020B0609040504020204" pitchFamily="49" charset="0"/>
                </a:rPr>
                <a:t> </a:t>
              </a:r>
              <a:r>
                <a:rPr lang="it-IT" altLang="it-IT" sz="1600" b="1" dirty="0" err="1">
                  <a:latin typeface="Lucida Console" panose="020B0609040504020204" pitchFamily="49" charset="0"/>
                </a:rPr>
                <a:t>exists</a:t>
              </a:r>
              <a:endParaRPr lang="it-IT" altLang="it-IT" sz="1600" b="1" dirty="0">
                <a:latin typeface="Lucida Console" panose="020B0609040504020204" pitchFamily="49" charset="0"/>
              </a:endParaRPr>
            </a:p>
            <a:p>
              <a:pPr eaLnBrk="1" hangingPunct="1">
                <a:spcBef>
                  <a:spcPct val="0"/>
                </a:spcBef>
                <a:buClrTx/>
                <a:buSzTx/>
                <a:buFontTx/>
                <a:buNone/>
              </a:pPr>
              <a:r>
                <a:rPr lang="it-IT" altLang="it-IT" sz="1600" b="1" dirty="0">
                  <a:latin typeface="Lucida Console" panose="020B0609040504020204" pitchFamily="49" charset="0"/>
                </a:rPr>
                <a:t>c2ad58fae2a38b7ad7f003695c20bdac192b14f7b3bdd2b0f32294741d7b21f1</a:t>
              </a:r>
            </a:p>
          </p:txBody>
        </p:sp>
        <p:sp>
          <p:nvSpPr>
            <p:cNvPr id="12302" name="AutoShape 17">
              <a:extLst>
                <a:ext uri="{FF2B5EF4-FFF2-40B4-BE49-F238E27FC236}">
                  <a16:creationId xmlns:a16="http://schemas.microsoft.com/office/drawing/2014/main" id="{EAD9D19F-EAC5-4C59-9D1C-FC34403814CF}"/>
                </a:ext>
              </a:extLst>
            </p:cNvPr>
            <p:cNvSpPr>
              <a:spLocks noChangeArrowheads="1"/>
            </p:cNvSpPr>
            <p:nvPr/>
          </p:nvSpPr>
          <p:spPr bwMode="auto">
            <a:xfrm>
              <a:off x="150" y="799"/>
              <a:ext cx="5941" cy="272"/>
            </a:xfrm>
            <a:prstGeom prst="roundRect">
              <a:avLst>
                <a:gd name="adj" fmla="val 43093"/>
              </a:avLst>
            </a:prstGeom>
            <a:gradFill rotWithShape="1">
              <a:gsLst>
                <a:gs pos="0">
                  <a:srgbClr val="FF572F"/>
                </a:gs>
                <a:gs pos="100000">
                  <a:srgbClr val="5C1F11"/>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2303" name="Group 18">
              <a:extLst>
                <a:ext uri="{FF2B5EF4-FFF2-40B4-BE49-F238E27FC236}">
                  <a16:creationId xmlns:a16="http://schemas.microsoft.com/office/drawing/2014/main" id="{59A6767F-1265-4888-BB1B-C2E73EE32312}"/>
                </a:ext>
              </a:extLst>
            </p:cNvPr>
            <p:cNvGrpSpPr>
              <a:grpSpLocks/>
            </p:cNvGrpSpPr>
            <p:nvPr/>
          </p:nvGrpSpPr>
          <p:grpSpPr bwMode="auto">
            <a:xfrm>
              <a:off x="242" y="844"/>
              <a:ext cx="180" cy="181"/>
              <a:chOff x="2440" y="2568"/>
              <a:chExt cx="151" cy="152"/>
            </a:xfrm>
          </p:grpSpPr>
          <p:sp>
            <p:nvSpPr>
              <p:cNvPr id="12321" name="Oval 19">
                <a:extLst>
                  <a:ext uri="{FF2B5EF4-FFF2-40B4-BE49-F238E27FC236}">
                    <a16:creationId xmlns:a16="http://schemas.microsoft.com/office/drawing/2014/main" id="{382B212B-D160-4A8C-BEB2-01AAD301CA5B}"/>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2322" name="Oval 20">
                <a:extLst>
                  <a:ext uri="{FF2B5EF4-FFF2-40B4-BE49-F238E27FC236}">
                    <a16:creationId xmlns:a16="http://schemas.microsoft.com/office/drawing/2014/main" id="{F6FAC198-F8E3-4E73-AF05-E8A70C1CB743}"/>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2323" name="AutoShape 21">
                <a:extLst>
                  <a:ext uri="{FF2B5EF4-FFF2-40B4-BE49-F238E27FC236}">
                    <a16:creationId xmlns:a16="http://schemas.microsoft.com/office/drawing/2014/main" id="{BFA53DC5-E23C-4A55-8F1F-DDDB2DA5764D}"/>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grpSp>
          <p:nvGrpSpPr>
            <p:cNvPr id="12304" name="Group 22">
              <a:extLst>
                <a:ext uri="{FF2B5EF4-FFF2-40B4-BE49-F238E27FC236}">
                  <a16:creationId xmlns:a16="http://schemas.microsoft.com/office/drawing/2014/main" id="{EAE8C346-8F0C-4C96-9C57-6F2213AF3598}"/>
                </a:ext>
              </a:extLst>
            </p:cNvPr>
            <p:cNvGrpSpPr>
              <a:grpSpLocks/>
            </p:cNvGrpSpPr>
            <p:nvPr/>
          </p:nvGrpSpPr>
          <p:grpSpPr bwMode="auto">
            <a:xfrm>
              <a:off x="5320" y="844"/>
              <a:ext cx="173" cy="181"/>
              <a:chOff x="3359" y="2621"/>
              <a:chExt cx="138" cy="145"/>
            </a:xfrm>
          </p:grpSpPr>
          <p:sp>
            <p:nvSpPr>
              <p:cNvPr id="12318" name="Rectangle 23">
                <a:extLst>
                  <a:ext uri="{FF2B5EF4-FFF2-40B4-BE49-F238E27FC236}">
                    <a16:creationId xmlns:a16="http://schemas.microsoft.com/office/drawing/2014/main" id="{A97DE659-7157-423E-A794-ACABC3B8D008}"/>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2319" name="Rectangle 24">
                <a:extLst>
                  <a:ext uri="{FF2B5EF4-FFF2-40B4-BE49-F238E27FC236}">
                    <a16:creationId xmlns:a16="http://schemas.microsoft.com/office/drawing/2014/main" id="{5FA9915E-EA4C-4B1A-B1DB-D17A4D1CEB1F}"/>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2320" name="Line 25">
                <a:extLst>
                  <a:ext uri="{FF2B5EF4-FFF2-40B4-BE49-F238E27FC236}">
                    <a16:creationId xmlns:a16="http://schemas.microsoft.com/office/drawing/2014/main" id="{B30B7A03-7FDE-4084-A9D4-7A277E55DE36}"/>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12305" name="Group 26">
              <a:extLst>
                <a:ext uri="{FF2B5EF4-FFF2-40B4-BE49-F238E27FC236}">
                  <a16:creationId xmlns:a16="http://schemas.microsoft.com/office/drawing/2014/main" id="{03C11BFC-5EB8-4BAA-BF7E-FF090E59F35C}"/>
                </a:ext>
              </a:extLst>
            </p:cNvPr>
            <p:cNvGrpSpPr>
              <a:grpSpLocks/>
            </p:cNvGrpSpPr>
            <p:nvPr/>
          </p:nvGrpSpPr>
          <p:grpSpPr bwMode="auto">
            <a:xfrm>
              <a:off x="5773" y="844"/>
              <a:ext cx="173" cy="181"/>
              <a:chOff x="3359" y="2621"/>
              <a:chExt cx="138" cy="145"/>
            </a:xfrm>
          </p:grpSpPr>
          <p:sp>
            <p:nvSpPr>
              <p:cNvPr id="12313" name="Rectangle 27">
                <a:extLst>
                  <a:ext uri="{FF2B5EF4-FFF2-40B4-BE49-F238E27FC236}">
                    <a16:creationId xmlns:a16="http://schemas.microsoft.com/office/drawing/2014/main" id="{AC05C5E6-F072-4695-BDB8-92A43A548114}"/>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2314" name="Rectangle 28">
                <a:extLst>
                  <a:ext uri="{FF2B5EF4-FFF2-40B4-BE49-F238E27FC236}">
                    <a16:creationId xmlns:a16="http://schemas.microsoft.com/office/drawing/2014/main" id="{3A040E46-F248-4325-A9A5-995E2F312348}"/>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2315" name="Group 29">
                <a:extLst>
                  <a:ext uri="{FF2B5EF4-FFF2-40B4-BE49-F238E27FC236}">
                    <a16:creationId xmlns:a16="http://schemas.microsoft.com/office/drawing/2014/main" id="{7FDCEF16-212D-4C32-8634-8D89136628FA}"/>
                  </a:ext>
                </a:extLst>
              </p:cNvPr>
              <p:cNvGrpSpPr>
                <a:grpSpLocks/>
              </p:cNvGrpSpPr>
              <p:nvPr/>
            </p:nvGrpSpPr>
            <p:grpSpPr bwMode="auto">
              <a:xfrm>
                <a:off x="3388" y="2655"/>
                <a:ext cx="62" cy="62"/>
                <a:chOff x="2712" y="2758"/>
                <a:chExt cx="90" cy="90"/>
              </a:xfrm>
            </p:grpSpPr>
            <p:sp>
              <p:nvSpPr>
                <p:cNvPr id="12316" name="Line 30">
                  <a:extLst>
                    <a:ext uri="{FF2B5EF4-FFF2-40B4-BE49-F238E27FC236}">
                      <a16:creationId xmlns:a16="http://schemas.microsoft.com/office/drawing/2014/main" id="{13DBDA39-EDB8-4206-B5E2-211997780D17}"/>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17" name="Line 31">
                  <a:extLst>
                    <a:ext uri="{FF2B5EF4-FFF2-40B4-BE49-F238E27FC236}">
                      <a16:creationId xmlns:a16="http://schemas.microsoft.com/office/drawing/2014/main" id="{BF231093-B460-415F-9472-22780CAEF275}"/>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12306" name="Group 32">
              <a:extLst>
                <a:ext uri="{FF2B5EF4-FFF2-40B4-BE49-F238E27FC236}">
                  <a16:creationId xmlns:a16="http://schemas.microsoft.com/office/drawing/2014/main" id="{9622BAD1-6AFD-471A-8C78-626CA004FDF8}"/>
                </a:ext>
              </a:extLst>
            </p:cNvPr>
            <p:cNvGrpSpPr>
              <a:grpSpLocks/>
            </p:cNvGrpSpPr>
            <p:nvPr/>
          </p:nvGrpSpPr>
          <p:grpSpPr bwMode="auto">
            <a:xfrm>
              <a:off x="5547" y="844"/>
              <a:ext cx="171" cy="176"/>
              <a:chOff x="3936" y="2011"/>
              <a:chExt cx="109" cy="112"/>
            </a:xfrm>
          </p:grpSpPr>
          <p:sp>
            <p:nvSpPr>
              <p:cNvPr id="12308" name="Rectangle 33">
                <a:extLst>
                  <a:ext uri="{FF2B5EF4-FFF2-40B4-BE49-F238E27FC236}">
                    <a16:creationId xmlns:a16="http://schemas.microsoft.com/office/drawing/2014/main" id="{6FCCABBF-6DB9-4520-94CF-78D393926DBD}"/>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2309" name="Rectangle 34">
                <a:extLst>
                  <a:ext uri="{FF2B5EF4-FFF2-40B4-BE49-F238E27FC236}">
                    <a16:creationId xmlns:a16="http://schemas.microsoft.com/office/drawing/2014/main" id="{A06DE625-71BB-4251-903C-20140B7067AB}"/>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2310" name="Group 35">
                <a:extLst>
                  <a:ext uri="{FF2B5EF4-FFF2-40B4-BE49-F238E27FC236}">
                    <a16:creationId xmlns:a16="http://schemas.microsoft.com/office/drawing/2014/main" id="{39BBEE96-B2CD-4A78-8A48-EE82B74BE2C6}"/>
                  </a:ext>
                </a:extLst>
              </p:cNvPr>
              <p:cNvGrpSpPr>
                <a:grpSpLocks/>
              </p:cNvGrpSpPr>
              <p:nvPr/>
            </p:nvGrpSpPr>
            <p:grpSpPr bwMode="auto">
              <a:xfrm>
                <a:off x="3956" y="2032"/>
                <a:ext cx="54" cy="61"/>
                <a:chOff x="2530" y="2399"/>
                <a:chExt cx="68" cy="77"/>
              </a:xfrm>
            </p:grpSpPr>
            <p:sp>
              <p:nvSpPr>
                <p:cNvPr id="12311" name="Line 36">
                  <a:extLst>
                    <a:ext uri="{FF2B5EF4-FFF2-40B4-BE49-F238E27FC236}">
                      <a16:creationId xmlns:a16="http://schemas.microsoft.com/office/drawing/2014/main" id="{868C1FE8-1EE7-4AFF-800E-6976A7A4424E}"/>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12" name="AutoShape 37">
                  <a:extLst>
                    <a:ext uri="{FF2B5EF4-FFF2-40B4-BE49-F238E27FC236}">
                      <a16:creationId xmlns:a16="http://schemas.microsoft.com/office/drawing/2014/main" id="{8EADA085-971D-4F8B-A0B7-D595CE9118CB}"/>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grpSp>
        <p:sp>
          <p:nvSpPr>
            <p:cNvPr id="12307" name="Text Box 38">
              <a:extLst>
                <a:ext uri="{FF2B5EF4-FFF2-40B4-BE49-F238E27FC236}">
                  <a16:creationId xmlns:a16="http://schemas.microsoft.com/office/drawing/2014/main" id="{38A19D1A-3168-4BFF-B944-EC9DDB499D3A}"/>
                </a:ext>
              </a:extLst>
            </p:cNvPr>
            <p:cNvSpPr txBox="1">
              <a:spLocks noChangeArrowheads="1"/>
            </p:cNvSpPr>
            <p:nvPr/>
          </p:nvSpPr>
          <p:spPr bwMode="auto">
            <a:xfrm>
              <a:off x="496" y="816"/>
              <a:ext cx="4098" cy="209"/>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2000" b="1">
                  <a:solidFill>
                    <a:schemeClr val="bg1"/>
                  </a:solidFill>
                </a:rPr>
                <a:t>host machine</a:t>
              </a:r>
            </a:p>
          </p:txBody>
        </p:sp>
      </p:grpSp>
      <p:sp>
        <p:nvSpPr>
          <p:cNvPr id="12293" name="Rectangle 12">
            <a:extLst>
              <a:ext uri="{FF2B5EF4-FFF2-40B4-BE49-F238E27FC236}">
                <a16:creationId xmlns:a16="http://schemas.microsoft.com/office/drawing/2014/main" id="{5DA7CBD7-0994-4BF6-A7EE-C0B9FCD11B4E}"/>
              </a:ext>
            </a:extLst>
          </p:cNvPr>
          <p:cNvSpPr>
            <a:spLocks noGrp="1" noChangeArrowheads="1"/>
          </p:cNvSpPr>
          <p:nvPr>
            <p:ph type="title"/>
          </p:nvPr>
        </p:nvSpPr>
        <p:spPr/>
        <p:txBody>
          <a:bodyPr/>
          <a:lstStyle/>
          <a:p>
            <a:pPr eaLnBrk="1" hangingPunct="1"/>
            <a:r>
              <a:rPr lang="it-IT" altLang="it-IT"/>
              <a:t>step 1 – creating the vms</a:t>
            </a:r>
          </a:p>
        </p:txBody>
      </p:sp>
      <p:sp>
        <p:nvSpPr>
          <p:cNvPr id="102439" name="Text Box 39">
            <a:extLst>
              <a:ext uri="{FF2B5EF4-FFF2-40B4-BE49-F238E27FC236}">
                <a16:creationId xmlns:a16="http://schemas.microsoft.com/office/drawing/2014/main" id="{BD0AE72C-4DB6-4563-86A8-AE9AB811251D}"/>
              </a:ext>
            </a:extLst>
          </p:cNvPr>
          <p:cNvSpPr txBox="1">
            <a:spLocks noChangeArrowheads="1"/>
          </p:cNvSpPr>
          <p:nvPr/>
        </p:nvSpPr>
        <p:spPr bwMode="auto">
          <a:xfrm>
            <a:off x="236538" y="5661025"/>
            <a:ext cx="9432925" cy="576263"/>
          </a:xfrm>
          <a:prstGeom prst="rect">
            <a:avLst/>
          </a:prstGeom>
          <a:gradFill rotWithShape="1">
            <a:gsLst>
              <a:gs pos="0">
                <a:srgbClr val="FF8669">
                  <a:gamma/>
                  <a:tint val="0"/>
                  <a:invGamma/>
                  <a:alpha val="0"/>
                </a:srgbClr>
              </a:gs>
              <a:gs pos="50000">
                <a:srgbClr val="FF8669"/>
              </a:gs>
              <a:gs pos="100000">
                <a:srgbClr val="FF8669">
                  <a:gamma/>
                  <a:tint val="0"/>
                  <a:invGamma/>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defRPr/>
            </a:pPr>
            <a:r>
              <a:rPr lang="it-IT" altLang="it-IT" sz="2000" b="1">
                <a:latin typeface="Courier New" panose="02070309020205020404" pitchFamily="49" charset="0"/>
              </a:rPr>
              <a:t>pc2</a:t>
            </a:r>
            <a:r>
              <a:rPr lang="it-IT" altLang="it-IT" sz="2400">
                <a:latin typeface="Tahoma" panose="020B0604030504040204" pitchFamily="34" charset="0"/>
              </a:rPr>
              <a:t> is created and a console window opens for </a:t>
            </a:r>
            <a:r>
              <a:rPr lang="it-IT" altLang="it-IT" sz="2000" b="1">
                <a:latin typeface="Courier New" panose="02070309020205020404" pitchFamily="49" charset="0"/>
              </a:rPr>
              <a:t>pc2</a:t>
            </a:r>
          </a:p>
        </p:txBody>
      </p:sp>
      <p:sp>
        <p:nvSpPr>
          <p:cNvPr id="102410" name="Text Box 10">
            <a:extLst>
              <a:ext uri="{FF2B5EF4-FFF2-40B4-BE49-F238E27FC236}">
                <a16:creationId xmlns:a16="http://schemas.microsoft.com/office/drawing/2014/main" id="{CEC26F59-D56F-4FD1-95FF-EF88A6C4F7F8}"/>
              </a:ext>
            </a:extLst>
          </p:cNvPr>
          <p:cNvSpPr txBox="1">
            <a:spLocks noChangeArrowheads="1"/>
          </p:cNvSpPr>
          <p:nvPr/>
        </p:nvSpPr>
        <p:spPr bwMode="auto">
          <a:xfrm>
            <a:off x="236538" y="3357563"/>
            <a:ext cx="9432925" cy="576262"/>
          </a:xfrm>
          <a:prstGeom prst="rect">
            <a:avLst/>
          </a:prstGeom>
          <a:gradFill rotWithShape="1">
            <a:gsLst>
              <a:gs pos="0">
                <a:srgbClr val="FF8669">
                  <a:gamma/>
                  <a:tint val="0"/>
                  <a:invGamma/>
                  <a:alpha val="0"/>
                </a:srgbClr>
              </a:gs>
              <a:gs pos="50000">
                <a:srgbClr val="FF8669"/>
              </a:gs>
              <a:gs pos="100000">
                <a:srgbClr val="FF8669">
                  <a:gamma/>
                  <a:tint val="0"/>
                  <a:invGamma/>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defRPr/>
            </a:pPr>
            <a:r>
              <a:rPr lang="it-IT" altLang="it-IT" sz="2000" b="1">
                <a:latin typeface="Courier New" panose="02070309020205020404" pitchFamily="49" charset="0"/>
              </a:rPr>
              <a:t>pc1</a:t>
            </a:r>
            <a:r>
              <a:rPr lang="it-IT" altLang="it-IT" sz="2400">
                <a:latin typeface="Tahoma" panose="020B0604030504040204" pitchFamily="34" charset="0"/>
              </a:rPr>
              <a:t> is created and a console window opens for </a:t>
            </a:r>
            <a:r>
              <a:rPr lang="it-IT" altLang="it-IT" sz="2000" b="1">
                <a:latin typeface="Courier New" panose="02070309020205020404" pitchFamily="49" charset="0"/>
              </a:rPr>
              <a:t>pc1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egnaposto data 2">
            <a:extLst>
              <a:ext uri="{FF2B5EF4-FFF2-40B4-BE49-F238E27FC236}">
                <a16:creationId xmlns:a16="http://schemas.microsoft.com/office/drawing/2014/main" id="{7AD113CA-B3D2-44E3-9331-59BF5595DF86}"/>
              </a:ext>
            </a:extLst>
          </p:cNvPr>
          <p:cNvSpPr>
            <a:spLocks noGrp="1"/>
          </p:cNvSpPr>
          <p:nvPr>
            <p:ph type="dt" sz="quarter" idx="10"/>
          </p:nvPr>
        </p:nvSpPr>
        <p:spPr/>
        <p:txBody>
          <a:bodyPr/>
          <a:lstStyle/>
          <a:p>
            <a:pPr>
              <a:defRPr/>
            </a:pPr>
            <a:r>
              <a:rPr lang="it-IT" altLang="it-IT"/>
              <a:t>last update: </a:t>
            </a:r>
            <a:r>
              <a:rPr lang="it-IT" altLang="it-IT" err="1"/>
              <a:t>Sept</a:t>
            </a:r>
            <a:r>
              <a:rPr lang="it-IT" altLang="it-IT"/>
              <a:t> 2018</a:t>
            </a:r>
          </a:p>
        </p:txBody>
      </p:sp>
      <p:sp>
        <p:nvSpPr>
          <p:cNvPr id="54" name="Segnaposto piè di pagina 3">
            <a:extLst>
              <a:ext uri="{FF2B5EF4-FFF2-40B4-BE49-F238E27FC236}">
                <a16:creationId xmlns:a16="http://schemas.microsoft.com/office/drawing/2014/main" id="{607FA69F-2596-475A-A060-366403EFEC03}"/>
              </a:ext>
            </a:extLst>
          </p:cNvPr>
          <p:cNvSpPr>
            <a:spLocks noGrp="1"/>
          </p:cNvSpPr>
          <p:nvPr>
            <p:ph type="ftr" sz="quarter" idx="11"/>
          </p:nvPr>
        </p:nvSpPr>
        <p:spPr/>
        <p:txBody>
          <a:bodyPr/>
          <a:lstStyle/>
          <a:p>
            <a:pPr>
              <a:defRPr/>
            </a:pPr>
            <a:r>
              <a:rPr lang="it-IT" altLang="it-IT"/>
              <a:t>kathara – [ lab: two hosts ]</a:t>
            </a:r>
          </a:p>
        </p:txBody>
      </p:sp>
      <p:sp>
        <p:nvSpPr>
          <p:cNvPr id="13316" name="Rectangle 26">
            <a:extLst>
              <a:ext uri="{FF2B5EF4-FFF2-40B4-BE49-F238E27FC236}">
                <a16:creationId xmlns:a16="http://schemas.microsoft.com/office/drawing/2014/main" id="{1564D6C4-4101-48BE-A1C9-3C0CF75CFA29}"/>
              </a:ext>
            </a:extLst>
          </p:cNvPr>
          <p:cNvSpPr>
            <a:spLocks noGrp="1" noChangeArrowheads="1"/>
          </p:cNvSpPr>
          <p:nvPr>
            <p:ph type="title"/>
          </p:nvPr>
        </p:nvSpPr>
        <p:spPr/>
        <p:txBody>
          <a:bodyPr/>
          <a:lstStyle/>
          <a:p>
            <a:pPr eaLnBrk="1" hangingPunct="1"/>
            <a:r>
              <a:rPr lang="it-IT" altLang="it-IT" sz="4000"/>
              <a:t>step 2 – configuring network interfaces</a:t>
            </a:r>
          </a:p>
        </p:txBody>
      </p:sp>
      <p:grpSp>
        <p:nvGrpSpPr>
          <p:cNvPr id="13317" name="Group 55">
            <a:extLst>
              <a:ext uri="{FF2B5EF4-FFF2-40B4-BE49-F238E27FC236}">
                <a16:creationId xmlns:a16="http://schemas.microsoft.com/office/drawing/2014/main" id="{FE966BDD-137E-499E-B9EF-23E85BC19A84}"/>
              </a:ext>
            </a:extLst>
          </p:cNvPr>
          <p:cNvGrpSpPr>
            <a:grpSpLocks/>
          </p:cNvGrpSpPr>
          <p:nvPr/>
        </p:nvGrpSpPr>
        <p:grpSpPr bwMode="auto">
          <a:xfrm>
            <a:off x="722313" y="2058988"/>
            <a:ext cx="8461375" cy="1441450"/>
            <a:chOff x="398" y="1071"/>
            <a:chExt cx="5330" cy="908"/>
          </a:xfrm>
        </p:grpSpPr>
        <p:sp>
          <p:nvSpPr>
            <p:cNvPr id="13343" name="Rectangle 31">
              <a:extLst>
                <a:ext uri="{FF2B5EF4-FFF2-40B4-BE49-F238E27FC236}">
                  <a16:creationId xmlns:a16="http://schemas.microsoft.com/office/drawing/2014/main" id="{953436EC-CFF8-49B7-95ED-A0977379782C}"/>
                </a:ext>
              </a:extLst>
            </p:cNvPr>
            <p:cNvSpPr>
              <a:spLocks noChangeArrowheads="1"/>
            </p:cNvSpPr>
            <p:nvPr/>
          </p:nvSpPr>
          <p:spPr bwMode="auto">
            <a:xfrm>
              <a:off x="398" y="1252"/>
              <a:ext cx="5330" cy="727"/>
            </a:xfrm>
            <a:prstGeom prst="rect">
              <a:avLst/>
            </a:prstGeom>
            <a:solidFill>
              <a:schemeClr val="bg1"/>
            </a:solidFill>
            <a:ln w="38100">
              <a:solidFill>
                <a:srgbClr val="0095B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13344" name="Text Box 32">
              <a:extLst>
                <a:ext uri="{FF2B5EF4-FFF2-40B4-BE49-F238E27FC236}">
                  <a16:creationId xmlns:a16="http://schemas.microsoft.com/office/drawing/2014/main" id="{2DB94D32-609E-4EB5-9997-D699A3E3B35B}"/>
                </a:ext>
              </a:extLst>
            </p:cNvPr>
            <p:cNvSpPr txBox="1">
              <a:spLocks noChangeArrowheads="1"/>
            </p:cNvSpPr>
            <p:nvPr/>
          </p:nvSpPr>
          <p:spPr bwMode="auto">
            <a:xfrm>
              <a:off x="405" y="1357"/>
              <a:ext cx="5323" cy="6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600" b="1">
                  <a:latin typeface="Lucida Console" panose="020B0609040504020204" pitchFamily="49" charset="0"/>
                </a:rPr>
                <a:t>pc1:~# ifconfig eth0 10.0.0.1 netmask 255.255.255.0 broadcast 10.0.0.255 up</a:t>
              </a:r>
            </a:p>
            <a:p>
              <a:pPr eaLnBrk="1" hangingPunct="1">
                <a:spcBef>
                  <a:spcPct val="0"/>
                </a:spcBef>
                <a:buClrTx/>
                <a:buSzTx/>
                <a:buFontTx/>
                <a:buNone/>
              </a:pPr>
              <a:r>
                <a:rPr lang="it-IT" altLang="it-IT" sz="1600" b="1">
                  <a:latin typeface="Lucida Console" panose="020B0609040504020204" pitchFamily="49" charset="0"/>
                </a:rPr>
                <a:t>pc1:~# █</a:t>
              </a:r>
            </a:p>
          </p:txBody>
        </p:sp>
        <p:sp>
          <p:nvSpPr>
            <p:cNvPr id="13345" name="AutoShape 33">
              <a:extLst>
                <a:ext uri="{FF2B5EF4-FFF2-40B4-BE49-F238E27FC236}">
                  <a16:creationId xmlns:a16="http://schemas.microsoft.com/office/drawing/2014/main" id="{CEA0BE85-A62D-4076-9646-FD9099CB2CFF}"/>
                </a:ext>
              </a:extLst>
            </p:cNvPr>
            <p:cNvSpPr>
              <a:spLocks noChangeArrowheads="1"/>
            </p:cNvSpPr>
            <p:nvPr/>
          </p:nvSpPr>
          <p:spPr bwMode="auto">
            <a:xfrm>
              <a:off x="398" y="1071"/>
              <a:ext cx="5330" cy="226"/>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3346" name="Group 34">
              <a:extLst>
                <a:ext uri="{FF2B5EF4-FFF2-40B4-BE49-F238E27FC236}">
                  <a16:creationId xmlns:a16="http://schemas.microsoft.com/office/drawing/2014/main" id="{0221B01D-8D0B-4162-9CB0-96A7136DA64A}"/>
                </a:ext>
              </a:extLst>
            </p:cNvPr>
            <p:cNvGrpSpPr>
              <a:grpSpLocks/>
            </p:cNvGrpSpPr>
            <p:nvPr/>
          </p:nvGrpSpPr>
          <p:grpSpPr bwMode="auto">
            <a:xfrm>
              <a:off x="466" y="1116"/>
              <a:ext cx="141" cy="142"/>
              <a:chOff x="2440" y="2568"/>
              <a:chExt cx="151" cy="152"/>
            </a:xfrm>
          </p:grpSpPr>
          <p:sp>
            <p:nvSpPr>
              <p:cNvPr id="13364" name="Oval 35">
                <a:extLst>
                  <a:ext uri="{FF2B5EF4-FFF2-40B4-BE49-F238E27FC236}">
                    <a16:creationId xmlns:a16="http://schemas.microsoft.com/office/drawing/2014/main" id="{28AA35E9-8403-4979-8C1D-770BE9755ABF}"/>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3365" name="Oval 36">
                <a:extLst>
                  <a:ext uri="{FF2B5EF4-FFF2-40B4-BE49-F238E27FC236}">
                    <a16:creationId xmlns:a16="http://schemas.microsoft.com/office/drawing/2014/main" id="{88AA9021-9450-47E9-8575-9F4C3F466BB9}"/>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3366" name="AutoShape 37">
                <a:extLst>
                  <a:ext uri="{FF2B5EF4-FFF2-40B4-BE49-F238E27FC236}">
                    <a16:creationId xmlns:a16="http://schemas.microsoft.com/office/drawing/2014/main" id="{64498D95-58D2-4957-887A-62E0B17A84A6}"/>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grpSp>
          <p:nvGrpSpPr>
            <p:cNvPr id="13347" name="Group 38">
              <a:extLst>
                <a:ext uri="{FF2B5EF4-FFF2-40B4-BE49-F238E27FC236}">
                  <a16:creationId xmlns:a16="http://schemas.microsoft.com/office/drawing/2014/main" id="{C8436F08-2DA8-40C2-B8B9-6D43366691BE}"/>
                </a:ext>
              </a:extLst>
            </p:cNvPr>
            <p:cNvGrpSpPr>
              <a:grpSpLocks/>
            </p:cNvGrpSpPr>
            <p:nvPr/>
          </p:nvGrpSpPr>
          <p:grpSpPr bwMode="auto">
            <a:xfrm>
              <a:off x="5190" y="1117"/>
              <a:ext cx="136" cy="142"/>
              <a:chOff x="3359" y="2621"/>
              <a:chExt cx="138" cy="145"/>
            </a:xfrm>
          </p:grpSpPr>
          <p:sp>
            <p:nvSpPr>
              <p:cNvPr id="13361" name="Rectangle 39">
                <a:extLst>
                  <a:ext uri="{FF2B5EF4-FFF2-40B4-BE49-F238E27FC236}">
                    <a16:creationId xmlns:a16="http://schemas.microsoft.com/office/drawing/2014/main" id="{B6552510-67F3-4189-AF27-27698E3ABE3A}"/>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3362" name="Rectangle 40">
                <a:extLst>
                  <a:ext uri="{FF2B5EF4-FFF2-40B4-BE49-F238E27FC236}">
                    <a16:creationId xmlns:a16="http://schemas.microsoft.com/office/drawing/2014/main" id="{14A024D2-F0DF-4F6C-A36E-2E5B52E9CACC}"/>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3363" name="Line 41">
                <a:extLst>
                  <a:ext uri="{FF2B5EF4-FFF2-40B4-BE49-F238E27FC236}">
                    <a16:creationId xmlns:a16="http://schemas.microsoft.com/office/drawing/2014/main" id="{1B034DF9-B01F-45F7-A7D4-DCDDC5938B94}"/>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13348" name="Group 42">
              <a:extLst>
                <a:ext uri="{FF2B5EF4-FFF2-40B4-BE49-F238E27FC236}">
                  <a16:creationId xmlns:a16="http://schemas.microsoft.com/office/drawing/2014/main" id="{97EB8D77-D490-4F9B-87A0-7A968C959A15}"/>
                </a:ext>
              </a:extLst>
            </p:cNvPr>
            <p:cNvGrpSpPr>
              <a:grpSpLocks/>
            </p:cNvGrpSpPr>
            <p:nvPr/>
          </p:nvGrpSpPr>
          <p:grpSpPr bwMode="auto">
            <a:xfrm>
              <a:off x="5508" y="1117"/>
              <a:ext cx="136" cy="142"/>
              <a:chOff x="3359" y="2621"/>
              <a:chExt cx="138" cy="145"/>
            </a:xfrm>
          </p:grpSpPr>
          <p:sp>
            <p:nvSpPr>
              <p:cNvPr id="13356" name="Rectangle 43">
                <a:extLst>
                  <a:ext uri="{FF2B5EF4-FFF2-40B4-BE49-F238E27FC236}">
                    <a16:creationId xmlns:a16="http://schemas.microsoft.com/office/drawing/2014/main" id="{4E4C2C40-8D88-40EF-A66B-01766608412A}"/>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3357" name="Rectangle 44">
                <a:extLst>
                  <a:ext uri="{FF2B5EF4-FFF2-40B4-BE49-F238E27FC236}">
                    <a16:creationId xmlns:a16="http://schemas.microsoft.com/office/drawing/2014/main" id="{92722756-DA71-4B20-8499-D69DA35987C3}"/>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3358" name="Group 45">
                <a:extLst>
                  <a:ext uri="{FF2B5EF4-FFF2-40B4-BE49-F238E27FC236}">
                    <a16:creationId xmlns:a16="http://schemas.microsoft.com/office/drawing/2014/main" id="{477601A1-AE51-478F-BA95-F3B2726C3483}"/>
                  </a:ext>
                </a:extLst>
              </p:cNvPr>
              <p:cNvGrpSpPr>
                <a:grpSpLocks/>
              </p:cNvGrpSpPr>
              <p:nvPr/>
            </p:nvGrpSpPr>
            <p:grpSpPr bwMode="auto">
              <a:xfrm>
                <a:off x="3388" y="2655"/>
                <a:ext cx="62" cy="62"/>
                <a:chOff x="2712" y="2758"/>
                <a:chExt cx="90" cy="90"/>
              </a:xfrm>
            </p:grpSpPr>
            <p:sp>
              <p:nvSpPr>
                <p:cNvPr id="13359" name="Line 46">
                  <a:extLst>
                    <a:ext uri="{FF2B5EF4-FFF2-40B4-BE49-F238E27FC236}">
                      <a16:creationId xmlns:a16="http://schemas.microsoft.com/office/drawing/2014/main" id="{E8F4E930-C9BB-4996-8982-44D0AB6CDB0E}"/>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3360" name="Line 47">
                  <a:extLst>
                    <a:ext uri="{FF2B5EF4-FFF2-40B4-BE49-F238E27FC236}">
                      <a16:creationId xmlns:a16="http://schemas.microsoft.com/office/drawing/2014/main" id="{FD8433D1-6BAA-4F67-AEDE-8DD3C8C030B7}"/>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13349" name="Group 48">
              <a:extLst>
                <a:ext uri="{FF2B5EF4-FFF2-40B4-BE49-F238E27FC236}">
                  <a16:creationId xmlns:a16="http://schemas.microsoft.com/office/drawing/2014/main" id="{43E85C3A-CB33-4FD7-844D-6A95A3585B97}"/>
                </a:ext>
              </a:extLst>
            </p:cNvPr>
            <p:cNvGrpSpPr>
              <a:grpSpLocks/>
            </p:cNvGrpSpPr>
            <p:nvPr/>
          </p:nvGrpSpPr>
          <p:grpSpPr bwMode="auto">
            <a:xfrm>
              <a:off x="5350" y="1116"/>
              <a:ext cx="134" cy="138"/>
              <a:chOff x="3936" y="2011"/>
              <a:chExt cx="109" cy="112"/>
            </a:xfrm>
          </p:grpSpPr>
          <p:sp>
            <p:nvSpPr>
              <p:cNvPr id="13351" name="Rectangle 49">
                <a:extLst>
                  <a:ext uri="{FF2B5EF4-FFF2-40B4-BE49-F238E27FC236}">
                    <a16:creationId xmlns:a16="http://schemas.microsoft.com/office/drawing/2014/main" id="{84E7405A-8B47-4AC0-A703-319CD92DCFEE}"/>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3352" name="Rectangle 50">
                <a:extLst>
                  <a:ext uri="{FF2B5EF4-FFF2-40B4-BE49-F238E27FC236}">
                    <a16:creationId xmlns:a16="http://schemas.microsoft.com/office/drawing/2014/main" id="{6A0030D8-D503-41A9-93B0-190E76B92740}"/>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3353" name="Group 51">
                <a:extLst>
                  <a:ext uri="{FF2B5EF4-FFF2-40B4-BE49-F238E27FC236}">
                    <a16:creationId xmlns:a16="http://schemas.microsoft.com/office/drawing/2014/main" id="{19236DE3-A46A-4615-B6C2-A4B9C2345806}"/>
                  </a:ext>
                </a:extLst>
              </p:cNvPr>
              <p:cNvGrpSpPr>
                <a:grpSpLocks/>
              </p:cNvGrpSpPr>
              <p:nvPr/>
            </p:nvGrpSpPr>
            <p:grpSpPr bwMode="auto">
              <a:xfrm>
                <a:off x="3956" y="2032"/>
                <a:ext cx="54" cy="61"/>
                <a:chOff x="2530" y="2399"/>
                <a:chExt cx="68" cy="77"/>
              </a:xfrm>
            </p:grpSpPr>
            <p:sp>
              <p:nvSpPr>
                <p:cNvPr id="13354" name="Line 52">
                  <a:extLst>
                    <a:ext uri="{FF2B5EF4-FFF2-40B4-BE49-F238E27FC236}">
                      <a16:creationId xmlns:a16="http://schemas.microsoft.com/office/drawing/2014/main" id="{4014347E-A466-426D-A8DB-62511F8E5A8A}"/>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3355" name="AutoShape 53">
                  <a:extLst>
                    <a:ext uri="{FF2B5EF4-FFF2-40B4-BE49-F238E27FC236}">
                      <a16:creationId xmlns:a16="http://schemas.microsoft.com/office/drawing/2014/main" id="{39BE5AD2-EB2E-477B-9563-FB1C2A9D7792}"/>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grpSp>
        <p:sp>
          <p:nvSpPr>
            <p:cNvPr id="13350" name="Text Box 54">
              <a:extLst>
                <a:ext uri="{FF2B5EF4-FFF2-40B4-BE49-F238E27FC236}">
                  <a16:creationId xmlns:a16="http://schemas.microsoft.com/office/drawing/2014/main" id="{B97A52D7-3D53-4C7F-B9A3-850635242F90}"/>
                </a:ext>
              </a:extLst>
            </p:cNvPr>
            <p:cNvSpPr txBox="1">
              <a:spLocks noChangeArrowheads="1"/>
            </p:cNvSpPr>
            <p:nvPr/>
          </p:nvSpPr>
          <p:spPr bwMode="auto">
            <a:xfrm>
              <a:off x="670" y="1071"/>
              <a:ext cx="4173" cy="22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pc1</a:t>
              </a:r>
            </a:p>
          </p:txBody>
        </p:sp>
      </p:grpSp>
      <p:grpSp>
        <p:nvGrpSpPr>
          <p:cNvPr id="13318" name="Group 56">
            <a:extLst>
              <a:ext uri="{FF2B5EF4-FFF2-40B4-BE49-F238E27FC236}">
                <a16:creationId xmlns:a16="http://schemas.microsoft.com/office/drawing/2014/main" id="{F85C37AD-52B7-4CE6-ADC8-9D4ECBE7EA9F}"/>
              </a:ext>
            </a:extLst>
          </p:cNvPr>
          <p:cNvGrpSpPr>
            <a:grpSpLocks/>
          </p:cNvGrpSpPr>
          <p:nvPr/>
        </p:nvGrpSpPr>
        <p:grpSpPr bwMode="auto">
          <a:xfrm>
            <a:off x="722313" y="4075113"/>
            <a:ext cx="8461375" cy="1441450"/>
            <a:chOff x="398" y="1071"/>
            <a:chExt cx="5330" cy="908"/>
          </a:xfrm>
        </p:grpSpPr>
        <p:sp>
          <p:nvSpPr>
            <p:cNvPr id="13319" name="Rectangle 57">
              <a:extLst>
                <a:ext uri="{FF2B5EF4-FFF2-40B4-BE49-F238E27FC236}">
                  <a16:creationId xmlns:a16="http://schemas.microsoft.com/office/drawing/2014/main" id="{6F31571B-48FD-42C8-9D46-D1999FB6D86E}"/>
                </a:ext>
              </a:extLst>
            </p:cNvPr>
            <p:cNvSpPr>
              <a:spLocks noChangeArrowheads="1"/>
            </p:cNvSpPr>
            <p:nvPr/>
          </p:nvSpPr>
          <p:spPr bwMode="auto">
            <a:xfrm>
              <a:off x="398" y="1252"/>
              <a:ext cx="5330" cy="727"/>
            </a:xfrm>
            <a:prstGeom prst="rect">
              <a:avLst/>
            </a:prstGeom>
            <a:solidFill>
              <a:schemeClr val="bg1"/>
            </a:solidFill>
            <a:ln w="38100">
              <a:solidFill>
                <a:srgbClr val="0095B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13320" name="Text Box 58">
              <a:extLst>
                <a:ext uri="{FF2B5EF4-FFF2-40B4-BE49-F238E27FC236}">
                  <a16:creationId xmlns:a16="http://schemas.microsoft.com/office/drawing/2014/main" id="{62F8640A-6A5B-4B60-BC87-9EEC58A815DE}"/>
                </a:ext>
              </a:extLst>
            </p:cNvPr>
            <p:cNvSpPr txBox="1">
              <a:spLocks noChangeArrowheads="1"/>
            </p:cNvSpPr>
            <p:nvPr/>
          </p:nvSpPr>
          <p:spPr bwMode="auto">
            <a:xfrm>
              <a:off x="405" y="1357"/>
              <a:ext cx="5323" cy="6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600" b="1">
                  <a:latin typeface="Lucida Console" panose="020B0609040504020204" pitchFamily="49" charset="0"/>
                </a:rPr>
                <a:t>pc2:~# ifconfig eth0 10.0.0.2 netmask 255.255.255.0 broadcast 10.0.0.255 up</a:t>
              </a:r>
            </a:p>
            <a:p>
              <a:pPr eaLnBrk="1" hangingPunct="1">
                <a:spcBef>
                  <a:spcPct val="0"/>
                </a:spcBef>
                <a:buClrTx/>
                <a:buSzTx/>
                <a:buFontTx/>
                <a:buNone/>
              </a:pPr>
              <a:r>
                <a:rPr lang="it-IT" altLang="it-IT" sz="1600" b="1">
                  <a:latin typeface="Lucida Console" panose="020B0609040504020204" pitchFamily="49" charset="0"/>
                </a:rPr>
                <a:t>pc2:~# █</a:t>
              </a:r>
            </a:p>
          </p:txBody>
        </p:sp>
        <p:sp>
          <p:nvSpPr>
            <p:cNvPr id="13321" name="AutoShape 59">
              <a:extLst>
                <a:ext uri="{FF2B5EF4-FFF2-40B4-BE49-F238E27FC236}">
                  <a16:creationId xmlns:a16="http://schemas.microsoft.com/office/drawing/2014/main" id="{0E6B4BB6-9C22-448A-8CA0-F80F822F01C4}"/>
                </a:ext>
              </a:extLst>
            </p:cNvPr>
            <p:cNvSpPr>
              <a:spLocks noChangeArrowheads="1"/>
            </p:cNvSpPr>
            <p:nvPr/>
          </p:nvSpPr>
          <p:spPr bwMode="auto">
            <a:xfrm>
              <a:off x="398" y="1071"/>
              <a:ext cx="5330" cy="226"/>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3322" name="Group 60">
              <a:extLst>
                <a:ext uri="{FF2B5EF4-FFF2-40B4-BE49-F238E27FC236}">
                  <a16:creationId xmlns:a16="http://schemas.microsoft.com/office/drawing/2014/main" id="{C1FD05A3-D287-4EDB-B4E9-6FE1E9569CAA}"/>
                </a:ext>
              </a:extLst>
            </p:cNvPr>
            <p:cNvGrpSpPr>
              <a:grpSpLocks/>
            </p:cNvGrpSpPr>
            <p:nvPr/>
          </p:nvGrpSpPr>
          <p:grpSpPr bwMode="auto">
            <a:xfrm>
              <a:off x="466" y="1116"/>
              <a:ext cx="141" cy="142"/>
              <a:chOff x="2440" y="2568"/>
              <a:chExt cx="151" cy="152"/>
            </a:xfrm>
          </p:grpSpPr>
          <p:sp>
            <p:nvSpPr>
              <p:cNvPr id="13340" name="Oval 61">
                <a:extLst>
                  <a:ext uri="{FF2B5EF4-FFF2-40B4-BE49-F238E27FC236}">
                    <a16:creationId xmlns:a16="http://schemas.microsoft.com/office/drawing/2014/main" id="{A8DDD495-6347-41C2-AF92-7920FA65E81D}"/>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3341" name="Oval 62">
                <a:extLst>
                  <a:ext uri="{FF2B5EF4-FFF2-40B4-BE49-F238E27FC236}">
                    <a16:creationId xmlns:a16="http://schemas.microsoft.com/office/drawing/2014/main" id="{A454EDD5-89BE-4FF5-AE7D-317FEFF08D1E}"/>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3342" name="AutoShape 63">
                <a:extLst>
                  <a:ext uri="{FF2B5EF4-FFF2-40B4-BE49-F238E27FC236}">
                    <a16:creationId xmlns:a16="http://schemas.microsoft.com/office/drawing/2014/main" id="{FB96D217-6B86-41C9-8FCA-A7F3D4C160B9}"/>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grpSp>
          <p:nvGrpSpPr>
            <p:cNvPr id="13323" name="Group 64">
              <a:extLst>
                <a:ext uri="{FF2B5EF4-FFF2-40B4-BE49-F238E27FC236}">
                  <a16:creationId xmlns:a16="http://schemas.microsoft.com/office/drawing/2014/main" id="{6E7A19B4-0B6C-4A49-BFB8-39773DDB117B}"/>
                </a:ext>
              </a:extLst>
            </p:cNvPr>
            <p:cNvGrpSpPr>
              <a:grpSpLocks/>
            </p:cNvGrpSpPr>
            <p:nvPr/>
          </p:nvGrpSpPr>
          <p:grpSpPr bwMode="auto">
            <a:xfrm>
              <a:off x="5190" y="1117"/>
              <a:ext cx="136" cy="142"/>
              <a:chOff x="3359" y="2621"/>
              <a:chExt cx="138" cy="145"/>
            </a:xfrm>
          </p:grpSpPr>
          <p:sp>
            <p:nvSpPr>
              <p:cNvPr id="13337" name="Rectangle 65">
                <a:extLst>
                  <a:ext uri="{FF2B5EF4-FFF2-40B4-BE49-F238E27FC236}">
                    <a16:creationId xmlns:a16="http://schemas.microsoft.com/office/drawing/2014/main" id="{F96EBDCE-0972-4A51-8217-BDA7B425B178}"/>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3338" name="Rectangle 66">
                <a:extLst>
                  <a:ext uri="{FF2B5EF4-FFF2-40B4-BE49-F238E27FC236}">
                    <a16:creationId xmlns:a16="http://schemas.microsoft.com/office/drawing/2014/main" id="{BA702444-A523-407D-9ECD-7B53527227EE}"/>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3339" name="Line 67">
                <a:extLst>
                  <a:ext uri="{FF2B5EF4-FFF2-40B4-BE49-F238E27FC236}">
                    <a16:creationId xmlns:a16="http://schemas.microsoft.com/office/drawing/2014/main" id="{8D84917E-7CE1-4BC9-8D62-6763928EF6DC}"/>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13324" name="Group 68">
              <a:extLst>
                <a:ext uri="{FF2B5EF4-FFF2-40B4-BE49-F238E27FC236}">
                  <a16:creationId xmlns:a16="http://schemas.microsoft.com/office/drawing/2014/main" id="{F63AC1CA-78C4-41DB-8022-92EEA60FAE44}"/>
                </a:ext>
              </a:extLst>
            </p:cNvPr>
            <p:cNvGrpSpPr>
              <a:grpSpLocks/>
            </p:cNvGrpSpPr>
            <p:nvPr/>
          </p:nvGrpSpPr>
          <p:grpSpPr bwMode="auto">
            <a:xfrm>
              <a:off x="5508" y="1117"/>
              <a:ext cx="136" cy="142"/>
              <a:chOff x="3359" y="2621"/>
              <a:chExt cx="138" cy="145"/>
            </a:xfrm>
          </p:grpSpPr>
          <p:sp>
            <p:nvSpPr>
              <p:cNvPr id="13332" name="Rectangle 69">
                <a:extLst>
                  <a:ext uri="{FF2B5EF4-FFF2-40B4-BE49-F238E27FC236}">
                    <a16:creationId xmlns:a16="http://schemas.microsoft.com/office/drawing/2014/main" id="{D7167C9D-977D-4760-A52B-276149FE03E2}"/>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3333" name="Rectangle 70">
                <a:extLst>
                  <a:ext uri="{FF2B5EF4-FFF2-40B4-BE49-F238E27FC236}">
                    <a16:creationId xmlns:a16="http://schemas.microsoft.com/office/drawing/2014/main" id="{1B47F4A0-4EF7-4A90-A785-8B52E0AC51B7}"/>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3334" name="Group 71">
                <a:extLst>
                  <a:ext uri="{FF2B5EF4-FFF2-40B4-BE49-F238E27FC236}">
                    <a16:creationId xmlns:a16="http://schemas.microsoft.com/office/drawing/2014/main" id="{941DF0F8-C240-459F-B513-13FDD1B1DF06}"/>
                  </a:ext>
                </a:extLst>
              </p:cNvPr>
              <p:cNvGrpSpPr>
                <a:grpSpLocks/>
              </p:cNvGrpSpPr>
              <p:nvPr/>
            </p:nvGrpSpPr>
            <p:grpSpPr bwMode="auto">
              <a:xfrm>
                <a:off x="3388" y="2655"/>
                <a:ext cx="62" cy="62"/>
                <a:chOff x="2712" y="2758"/>
                <a:chExt cx="90" cy="90"/>
              </a:xfrm>
            </p:grpSpPr>
            <p:sp>
              <p:nvSpPr>
                <p:cNvPr id="13335" name="Line 72">
                  <a:extLst>
                    <a:ext uri="{FF2B5EF4-FFF2-40B4-BE49-F238E27FC236}">
                      <a16:creationId xmlns:a16="http://schemas.microsoft.com/office/drawing/2014/main" id="{3B67CEDF-54A4-4BDF-B9B5-38C7B66C4BF9}"/>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3336" name="Line 73">
                  <a:extLst>
                    <a:ext uri="{FF2B5EF4-FFF2-40B4-BE49-F238E27FC236}">
                      <a16:creationId xmlns:a16="http://schemas.microsoft.com/office/drawing/2014/main" id="{4760FDF7-988B-46B0-B7B0-16A37B4BCB40}"/>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13325" name="Group 74">
              <a:extLst>
                <a:ext uri="{FF2B5EF4-FFF2-40B4-BE49-F238E27FC236}">
                  <a16:creationId xmlns:a16="http://schemas.microsoft.com/office/drawing/2014/main" id="{9AAD844B-FFDA-4869-8BEC-FFBFE3DB7751}"/>
                </a:ext>
              </a:extLst>
            </p:cNvPr>
            <p:cNvGrpSpPr>
              <a:grpSpLocks/>
            </p:cNvGrpSpPr>
            <p:nvPr/>
          </p:nvGrpSpPr>
          <p:grpSpPr bwMode="auto">
            <a:xfrm>
              <a:off x="5350" y="1116"/>
              <a:ext cx="134" cy="138"/>
              <a:chOff x="3936" y="2011"/>
              <a:chExt cx="109" cy="112"/>
            </a:xfrm>
          </p:grpSpPr>
          <p:sp>
            <p:nvSpPr>
              <p:cNvPr id="13327" name="Rectangle 75">
                <a:extLst>
                  <a:ext uri="{FF2B5EF4-FFF2-40B4-BE49-F238E27FC236}">
                    <a16:creationId xmlns:a16="http://schemas.microsoft.com/office/drawing/2014/main" id="{C628084E-6DDD-4BF5-9F1A-2E384146AA1B}"/>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3328" name="Rectangle 76">
                <a:extLst>
                  <a:ext uri="{FF2B5EF4-FFF2-40B4-BE49-F238E27FC236}">
                    <a16:creationId xmlns:a16="http://schemas.microsoft.com/office/drawing/2014/main" id="{2ADBDC1E-6034-474D-B327-D57A1468AF3E}"/>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3329" name="Group 77">
                <a:extLst>
                  <a:ext uri="{FF2B5EF4-FFF2-40B4-BE49-F238E27FC236}">
                    <a16:creationId xmlns:a16="http://schemas.microsoft.com/office/drawing/2014/main" id="{929D3033-2DA0-4325-8282-1C6621C7AAA1}"/>
                  </a:ext>
                </a:extLst>
              </p:cNvPr>
              <p:cNvGrpSpPr>
                <a:grpSpLocks/>
              </p:cNvGrpSpPr>
              <p:nvPr/>
            </p:nvGrpSpPr>
            <p:grpSpPr bwMode="auto">
              <a:xfrm>
                <a:off x="3956" y="2032"/>
                <a:ext cx="54" cy="61"/>
                <a:chOff x="2530" y="2399"/>
                <a:chExt cx="68" cy="77"/>
              </a:xfrm>
            </p:grpSpPr>
            <p:sp>
              <p:nvSpPr>
                <p:cNvPr id="13330" name="Line 78">
                  <a:extLst>
                    <a:ext uri="{FF2B5EF4-FFF2-40B4-BE49-F238E27FC236}">
                      <a16:creationId xmlns:a16="http://schemas.microsoft.com/office/drawing/2014/main" id="{6ADB8979-712B-4722-B35D-6E2E89CC0A29}"/>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3331" name="AutoShape 79">
                  <a:extLst>
                    <a:ext uri="{FF2B5EF4-FFF2-40B4-BE49-F238E27FC236}">
                      <a16:creationId xmlns:a16="http://schemas.microsoft.com/office/drawing/2014/main" id="{AD46368C-56BE-45B4-8867-6E0153F3842E}"/>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grpSp>
        <p:sp>
          <p:nvSpPr>
            <p:cNvPr id="13326" name="Text Box 80">
              <a:extLst>
                <a:ext uri="{FF2B5EF4-FFF2-40B4-BE49-F238E27FC236}">
                  <a16:creationId xmlns:a16="http://schemas.microsoft.com/office/drawing/2014/main" id="{C0F4FB99-8AE1-419D-BF27-4814DE19FD77}"/>
                </a:ext>
              </a:extLst>
            </p:cNvPr>
            <p:cNvSpPr txBox="1">
              <a:spLocks noChangeArrowheads="1"/>
            </p:cNvSpPr>
            <p:nvPr/>
          </p:nvSpPr>
          <p:spPr bwMode="auto">
            <a:xfrm>
              <a:off x="670" y="1071"/>
              <a:ext cx="4173" cy="22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pc2</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egnaposto data 3">
            <a:extLst>
              <a:ext uri="{FF2B5EF4-FFF2-40B4-BE49-F238E27FC236}">
                <a16:creationId xmlns:a16="http://schemas.microsoft.com/office/drawing/2014/main" id="{29F64915-E9AC-449E-BD88-2AE6C28C6805}"/>
              </a:ext>
            </a:extLst>
          </p:cNvPr>
          <p:cNvSpPr>
            <a:spLocks noGrp="1"/>
          </p:cNvSpPr>
          <p:nvPr>
            <p:ph type="dt" sz="quarter" idx="10"/>
          </p:nvPr>
        </p:nvSpPr>
        <p:spPr/>
        <p:txBody>
          <a:bodyPr/>
          <a:lstStyle/>
          <a:p>
            <a:pPr>
              <a:defRPr/>
            </a:pPr>
            <a:r>
              <a:rPr lang="it-IT" altLang="it-IT"/>
              <a:t>last update: </a:t>
            </a:r>
            <a:r>
              <a:rPr lang="it-IT" altLang="it-IT" err="1"/>
              <a:t>Sept</a:t>
            </a:r>
            <a:r>
              <a:rPr lang="it-IT" altLang="it-IT"/>
              <a:t> 2018</a:t>
            </a:r>
          </a:p>
        </p:txBody>
      </p:sp>
      <p:sp>
        <p:nvSpPr>
          <p:cNvPr id="31" name="Segnaposto piè di pagina 4">
            <a:extLst>
              <a:ext uri="{FF2B5EF4-FFF2-40B4-BE49-F238E27FC236}">
                <a16:creationId xmlns:a16="http://schemas.microsoft.com/office/drawing/2014/main" id="{1B1D4840-0D38-4366-A02B-36A1AFEB8669}"/>
              </a:ext>
            </a:extLst>
          </p:cNvPr>
          <p:cNvSpPr>
            <a:spLocks noGrp="1"/>
          </p:cNvSpPr>
          <p:nvPr>
            <p:ph type="ftr" sz="quarter" idx="11"/>
          </p:nvPr>
        </p:nvSpPr>
        <p:spPr/>
        <p:txBody>
          <a:bodyPr/>
          <a:lstStyle/>
          <a:p>
            <a:pPr>
              <a:defRPr/>
            </a:pPr>
            <a:r>
              <a:rPr lang="it-IT" altLang="it-IT"/>
              <a:t>kathara – [ lab: two hosts ]</a:t>
            </a:r>
          </a:p>
        </p:txBody>
      </p:sp>
      <p:sp>
        <p:nvSpPr>
          <p:cNvPr id="14340" name="Rectangle 2">
            <a:extLst>
              <a:ext uri="{FF2B5EF4-FFF2-40B4-BE49-F238E27FC236}">
                <a16:creationId xmlns:a16="http://schemas.microsoft.com/office/drawing/2014/main" id="{4AF87120-56BA-4203-BF95-1A9EEC51C63B}"/>
              </a:ext>
            </a:extLst>
          </p:cNvPr>
          <p:cNvSpPr>
            <a:spLocks noGrp="1" noChangeArrowheads="1"/>
          </p:cNvSpPr>
          <p:nvPr>
            <p:ph type="title"/>
          </p:nvPr>
        </p:nvSpPr>
        <p:spPr/>
        <p:txBody>
          <a:bodyPr/>
          <a:lstStyle/>
          <a:p>
            <a:pPr eaLnBrk="1" hangingPunct="1"/>
            <a:r>
              <a:rPr lang="it-IT" altLang="it-IT"/>
              <a:t>step 3 - ping</a:t>
            </a:r>
          </a:p>
        </p:txBody>
      </p:sp>
      <p:grpSp>
        <p:nvGrpSpPr>
          <p:cNvPr id="14341" name="Group 35">
            <a:extLst>
              <a:ext uri="{FF2B5EF4-FFF2-40B4-BE49-F238E27FC236}">
                <a16:creationId xmlns:a16="http://schemas.microsoft.com/office/drawing/2014/main" id="{253C06D8-D08D-43D4-A26B-D970858C96E7}"/>
              </a:ext>
            </a:extLst>
          </p:cNvPr>
          <p:cNvGrpSpPr>
            <a:grpSpLocks/>
          </p:cNvGrpSpPr>
          <p:nvPr/>
        </p:nvGrpSpPr>
        <p:grpSpPr bwMode="auto">
          <a:xfrm>
            <a:off x="461963" y="1412875"/>
            <a:ext cx="8983662" cy="3887788"/>
            <a:chOff x="455" y="1026"/>
            <a:chExt cx="5659" cy="2449"/>
          </a:xfrm>
        </p:grpSpPr>
        <p:sp>
          <p:nvSpPr>
            <p:cNvPr id="14343" name="Rectangle 8">
              <a:extLst>
                <a:ext uri="{FF2B5EF4-FFF2-40B4-BE49-F238E27FC236}">
                  <a16:creationId xmlns:a16="http://schemas.microsoft.com/office/drawing/2014/main" id="{7AF936B4-AA8C-4736-A4A2-86BB27D3F3A0}"/>
                </a:ext>
              </a:extLst>
            </p:cNvPr>
            <p:cNvSpPr>
              <a:spLocks noChangeArrowheads="1"/>
            </p:cNvSpPr>
            <p:nvPr/>
          </p:nvSpPr>
          <p:spPr bwMode="auto">
            <a:xfrm>
              <a:off x="455" y="1207"/>
              <a:ext cx="5659" cy="2268"/>
            </a:xfrm>
            <a:prstGeom prst="rect">
              <a:avLst/>
            </a:prstGeom>
            <a:solidFill>
              <a:schemeClr val="bg1"/>
            </a:solidFill>
            <a:ln w="38100">
              <a:solidFill>
                <a:srgbClr val="0095B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14344" name="Text Box 9">
              <a:extLst>
                <a:ext uri="{FF2B5EF4-FFF2-40B4-BE49-F238E27FC236}">
                  <a16:creationId xmlns:a16="http://schemas.microsoft.com/office/drawing/2014/main" id="{FCB7C36F-0B9D-440D-B983-4C2F21EC328A}"/>
                </a:ext>
              </a:extLst>
            </p:cNvPr>
            <p:cNvSpPr txBox="1">
              <a:spLocks noChangeArrowheads="1"/>
            </p:cNvSpPr>
            <p:nvPr/>
          </p:nvSpPr>
          <p:spPr bwMode="auto">
            <a:xfrm>
              <a:off x="462" y="1312"/>
              <a:ext cx="5652" cy="21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800" b="1">
                  <a:latin typeface="Lucida Console" panose="020B0609040504020204" pitchFamily="49" charset="0"/>
                </a:rPr>
                <a:t>pc1:~# ping 10.0.0.2</a:t>
              </a:r>
            </a:p>
            <a:p>
              <a:pPr eaLnBrk="1" hangingPunct="1">
                <a:spcBef>
                  <a:spcPct val="0"/>
                </a:spcBef>
                <a:buClrTx/>
                <a:buSzTx/>
                <a:buFontTx/>
                <a:buNone/>
              </a:pPr>
              <a:r>
                <a:rPr lang="it-IT" altLang="it-IT" sz="1800" b="1">
                  <a:latin typeface="Lucida Console" panose="020B0609040504020204" pitchFamily="49" charset="0"/>
                </a:rPr>
                <a:t>PING 10.0.0.2 (10.0.0.2) 56(84) bytes of data.</a:t>
              </a:r>
            </a:p>
            <a:p>
              <a:pPr eaLnBrk="1" hangingPunct="1">
                <a:spcBef>
                  <a:spcPct val="0"/>
                </a:spcBef>
                <a:buClrTx/>
                <a:buSzTx/>
                <a:buFontTx/>
                <a:buNone/>
              </a:pPr>
              <a:r>
                <a:rPr lang="it-IT" altLang="it-IT" sz="1800" b="1">
                  <a:latin typeface="Lucida Console" panose="020B0609040504020204" pitchFamily="49" charset="0"/>
                </a:rPr>
                <a:t>64 bytes from 10.0.0.2: icmp_seq=1 ttl=64 time=2.65 ms</a:t>
              </a:r>
            </a:p>
            <a:p>
              <a:pPr eaLnBrk="1" hangingPunct="1">
                <a:spcBef>
                  <a:spcPct val="0"/>
                </a:spcBef>
                <a:buClrTx/>
                <a:buSzTx/>
                <a:buFontTx/>
                <a:buNone/>
              </a:pPr>
              <a:r>
                <a:rPr lang="it-IT" altLang="it-IT" sz="1800" b="1">
                  <a:latin typeface="Lucida Console" panose="020B0609040504020204" pitchFamily="49" charset="0"/>
                </a:rPr>
                <a:t>64 bytes from 10.0.0.2: icmp_seq=2 ttl=64 time=0.357 ms</a:t>
              </a:r>
            </a:p>
            <a:p>
              <a:pPr eaLnBrk="1" hangingPunct="1">
                <a:spcBef>
                  <a:spcPct val="0"/>
                </a:spcBef>
                <a:buClrTx/>
                <a:buSzTx/>
                <a:buFontTx/>
                <a:buNone/>
              </a:pPr>
              <a:r>
                <a:rPr lang="it-IT" altLang="it-IT" sz="1800" b="1">
                  <a:latin typeface="Lucida Console" panose="020B0609040504020204" pitchFamily="49" charset="0"/>
                </a:rPr>
                <a:t>64 bytes from 10.0.0.2: icmp_seq=3 ttl=64 time=0.380 ms</a:t>
              </a:r>
            </a:p>
            <a:p>
              <a:pPr eaLnBrk="1" hangingPunct="1">
                <a:spcBef>
                  <a:spcPct val="0"/>
                </a:spcBef>
                <a:buClrTx/>
                <a:buSzTx/>
                <a:buFontTx/>
                <a:buNone/>
              </a:pPr>
              <a:r>
                <a:rPr lang="it-IT" altLang="it-IT" sz="1800" b="1">
                  <a:latin typeface="Lucida Console" panose="020B0609040504020204" pitchFamily="49" charset="0"/>
                </a:rPr>
                <a:t>64 bytes from 10.0.0.2: icmp_seq=4 ttl=64 time=0.349 ms</a:t>
              </a:r>
            </a:p>
            <a:p>
              <a:pPr eaLnBrk="1" hangingPunct="1">
                <a:spcBef>
                  <a:spcPct val="0"/>
                </a:spcBef>
                <a:buClrTx/>
                <a:buSzTx/>
                <a:buFontTx/>
                <a:buNone/>
              </a:pPr>
              <a:r>
                <a:rPr lang="it-IT" altLang="it-IT" sz="1800" b="1">
                  <a:latin typeface="Lucida Console" panose="020B0609040504020204" pitchFamily="49" charset="0"/>
                </a:rPr>
                <a:t>64 bytes from 10.0.0.2: icmp_seq=5 ttl=64 time=0.348 ms</a:t>
              </a:r>
            </a:p>
            <a:p>
              <a:pPr eaLnBrk="1" hangingPunct="1">
                <a:spcBef>
                  <a:spcPct val="0"/>
                </a:spcBef>
                <a:buClrTx/>
                <a:buSzTx/>
                <a:buFontTx/>
                <a:buNone/>
              </a:pPr>
              <a:endParaRPr lang="it-IT" altLang="it-IT" sz="1800" b="1">
                <a:latin typeface="Lucida Console" panose="020B0609040504020204" pitchFamily="49" charset="0"/>
              </a:endParaRPr>
            </a:p>
            <a:p>
              <a:pPr eaLnBrk="1" hangingPunct="1">
                <a:spcBef>
                  <a:spcPct val="0"/>
                </a:spcBef>
                <a:buClrTx/>
                <a:buSzTx/>
                <a:buFontTx/>
                <a:buNone/>
              </a:pPr>
              <a:r>
                <a:rPr lang="it-IT" altLang="it-IT" sz="1800" b="1">
                  <a:latin typeface="Lucida Console" panose="020B0609040504020204" pitchFamily="49" charset="0"/>
                </a:rPr>
                <a:t>--- 10.0.0.2 ping statistics ---</a:t>
              </a:r>
            </a:p>
            <a:p>
              <a:pPr eaLnBrk="1" hangingPunct="1">
                <a:spcBef>
                  <a:spcPct val="0"/>
                </a:spcBef>
                <a:buClrTx/>
                <a:buSzTx/>
                <a:buFontTx/>
                <a:buNone/>
              </a:pPr>
              <a:r>
                <a:rPr lang="it-IT" altLang="it-IT" sz="1800" b="1">
                  <a:latin typeface="Lucida Console" panose="020B0609040504020204" pitchFamily="49" charset="0"/>
                </a:rPr>
                <a:t>5 packets transmitted, 5 received, 0% packet loss, time 4078ms</a:t>
              </a:r>
            </a:p>
            <a:p>
              <a:pPr eaLnBrk="1" hangingPunct="1">
                <a:spcBef>
                  <a:spcPct val="0"/>
                </a:spcBef>
                <a:buClrTx/>
                <a:buSzTx/>
                <a:buFontTx/>
                <a:buNone/>
              </a:pPr>
              <a:r>
                <a:rPr lang="it-IT" altLang="it-IT" sz="1800" b="1">
                  <a:latin typeface="Lucida Console" panose="020B0609040504020204" pitchFamily="49" charset="0"/>
                </a:rPr>
                <a:t>rtt min/avg/max/mdev = 0.348/0.818/2.656/0.919 ms</a:t>
              </a:r>
            </a:p>
            <a:p>
              <a:pPr eaLnBrk="1" hangingPunct="1">
                <a:spcBef>
                  <a:spcPct val="0"/>
                </a:spcBef>
                <a:buClrTx/>
                <a:buSzTx/>
                <a:buFontTx/>
                <a:buNone/>
              </a:pPr>
              <a:r>
                <a:rPr lang="it-IT" altLang="it-IT" sz="1800" b="1">
                  <a:latin typeface="Lucida Console" panose="020B0609040504020204" pitchFamily="49" charset="0"/>
                </a:rPr>
                <a:t>pc1:~# █</a:t>
              </a:r>
            </a:p>
          </p:txBody>
        </p:sp>
        <p:sp>
          <p:nvSpPr>
            <p:cNvPr id="14345" name="AutoShape 10">
              <a:extLst>
                <a:ext uri="{FF2B5EF4-FFF2-40B4-BE49-F238E27FC236}">
                  <a16:creationId xmlns:a16="http://schemas.microsoft.com/office/drawing/2014/main" id="{01A9128D-F2DA-4698-9B5D-C17C6057110A}"/>
                </a:ext>
              </a:extLst>
            </p:cNvPr>
            <p:cNvSpPr>
              <a:spLocks noChangeArrowheads="1"/>
            </p:cNvSpPr>
            <p:nvPr/>
          </p:nvSpPr>
          <p:spPr bwMode="auto">
            <a:xfrm>
              <a:off x="455" y="1026"/>
              <a:ext cx="5659" cy="226"/>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4346" name="Group 11">
              <a:extLst>
                <a:ext uri="{FF2B5EF4-FFF2-40B4-BE49-F238E27FC236}">
                  <a16:creationId xmlns:a16="http://schemas.microsoft.com/office/drawing/2014/main" id="{62DD8ECD-7783-4A80-A1D1-A1CCFB65F7ED}"/>
                </a:ext>
              </a:extLst>
            </p:cNvPr>
            <p:cNvGrpSpPr>
              <a:grpSpLocks/>
            </p:cNvGrpSpPr>
            <p:nvPr/>
          </p:nvGrpSpPr>
          <p:grpSpPr bwMode="auto">
            <a:xfrm>
              <a:off x="523" y="1071"/>
              <a:ext cx="141" cy="142"/>
              <a:chOff x="2440" y="2568"/>
              <a:chExt cx="151" cy="152"/>
            </a:xfrm>
          </p:grpSpPr>
          <p:sp>
            <p:nvSpPr>
              <p:cNvPr id="14365" name="Oval 12">
                <a:extLst>
                  <a:ext uri="{FF2B5EF4-FFF2-40B4-BE49-F238E27FC236}">
                    <a16:creationId xmlns:a16="http://schemas.microsoft.com/office/drawing/2014/main" id="{38C824C2-98C6-4524-8516-D2DA5A736760}"/>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4366" name="Oval 13">
                <a:extLst>
                  <a:ext uri="{FF2B5EF4-FFF2-40B4-BE49-F238E27FC236}">
                    <a16:creationId xmlns:a16="http://schemas.microsoft.com/office/drawing/2014/main" id="{1264FED4-849C-44E1-9B07-6DE05B970635}"/>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4367" name="AutoShape 14">
                <a:extLst>
                  <a:ext uri="{FF2B5EF4-FFF2-40B4-BE49-F238E27FC236}">
                    <a16:creationId xmlns:a16="http://schemas.microsoft.com/office/drawing/2014/main" id="{F47854D3-000D-434A-9143-9AD20123F1BD}"/>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grpSp>
          <p:nvGrpSpPr>
            <p:cNvPr id="14347" name="Group 34">
              <a:extLst>
                <a:ext uri="{FF2B5EF4-FFF2-40B4-BE49-F238E27FC236}">
                  <a16:creationId xmlns:a16="http://schemas.microsoft.com/office/drawing/2014/main" id="{1056F128-48D9-46B5-9204-1F78BAEE76F4}"/>
                </a:ext>
              </a:extLst>
            </p:cNvPr>
            <p:cNvGrpSpPr>
              <a:grpSpLocks/>
            </p:cNvGrpSpPr>
            <p:nvPr/>
          </p:nvGrpSpPr>
          <p:grpSpPr bwMode="auto">
            <a:xfrm>
              <a:off x="5569" y="1071"/>
              <a:ext cx="454" cy="143"/>
              <a:chOff x="5247" y="1071"/>
              <a:chExt cx="454" cy="143"/>
            </a:xfrm>
          </p:grpSpPr>
          <p:grpSp>
            <p:nvGrpSpPr>
              <p:cNvPr id="14349" name="Group 15">
                <a:extLst>
                  <a:ext uri="{FF2B5EF4-FFF2-40B4-BE49-F238E27FC236}">
                    <a16:creationId xmlns:a16="http://schemas.microsoft.com/office/drawing/2014/main" id="{6D530BB1-1070-47AD-B621-150C007780B2}"/>
                  </a:ext>
                </a:extLst>
              </p:cNvPr>
              <p:cNvGrpSpPr>
                <a:grpSpLocks/>
              </p:cNvGrpSpPr>
              <p:nvPr/>
            </p:nvGrpSpPr>
            <p:grpSpPr bwMode="auto">
              <a:xfrm>
                <a:off x="5247" y="1072"/>
                <a:ext cx="136" cy="142"/>
                <a:chOff x="3359" y="2621"/>
                <a:chExt cx="138" cy="145"/>
              </a:xfrm>
            </p:grpSpPr>
            <p:sp>
              <p:nvSpPr>
                <p:cNvPr id="14362" name="Rectangle 16">
                  <a:extLst>
                    <a:ext uri="{FF2B5EF4-FFF2-40B4-BE49-F238E27FC236}">
                      <a16:creationId xmlns:a16="http://schemas.microsoft.com/office/drawing/2014/main" id="{13B1DF44-0329-41C4-BBB4-FF1A45B34A1E}"/>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4363" name="Rectangle 17">
                  <a:extLst>
                    <a:ext uri="{FF2B5EF4-FFF2-40B4-BE49-F238E27FC236}">
                      <a16:creationId xmlns:a16="http://schemas.microsoft.com/office/drawing/2014/main" id="{A183F46A-9ABA-478B-AE14-3EC0F225B759}"/>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4364" name="Line 18">
                  <a:extLst>
                    <a:ext uri="{FF2B5EF4-FFF2-40B4-BE49-F238E27FC236}">
                      <a16:creationId xmlns:a16="http://schemas.microsoft.com/office/drawing/2014/main" id="{F97A088A-470B-4183-ACE0-80FCD4AC75F8}"/>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14350" name="Group 19">
                <a:extLst>
                  <a:ext uri="{FF2B5EF4-FFF2-40B4-BE49-F238E27FC236}">
                    <a16:creationId xmlns:a16="http://schemas.microsoft.com/office/drawing/2014/main" id="{81BD4FE5-B348-4FB1-968E-51F76AEB47F6}"/>
                  </a:ext>
                </a:extLst>
              </p:cNvPr>
              <p:cNvGrpSpPr>
                <a:grpSpLocks/>
              </p:cNvGrpSpPr>
              <p:nvPr/>
            </p:nvGrpSpPr>
            <p:grpSpPr bwMode="auto">
              <a:xfrm>
                <a:off x="5565" y="1072"/>
                <a:ext cx="136" cy="142"/>
                <a:chOff x="3359" y="2621"/>
                <a:chExt cx="138" cy="145"/>
              </a:xfrm>
            </p:grpSpPr>
            <p:sp>
              <p:nvSpPr>
                <p:cNvPr id="14357" name="Rectangle 20">
                  <a:extLst>
                    <a:ext uri="{FF2B5EF4-FFF2-40B4-BE49-F238E27FC236}">
                      <a16:creationId xmlns:a16="http://schemas.microsoft.com/office/drawing/2014/main" id="{AAD3A6D1-65B5-462D-9110-E97A8EF4515A}"/>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4358" name="Rectangle 21">
                  <a:extLst>
                    <a:ext uri="{FF2B5EF4-FFF2-40B4-BE49-F238E27FC236}">
                      <a16:creationId xmlns:a16="http://schemas.microsoft.com/office/drawing/2014/main" id="{F7BD4FE1-EFBF-4F41-9D55-73F7EA1E7199}"/>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4359" name="Group 22">
                  <a:extLst>
                    <a:ext uri="{FF2B5EF4-FFF2-40B4-BE49-F238E27FC236}">
                      <a16:creationId xmlns:a16="http://schemas.microsoft.com/office/drawing/2014/main" id="{AE1BA37E-FEF3-49AD-BF90-E51BC24A7823}"/>
                    </a:ext>
                  </a:extLst>
                </p:cNvPr>
                <p:cNvGrpSpPr>
                  <a:grpSpLocks/>
                </p:cNvGrpSpPr>
                <p:nvPr/>
              </p:nvGrpSpPr>
              <p:grpSpPr bwMode="auto">
                <a:xfrm>
                  <a:off x="3388" y="2655"/>
                  <a:ext cx="62" cy="62"/>
                  <a:chOff x="2712" y="2758"/>
                  <a:chExt cx="90" cy="90"/>
                </a:xfrm>
              </p:grpSpPr>
              <p:sp>
                <p:nvSpPr>
                  <p:cNvPr id="14360" name="Line 23">
                    <a:extLst>
                      <a:ext uri="{FF2B5EF4-FFF2-40B4-BE49-F238E27FC236}">
                        <a16:creationId xmlns:a16="http://schemas.microsoft.com/office/drawing/2014/main" id="{18012ABC-A7BC-41D1-98B3-333B6EEA3C2B}"/>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61" name="Line 24">
                    <a:extLst>
                      <a:ext uri="{FF2B5EF4-FFF2-40B4-BE49-F238E27FC236}">
                        <a16:creationId xmlns:a16="http://schemas.microsoft.com/office/drawing/2014/main" id="{BDA7A8E2-56BA-437A-9772-E02BB0613F70}"/>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14351" name="Group 25">
                <a:extLst>
                  <a:ext uri="{FF2B5EF4-FFF2-40B4-BE49-F238E27FC236}">
                    <a16:creationId xmlns:a16="http://schemas.microsoft.com/office/drawing/2014/main" id="{1D204C46-110D-4A77-9078-DBF283D3F4AF}"/>
                  </a:ext>
                </a:extLst>
              </p:cNvPr>
              <p:cNvGrpSpPr>
                <a:grpSpLocks/>
              </p:cNvGrpSpPr>
              <p:nvPr/>
            </p:nvGrpSpPr>
            <p:grpSpPr bwMode="auto">
              <a:xfrm>
                <a:off x="5407" y="1071"/>
                <a:ext cx="134" cy="138"/>
                <a:chOff x="3936" y="2011"/>
                <a:chExt cx="109" cy="112"/>
              </a:xfrm>
            </p:grpSpPr>
            <p:sp>
              <p:nvSpPr>
                <p:cNvPr id="14352" name="Rectangle 26">
                  <a:extLst>
                    <a:ext uri="{FF2B5EF4-FFF2-40B4-BE49-F238E27FC236}">
                      <a16:creationId xmlns:a16="http://schemas.microsoft.com/office/drawing/2014/main" id="{572B16D5-EF5F-4087-ACDE-286799635271}"/>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4353" name="Rectangle 27">
                  <a:extLst>
                    <a:ext uri="{FF2B5EF4-FFF2-40B4-BE49-F238E27FC236}">
                      <a16:creationId xmlns:a16="http://schemas.microsoft.com/office/drawing/2014/main" id="{9B07FA25-FFEC-41AE-8DAE-4AF794374060}"/>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4354" name="Group 28">
                  <a:extLst>
                    <a:ext uri="{FF2B5EF4-FFF2-40B4-BE49-F238E27FC236}">
                      <a16:creationId xmlns:a16="http://schemas.microsoft.com/office/drawing/2014/main" id="{FD0E31F5-8E18-4268-8E61-6913A0D4067C}"/>
                    </a:ext>
                  </a:extLst>
                </p:cNvPr>
                <p:cNvGrpSpPr>
                  <a:grpSpLocks/>
                </p:cNvGrpSpPr>
                <p:nvPr/>
              </p:nvGrpSpPr>
              <p:grpSpPr bwMode="auto">
                <a:xfrm>
                  <a:off x="3956" y="2032"/>
                  <a:ext cx="54" cy="61"/>
                  <a:chOff x="2530" y="2399"/>
                  <a:chExt cx="68" cy="77"/>
                </a:xfrm>
              </p:grpSpPr>
              <p:sp>
                <p:nvSpPr>
                  <p:cNvPr id="14355" name="Line 29">
                    <a:extLst>
                      <a:ext uri="{FF2B5EF4-FFF2-40B4-BE49-F238E27FC236}">
                        <a16:creationId xmlns:a16="http://schemas.microsoft.com/office/drawing/2014/main" id="{0A449DBB-92FA-4FF4-9659-C6DF1598C4BC}"/>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56" name="AutoShape 30">
                    <a:extLst>
                      <a:ext uri="{FF2B5EF4-FFF2-40B4-BE49-F238E27FC236}">
                        <a16:creationId xmlns:a16="http://schemas.microsoft.com/office/drawing/2014/main" id="{E4A9B8B4-CE3E-4259-8712-4E2263560D83}"/>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grpSp>
        </p:grpSp>
        <p:sp>
          <p:nvSpPr>
            <p:cNvPr id="14348" name="Text Box 31">
              <a:extLst>
                <a:ext uri="{FF2B5EF4-FFF2-40B4-BE49-F238E27FC236}">
                  <a16:creationId xmlns:a16="http://schemas.microsoft.com/office/drawing/2014/main" id="{23D4372F-1F83-4C6A-B65D-AE4D8584D6A5}"/>
                </a:ext>
              </a:extLst>
            </p:cNvPr>
            <p:cNvSpPr txBox="1">
              <a:spLocks noChangeArrowheads="1"/>
            </p:cNvSpPr>
            <p:nvPr/>
          </p:nvSpPr>
          <p:spPr bwMode="auto">
            <a:xfrm>
              <a:off x="727" y="1026"/>
              <a:ext cx="4173" cy="22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pc1</a:t>
              </a:r>
            </a:p>
          </p:txBody>
        </p:sp>
      </p:grpSp>
      <p:sp>
        <p:nvSpPr>
          <p:cNvPr id="14342" name="Rectangle 32">
            <a:extLst>
              <a:ext uri="{FF2B5EF4-FFF2-40B4-BE49-F238E27FC236}">
                <a16:creationId xmlns:a16="http://schemas.microsoft.com/office/drawing/2014/main" id="{0420076F-6E90-48A3-8ADF-B1BC2E302FDA}"/>
              </a:ext>
            </a:extLst>
          </p:cNvPr>
          <p:cNvSpPr>
            <a:spLocks noGrp="1" noChangeArrowheads="1"/>
          </p:cNvSpPr>
          <p:nvPr>
            <p:ph type="body" idx="1"/>
          </p:nvPr>
        </p:nvSpPr>
        <p:spPr>
          <a:xfrm>
            <a:off x="495300" y="5516563"/>
            <a:ext cx="8915400" cy="609600"/>
          </a:xfrm>
        </p:spPr>
        <p:txBody>
          <a:bodyPr/>
          <a:lstStyle/>
          <a:p>
            <a:pPr eaLnBrk="1" hangingPunct="1"/>
            <a:r>
              <a:rPr lang="it-IT" altLang="it-IT" b="1">
                <a:latin typeface="Courier New" panose="02070309020205020404" pitchFamily="49" charset="0"/>
              </a:rPr>
              <a:t>pc1</a:t>
            </a:r>
            <a:r>
              <a:rPr lang="it-IT" altLang="it-IT"/>
              <a:t> and </a:t>
            </a:r>
            <a:r>
              <a:rPr lang="it-IT" altLang="it-IT" b="1">
                <a:latin typeface="Courier New" panose="02070309020205020404" pitchFamily="49" charset="0"/>
              </a:rPr>
              <a:t>pc2</a:t>
            </a:r>
            <a:r>
              <a:rPr lang="it-IT" altLang="it-IT"/>
              <a:t> can reach each other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data 3">
            <a:extLst>
              <a:ext uri="{FF2B5EF4-FFF2-40B4-BE49-F238E27FC236}">
                <a16:creationId xmlns:a16="http://schemas.microsoft.com/office/drawing/2014/main" id="{6B85459E-E438-40F3-B2EB-278F853C4B6E}"/>
              </a:ext>
            </a:extLst>
          </p:cNvPr>
          <p:cNvSpPr>
            <a:spLocks noGrp="1"/>
          </p:cNvSpPr>
          <p:nvPr>
            <p:ph type="dt" sz="quarter" idx="10"/>
          </p:nvPr>
        </p:nvSpPr>
        <p:spPr/>
        <p:txBody>
          <a:bodyPr/>
          <a:lstStyle/>
          <a:p>
            <a:pPr>
              <a:defRPr/>
            </a:pPr>
            <a:r>
              <a:rPr lang="it-IT" altLang="it-IT"/>
              <a:t>last update: </a:t>
            </a:r>
            <a:r>
              <a:rPr lang="it-IT" altLang="it-IT" err="1"/>
              <a:t>Sept</a:t>
            </a:r>
            <a:r>
              <a:rPr lang="it-IT" altLang="it-IT"/>
              <a:t> 2018</a:t>
            </a:r>
          </a:p>
        </p:txBody>
      </p:sp>
      <p:sp>
        <p:nvSpPr>
          <p:cNvPr id="9" name="Segnaposto piè di pagina 4">
            <a:extLst>
              <a:ext uri="{FF2B5EF4-FFF2-40B4-BE49-F238E27FC236}">
                <a16:creationId xmlns:a16="http://schemas.microsoft.com/office/drawing/2014/main" id="{9F04D19E-71BA-4A89-B2EC-768C72F06133}"/>
              </a:ext>
            </a:extLst>
          </p:cNvPr>
          <p:cNvSpPr>
            <a:spLocks noGrp="1"/>
          </p:cNvSpPr>
          <p:nvPr>
            <p:ph type="ftr" sz="quarter" idx="11"/>
          </p:nvPr>
        </p:nvSpPr>
        <p:spPr/>
        <p:txBody>
          <a:bodyPr/>
          <a:lstStyle/>
          <a:p>
            <a:pPr>
              <a:defRPr/>
            </a:pPr>
            <a:r>
              <a:rPr lang="it-IT" altLang="it-IT"/>
              <a:t>kathara – [ lab: two hosts ]</a:t>
            </a:r>
          </a:p>
        </p:txBody>
      </p:sp>
      <p:sp>
        <p:nvSpPr>
          <p:cNvPr id="15364" name="AutoShape 11">
            <a:extLst>
              <a:ext uri="{FF2B5EF4-FFF2-40B4-BE49-F238E27FC236}">
                <a16:creationId xmlns:a16="http://schemas.microsoft.com/office/drawing/2014/main" id="{4C669C8B-A7B4-456E-B0AE-964D0A510122}"/>
              </a:ext>
            </a:extLst>
          </p:cNvPr>
          <p:cNvSpPr>
            <a:spLocks noChangeArrowheads="1"/>
          </p:cNvSpPr>
          <p:nvPr/>
        </p:nvSpPr>
        <p:spPr bwMode="auto">
          <a:xfrm>
            <a:off x="344488" y="3141663"/>
            <a:ext cx="9217025" cy="3311525"/>
          </a:xfrm>
          <a:prstGeom prst="foldedCorner">
            <a:avLst>
              <a:gd name="adj" fmla="val 12500"/>
            </a:avLst>
          </a:prstGeom>
          <a:solidFill>
            <a:schemeClr val="bg1"/>
          </a:solidFill>
          <a:ln w="19050">
            <a:solidFill>
              <a:schemeClr val="tx1"/>
            </a:solidFill>
            <a:round/>
            <a:headEnd/>
            <a:tailEnd/>
          </a:ln>
          <a:effectLst>
            <a:outerShdw dist="107763" dir="2700000" algn="ctr" rotWithShape="0">
              <a:schemeClr val="bg2"/>
            </a:outerShdw>
          </a:effec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800" b="1">
                <a:latin typeface="Courier New" panose="02070309020205020404" pitchFamily="49" charset="0"/>
              </a:rPr>
              <a:t>TCPDUMP(8)                                              TCPDUMP(8)</a:t>
            </a:r>
          </a:p>
          <a:p>
            <a:pPr eaLnBrk="1" hangingPunct="1">
              <a:spcBef>
                <a:spcPct val="0"/>
              </a:spcBef>
              <a:buClrTx/>
              <a:buSzTx/>
              <a:buFontTx/>
              <a:buNone/>
            </a:pPr>
            <a:endParaRPr lang="it-IT" altLang="it-IT" sz="1800" b="1">
              <a:latin typeface="Courier New" panose="02070309020205020404" pitchFamily="49" charset="0"/>
            </a:endParaRPr>
          </a:p>
          <a:p>
            <a:pPr eaLnBrk="1" hangingPunct="1">
              <a:spcBef>
                <a:spcPct val="0"/>
              </a:spcBef>
              <a:buClrTx/>
              <a:buSzTx/>
              <a:buFontTx/>
              <a:buNone/>
            </a:pPr>
            <a:r>
              <a:rPr lang="it-IT" altLang="it-IT" sz="1800" b="1">
                <a:latin typeface="Courier New" panose="02070309020205020404" pitchFamily="49" charset="0"/>
              </a:rPr>
              <a:t>NAME</a:t>
            </a:r>
          </a:p>
          <a:p>
            <a:pPr eaLnBrk="1" hangingPunct="1">
              <a:spcBef>
                <a:spcPct val="0"/>
              </a:spcBef>
              <a:buClrTx/>
              <a:buSzTx/>
              <a:buFontTx/>
              <a:buNone/>
            </a:pPr>
            <a:r>
              <a:rPr lang="it-IT" altLang="it-IT" sz="1800" b="1">
                <a:latin typeface="Courier New" panose="02070309020205020404" pitchFamily="49" charset="0"/>
              </a:rPr>
              <a:t>       tcpdump - dump traffic on a network</a:t>
            </a:r>
          </a:p>
          <a:p>
            <a:pPr eaLnBrk="1" hangingPunct="1">
              <a:spcBef>
                <a:spcPct val="0"/>
              </a:spcBef>
              <a:buClrTx/>
              <a:buSzTx/>
              <a:buFontTx/>
              <a:buNone/>
            </a:pPr>
            <a:endParaRPr lang="it-IT" altLang="it-IT" sz="1800" b="1">
              <a:latin typeface="Courier New" panose="02070309020205020404" pitchFamily="49" charset="0"/>
            </a:endParaRPr>
          </a:p>
          <a:p>
            <a:pPr eaLnBrk="1" hangingPunct="1">
              <a:spcBef>
                <a:spcPct val="0"/>
              </a:spcBef>
              <a:buClrTx/>
              <a:buSzTx/>
              <a:buFontTx/>
              <a:buNone/>
            </a:pPr>
            <a:r>
              <a:rPr lang="it-IT" altLang="it-IT" sz="1800" b="1">
                <a:latin typeface="Courier New" panose="02070309020205020404" pitchFamily="49" charset="0"/>
              </a:rPr>
              <a:t>SYNOPSIS</a:t>
            </a:r>
          </a:p>
          <a:p>
            <a:pPr eaLnBrk="1" hangingPunct="1">
              <a:spcBef>
                <a:spcPct val="0"/>
              </a:spcBef>
              <a:buClrTx/>
              <a:buSzTx/>
              <a:buFontTx/>
              <a:buNone/>
            </a:pPr>
            <a:r>
              <a:rPr lang="it-IT" altLang="it-IT" sz="1800" b="1">
                <a:latin typeface="Courier New" panose="02070309020205020404" pitchFamily="49" charset="0"/>
              </a:rPr>
              <a:t>       tcpdump [ -AdDeflLnNOpqRStuUvxX ] [ -c count ]</a:t>
            </a:r>
          </a:p>
          <a:p>
            <a:pPr eaLnBrk="1" hangingPunct="1">
              <a:spcBef>
                <a:spcPct val="0"/>
              </a:spcBef>
              <a:buClrTx/>
              <a:buSzTx/>
              <a:buFontTx/>
              <a:buNone/>
            </a:pPr>
            <a:r>
              <a:rPr lang="it-IT" altLang="it-IT" sz="1800" b="1">
                <a:latin typeface="Courier New" panose="02070309020205020404" pitchFamily="49" charset="0"/>
              </a:rPr>
              <a:t>               [ -C file_size ] [ -F file ]</a:t>
            </a:r>
          </a:p>
          <a:p>
            <a:pPr eaLnBrk="1" hangingPunct="1">
              <a:spcBef>
                <a:spcPct val="0"/>
              </a:spcBef>
              <a:buClrTx/>
              <a:buSzTx/>
              <a:buFontTx/>
              <a:buNone/>
            </a:pPr>
            <a:r>
              <a:rPr lang="it-IT" altLang="it-IT" sz="1800" b="1">
                <a:latin typeface="Courier New" panose="02070309020205020404" pitchFamily="49" charset="0"/>
              </a:rPr>
              <a:t>               [ -i interface ] [ -m module ] [ -r file ]</a:t>
            </a:r>
          </a:p>
          <a:p>
            <a:pPr eaLnBrk="1" hangingPunct="1">
              <a:spcBef>
                <a:spcPct val="0"/>
              </a:spcBef>
              <a:buClrTx/>
              <a:buSzTx/>
              <a:buFontTx/>
              <a:buNone/>
            </a:pPr>
            <a:r>
              <a:rPr lang="it-IT" altLang="it-IT" sz="1800" b="1">
                <a:latin typeface="Courier New" panose="02070309020205020404" pitchFamily="49" charset="0"/>
              </a:rPr>
              <a:t>               [ </a:t>
            </a:r>
            <a:r>
              <a:rPr lang="it-IT" altLang="it-IT" sz="1800" b="1">
                <a:solidFill>
                  <a:schemeClr val="tx2"/>
                </a:solidFill>
                <a:latin typeface="Courier New" panose="02070309020205020404" pitchFamily="49" charset="0"/>
              </a:rPr>
              <a:t>-s snaplen</a:t>
            </a:r>
            <a:r>
              <a:rPr lang="it-IT" altLang="it-IT" sz="1800" b="1">
                <a:latin typeface="Courier New" panose="02070309020205020404" pitchFamily="49" charset="0"/>
              </a:rPr>
              <a:t> ] [ -T type ] [ </a:t>
            </a:r>
            <a:r>
              <a:rPr lang="it-IT" altLang="it-IT" sz="1800" b="1">
                <a:solidFill>
                  <a:schemeClr val="tx2"/>
                </a:solidFill>
                <a:latin typeface="Courier New" panose="02070309020205020404" pitchFamily="49" charset="0"/>
              </a:rPr>
              <a:t>-w file</a:t>
            </a:r>
            <a:r>
              <a:rPr lang="it-IT" altLang="it-IT" sz="1800" b="1">
                <a:latin typeface="Courier New" panose="02070309020205020404" pitchFamily="49" charset="0"/>
              </a:rPr>
              <a:t> ]</a:t>
            </a:r>
          </a:p>
          <a:p>
            <a:pPr eaLnBrk="1" hangingPunct="1">
              <a:spcBef>
                <a:spcPct val="0"/>
              </a:spcBef>
              <a:buClrTx/>
              <a:buSzTx/>
              <a:buFontTx/>
              <a:buNone/>
            </a:pPr>
            <a:r>
              <a:rPr lang="it-IT" altLang="it-IT" sz="1800" b="1">
                <a:latin typeface="Courier New" panose="02070309020205020404" pitchFamily="49" charset="0"/>
              </a:rPr>
              <a:t>               [ -E spi@ipaddr algo:secret,...  ]</a:t>
            </a:r>
          </a:p>
        </p:txBody>
      </p:sp>
      <p:grpSp>
        <p:nvGrpSpPr>
          <p:cNvPr id="15365" name="Group 12">
            <a:extLst>
              <a:ext uri="{FF2B5EF4-FFF2-40B4-BE49-F238E27FC236}">
                <a16:creationId xmlns:a16="http://schemas.microsoft.com/office/drawing/2014/main" id="{25DFD1BD-D8B9-4A1B-A6C3-B7064C4E5C74}"/>
              </a:ext>
            </a:extLst>
          </p:cNvPr>
          <p:cNvGrpSpPr>
            <a:grpSpLocks/>
          </p:cNvGrpSpPr>
          <p:nvPr/>
        </p:nvGrpSpPr>
        <p:grpSpPr bwMode="auto">
          <a:xfrm>
            <a:off x="4881563" y="2781300"/>
            <a:ext cx="4835525" cy="1968500"/>
            <a:chOff x="3075" y="1752"/>
            <a:chExt cx="3046" cy="1240"/>
          </a:xfrm>
        </p:grpSpPr>
        <p:sp>
          <p:nvSpPr>
            <p:cNvPr id="15368" name="AutoShape 2">
              <a:extLst>
                <a:ext uri="{FF2B5EF4-FFF2-40B4-BE49-F238E27FC236}">
                  <a16:creationId xmlns:a16="http://schemas.microsoft.com/office/drawing/2014/main" id="{B7B78522-A94B-43CB-9CC1-5D88E3D25B8A}"/>
                </a:ext>
              </a:extLst>
            </p:cNvPr>
            <p:cNvSpPr>
              <a:spLocks noChangeArrowheads="1"/>
            </p:cNvSpPr>
            <p:nvPr/>
          </p:nvSpPr>
          <p:spPr bwMode="auto">
            <a:xfrm>
              <a:off x="4254" y="2432"/>
              <a:ext cx="1867" cy="560"/>
            </a:xfrm>
            <a:prstGeom prst="wedgeRoundRectCallout">
              <a:avLst>
                <a:gd name="adj1" fmla="val -53481"/>
                <a:gd name="adj2" fmla="val 143394"/>
                <a:gd name="adj3" fmla="val 16667"/>
              </a:avLst>
            </a:prstGeom>
            <a:solidFill>
              <a:schemeClr val="accent2"/>
            </a:solidFill>
            <a:ln w="9525">
              <a:solidFill>
                <a:schemeClr val="tx1"/>
              </a:solidFill>
              <a:miter lim="800000"/>
              <a:headEnd/>
              <a:tailEnd/>
            </a:ln>
            <a:effectLst>
              <a:outerShdw dist="107763" dir="2700000" algn="ctr" rotWithShape="0">
                <a:schemeClr val="bg2"/>
              </a:outerShdw>
            </a:effectLst>
          </p:spPr>
          <p:txBody>
            <a:bodyPr anchor="ctr">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400"/>
                <a:t>stores the packets </a:t>
              </a:r>
            </a:p>
            <a:p>
              <a:pPr algn="ctr">
                <a:spcBef>
                  <a:spcPct val="0"/>
                </a:spcBef>
                <a:buClrTx/>
                <a:buSzTx/>
                <a:buFontTx/>
                <a:buNone/>
              </a:pPr>
              <a:r>
                <a:rPr lang="it-IT" altLang="it-IT" sz="2400"/>
                <a:t>to file</a:t>
              </a:r>
            </a:p>
          </p:txBody>
        </p:sp>
        <p:sp>
          <p:nvSpPr>
            <p:cNvPr id="15369" name="AutoShape 3">
              <a:extLst>
                <a:ext uri="{FF2B5EF4-FFF2-40B4-BE49-F238E27FC236}">
                  <a16:creationId xmlns:a16="http://schemas.microsoft.com/office/drawing/2014/main" id="{10D3DE81-1788-4893-A79A-4F899EB9A869}"/>
                </a:ext>
              </a:extLst>
            </p:cNvPr>
            <p:cNvSpPr>
              <a:spLocks noChangeArrowheads="1"/>
            </p:cNvSpPr>
            <p:nvPr/>
          </p:nvSpPr>
          <p:spPr bwMode="auto">
            <a:xfrm>
              <a:off x="3075" y="1752"/>
              <a:ext cx="2915" cy="560"/>
            </a:xfrm>
            <a:prstGeom prst="wedgeRoundRectCallout">
              <a:avLst>
                <a:gd name="adj1" fmla="val -84546"/>
                <a:gd name="adj2" fmla="val 270000"/>
                <a:gd name="adj3" fmla="val 16667"/>
              </a:avLst>
            </a:prstGeom>
            <a:solidFill>
              <a:schemeClr val="accent2"/>
            </a:solidFill>
            <a:ln w="9525">
              <a:solidFill>
                <a:schemeClr val="tx1"/>
              </a:solidFill>
              <a:miter lim="800000"/>
              <a:headEnd/>
              <a:tailEnd/>
            </a:ln>
            <a:effectLst>
              <a:outerShdw dist="107763" dir="2700000" algn="ctr" rotWithShape="0">
                <a:schemeClr val="bg2"/>
              </a:outerShdw>
            </a:effectLst>
          </p:spPr>
          <p:txBody>
            <a:bodyPr wrap="none" anchor="ctr">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400"/>
                <a:t>number of bytes captured per </a:t>
              </a:r>
            </a:p>
            <a:p>
              <a:pPr algn="ctr">
                <a:spcBef>
                  <a:spcPct val="0"/>
                </a:spcBef>
                <a:buClrTx/>
                <a:buSzTx/>
                <a:buFontTx/>
                <a:buNone/>
              </a:pPr>
              <a:r>
                <a:rPr lang="it-IT" altLang="it-IT" sz="2400"/>
                <a:t>packet (default is 68)</a:t>
              </a:r>
            </a:p>
          </p:txBody>
        </p:sp>
      </p:grpSp>
      <p:sp>
        <p:nvSpPr>
          <p:cNvPr id="15366" name="Rectangle 8">
            <a:extLst>
              <a:ext uri="{FF2B5EF4-FFF2-40B4-BE49-F238E27FC236}">
                <a16:creationId xmlns:a16="http://schemas.microsoft.com/office/drawing/2014/main" id="{9E59D09E-C92A-49B9-AEF5-84FCAE750D53}"/>
              </a:ext>
            </a:extLst>
          </p:cNvPr>
          <p:cNvSpPr>
            <a:spLocks noGrp="1" noChangeArrowheads="1"/>
          </p:cNvSpPr>
          <p:nvPr>
            <p:ph type="title"/>
          </p:nvPr>
        </p:nvSpPr>
        <p:spPr>
          <a:xfrm>
            <a:off x="495300" y="44450"/>
            <a:ext cx="8915400" cy="1143000"/>
          </a:xfrm>
        </p:spPr>
        <p:txBody>
          <a:bodyPr/>
          <a:lstStyle/>
          <a:p>
            <a:pPr eaLnBrk="1" hangingPunct="1"/>
            <a:r>
              <a:rPr lang="it-IT" altLang="it-IT"/>
              <a:t>step 4 – a look at the packets</a:t>
            </a:r>
          </a:p>
        </p:txBody>
      </p:sp>
      <p:sp>
        <p:nvSpPr>
          <p:cNvPr id="15367" name="Rectangle 10">
            <a:extLst>
              <a:ext uri="{FF2B5EF4-FFF2-40B4-BE49-F238E27FC236}">
                <a16:creationId xmlns:a16="http://schemas.microsoft.com/office/drawing/2014/main" id="{9EEAD3C6-8FF2-4159-B2FD-C9475350ABF4}"/>
              </a:ext>
            </a:extLst>
          </p:cNvPr>
          <p:cNvSpPr>
            <a:spLocks noGrp="1" noChangeArrowheads="1"/>
          </p:cNvSpPr>
          <p:nvPr>
            <p:ph type="body" idx="1"/>
          </p:nvPr>
        </p:nvSpPr>
        <p:spPr>
          <a:xfrm>
            <a:off x="495300" y="1125538"/>
            <a:ext cx="8915400" cy="1900237"/>
          </a:xfrm>
        </p:spPr>
        <p:txBody>
          <a:bodyPr/>
          <a:lstStyle/>
          <a:p>
            <a:pPr eaLnBrk="1" hangingPunct="1"/>
            <a:r>
              <a:rPr lang="it-IT" altLang="it-IT" sz="2800"/>
              <a:t>let’s look at the packets exchanged on collision domain A</a:t>
            </a:r>
          </a:p>
          <a:p>
            <a:pPr eaLnBrk="1" hangingPunct="1"/>
            <a:r>
              <a:rPr lang="it-IT" altLang="it-IT" sz="2800"/>
              <a:t>we use tcpdump, a network sniffer that is widely available on linux boxes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egnaposto data 3">
            <a:extLst>
              <a:ext uri="{FF2B5EF4-FFF2-40B4-BE49-F238E27FC236}">
                <a16:creationId xmlns:a16="http://schemas.microsoft.com/office/drawing/2014/main" id="{13BB59AD-EDD4-4487-A264-205B7149A762}"/>
              </a:ext>
            </a:extLst>
          </p:cNvPr>
          <p:cNvSpPr>
            <a:spLocks noGrp="1"/>
          </p:cNvSpPr>
          <p:nvPr>
            <p:ph type="dt" sz="quarter" idx="10"/>
          </p:nvPr>
        </p:nvSpPr>
        <p:spPr/>
        <p:txBody>
          <a:bodyPr/>
          <a:lstStyle/>
          <a:p>
            <a:pPr>
              <a:defRPr/>
            </a:pPr>
            <a:r>
              <a:rPr lang="it-IT" altLang="it-IT"/>
              <a:t>last update: </a:t>
            </a:r>
            <a:r>
              <a:rPr lang="it-IT" altLang="it-IT" err="1"/>
              <a:t>Sept</a:t>
            </a:r>
            <a:r>
              <a:rPr lang="it-IT" altLang="it-IT"/>
              <a:t> 2018</a:t>
            </a:r>
          </a:p>
        </p:txBody>
      </p:sp>
      <p:sp>
        <p:nvSpPr>
          <p:cNvPr id="31" name="Segnaposto piè di pagina 4">
            <a:extLst>
              <a:ext uri="{FF2B5EF4-FFF2-40B4-BE49-F238E27FC236}">
                <a16:creationId xmlns:a16="http://schemas.microsoft.com/office/drawing/2014/main" id="{3C45A37D-3897-46A9-BE3C-AEE5546C9D05}"/>
              </a:ext>
            </a:extLst>
          </p:cNvPr>
          <p:cNvSpPr>
            <a:spLocks noGrp="1"/>
          </p:cNvSpPr>
          <p:nvPr>
            <p:ph type="ftr" sz="quarter" idx="11"/>
          </p:nvPr>
        </p:nvSpPr>
        <p:spPr/>
        <p:txBody>
          <a:bodyPr/>
          <a:lstStyle/>
          <a:p>
            <a:pPr>
              <a:defRPr/>
            </a:pPr>
            <a:r>
              <a:rPr lang="it-IT" altLang="it-IT"/>
              <a:t>kathara – [ lab: two hosts ]</a:t>
            </a:r>
          </a:p>
        </p:txBody>
      </p:sp>
      <p:sp>
        <p:nvSpPr>
          <p:cNvPr id="16388" name="Rectangle 4">
            <a:extLst>
              <a:ext uri="{FF2B5EF4-FFF2-40B4-BE49-F238E27FC236}">
                <a16:creationId xmlns:a16="http://schemas.microsoft.com/office/drawing/2014/main" id="{6DBF9B8C-F2A3-4827-9B9D-28C77F2F555D}"/>
              </a:ext>
            </a:extLst>
          </p:cNvPr>
          <p:cNvSpPr>
            <a:spLocks noGrp="1" noChangeArrowheads="1"/>
          </p:cNvSpPr>
          <p:nvPr>
            <p:ph type="title"/>
          </p:nvPr>
        </p:nvSpPr>
        <p:spPr/>
        <p:txBody>
          <a:bodyPr/>
          <a:lstStyle/>
          <a:p>
            <a:pPr eaLnBrk="1" hangingPunct="1"/>
            <a:r>
              <a:rPr lang="it-IT" altLang="it-IT"/>
              <a:t>step 4 – a look at the packets</a:t>
            </a:r>
          </a:p>
        </p:txBody>
      </p:sp>
      <p:sp>
        <p:nvSpPr>
          <p:cNvPr id="16389" name="Rectangle 5">
            <a:extLst>
              <a:ext uri="{FF2B5EF4-FFF2-40B4-BE49-F238E27FC236}">
                <a16:creationId xmlns:a16="http://schemas.microsoft.com/office/drawing/2014/main" id="{588B8682-6B7A-4A12-9561-A718F9949D22}"/>
              </a:ext>
            </a:extLst>
          </p:cNvPr>
          <p:cNvSpPr>
            <a:spLocks noGrp="1" noChangeArrowheads="1"/>
          </p:cNvSpPr>
          <p:nvPr>
            <p:ph type="body" idx="1"/>
          </p:nvPr>
        </p:nvSpPr>
        <p:spPr/>
        <p:txBody>
          <a:bodyPr/>
          <a:lstStyle/>
          <a:p>
            <a:pPr eaLnBrk="1" hangingPunct="1"/>
            <a:r>
              <a:rPr lang="it-IT" altLang="it-IT"/>
              <a:t>ping from </a:t>
            </a:r>
            <a:r>
              <a:rPr lang="it-IT" altLang="it-IT" b="1">
                <a:latin typeface="Courier New" panose="02070309020205020404" pitchFamily="49" charset="0"/>
              </a:rPr>
              <a:t>pc1</a:t>
            </a:r>
          </a:p>
        </p:txBody>
      </p:sp>
      <p:sp>
        <p:nvSpPr>
          <p:cNvPr id="16390" name="Text Box 7">
            <a:extLst>
              <a:ext uri="{FF2B5EF4-FFF2-40B4-BE49-F238E27FC236}">
                <a16:creationId xmlns:a16="http://schemas.microsoft.com/office/drawing/2014/main" id="{7D69D68A-6426-45AB-8815-ED68F7B5044A}"/>
              </a:ext>
            </a:extLst>
          </p:cNvPr>
          <p:cNvSpPr txBox="1">
            <a:spLocks noChangeArrowheads="1"/>
          </p:cNvSpPr>
          <p:nvPr/>
        </p:nvSpPr>
        <p:spPr bwMode="auto">
          <a:xfrm>
            <a:off x="757238" y="3160713"/>
            <a:ext cx="8516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endParaRPr lang="it-IT" altLang="it-IT" sz="2400">
              <a:latin typeface="Times New Roman" panose="02020603050405020304" pitchFamily="18" charset="0"/>
            </a:endParaRPr>
          </a:p>
        </p:txBody>
      </p:sp>
      <p:grpSp>
        <p:nvGrpSpPr>
          <p:cNvPr id="16391" name="Group 34">
            <a:extLst>
              <a:ext uri="{FF2B5EF4-FFF2-40B4-BE49-F238E27FC236}">
                <a16:creationId xmlns:a16="http://schemas.microsoft.com/office/drawing/2014/main" id="{29FBCF50-D5F9-4A40-AE96-ADFA6A84CAF7}"/>
              </a:ext>
            </a:extLst>
          </p:cNvPr>
          <p:cNvGrpSpPr>
            <a:grpSpLocks/>
          </p:cNvGrpSpPr>
          <p:nvPr/>
        </p:nvGrpSpPr>
        <p:grpSpPr bwMode="auto">
          <a:xfrm>
            <a:off x="722313" y="2419350"/>
            <a:ext cx="8461375" cy="3241675"/>
            <a:chOff x="455" y="1388"/>
            <a:chExt cx="5330" cy="2042"/>
          </a:xfrm>
        </p:grpSpPr>
        <p:sp>
          <p:nvSpPr>
            <p:cNvPr id="16392" name="Rectangle 10">
              <a:extLst>
                <a:ext uri="{FF2B5EF4-FFF2-40B4-BE49-F238E27FC236}">
                  <a16:creationId xmlns:a16="http://schemas.microsoft.com/office/drawing/2014/main" id="{20BF5889-7441-44B3-A463-3073E613E2F6}"/>
                </a:ext>
              </a:extLst>
            </p:cNvPr>
            <p:cNvSpPr>
              <a:spLocks noChangeArrowheads="1"/>
            </p:cNvSpPr>
            <p:nvPr/>
          </p:nvSpPr>
          <p:spPr bwMode="auto">
            <a:xfrm>
              <a:off x="455" y="1569"/>
              <a:ext cx="5330" cy="1861"/>
            </a:xfrm>
            <a:prstGeom prst="rect">
              <a:avLst/>
            </a:prstGeom>
            <a:solidFill>
              <a:schemeClr val="bg1"/>
            </a:solidFill>
            <a:ln w="38100">
              <a:solidFill>
                <a:srgbClr val="0095B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16393" name="Text Box 11">
              <a:extLst>
                <a:ext uri="{FF2B5EF4-FFF2-40B4-BE49-F238E27FC236}">
                  <a16:creationId xmlns:a16="http://schemas.microsoft.com/office/drawing/2014/main" id="{3BF234BA-4C27-4F2E-8832-FA3B321C5E0C}"/>
                </a:ext>
              </a:extLst>
            </p:cNvPr>
            <p:cNvSpPr txBox="1">
              <a:spLocks noChangeArrowheads="1"/>
            </p:cNvSpPr>
            <p:nvPr/>
          </p:nvSpPr>
          <p:spPr bwMode="auto">
            <a:xfrm>
              <a:off x="462" y="1674"/>
              <a:ext cx="5323" cy="171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600" b="1">
                  <a:latin typeface="Lucida Console" panose="020B0609040504020204" pitchFamily="49" charset="0"/>
                </a:rPr>
                <a:t>pc1:~# ping 10.0.0.2</a:t>
              </a:r>
            </a:p>
            <a:p>
              <a:pPr eaLnBrk="1" hangingPunct="1">
                <a:spcBef>
                  <a:spcPct val="0"/>
                </a:spcBef>
                <a:buClrTx/>
                <a:buSzTx/>
                <a:buFontTx/>
                <a:buNone/>
              </a:pPr>
              <a:r>
                <a:rPr lang="it-IT" altLang="it-IT" sz="1600" b="1">
                  <a:latin typeface="Lucida Console" panose="020B0609040504020204" pitchFamily="49" charset="0"/>
                </a:rPr>
                <a:t>PING 10.0.0.2 (10.0.0.2) 56(84) bytes of data.</a:t>
              </a:r>
            </a:p>
            <a:p>
              <a:pPr eaLnBrk="1" hangingPunct="1">
                <a:spcBef>
                  <a:spcPct val="0"/>
                </a:spcBef>
                <a:buClrTx/>
                <a:buSzTx/>
                <a:buFontTx/>
                <a:buNone/>
              </a:pPr>
              <a:r>
                <a:rPr lang="it-IT" altLang="it-IT" sz="1600" b="1">
                  <a:latin typeface="Lucida Console" panose="020B0609040504020204" pitchFamily="49" charset="0"/>
                </a:rPr>
                <a:t>64 bytes from 10.0.0.2: icmp_seq=1 ttl=64 time=6.94 ms</a:t>
              </a:r>
            </a:p>
            <a:p>
              <a:pPr eaLnBrk="1" hangingPunct="1">
                <a:spcBef>
                  <a:spcPct val="0"/>
                </a:spcBef>
                <a:buClrTx/>
                <a:buSzTx/>
                <a:buFontTx/>
                <a:buNone/>
              </a:pPr>
              <a:r>
                <a:rPr lang="it-IT" altLang="it-IT" sz="1600" b="1">
                  <a:latin typeface="Lucida Console" panose="020B0609040504020204" pitchFamily="49" charset="0"/>
                </a:rPr>
                <a:t>64 bytes from 10.0.0.2: icmp_seq=2 ttl=64 time=0.906 ms</a:t>
              </a:r>
            </a:p>
            <a:p>
              <a:pPr eaLnBrk="1" hangingPunct="1">
                <a:spcBef>
                  <a:spcPct val="0"/>
                </a:spcBef>
                <a:buClrTx/>
                <a:buSzTx/>
                <a:buFontTx/>
                <a:buNone/>
              </a:pPr>
              <a:r>
                <a:rPr lang="it-IT" altLang="it-IT" sz="1600" b="1">
                  <a:latin typeface="Lucida Console" panose="020B0609040504020204" pitchFamily="49" charset="0"/>
                </a:rPr>
                <a:t>64 bytes from 10.0.0.2: icmp_seq=3 ttl=64 time=0.864 ms</a:t>
              </a:r>
            </a:p>
            <a:p>
              <a:pPr eaLnBrk="1" hangingPunct="1">
                <a:spcBef>
                  <a:spcPct val="0"/>
                </a:spcBef>
                <a:buClrTx/>
                <a:buSzTx/>
                <a:buFontTx/>
                <a:buNone/>
              </a:pPr>
              <a:endParaRPr lang="it-IT" altLang="it-IT" sz="1600" b="1">
                <a:latin typeface="Lucida Console" panose="020B0609040504020204" pitchFamily="49" charset="0"/>
              </a:endParaRPr>
            </a:p>
            <a:p>
              <a:pPr eaLnBrk="1" hangingPunct="1">
                <a:spcBef>
                  <a:spcPct val="0"/>
                </a:spcBef>
                <a:buClrTx/>
                <a:buSzTx/>
                <a:buFontTx/>
                <a:buNone/>
              </a:pPr>
              <a:r>
                <a:rPr lang="it-IT" altLang="it-IT" sz="1600" b="1">
                  <a:latin typeface="Lucida Console" panose="020B0609040504020204" pitchFamily="49" charset="0"/>
                </a:rPr>
                <a:t>--- 10.0.0.2 ping statistics ---</a:t>
              </a:r>
            </a:p>
            <a:p>
              <a:pPr eaLnBrk="1" hangingPunct="1">
                <a:spcBef>
                  <a:spcPct val="0"/>
                </a:spcBef>
                <a:buClrTx/>
                <a:buSzTx/>
                <a:buFontTx/>
                <a:buNone/>
              </a:pPr>
              <a:r>
                <a:rPr lang="it-IT" altLang="it-IT" sz="1600" b="1">
                  <a:latin typeface="Lucida Console" panose="020B0609040504020204" pitchFamily="49" charset="0"/>
                </a:rPr>
                <a:t>3 packets transmitted, 3 received, 0% packet loss, time 2033ms</a:t>
              </a:r>
            </a:p>
            <a:p>
              <a:pPr eaLnBrk="1" hangingPunct="1">
                <a:spcBef>
                  <a:spcPct val="0"/>
                </a:spcBef>
                <a:buClrTx/>
                <a:buSzTx/>
                <a:buFontTx/>
                <a:buNone/>
              </a:pPr>
              <a:r>
                <a:rPr lang="it-IT" altLang="it-IT" sz="1600" b="1">
                  <a:latin typeface="Lucida Console" panose="020B0609040504020204" pitchFamily="49" charset="0"/>
                </a:rPr>
                <a:t>rtt min/avg/max/mdev = 0.864/2.906/6.948/2.858 ms</a:t>
              </a:r>
            </a:p>
            <a:p>
              <a:pPr eaLnBrk="1" hangingPunct="1">
                <a:spcBef>
                  <a:spcPct val="0"/>
                </a:spcBef>
                <a:buClrTx/>
                <a:buSzTx/>
                <a:buFontTx/>
                <a:buNone/>
              </a:pPr>
              <a:r>
                <a:rPr lang="it-IT" altLang="it-IT" sz="1600" b="1">
                  <a:latin typeface="Lucida Console" panose="020B0609040504020204" pitchFamily="49" charset="0"/>
                </a:rPr>
                <a:t>pc1:~# █</a:t>
              </a:r>
            </a:p>
          </p:txBody>
        </p:sp>
        <p:sp>
          <p:nvSpPr>
            <p:cNvPr id="16394" name="AutoShape 12">
              <a:extLst>
                <a:ext uri="{FF2B5EF4-FFF2-40B4-BE49-F238E27FC236}">
                  <a16:creationId xmlns:a16="http://schemas.microsoft.com/office/drawing/2014/main" id="{9532EE32-BD02-4232-9A4D-53733503FCBE}"/>
                </a:ext>
              </a:extLst>
            </p:cNvPr>
            <p:cNvSpPr>
              <a:spLocks noChangeArrowheads="1"/>
            </p:cNvSpPr>
            <p:nvPr/>
          </p:nvSpPr>
          <p:spPr bwMode="auto">
            <a:xfrm>
              <a:off x="455" y="1388"/>
              <a:ext cx="5330" cy="226"/>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6395" name="Group 13">
              <a:extLst>
                <a:ext uri="{FF2B5EF4-FFF2-40B4-BE49-F238E27FC236}">
                  <a16:creationId xmlns:a16="http://schemas.microsoft.com/office/drawing/2014/main" id="{FB2FCD49-C27D-499C-B356-F6D90536B0C0}"/>
                </a:ext>
              </a:extLst>
            </p:cNvPr>
            <p:cNvGrpSpPr>
              <a:grpSpLocks/>
            </p:cNvGrpSpPr>
            <p:nvPr/>
          </p:nvGrpSpPr>
          <p:grpSpPr bwMode="auto">
            <a:xfrm>
              <a:off x="523" y="1433"/>
              <a:ext cx="141" cy="142"/>
              <a:chOff x="2440" y="2568"/>
              <a:chExt cx="151" cy="152"/>
            </a:xfrm>
          </p:grpSpPr>
          <p:sp>
            <p:nvSpPr>
              <p:cNvPr id="16413" name="Oval 14">
                <a:extLst>
                  <a:ext uri="{FF2B5EF4-FFF2-40B4-BE49-F238E27FC236}">
                    <a16:creationId xmlns:a16="http://schemas.microsoft.com/office/drawing/2014/main" id="{ADD642B5-1260-431F-9033-7E640F888998}"/>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6414" name="Oval 15">
                <a:extLst>
                  <a:ext uri="{FF2B5EF4-FFF2-40B4-BE49-F238E27FC236}">
                    <a16:creationId xmlns:a16="http://schemas.microsoft.com/office/drawing/2014/main" id="{594D3910-B341-4BF7-BFFB-6D98CEFB6ACE}"/>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6415" name="AutoShape 16">
                <a:extLst>
                  <a:ext uri="{FF2B5EF4-FFF2-40B4-BE49-F238E27FC236}">
                    <a16:creationId xmlns:a16="http://schemas.microsoft.com/office/drawing/2014/main" id="{5F09A283-3F8B-4EFA-A442-8624F2F9AE52}"/>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grpSp>
          <p:nvGrpSpPr>
            <p:cNvPr id="16396" name="Group 17">
              <a:extLst>
                <a:ext uri="{FF2B5EF4-FFF2-40B4-BE49-F238E27FC236}">
                  <a16:creationId xmlns:a16="http://schemas.microsoft.com/office/drawing/2014/main" id="{1B32CFA1-DE29-4E1F-8803-D34EA0CF8FF5}"/>
                </a:ext>
              </a:extLst>
            </p:cNvPr>
            <p:cNvGrpSpPr>
              <a:grpSpLocks/>
            </p:cNvGrpSpPr>
            <p:nvPr/>
          </p:nvGrpSpPr>
          <p:grpSpPr bwMode="auto">
            <a:xfrm>
              <a:off x="5247" y="1434"/>
              <a:ext cx="136" cy="142"/>
              <a:chOff x="3359" y="2621"/>
              <a:chExt cx="138" cy="145"/>
            </a:xfrm>
          </p:grpSpPr>
          <p:sp>
            <p:nvSpPr>
              <p:cNvPr id="16410" name="Rectangle 18">
                <a:extLst>
                  <a:ext uri="{FF2B5EF4-FFF2-40B4-BE49-F238E27FC236}">
                    <a16:creationId xmlns:a16="http://schemas.microsoft.com/office/drawing/2014/main" id="{435A9F9E-7DB8-4756-B221-BA10ACC31B22}"/>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6411" name="Rectangle 19">
                <a:extLst>
                  <a:ext uri="{FF2B5EF4-FFF2-40B4-BE49-F238E27FC236}">
                    <a16:creationId xmlns:a16="http://schemas.microsoft.com/office/drawing/2014/main" id="{6358D84B-9DD0-4A2A-9997-FEA6440B184F}"/>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6412" name="Line 20">
                <a:extLst>
                  <a:ext uri="{FF2B5EF4-FFF2-40B4-BE49-F238E27FC236}">
                    <a16:creationId xmlns:a16="http://schemas.microsoft.com/office/drawing/2014/main" id="{3901FCD2-768F-4C6B-A6E2-E2C9CC386C84}"/>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16397" name="Group 21">
              <a:extLst>
                <a:ext uri="{FF2B5EF4-FFF2-40B4-BE49-F238E27FC236}">
                  <a16:creationId xmlns:a16="http://schemas.microsoft.com/office/drawing/2014/main" id="{D9BEC895-BDBF-434B-84F4-A42039B7A0B8}"/>
                </a:ext>
              </a:extLst>
            </p:cNvPr>
            <p:cNvGrpSpPr>
              <a:grpSpLocks/>
            </p:cNvGrpSpPr>
            <p:nvPr/>
          </p:nvGrpSpPr>
          <p:grpSpPr bwMode="auto">
            <a:xfrm>
              <a:off x="5565" y="1434"/>
              <a:ext cx="136" cy="142"/>
              <a:chOff x="3359" y="2621"/>
              <a:chExt cx="138" cy="145"/>
            </a:xfrm>
          </p:grpSpPr>
          <p:sp>
            <p:nvSpPr>
              <p:cNvPr id="16405" name="Rectangle 22">
                <a:extLst>
                  <a:ext uri="{FF2B5EF4-FFF2-40B4-BE49-F238E27FC236}">
                    <a16:creationId xmlns:a16="http://schemas.microsoft.com/office/drawing/2014/main" id="{89AE7669-D824-4562-B9A8-E3103BB4DED4}"/>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6406" name="Rectangle 23">
                <a:extLst>
                  <a:ext uri="{FF2B5EF4-FFF2-40B4-BE49-F238E27FC236}">
                    <a16:creationId xmlns:a16="http://schemas.microsoft.com/office/drawing/2014/main" id="{C36D9EE5-4A75-4908-9231-9AB9066136D0}"/>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6407" name="Group 24">
                <a:extLst>
                  <a:ext uri="{FF2B5EF4-FFF2-40B4-BE49-F238E27FC236}">
                    <a16:creationId xmlns:a16="http://schemas.microsoft.com/office/drawing/2014/main" id="{32BA49C9-BE12-451D-8A48-1E9DF4276F9D}"/>
                  </a:ext>
                </a:extLst>
              </p:cNvPr>
              <p:cNvGrpSpPr>
                <a:grpSpLocks/>
              </p:cNvGrpSpPr>
              <p:nvPr/>
            </p:nvGrpSpPr>
            <p:grpSpPr bwMode="auto">
              <a:xfrm>
                <a:off x="3388" y="2655"/>
                <a:ext cx="62" cy="62"/>
                <a:chOff x="2712" y="2758"/>
                <a:chExt cx="90" cy="90"/>
              </a:xfrm>
            </p:grpSpPr>
            <p:sp>
              <p:nvSpPr>
                <p:cNvPr id="16408" name="Line 25">
                  <a:extLst>
                    <a:ext uri="{FF2B5EF4-FFF2-40B4-BE49-F238E27FC236}">
                      <a16:creationId xmlns:a16="http://schemas.microsoft.com/office/drawing/2014/main" id="{F2BC12D9-870C-432C-8B80-AFEF3B6518DF}"/>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409" name="Line 26">
                  <a:extLst>
                    <a:ext uri="{FF2B5EF4-FFF2-40B4-BE49-F238E27FC236}">
                      <a16:creationId xmlns:a16="http://schemas.microsoft.com/office/drawing/2014/main" id="{590B6EFF-168E-41A8-BCF1-90233EC7FBB8}"/>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16398" name="Group 27">
              <a:extLst>
                <a:ext uri="{FF2B5EF4-FFF2-40B4-BE49-F238E27FC236}">
                  <a16:creationId xmlns:a16="http://schemas.microsoft.com/office/drawing/2014/main" id="{06FF2B6D-D5A4-4C79-B9AC-B36C26BF94FF}"/>
                </a:ext>
              </a:extLst>
            </p:cNvPr>
            <p:cNvGrpSpPr>
              <a:grpSpLocks/>
            </p:cNvGrpSpPr>
            <p:nvPr/>
          </p:nvGrpSpPr>
          <p:grpSpPr bwMode="auto">
            <a:xfrm>
              <a:off x="5407" y="1433"/>
              <a:ext cx="134" cy="138"/>
              <a:chOff x="3936" y="2011"/>
              <a:chExt cx="109" cy="112"/>
            </a:xfrm>
          </p:grpSpPr>
          <p:sp>
            <p:nvSpPr>
              <p:cNvPr id="16400" name="Rectangle 28">
                <a:extLst>
                  <a:ext uri="{FF2B5EF4-FFF2-40B4-BE49-F238E27FC236}">
                    <a16:creationId xmlns:a16="http://schemas.microsoft.com/office/drawing/2014/main" id="{F6F02B99-7623-4F15-9118-C959EC6B4AA2}"/>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6401" name="Rectangle 29">
                <a:extLst>
                  <a:ext uri="{FF2B5EF4-FFF2-40B4-BE49-F238E27FC236}">
                    <a16:creationId xmlns:a16="http://schemas.microsoft.com/office/drawing/2014/main" id="{C79530E7-DA64-4CB5-9234-7099354BE886}"/>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6402" name="Group 30">
                <a:extLst>
                  <a:ext uri="{FF2B5EF4-FFF2-40B4-BE49-F238E27FC236}">
                    <a16:creationId xmlns:a16="http://schemas.microsoft.com/office/drawing/2014/main" id="{FCFE03C5-477C-4B9B-9871-D6B5C22BAA3C}"/>
                  </a:ext>
                </a:extLst>
              </p:cNvPr>
              <p:cNvGrpSpPr>
                <a:grpSpLocks/>
              </p:cNvGrpSpPr>
              <p:nvPr/>
            </p:nvGrpSpPr>
            <p:grpSpPr bwMode="auto">
              <a:xfrm>
                <a:off x="3956" y="2032"/>
                <a:ext cx="54" cy="61"/>
                <a:chOff x="2530" y="2399"/>
                <a:chExt cx="68" cy="77"/>
              </a:xfrm>
            </p:grpSpPr>
            <p:sp>
              <p:nvSpPr>
                <p:cNvPr id="16403" name="Line 31">
                  <a:extLst>
                    <a:ext uri="{FF2B5EF4-FFF2-40B4-BE49-F238E27FC236}">
                      <a16:creationId xmlns:a16="http://schemas.microsoft.com/office/drawing/2014/main" id="{83504EB8-102D-40F6-A352-BD315CC3D75E}"/>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404" name="AutoShape 32">
                  <a:extLst>
                    <a:ext uri="{FF2B5EF4-FFF2-40B4-BE49-F238E27FC236}">
                      <a16:creationId xmlns:a16="http://schemas.microsoft.com/office/drawing/2014/main" id="{58A69382-FF02-43E6-BCC6-9516184636C7}"/>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grpSp>
        <p:sp>
          <p:nvSpPr>
            <p:cNvPr id="16399" name="Text Box 33">
              <a:extLst>
                <a:ext uri="{FF2B5EF4-FFF2-40B4-BE49-F238E27FC236}">
                  <a16:creationId xmlns:a16="http://schemas.microsoft.com/office/drawing/2014/main" id="{07C36016-68AD-440C-91DF-7BB86E6F8EB9}"/>
                </a:ext>
              </a:extLst>
            </p:cNvPr>
            <p:cNvSpPr txBox="1">
              <a:spLocks noChangeArrowheads="1"/>
            </p:cNvSpPr>
            <p:nvPr/>
          </p:nvSpPr>
          <p:spPr bwMode="auto">
            <a:xfrm>
              <a:off x="727" y="1388"/>
              <a:ext cx="4173" cy="22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pc1</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egnaposto data 3">
            <a:extLst>
              <a:ext uri="{FF2B5EF4-FFF2-40B4-BE49-F238E27FC236}">
                <a16:creationId xmlns:a16="http://schemas.microsoft.com/office/drawing/2014/main" id="{1B85E051-9CEC-4E3A-AC22-ACDB9C4C520B}"/>
              </a:ext>
            </a:extLst>
          </p:cNvPr>
          <p:cNvSpPr>
            <a:spLocks noGrp="1"/>
          </p:cNvSpPr>
          <p:nvPr>
            <p:ph type="dt" sz="quarter" idx="10"/>
          </p:nvPr>
        </p:nvSpPr>
        <p:spPr/>
        <p:txBody>
          <a:bodyPr/>
          <a:lstStyle/>
          <a:p>
            <a:pPr>
              <a:defRPr/>
            </a:pPr>
            <a:r>
              <a:rPr lang="it-IT" altLang="it-IT"/>
              <a:t>last update: </a:t>
            </a:r>
            <a:r>
              <a:rPr lang="it-IT" altLang="it-IT" err="1"/>
              <a:t>Sept</a:t>
            </a:r>
            <a:r>
              <a:rPr lang="it-IT" altLang="it-IT"/>
              <a:t> 2018</a:t>
            </a:r>
          </a:p>
        </p:txBody>
      </p:sp>
      <p:sp>
        <p:nvSpPr>
          <p:cNvPr id="31" name="Segnaposto piè di pagina 4">
            <a:extLst>
              <a:ext uri="{FF2B5EF4-FFF2-40B4-BE49-F238E27FC236}">
                <a16:creationId xmlns:a16="http://schemas.microsoft.com/office/drawing/2014/main" id="{C05666B6-D747-4650-9134-C60D90B505DF}"/>
              </a:ext>
            </a:extLst>
          </p:cNvPr>
          <p:cNvSpPr>
            <a:spLocks noGrp="1"/>
          </p:cNvSpPr>
          <p:nvPr>
            <p:ph type="ftr" sz="quarter" idx="11"/>
          </p:nvPr>
        </p:nvSpPr>
        <p:spPr/>
        <p:txBody>
          <a:bodyPr/>
          <a:lstStyle/>
          <a:p>
            <a:pPr>
              <a:defRPr/>
            </a:pPr>
            <a:r>
              <a:rPr lang="it-IT" altLang="it-IT"/>
              <a:t>kathara – [ lab: two hosts ]</a:t>
            </a:r>
          </a:p>
        </p:txBody>
      </p:sp>
      <p:sp>
        <p:nvSpPr>
          <p:cNvPr id="17412" name="Rectangle 2">
            <a:extLst>
              <a:ext uri="{FF2B5EF4-FFF2-40B4-BE49-F238E27FC236}">
                <a16:creationId xmlns:a16="http://schemas.microsoft.com/office/drawing/2014/main" id="{D8EEF9C4-82CB-4935-B2E9-50F72C8EF1B6}"/>
              </a:ext>
            </a:extLst>
          </p:cNvPr>
          <p:cNvSpPr>
            <a:spLocks noGrp="1" noChangeArrowheads="1"/>
          </p:cNvSpPr>
          <p:nvPr>
            <p:ph type="title"/>
          </p:nvPr>
        </p:nvSpPr>
        <p:spPr>
          <a:xfrm>
            <a:off x="495300" y="0"/>
            <a:ext cx="8915400" cy="1143000"/>
          </a:xfrm>
        </p:spPr>
        <p:txBody>
          <a:bodyPr/>
          <a:lstStyle/>
          <a:p>
            <a:pPr eaLnBrk="1" hangingPunct="1"/>
            <a:r>
              <a:rPr lang="it-IT" altLang="it-IT"/>
              <a:t>step 4 – a look at the packets</a:t>
            </a:r>
          </a:p>
        </p:txBody>
      </p:sp>
      <p:sp>
        <p:nvSpPr>
          <p:cNvPr id="17413" name="Rectangle 3">
            <a:extLst>
              <a:ext uri="{FF2B5EF4-FFF2-40B4-BE49-F238E27FC236}">
                <a16:creationId xmlns:a16="http://schemas.microsoft.com/office/drawing/2014/main" id="{A3F49C08-44FC-46A0-8709-B269439AC5AB}"/>
              </a:ext>
            </a:extLst>
          </p:cNvPr>
          <p:cNvSpPr>
            <a:spLocks noGrp="1" noChangeArrowheads="1"/>
          </p:cNvSpPr>
          <p:nvPr>
            <p:ph type="body" idx="1"/>
          </p:nvPr>
        </p:nvSpPr>
        <p:spPr>
          <a:xfrm>
            <a:off x="495300" y="1052513"/>
            <a:ext cx="8915400" cy="936625"/>
          </a:xfrm>
        </p:spPr>
        <p:txBody>
          <a:bodyPr/>
          <a:lstStyle/>
          <a:p>
            <a:pPr eaLnBrk="1" hangingPunct="1"/>
            <a:r>
              <a:rPr lang="it-IT" altLang="it-IT" sz="2800"/>
              <a:t>at the same time, sniff from </a:t>
            </a:r>
            <a:r>
              <a:rPr lang="it-IT" altLang="it-IT" sz="2800" b="1">
                <a:latin typeface="Courier New" panose="02070309020205020404" pitchFamily="49" charset="0"/>
              </a:rPr>
              <a:t>pc2</a:t>
            </a:r>
            <a:r>
              <a:rPr lang="it-IT" altLang="it-IT" sz="2800"/>
              <a:t> (ctrl+C to interrupt)</a:t>
            </a:r>
          </a:p>
        </p:txBody>
      </p:sp>
      <p:sp>
        <p:nvSpPr>
          <p:cNvPr id="17414" name="Text Box 4">
            <a:extLst>
              <a:ext uri="{FF2B5EF4-FFF2-40B4-BE49-F238E27FC236}">
                <a16:creationId xmlns:a16="http://schemas.microsoft.com/office/drawing/2014/main" id="{0798539C-6980-4A79-B2E1-EDF354026B63}"/>
              </a:ext>
            </a:extLst>
          </p:cNvPr>
          <p:cNvSpPr txBox="1">
            <a:spLocks noChangeArrowheads="1"/>
          </p:cNvSpPr>
          <p:nvPr/>
        </p:nvSpPr>
        <p:spPr bwMode="auto">
          <a:xfrm>
            <a:off x="757238" y="3160713"/>
            <a:ext cx="8516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endParaRPr lang="it-IT" altLang="it-IT" sz="2400">
              <a:latin typeface="Times New Roman" panose="02020603050405020304" pitchFamily="18" charset="0"/>
            </a:endParaRPr>
          </a:p>
        </p:txBody>
      </p:sp>
      <p:grpSp>
        <p:nvGrpSpPr>
          <p:cNvPr id="17415" name="Group 30">
            <a:extLst>
              <a:ext uri="{FF2B5EF4-FFF2-40B4-BE49-F238E27FC236}">
                <a16:creationId xmlns:a16="http://schemas.microsoft.com/office/drawing/2014/main" id="{E06B0D89-655E-4870-9FCE-5FB07695C667}"/>
              </a:ext>
            </a:extLst>
          </p:cNvPr>
          <p:cNvGrpSpPr>
            <a:grpSpLocks/>
          </p:cNvGrpSpPr>
          <p:nvPr/>
        </p:nvGrpSpPr>
        <p:grpSpPr bwMode="auto">
          <a:xfrm>
            <a:off x="722313" y="1844675"/>
            <a:ext cx="8461375" cy="4608513"/>
            <a:chOff x="455" y="1071"/>
            <a:chExt cx="5330" cy="2903"/>
          </a:xfrm>
        </p:grpSpPr>
        <p:sp>
          <p:nvSpPr>
            <p:cNvPr id="17416" name="Rectangle 6">
              <a:extLst>
                <a:ext uri="{FF2B5EF4-FFF2-40B4-BE49-F238E27FC236}">
                  <a16:creationId xmlns:a16="http://schemas.microsoft.com/office/drawing/2014/main" id="{DC1BABB1-DAD5-4D3E-AF7A-2022536E19DA}"/>
                </a:ext>
              </a:extLst>
            </p:cNvPr>
            <p:cNvSpPr>
              <a:spLocks noChangeArrowheads="1"/>
            </p:cNvSpPr>
            <p:nvPr/>
          </p:nvSpPr>
          <p:spPr bwMode="auto">
            <a:xfrm>
              <a:off x="455" y="1252"/>
              <a:ext cx="5330" cy="2722"/>
            </a:xfrm>
            <a:prstGeom prst="rect">
              <a:avLst/>
            </a:prstGeom>
            <a:solidFill>
              <a:schemeClr val="bg1"/>
            </a:solidFill>
            <a:ln w="38100">
              <a:solidFill>
                <a:srgbClr val="0095B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17417" name="Text Box 7">
              <a:extLst>
                <a:ext uri="{FF2B5EF4-FFF2-40B4-BE49-F238E27FC236}">
                  <a16:creationId xmlns:a16="http://schemas.microsoft.com/office/drawing/2014/main" id="{C3198E5A-4E1C-4E9C-80CF-9E7105C43798}"/>
                </a:ext>
              </a:extLst>
            </p:cNvPr>
            <p:cNvSpPr txBox="1">
              <a:spLocks noChangeArrowheads="1"/>
            </p:cNvSpPr>
            <p:nvPr/>
          </p:nvSpPr>
          <p:spPr bwMode="auto">
            <a:xfrm>
              <a:off x="462" y="1357"/>
              <a:ext cx="5323" cy="257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600" b="1" dirty="0">
                  <a:latin typeface="Lucida Console" panose="020B0609040504020204" pitchFamily="49" charset="0"/>
                </a:rPr>
                <a:t>pc2:~# </a:t>
              </a:r>
              <a:r>
                <a:rPr lang="it-IT" altLang="it-IT" sz="1600" b="1" dirty="0" err="1">
                  <a:latin typeface="Lucida Console" panose="020B0609040504020204" pitchFamily="49" charset="0"/>
                </a:rPr>
                <a:t>tcpdump</a:t>
              </a:r>
              <a:r>
                <a:rPr lang="it-IT" altLang="it-IT" sz="1600" b="1" dirty="0">
                  <a:latin typeface="Lucida Console" panose="020B0609040504020204" pitchFamily="49" charset="0"/>
                </a:rPr>
                <a:t> -tenni eth0</a:t>
              </a:r>
            </a:p>
            <a:p>
              <a:pPr eaLnBrk="1" hangingPunct="1">
                <a:spcBef>
                  <a:spcPct val="0"/>
                </a:spcBef>
                <a:buClrTx/>
                <a:buSzTx/>
                <a:buFontTx/>
                <a:buNone/>
              </a:pPr>
              <a:r>
                <a:rPr lang="it-IT" altLang="it-IT" sz="1600" b="1" dirty="0" err="1">
                  <a:latin typeface="Lucida Console" panose="020B0609040504020204" pitchFamily="49" charset="0"/>
                </a:rPr>
                <a:t>tcpdump</a:t>
              </a:r>
              <a:r>
                <a:rPr lang="it-IT" altLang="it-IT" sz="1600" b="1" dirty="0">
                  <a:latin typeface="Lucida Console" panose="020B0609040504020204" pitchFamily="49" charset="0"/>
                </a:rPr>
                <a:t>: verbose output </a:t>
              </a:r>
              <a:r>
                <a:rPr lang="it-IT" altLang="it-IT" sz="1600" b="1" dirty="0" err="1">
                  <a:latin typeface="Lucida Console" panose="020B0609040504020204" pitchFamily="49" charset="0"/>
                </a:rPr>
                <a:t>suppressed</a:t>
              </a:r>
              <a:r>
                <a:rPr lang="it-IT" altLang="it-IT" sz="1600" b="1" dirty="0">
                  <a:latin typeface="Lucida Console" panose="020B0609040504020204" pitchFamily="49" charset="0"/>
                </a:rPr>
                <a:t>, use -v or -</a:t>
              </a:r>
              <a:r>
                <a:rPr lang="it-IT" altLang="it-IT" sz="1600" b="1" dirty="0" err="1">
                  <a:latin typeface="Lucida Console" panose="020B0609040504020204" pitchFamily="49" charset="0"/>
                </a:rPr>
                <a:t>vv</a:t>
              </a:r>
              <a:r>
                <a:rPr lang="it-IT" altLang="it-IT" sz="1600" b="1" dirty="0">
                  <a:latin typeface="Lucida Console" panose="020B0609040504020204" pitchFamily="49" charset="0"/>
                </a:rPr>
                <a:t> for full </a:t>
              </a:r>
              <a:r>
                <a:rPr lang="it-IT" altLang="it-IT" sz="1600" b="1" dirty="0" err="1">
                  <a:latin typeface="Lucida Console" panose="020B0609040504020204" pitchFamily="49" charset="0"/>
                </a:rPr>
                <a:t>protocol</a:t>
              </a:r>
              <a:r>
                <a:rPr lang="it-IT" altLang="it-IT" sz="1600" b="1" dirty="0">
                  <a:latin typeface="Lucida Console" panose="020B0609040504020204" pitchFamily="49" charset="0"/>
                </a:rPr>
                <a:t> </a:t>
              </a:r>
              <a:r>
                <a:rPr lang="it-IT" altLang="it-IT" sz="1600" b="1" dirty="0" err="1">
                  <a:latin typeface="Lucida Console" panose="020B0609040504020204" pitchFamily="49" charset="0"/>
                </a:rPr>
                <a:t>decode</a:t>
              </a:r>
              <a:endParaRPr lang="it-IT" altLang="it-IT" sz="1600" b="1" dirty="0">
                <a:latin typeface="Lucida Console" panose="020B0609040504020204" pitchFamily="49" charset="0"/>
              </a:endParaRPr>
            </a:p>
            <a:p>
              <a:pPr eaLnBrk="1" hangingPunct="1">
                <a:spcBef>
                  <a:spcPct val="0"/>
                </a:spcBef>
                <a:buClrTx/>
                <a:buSzTx/>
                <a:buFontTx/>
                <a:buNone/>
              </a:pPr>
              <a:r>
                <a:rPr lang="it-IT" altLang="it-IT" sz="1600" b="1" dirty="0" err="1">
                  <a:latin typeface="Lucida Console" panose="020B0609040504020204" pitchFamily="49" charset="0"/>
                </a:rPr>
                <a:t>listening</a:t>
              </a:r>
              <a:r>
                <a:rPr lang="it-IT" altLang="it-IT" sz="1600" b="1" dirty="0">
                  <a:latin typeface="Lucida Console" panose="020B0609040504020204" pitchFamily="49" charset="0"/>
                </a:rPr>
                <a:t> on eth0, link-</a:t>
              </a:r>
              <a:r>
                <a:rPr lang="it-IT" altLang="it-IT" sz="1600" b="1" dirty="0" err="1">
                  <a:latin typeface="Lucida Console" panose="020B0609040504020204" pitchFamily="49" charset="0"/>
                </a:rPr>
                <a:t>type</a:t>
              </a:r>
              <a:r>
                <a:rPr lang="it-IT" altLang="it-IT" sz="1600" b="1" dirty="0">
                  <a:latin typeface="Lucida Console" panose="020B0609040504020204" pitchFamily="49" charset="0"/>
                </a:rPr>
                <a:t> EN10MB (Ethernet), </a:t>
              </a:r>
              <a:r>
                <a:rPr lang="it-IT" altLang="it-IT" sz="1600" b="1" dirty="0" err="1">
                  <a:latin typeface="Lucida Console" panose="020B0609040504020204" pitchFamily="49" charset="0"/>
                </a:rPr>
                <a:t>capture</a:t>
              </a:r>
              <a:r>
                <a:rPr lang="it-IT" altLang="it-IT" sz="1600" b="1" dirty="0">
                  <a:latin typeface="Lucida Console" panose="020B0609040504020204" pitchFamily="49" charset="0"/>
                </a:rPr>
                <a:t> size 96 bytes</a:t>
              </a:r>
            </a:p>
            <a:p>
              <a:pPr eaLnBrk="1" hangingPunct="1">
                <a:spcBef>
                  <a:spcPct val="0"/>
                </a:spcBef>
                <a:buClrTx/>
                <a:buSzTx/>
                <a:buFontTx/>
                <a:buNone/>
              </a:pPr>
              <a:r>
                <a:rPr lang="it-IT" altLang="it-IT" sz="1600" b="1" dirty="0">
                  <a:latin typeface="Lucida Console" panose="020B0609040504020204" pitchFamily="49" charset="0"/>
                </a:rPr>
                <a:t>19:27:17.899782 </a:t>
              </a:r>
              <a:r>
                <a:rPr lang="it-IT" altLang="it-IT" sz="1600" b="1" dirty="0" err="1">
                  <a:latin typeface="Lucida Console" panose="020B0609040504020204" pitchFamily="49" charset="0"/>
                </a:rPr>
                <a:t>arp</a:t>
              </a:r>
              <a:r>
                <a:rPr lang="it-IT" altLang="it-IT" sz="1600" b="1" dirty="0">
                  <a:latin typeface="Lucida Console" panose="020B0609040504020204" pitchFamily="49" charset="0"/>
                </a:rPr>
                <a:t> </a:t>
              </a:r>
              <a:r>
                <a:rPr lang="it-IT" altLang="it-IT" sz="1600" b="1" dirty="0" err="1">
                  <a:latin typeface="Lucida Console" panose="020B0609040504020204" pitchFamily="49" charset="0"/>
                </a:rPr>
                <a:t>who-has</a:t>
              </a:r>
              <a:r>
                <a:rPr lang="it-IT" altLang="it-IT" sz="1600" b="1" dirty="0">
                  <a:latin typeface="Lucida Console" panose="020B0609040504020204" pitchFamily="49" charset="0"/>
                </a:rPr>
                <a:t> 10.0.0.2 tell 10.0.0.1</a:t>
              </a:r>
            </a:p>
            <a:p>
              <a:pPr eaLnBrk="1" hangingPunct="1">
                <a:spcBef>
                  <a:spcPct val="0"/>
                </a:spcBef>
                <a:buClrTx/>
                <a:buSzTx/>
                <a:buFontTx/>
                <a:buNone/>
              </a:pPr>
              <a:r>
                <a:rPr lang="it-IT" altLang="it-IT" sz="1600" b="1" dirty="0">
                  <a:latin typeface="Lucida Console" panose="020B0609040504020204" pitchFamily="49" charset="0"/>
                </a:rPr>
                <a:t>19:27:18.002578 </a:t>
              </a:r>
              <a:r>
                <a:rPr lang="it-IT" altLang="it-IT" sz="1600" b="1" dirty="0" err="1">
                  <a:latin typeface="Lucida Console" panose="020B0609040504020204" pitchFamily="49" charset="0"/>
                </a:rPr>
                <a:t>arp</a:t>
              </a:r>
              <a:r>
                <a:rPr lang="it-IT" altLang="it-IT" sz="1600" b="1" dirty="0">
                  <a:latin typeface="Lucida Console" panose="020B0609040504020204" pitchFamily="49" charset="0"/>
                </a:rPr>
                <a:t> </a:t>
              </a:r>
              <a:r>
                <a:rPr lang="it-IT" altLang="it-IT" sz="1600" b="1" dirty="0" err="1">
                  <a:latin typeface="Lucida Console" panose="020B0609040504020204" pitchFamily="49" charset="0"/>
                </a:rPr>
                <a:t>reply</a:t>
              </a:r>
              <a:r>
                <a:rPr lang="it-IT" altLang="it-IT" sz="1600" b="1" dirty="0">
                  <a:latin typeface="Lucida Console" panose="020B0609040504020204" pitchFamily="49" charset="0"/>
                </a:rPr>
                <a:t> 10.0.0.2 </a:t>
              </a:r>
              <a:r>
                <a:rPr lang="it-IT" altLang="it-IT" sz="1600" b="1" dirty="0" err="1">
                  <a:latin typeface="Lucida Console" panose="020B0609040504020204" pitchFamily="49" charset="0"/>
                </a:rPr>
                <a:t>is-at</a:t>
              </a:r>
              <a:r>
                <a:rPr lang="it-IT" altLang="it-IT" sz="1600" b="1" dirty="0">
                  <a:latin typeface="Lucida Console" panose="020B0609040504020204" pitchFamily="49" charset="0"/>
                </a:rPr>
                <a:t> fe:fd:0a:00:00:02</a:t>
              </a:r>
            </a:p>
            <a:p>
              <a:pPr eaLnBrk="1" hangingPunct="1">
                <a:spcBef>
                  <a:spcPct val="0"/>
                </a:spcBef>
                <a:buClrTx/>
                <a:buSzTx/>
                <a:buFontTx/>
                <a:buNone/>
              </a:pPr>
              <a:r>
                <a:rPr lang="it-IT" altLang="it-IT" sz="1600" b="1" dirty="0">
                  <a:latin typeface="Lucida Console" panose="020B0609040504020204" pitchFamily="49" charset="0"/>
                </a:rPr>
                <a:t>19:27:18.004384 IP 10.0.0.1 &gt; 10.0.0.2: </a:t>
              </a:r>
              <a:r>
                <a:rPr lang="it-IT" altLang="it-IT" sz="1600" b="1" dirty="0" err="1">
                  <a:latin typeface="Lucida Console" panose="020B0609040504020204" pitchFamily="49" charset="0"/>
                </a:rPr>
                <a:t>icmp</a:t>
              </a:r>
              <a:r>
                <a:rPr lang="it-IT" altLang="it-IT" sz="1600" b="1" dirty="0">
                  <a:latin typeface="Lucida Console" panose="020B0609040504020204" pitchFamily="49" charset="0"/>
                </a:rPr>
                <a:t> 64: </a:t>
              </a:r>
              <a:r>
                <a:rPr lang="it-IT" altLang="it-IT" sz="1600" b="1" dirty="0" err="1">
                  <a:latin typeface="Lucida Console" panose="020B0609040504020204" pitchFamily="49" charset="0"/>
                </a:rPr>
                <a:t>echo</a:t>
              </a:r>
              <a:r>
                <a:rPr lang="it-IT" altLang="it-IT" sz="1600" b="1" dirty="0">
                  <a:latin typeface="Lucida Console" panose="020B0609040504020204" pitchFamily="49" charset="0"/>
                </a:rPr>
                <a:t> </a:t>
              </a:r>
              <a:r>
                <a:rPr lang="it-IT" altLang="it-IT" sz="1600" b="1" dirty="0" err="1">
                  <a:latin typeface="Lucida Console" panose="020B0609040504020204" pitchFamily="49" charset="0"/>
                </a:rPr>
                <a:t>request</a:t>
              </a:r>
              <a:r>
                <a:rPr lang="it-IT" altLang="it-IT" sz="1600" b="1" dirty="0">
                  <a:latin typeface="Lucida Console" panose="020B0609040504020204" pitchFamily="49" charset="0"/>
                </a:rPr>
                <a:t> </a:t>
              </a:r>
              <a:r>
                <a:rPr lang="it-IT" altLang="it-IT" sz="1600" b="1" dirty="0" err="1">
                  <a:latin typeface="Lucida Console" panose="020B0609040504020204" pitchFamily="49" charset="0"/>
                </a:rPr>
                <a:t>seq</a:t>
              </a:r>
              <a:r>
                <a:rPr lang="it-IT" altLang="it-IT" sz="1600" b="1" dirty="0">
                  <a:latin typeface="Lucida Console" panose="020B0609040504020204" pitchFamily="49" charset="0"/>
                </a:rPr>
                <a:t> 1</a:t>
              </a:r>
            </a:p>
            <a:p>
              <a:pPr eaLnBrk="1" hangingPunct="1">
                <a:spcBef>
                  <a:spcPct val="0"/>
                </a:spcBef>
                <a:buClrTx/>
                <a:buSzTx/>
                <a:buFontTx/>
                <a:buNone/>
              </a:pPr>
              <a:r>
                <a:rPr lang="it-IT" altLang="it-IT" sz="1600" b="1" dirty="0">
                  <a:latin typeface="Lucida Console" panose="020B0609040504020204" pitchFamily="49" charset="0"/>
                </a:rPr>
                <a:t>19:27:18.005806 IP 10.0.0.2 &gt; 10.0.0.1: </a:t>
              </a:r>
              <a:r>
                <a:rPr lang="it-IT" altLang="it-IT" sz="1600" b="1" dirty="0" err="1">
                  <a:latin typeface="Lucida Console" panose="020B0609040504020204" pitchFamily="49" charset="0"/>
                </a:rPr>
                <a:t>icmp</a:t>
              </a:r>
              <a:r>
                <a:rPr lang="it-IT" altLang="it-IT" sz="1600" b="1" dirty="0">
                  <a:latin typeface="Lucida Console" panose="020B0609040504020204" pitchFamily="49" charset="0"/>
                </a:rPr>
                <a:t> 64: </a:t>
              </a:r>
              <a:r>
                <a:rPr lang="it-IT" altLang="it-IT" sz="1600" b="1" dirty="0" err="1">
                  <a:latin typeface="Lucida Console" panose="020B0609040504020204" pitchFamily="49" charset="0"/>
                </a:rPr>
                <a:t>echo</a:t>
              </a:r>
              <a:r>
                <a:rPr lang="it-IT" altLang="it-IT" sz="1600" b="1" dirty="0">
                  <a:latin typeface="Lucida Console" panose="020B0609040504020204" pitchFamily="49" charset="0"/>
                </a:rPr>
                <a:t> </a:t>
              </a:r>
              <a:r>
                <a:rPr lang="it-IT" altLang="it-IT" sz="1600" b="1" dirty="0" err="1">
                  <a:latin typeface="Lucida Console" panose="020B0609040504020204" pitchFamily="49" charset="0"/>
                </a:rPr>
                <a:t>reply</a:t>
              </a:r>
              <a:r>
                <a:rPr lang="it-IT" altLang="it-IT" sz="1600" b="1" dirty="0">
                  <a:latin typeface="Lucida Console" panose="020B0609040504020204" pitchFamily="49" charset="0"/>
                </a:rPr>
                <a:t> </a:t>
              </a:r>
              <a:r>
                <a:rPr lang="it-IT" altLang="it-IT" sz="1600" b="1" dirty="0" err="1">
                  <a:latin typeface="Lucida Console" panose="020B0609040504020204" pitchFamily="49" charset="0"/>
                </a:rPr>
                <a:t>seq</a:t>
              </a:r>
              <a:r>
                <a:rPr lang="it-IT" altLang="it-IT" sz="1600" b="1" dirty="0">
                  <a:latin typeface="Lucida Console" panose="020B0609040504020204" pitchFamily="49" charset="0"/>
                </a:rPr>
                <a:t> 1</a:t>
              </a:r>
            </a:p>
            <a:p>
              <a:pPr eaLnBrk="1" hangingPunct="1">
                <a:spcBef>
                  <a:spcPct val="0"/>
                </a:spcBef>
                <a:buClrTx/>
                <a:buSzTx/>
                <a:buFontTx/>
                <a:buNone/>
              </a:pPr>
              <a:r>
                <a:rPr lang="it-IT" altLang="it-IT" sz="1600" b="1" dirty="0">
                  <a:latin typeface="Lucida Console" panose="020B0609040504020204" pitchFamily="49" charset="0"/>
                </a:rPr>
                <a:t>19:27:18.920463 IP 10.0.0.1 &gt; 10.0.0.2: </a:t>
              </a:r>
              <a:r>
                <a:rPr lang="it-IT" altLang="it-IT" sz="1600" b="1" dirty="0" err="1">
                  <a:latin typeface="Lucida Console" panose="020B0609040504020204" pitchFamily="49" charset="0"/>
                </a:rPr>
                <a:t>icmp</a:t>
              </a:r>
              <a:r>
                <a:rPr lang="it-IT" altLang="it-IT" sz="1600" b="1" dirty="0">
                  <a:latin typeface="Lucida Console" panose="020B0609040504020204" pitchFamily="49" charset="0"/>
                </a:rPr>
                <a:t> 64: </a:t>
              </a:r>
              <a:r>
                <a:rPr lang="it-IT" altLang="it-IT" sz="1600" b="1" dirty="0" err="1">
                  <a:latin typeface="Lucida Console" panose="020B0609040504020204" pitchFamily="49" charset="0"/>
                </a:rPr>
                <a:t>echo</a:t>
              </a:r>
              <a:r>
                <a:rPr lang="it-IT" altLang="it-IT" sz="1600" b="1" dirty="0">
                  <a:latin typeface="Lucida Console" panose="020B0609040504020204" pitchFamily="49" charset="0"/>
                </a:rPr>
                <a:t> </a:t>
              </a:r>
              <a:r>
                <a:rPr lang="it-IT" altLang="it-IT" sz="1600" b="1" dirty="0" err="1">
                  <a:latin typeface="Lucida Console" panose="020B0609040504020204" pitchFamily="49" charset="0"/>
                </a:rPr>
                <a:t>request</a:t>
              </a:r>
              <a:r>
                <a:rPr lang="it-IT" altLang="it-IT" sz="1600" b="1" dirty="0">
                  <a:latin typeface="Lucida Console" panose="020B0609040504020204" pitchFamily="49" charset="0"/>
                </a:rPr>
                <a:t> </a:t>
              </a:r>
              <a:r>
                <a:rPr lang="it-IT" altLang="it-IT" sz="1600" b="1" dirty="0" err="1">
                  <a:latin typeface="Lucida Console" panose="020B0609040504020204" pitchFamily="49" charset="0"/>
                </a:rPr>
                <a:t>seq</a:t>
              </a:r>
              <a:r>
                <a:rPr lang="it-IT" altLang="it-IT" sz="1600" b="1" dirty="0">
                  <a:latin typeface="Lucida Console" panose="020B0609040504020204" pitchFamily="49" charset="0"/>
                </a:rPr>
                <a:t> 2</a:t>
              </a:r>
            </a:p>
            <a:p>
              <a:pPr eaLnBrk="1" hangingPunct="1">
                <a:spcBef>
                  <a:spcPct val="0"/>
                </a:spcBef>
                <a:buClrTx/>
                <a:buSzTx/>
                <a:buFontTx/>
                <a:buNone/>
              </a:pPr>
              <a:r>
                <a:rPr lang="it-IT" altLang="it-IT" sz="1600" b="1" dirty="0">
                  <a:latin typeface="Lucida Console" panose="020B0609040504020204" pitchFamily="49" charset="0"/>
                </a:rPr>
                <a:t>19:27:18.920605 IP 10.0.0.2 &gt; 10.0.0.1: </a:t>
              </a:r>
              <a:r>
                <a:rPr lang="it-IT" altLang="it-IT" sz="1600" b="1" dirty="0" err="1">
                  <a:latin typeface="Lucida Console" panose="020B0609040504020204" pitchFamily="49" charset="0"/>
                </a:rPr>
                <a:t>icmp</a:t>
              </a:r>
              <a:r>
                <a:rPr lang="it-IT" altLang="it-IT" sz="1600" b="1" dirty="0">
                  <a:latin typeface="Lucida Console" panose="020B0609040504020204" pitchFamily="49" charset="0"/>
                </a:rPr>
                <a:t> 64: </a:t>
              </a:r>
              <a:r>
                <a:rPr lang="it-IT" altLang="it-IT" sz="1600" b="1" dirty="0" err="1">
                  <a:latin typeface="Lucida Console" panose="020B0609040504020204" pitchFamily="49" charset="0"/>
                </a:rPr>
                <a:t>echo</a:t>
              </a:r>
              <a:r>
                <a:rPr lang="it-IT" altLang="it-IT" sz="1600" b="1" dirty="0">
                  <a:latin typeface="Lucida Console" panose="020B0609040504020204" pitchFamily="49" charset="0"/>
                </a:rPr>
                <a:t> </a:t>
              </a:r>
              <a:r>
                <a:rPr lang="it-IT" altLang="it-IT" sz="1600" b="1" dirty="0" err="1">
                  <a:latin typeface="Lucida Console" panose="020B0609040504020204" pitchFamily="49" charset="0"/>
                </a:rPr>
                <a:t>reply</a:t>
              </a:r>
              <a:r>
                <a:rPr lang="it-IT" altLang="it-IT" sz="1600" b="1" dirty="0">
                  <a:latin typeface="Lucida Console" panose="020B0609040504020204" pitchFamily="49" charset="0"/>
                </a:rPr>
                <a:t> </a:t>
              </a:r>
              <a:r>
                <a:rPr lang="it-IT" altLang="it-IT" sz="1600" b="1" dirty="0" err="1">
                  <a:latin typeface="Lucida Console" panose="020B0609040504020204" pitchFamily="49" charset="0"/>
                </a:rPr>
                <a:t>seq</a:t>
              </a:r>
              <a:r>
                <a:rPr lang="it-IT" altLang="it-IT" sz="1600" b="1" dirty="0">
                  <a:latin typeface="Lucida Console" panose="020B0609040504020204" pitchFamily="49" charset="0"/>
                </a:rPr>
                <a:t> 2</a:t>
              </a:r>
            </a:p>
            <a:p>
              <a:pPr eaLnBrk="1" hangingPunct="1">
                <a:spcBef>
                  <a:spcPct val="0"/>
                </a:spcBef>
                <a:buClrTx/>
                <a:buSzTx/>
                <a:buFontTx/>
                <a:buNone/>
              </a:pPr>
              <a:endParaRPr lang="en-US" altLang="it-IT" sz="1600" b="1" dirty="0">
                <a:latin typeface="Lucida Console" panose="020B0609040504020204" pitchFamily="49" charset="0"/>
              </a:endParaRPr>
            </a:p>
            <a:p>
              <a:pPr eaLnBrk="1" hangingPunct="1">
                <a:spcBef>
                  <a:spcPct val="0"/>
                </a:spcBef>
                <a:buClrTx/>
                <a:buSzTx/>
                <a:buFontTx/>
                <a:buNone/>
              </a:pPr>
              <a:r>
                <a:rPr lang="en-US" altLang="it-IT" sz="1600" b="1" dirty="0">
                  <a:latin typeface="Lucida Console" panose="020B0609040504020204" pitchFamily="49" charset="0"/>
                </a:rPr>
                <a:t>6 packets captured</a:t>
              </a:r>
            </a:p>
            <a:p>
              <a:pPr eaLnBrk="1" hangingPunct="1">
                <a:spcBef>
                  <a:spcPct val="0"/>
                </a:spcBef>
                <a:buClrTx/>
                <a:buSzTx/>
                <a:buFontTx/>
                <a:buNone/>
              </a:pPr>
              <a:r>
                <a:rPr lang="en-US" altLang="it-IT" sz="1600" b="1" dirty="0">
                  <a:latin typeface="Lucida Console" panose="020B0609040504020204" pitchFamily="49" charset="0"/>
                </a:rPr>
                <a:t>6 packets received by filter</a:t>
              </a:r>
            </a:p>
            <a:p>
              <a:pPr eaLnBrk="1" hangingPunct="1">
                <a:spcBef>
                  <a:spcPct val="0"/>
                </a:spcBef>
                <a:buClrTx/>
                <a:buSzTx/>
                <a:buFontTx/>
                <a:buNone/>
              </a:pPr>
              <a:r>
                <a:rPr lang="en-US" altLang="it-IT" sz="1600" b="1" dirty="0">
                  <a:latin typeface="Lucida Console" panose="020B0609040504020204" pitchFamily="49" charset="0"/>
                </a:rPr>
                <a:t>0 packets dropped by kernel</a:t>
              </a:r>
            </a:p>
            <a:p>
              <a:pPr eaLnBrk="1" hangingPunct="1">
                <a:spcBef>
                  <a:spcPct val="0"/>
                </a:spcBef>
                <a:buClrTx/>
                <a:buSzTx/>
                <a:buFontTx/>
                <a:buNone/>
              </a:pPr>
              <a:r>
                <a:rPr lang="it-IT" altLang="it-IT" sz="1600" b="1" dirty="0">
                  <a:latin typeface="Lucida Console" panose="020B0609040504020204" pitchFamily="49" charset="0"/>
                </a:rPr>
                <a:t>pc2:~# █</a:t>
              </a:r>
            </a:p>
          </p:txBody>
        </p:sp>
        <p:sp>
          <p:nvSpPr>
            <p:cNvPr id="17418" name="AutoShape 8">
              <a:extLst>
                <a:ext uri="{FF2B5EF4-FFF2-40B4-BE49-F238E27FC236}">
                  <a16:creationId xmlns:a16="http://schemas.microsoft.com/office/drawing/2014/main" id="{24056669-C13A-4E26-8260-B2EF7EA1B8B1}"/>
                </a:ext>
              </a:extLst>
            </p:cNvPr>
            <p:cNvSpPr>
              <a:spLocks noChangeArrowheads="1"/>
            </p:cNvSpPr>
            <p:nvPr/>
          </p:nvSpPr>
          <p:spPr bwMode="auto">
            <a:xfrm>
              <a:off x="455" y="1071"/>
              <a:ext cx="5330" cy="226"/>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7419" name="Group 9">
              <a:extLst>
                <a:ext uri="{FF2B5EF4-FFF2-40B4-BE49-F238E27FC236}">
                  <a16:creationId xmlns:a16="http://schemas.microsoft.com/office/drawing/2014/main" id="{83EB3B10-CEEC-413B-95A9-22907E44A7F8}"/>
                </a:ext>
              </a:extLst>
            </p:cNvPr>
            <p:cNvGrpSpPr>
              <a:grpSpLocks/>
            </p:cNvGrpSpPr>
            <p:nvPr/>
          </p:nvGrpSpPr>
          <p:grpSpPr bwMode="auto">
            <a:xfrm>
              <a:off x="523" y="1116"/>
              <a:ext cx="141" cy="142"/>
              <a:chOff x="2440" y="2568"/>
              <a:chExt cx="151" cy="152"/>
            </a:xfrm>
          </p:grpSpPr>
          <p:sp>
            <p:nvSpPr>
              <p:cNvPr id="17437" name="Oval 10">
                <a:extLst>
                  <a:ext uri="{FF2B5EF4-FFF2-40B4-BE49-F238E27FC236}">
                    <a16:creationId xmlns:a16="http://schemas.microsoft.com/office/drawing/2014/main" id="{EF272C3D-ECA2-40DA-9A5C-3BB5D4F02DEC}"/>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7438" name="Oval 11">
                <a:extLst>
                  <a:ext uri="{FF2B5EF4-FFF2-40B4-BE49-F238E27FC236}">
                    <a16:creationId xmlns:a16="http://schemas.microsoft.com/office/drawing/2014/main" id="{91D3E4E3-64EE-4853-A565-991FF4CA887B}"/>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7439" name="AutoShape 12">
                <a:extLst>
                  <a:ext uri="{FF2B5EF4-FFF2-40B4-BE49-F238E27FC236}">
                    <a16:creationId xmlns:a16="http://schemas.microsoft.com/office/drawing/2014/main" id="{F3DE8D25-9336-40EA-9B9A-5E362E7D0F47}"/>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grpSp>
          <p:nvGrpSpPr>
            <p:cNvPr id="17420" name="Group 13">
              <a:extLst>
                <a:ext uri="{FF2B5EF4-FFF2-40B4-BE49-F238E27FC236}">
                  <a16:creationId xmlns:a16="http://schemas.microsoft.com/office/drawing/2014/main" id="{18FACC6B-74BF-4663-8F39-031738D634CF}"/>
                </a:ext>
              </a:extLst>
            </p:cNvPr>
            <p:cNvGrpSpPr>
              <a:grpSpLocks/>
            </p:cNvGrpSpPr>
            <p:nvPr/>
          </p:nvGrpSpPr>
          <p:grpSpPr bwMode="auto">
            <a:xfrm>
              <a:off x="5247" y="1117"/>
              <a:ext cx="136" cy="142"/>
              <a:chOff x="3359" y="2621"/>
              <a:chExt cx="138" cy="145"/>
            </a:xfrm>
          </p:grpSpPr>
          <p:sp>
            <p:nvSpPr>
              <p:cNvPr id="17434" name="Rectangle 14">
                <a:extLst>
                  <a:ext uri="{FF2B5EF4-FFF2-40B4-BE49-F238E27FC236}">
                    <a16:creationId xmlns:a16="http://schemas.microsoft.com/office/drawing/2014/main" id="{723F813C-4A5E-43E9-A46B-404E81771034}"/>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7435" name="Rectangle 15">
                <a:extLst>
                  <a:ext uri="{FF2B5EF4-FFF2-40B4-BE49-F238E27FC236}">
                    <a16:creationId xmlns:a16="http://schemas.microsoft.com/office/drawing/2014/main" id="{A2406379-64D1-4F29-8A10-77EE303BF841}"/>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7436" name="Line 16">
                <a:extLst>
                  <a:ext uri="{FF2B5EF4-FFF2-40B4-BE49-F238E27FC236}">
                    <a16:creationId xmlns:a16="http://schemas.microsoft.com/office/drawing/2014/main" id="{64466CA8-136A-4371-9134-2DD75E3D2233}"/>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17421" name="Group 17">
              <a:extLst>
                <a:ext uri="{FF2B5EF4-FFF2-40B4-BE49-F238E27FC236}">
                  <a16:creationId xmlns:a16="http://schemas.microsoft.com/office/drawing/2014/main" id="{5CFE8A9F-170C-4240-B13C-893C19AEAD43}"/>
                </a:ext>
              </a:extLst>
            </p:cNvPr>
            <p:cNvGrpSpPr>
              <a:grpSpLocks/>
            </p:cNvGrpSpPr>
            <p:nvPr/>
          </p:nvGrpSpPr>
          <p:grpSpPr bwMode="auto">
            <a:xfrm>
              <a:off x="5565" y="1117"/>
              <a:ext cx="136" cy="142"/>
              <a:chOff x="3359" y="2621"/>
              <a:chExt cx="138" cy="145"/>
            </a:xfrm>
          </p:grpSpPr>
          <p:sp>
            <p:nvSpPr>
              <p:cNvPr id="17429" name="Rectangle 18">
                <a:extLst>
                  <a:ext uri="{FF2B5EF4-FFF2-40B4-BE49-F238E27FC236}">
                    <a16:creationId xmlns:a16="http://schemas.microsoft.com/office/drawing/2014/main" id="{7A982DD0-F7EF-4093-9F80-ABAE6E541F56}"/>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7430" name="Rectangle 19">
                <a:extLst>
                  <a:ext uri="{FF2B5EF4-FFF2-40B4-BE49-F238E27FC236}">
                    <a16:creationId xmlns:a16="http://schemas.microsoft.com/office/drawing/2014/main" id="{CA9D9F9B-7764-46ED-A3F3-1F6B5CF3DEE9}"/>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7431" name="Group 20">
                <a:extLst>
                  <a:ext uri="{FF2B5EF4-FFF2-40B4-BE49-F238E27FC236}">
                    <a16:creationId xmlns:a16="http://schemas.microsoft.com/office/drawing/2014/main" id="{978AEDD4-EB3D-4132-928A-48047A0EF231}"/>
                  </a:ext>
                </a:extLst>
              </p:cNvPr>
              <p:cNvGrpSpPr>
                <a:grpSpLocks/>
              </p:cNvGrpSpPr>
              <p:nvPr/>
            </p:nvGrpSpPr>
            <p:grpSpPr bwMode="auto">
              <a:xfrm>
                <a:off x="3388" y="2655"/>
                <a:ext cx="62" cy="62"/>
                <a:chOff x="2712" y="2758"/>
                <a:chExt cx="90" cy="90"/>
              </a:xfrm>
            </p:grpSpPr>
            <p:sp>
              <p:nvSpPr>
                <p:cNvPr id="17432" name="Line 21">
                  <a:extLst>
                    <a:ext uri="{FF2B5EF4-FFF2-40B4-BE49-F238E27FC236}">
                      <a16:creationId xmlns:a16="http://schemas.microsoft.com/office/drawing/2014/main" id="{94AAE2CA-AD70-47E6-A1D8-19CBFE80742C}"/>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433" name="Line 22">
                  <a:extLst>
                    <a:ext uri="{FF2B5EF4-FFF2-40B4-BE49-F238E27FC236}">
                      <a16:creationId xmlns:a16="http://schemas.microsoft.com/office/drawing/2014/main" id="{96B400DE-4672-4AC0-B247-B1E9F78E46AB}"/>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17422" name="Group 23">
              <a:extLst>
                <a:ext uri="{FF2B5EF4-FFF2-40B4-BE49-F238E27FC236}">
                  <a16:creationId xmlns:a16="http://schemas.microsoft.com/office/drawing/2014/main" id="{FF8C8926-74C8-493D-AF27-7BAD6CFF453F}"/>
                </a:ext>
              </a:extLst>
            </p:cNvPr>
            <p:cNvGrpSpPr>
              <a:grpSpLocks/>
            </p:cNvGrpSpPr>
            <p:nvPr/>
          </p:nvGrpSpPr>
          <p:grpSpPr bwMode="auto">
            <a:xfrm>
              <a:off x="5407" y="1116"/>
              <a:ext cx="134" cy="138"/>
              <a:chOff x="3936" y="2011"/>
              <a:chExt cx="109" cy="112"/>
            </a:xfrm>
          </p:grpSpPr>
          <p:sp>
            <p:nvSpPr>
              <p:cNvPr id="17424" name="Rectangle 24">
                <a:extLst>
                  <a:ext uri="{FF2B5EF4-FFF2-40B4-BE49-F238E27FC236}">
                    <a16:creationId xmlns:a16="http://schemas.microsoft.com/office/drawing/2014/main" id="{E32FF5FD-16C7-4020-9A65-CAB8AE6AA1D5}"/>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17425" name="Rectangle 25">
                <a:extLst>
                  <a:ext uri="{FF2B5EF4-FFF2-40B4-BE49-F238E27FC236}">
                    <a16:creationId xmlns:a16="http://schemas.microsoft.com/office/drawing/2014/main" id="{F539AFE6-CC9B-46C7-90FA-C41413E8F06F}"/>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nvGrpSpPr>
              <p:cNvPr id="17426" name="Group 26">
                <a:extLst>
                  <a:ext uri="{FF2B5EF4-FFF2-40B4-BE49-F238E27FC236}">
                    <a16:creationId xmlns:a16="http://schemas.microsoft.com/office/drawing/2014/main" id="{3EBDE9AB-6033-4077-95EB-66BF250A4A03}"/>
                  </a:ext>
                </a:extLst>
              </p:cNvPr>
              <p:cNvGrpSpPr>
                <a:grpSpLocks/>
              </p:cNvGrpSpPr>
              <p:nvPr/>
            </p:nvGrpSpPr>
            <p:grpSpPr bwMode="auto">
              <a:xfrm>
                <a:off x="3956" y="2032"/>
                <a:ext cx="54" cy="61"/>
                <a:chOff x="2530" y="2399"/>
                <a:chExt cx="68" cy="77"/>
              </a:xfrm>
            </p:grpSpPr>
            <p:sp>
              <p:nvSpPr>
                <p:cNvPr id="17427" name="Line 27">
                  <a:extLst>
                    <a:ext uri="{FF2B5EF4-FFF2-40B4-BE49-F238E27FC236}">
                      <a16:creationId xmlns:a16="http://schemas.microsoft.com/office/drawing/2014/main" id="{ECA092B8-C571-477C-8AEF-2FEDF89369FF}"/>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428" name="AutoShape 28">
                  <a:extLst>
                    <a:ext uri="{FF2B5EF4-FFF2-40B4-BE49-F238E27FC236}">
                      <a16:creationId xmlns:a16="http://schemas.microsoft.com/office/drawing/2014/main" id="{62B78059-FB91-4262-B0B6-D570C83B1EFE}"/>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grpSp>
        </p:grpSp>
        <p:sp>
          <p:nvSpPr>
            <p:cNvPr id="17423" name="Text Box 29">
              <a:extLst>
                <a:ext uri="{FF2B5EF4-FFF2-40B4-BE49-F238E27FC236}">
                  <a16:creationId xmlns:a16="http://schemas.microsoft.com/office/drawing/2014/main" id="{2BC2B1B7-6156-4F8E-8D6E-22203C29D16D}"/>
                </a:ext>
              </a:extLst>
            </p:cNvPr>
            <p:cNvSpPr txBox="1">
              <a:spLocks noChangeArrowheads="1"/>
            </p:cNvSpPr>
            <p:nvPr/>
          </p:nvSpPr>
          <p:spPr bwMode="auto">
            <a:xfrm>
              <a:off x="727" y="1071"/>
              <a:ext cx="4173" cy="22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pc2</a:t>
              </a:r>
            </a:p>
          </p:txBody>
        </p:sp>
      </p:grpSp>
    </p:spTree>
  </p:cSld>
  <p:clrMapOvr>
    <a:masterClrMapping/>
  </p:clrMapOvr>
</p:sld>
</file>

<file path=ppt/theme/theme1.xml><?xml version="1.0" encoding="utf-8"?>
<a:theme xmlns:a="http://schemas.openxmlformats.org/drawingml/2006/main" name="slides-template">
  <a:themeElements>
    <a:clrScheme name="slides-template 14">
      <a:dk1>
        <a:srgbClr val="000000"/>
      </a:dk1>
      <a:lt1>
        <a:srgbClr val="FFFFFF"/>
      </a:lt1>
      <a:dk2>
        <a:srgbClr val="FF0000"/>
      </a:dk2>
      <a:lt2>
        <a:srgbClr val="808080"/>
      </a:lt2>
      <a:accent1>
        <a:srgbClr val="483FFF"/>
      </a:accent1>
      <a:accent2>
        <a:srgbClr val="FCEA04"/>
      </a:accent2>
      <a:accent3>
        <a:srgbClr val="FFFFFF"/>
      </a:accent3>
      <a:accent4>
        <a:srgbClr val="000000"/>
      </a:accent4>
      <a:accent5>
        <a:srgbClr val="B1AFFF"/>
      </a:accent5>
      <a:accent6>
        <a:srgbClr val="E4D403"/>
      </a:accent6>
      <a:hlink>
        <a:srgbClr val="009999"/>
      </a:hlink>
      <a:folHlink>
        <a:srgbClr val="99CC00"/>
      </a:folHlink>
    </a:clrScheme>
    <a:fontScheme name="slides-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lides-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s-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lides-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lides-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lides-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lides-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lides-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lides-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lides-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lides-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lides-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lides-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lides-template 13">
        <a:dk1>
          <a:srgbClr val="000000"/>
        </a:dk1>
        <a:lt1>
          <a:srgbClr val="FFFFFF"/>
        </a:lt1>
        <a:dk2>
          <a:srgbClr val="FF0000"/>
        </a:dk2>
        <a:lt2>
          <a:srgbClr val="808080"/>
        </a:lt2>
        <a:accent1>
          <a:srgbClr val="99C4DF"/>
        </a:accent1>
        <a:accent2>
          <a:srgbClr val="FCEA04"/>
        </a:accent2>
        <a:accent3>
          <a:srgbClr val="FFFFFF"/>
        </a:accent3>
        <a:accent4>
          <a:srgbClr val="000000"/>
        </a:accent4>
        <a:accent5>
          <a:srgbClr val="CADEEC"/>
        </a:accent5>
        <a:accent6>
          <a:srgbClr val="E4D403"/>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s-template 14">
        <a:dk1>
          <a:srgbClr val="000000"/>
        </a:dk1>
        <a:lt1>
          <a:srgbClr val="FFFFFF"/>
        </a:lt1>
        <a:dk2>
          <a:srgbClr val="FF0000"/>
        </a:dk2>
        <a:lt2>
          <a:srgbClr val="808080"/>
        </a:lt2>
        <a:accent1>
          <a:srgbClr val="483FFF"/>
        </a:accent1>
        <a:accent2>
          <a:srgbClr val="FCEA04"/>
        </a:accent2>
        <a:accent3>
          <a:srgbClr val="FFFFFF"/>
        </a:accent3>
        <a:accent4>
          <a:srgbClr val="000000"/>
        </a:accent4>
        <a:accent5>
          <a:srgbClr val="B1AFFF"/>
        </a:accent5>
        <a:accent6>
          <a:srgbClr val="E4D403"/>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netkit-slides-template</Template>
  <TotalTime>4077</TotalTime>
  <Words>1187</Words>
  <Application>Microsoft Office PowerPoint</Application>
  <PresentationFormat>A4 Paper (210x297 mm)</PresentationFormat>
  <Paragraphs>151</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Tahoma</vt:lpstr>
      <vt:lpstr>Wingdings</vt:lpstr>
      <vt:lpstr>Times New Roman</vt:lpstr>
      <vt:lpstr>Lucida Console</vt:lpstr>
      <vt:lpstr>Courier New</vt:lpstr>
      <vt:lpstr>slides-template</vt:lpstr>
      <vt:lpstr>kathará lab</vt:lpstr>
      <vt:lpstr>copyright notice</vt:lpstr>
      <vt:lpstr>two hosts</vt:lpstr>
      <vt:lpstr>step 1 – creating the vms</vt:lpstr>
      <vt:lpstr>step 2 – configuring network interfaces</vt:lpstr>
      <vt:lpstr>step 3 - ping</vt:lpstr>
      <vt:lpstr>step 4 – a look at the packets</vt:lpstr>
      <vt:lpstr>step 4 – a look at the packets</vt:lpstr>
      <vt:lpstr>step 4 – a look at the packets</vt:lpstr>
      <vt:lpstr>step 4 – looking at the packets with a graphical interface</vt:lpstr>
      <vt:lpstr>step 4 – looking at the packets with a graphical interface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Netkit lab - two-hosts</dc:title>
  <dc:subject>Setting up a network between two virtual machines</dc:subject>
  <dc:creator>G. Di Battista, M. Patrignani, M. Pizzonia, M. Rimondini</dc:creator>
  <cp:keywords>Netkit, network, two virtual machines</cp:keywords>
  <cp:lastModifiedBy>Lorenzo Ariemma</cp:lastModifiedBy>
  <cp:revision>136</cp:revision>
  <cp:lastPrinted>2001-12-19T21:14:42Z</cp:lastPrinted>
  <dcterms:created xsi:type="dcterms:W3CDTF">2000-11-11T21:58:48Z</dcterms:created>
  <dcterms:modified xsi:type="dcterms:W3CDTF">2020-01-07T11:23:36Z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80</vt:i4>
  </property>
  <property fmtid="{D5CDD505-2E9C-101B-9397-08002B2CF9AE}" pid="5" name="ScreenSize">
    <vt:i4>2</vt:i4>
  </property>
  <property fmtid="{D5CDD505-2E9C-101B-9397-08002B2CF9AE}" pid="6" name="ScreenUsage">
    <vt:i4>1</vt:i4>
  </property>
  <property fmtid="{D5CDD505-2E9C-101B-9397-08002B2CF9AE}" pid="7" name="MailAddress">
    <vt:lpwstr>patrigna@dia.uniroma3.it</vt:lpwstr>
  </property>
  <property fmtid="{D5CDD505-2E9C-101B-9397-08002B2CF9AE}" pid="8" name="HomePage">
    <vt:lpwstr>http://www.dia.uniroma3.it/~patrigna</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C:\titto\teaching\ie</vt:lpwstr>
  </property>
</Properties>
</file>