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1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92" r:id="rId4"/>
    <p:sldId id="271" r:id="rId5"/>
    <p:sldId id="278" r:id="rId6"/>
    <p:sldId id="279" r:id="rId7"/>
    <p:sldId id="280" r:id="rId8"/>
    <p:sldId id="282" r:id="rId9"/>
    <p:sldId id="289" r:id="rId10"/>
    <p:sldId id="283" r:id="rId11"/>
    <p:sldId id="285" r:id="rId12"/>
    <p:sldId id="284" r:id="rId13"/>
    <p:sldId id="288" r:id="rId14"/>
    <p:sldId id="291" r:id="rId15"/>
    <p:sldId id="290" r:id="rId16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B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2" autoAdjust="0"/>
    <p:restoredTop sz="94660"/>
  </p:normalViewPr>
  <p:slideViewPr>
    <p:cSldViewPr snapToObjects="1" showGuides="1">
      <p:cViewPr varScale="1">
        <p:scale>
          <a:sx n="104" d="100"/>
          <a:sy n="104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FBADD018-9978-4DC1-9EBE-BB85FFB86C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BB1B222-E6CE-405C-B8D2-ECED2163D0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6CBE457C-869B-48A5-971E-9F39330C2D4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A75B07C4-DC59-42F3-B404-539C5201B61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BFBBAE5-901B-4C4B-9783-68D34AF536F4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B8F7912-D4D8-447D-A814-D3308A97A5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CC1EA3-F5BF-447D-8AAE-461B5C4597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FC2E91-D64A-4F5B-B698-7F440D621A2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E9AC03F8-9D7C-425D-B542-2F6B8AF9E6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5BCDDA07-DA80-4005-811B-2BEFA811DC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33A8261F-735C-475D-B154-07FFEA5B0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AE50F318-5D05-410A-83E6-856F1404208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4" y="332656"/>
            <a:ext cx="38875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Università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degli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Studi</a:t>
            </a:r>
            <a:r>
              <a:rPr lang="en-US" altLang="it-IT" sz="18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Dipartimento</a:t>
            </a:r>
            <a:r>
              <a:rPr lang="en-US" altLang="it-IT" sz="1800" dirty="0">
                <a:latin typeface="Tahoma" panose="020B0604030504040204" pitchFamily="34" charset="0"/>
              </a:rPr>
              <a:t> di </a:t>
            </a:r>
            <a:r>
              <a:rPr lang="en-US" altLang="it-IT" sz="1800" dirty="0" err="1">
                <a:latin typeface="Tahoma" panose="020B0604030504040204" pitchFamily="34" charset="0"/>
              </a:rPr>
              <a:t>Ingegneria</a:t>
            </a:r>
            <a:endParaRPr lang="en-US" altLang="it-IT" sz="1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1800" dirty="0">
                <a:latin typeface="Tahoma" panose="020B0604030504040204" pitchFamily="34" charset="0"/>
              </a:rPr>
              <a:t>Computer Networks Research Group</a:t>
            </a:r>
            <a:endParaRPr lang="en-US" altLang="it-IT" sz="18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2"/>
            <a:ext cx="10363200" cy="866775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56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9" indent="0">
              <a:buNone/>
              <a:defRPr sz="2100"/>
            </a:lvl2pPr>
            <a:lvl3pPr marL="685817" indent="0">
              <a:buNone/>
              <a:defRPr sz="1800"/>
            </a:lvl3pPr>
            <a:lvl4pPr marL="1028726" indent="0">
              <a:buNone/>
              <a:defRPr sz="1500"/>
            </a:lvl4pPr>
            <a:lvl5pPr marL="1371635" indent="0">
              <a:buNone/>
              <a:defRPr sz="1500"/>
            </a:lvl5pPr>
            <a:lvl6pPr marL="1714543" indent="0">
              <a:buNone/>
              <a:defRPr sz="1500"/>
            </a:lvl6pPr>
            <a:lvl7pPr marL="2057452" indent="0">
              <a:buNone/>
              <a:defRPr sz="1500"/>
            </a:lvl7pPr>
            <a:lvl8pPr marL="2400360" indent="0">
              <a:buNone/>
              <a:defRPr sz="1500"/>
            </a:lvl8pPr>
            <a:lvl9pPr marL="2743268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234082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1542723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373315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Università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degli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Studi</a:t>
            </a:r>
            <a:r>
              <a:rPr lang="en-US" altLang="it-IT" sz="24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Dipartimento</a:t>
            </a:r>
            <a:r>
              <a:rPr lang="en-US" altLang="it-IT" sz="2400" dirty="0">
                <a:latin typeface="Tahoma" panose="020B0604030504040204" pitchFamily="34" charset="0"/>
              </a:rPr>
              <a:t> di </a:t>
            </a:r>
            <a:r>
              <a:rPr lang="en-US" altLang="it-IT" sz="2400" dirty="0" err="1">
                <a:latin typeface="Tahoma" panose="020B0604030504040204" pitchFamily="34" charset="0"/>
              </a:rPr>
              <a:t>Ingegneria</a:t>
            </a:r>
            <a:endParaRPr lang="en-US" altLang="it-IT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 dirty="0">
                <a:latin typeface="Tahoma" panose="020B0604030504040204" pitchFamily="34" charset="0"/>
              </a:rPr>
              <a:t>Computer Networks Research Group</a:t>
            </a:r>
            <a:endParaRPr lang="en-US" altLang="it-IT" sz="24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3366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76575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1916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0163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rm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B8E64-9F6A-4032-A3BE-66F09CD18F60}"/>
              </a:ext>
            </a:extLst>
          </p:cNvPr>
          <p:cNvGrpSpPr/>
          <p:nvPr userDrawn="1"/>
        </p:nvGrpSpPr>
        <p:grpSpPr>
          <a:xfrm>
            <a:off x="2116183" y="1995487"/>
            <a:ext cx="5508580" cy="2646182"/>
            <a:chOff x="2116183" y="1995487"/>
            <a:chExt cx="6661106" cy="26461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93BCA5-C0A7-4C5A-BF3E-6398B2EBDCD5}"/>
                </a:ext>
              </a:extLst>
            </p:cNvPr>
            <p:cNvSpPr/>
            <p:nvPr/>
          </p:nvSpPr>
          <p:spPr>
            <a:xfrm>
              <a:off x="2116184" y="2203269"/>
              <a:ext cx="6661105" cy="24384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test@kathara:~$ 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command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7C4DF8-9979-4150-A8E1-EF9670EEEA12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106C2D-46F4-4926-98B7-1C4D7FD39915}"/>
              </a:ext>
            </a:extLst>
          </p:cNvPr>
          <p:cNvGrpSpPr/>
          <p:nvPr userDrawn="1"/>
        </p:nvGrpSpPr>
        <p:grpSpPr>
          <a:xfrm>
            <a:off x="6959382" y="2036259"/>
            <a:ext cx="581348" cy="126235"/>
            <a:chOff x="8092857" y="2035375"/>
            <a:chExt cx="581348" cy="1262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42BF13-A76E-4B8E-A290-1281BE453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43B7AF-2381-4664-A788-BD2171FED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EEE8BF-C8C3-4FF0-BCA5-FB56594DD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119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247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12" indent="0">
              <a:buNone/>
              <a:defRPr sz="1800"/>
            </a:lvl2pPr>
            <a:lvl3pPr marL="914423" indent="0">
              <a:buNone/>
              <a:defRPr sz="1600"/>
            </a:lvl3pPr>
            <a:lvl4pPr marL="1371634" indent="0">
              <a:buNone/>
              <a:defRPr sz="1400"/>
            </a:lvl4pPr>
            <a:lvl5pPr marL="1828846" indent="0">
              <a:buNone/>
              <a:defRPr sz="1400"/>
            </a:lvl5pPr>
            <a:lvl6pPr marL="2286057" indent="0">
              <a:buNone/>
              <a:defRPr sz="1400"/>
            </a:lvl6pPr>
            <a:lvl7pPr marL="2743269" indent="0">
              <a:buNone/>
              <a:defRPr sz="1400"/>
            </a:lvl7pPr>
            <a:lvl8pPr marL="3200480" indent="0">
              <a:buNone/>
              <a:defRPr sz="1400"/>
            </a:lvl8pPr>
            <a:lvl9pPr marL="36576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3BEFE3-D849-4216-843D-C96224073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A5D8E9-F32A-45F2-8164-BBBE4138E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7169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267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35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35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35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35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350"/>
              <a:t>Fifth level</a:t>
            </a:r>
            <a:endParaRPr lang="it-IT" altLang="it-IT" sz="1350" dirty="0"/>
          </a:p>
        </p:txBody>
      </p:sp>
    </p:spTree>
    <p:extLst>
      <p:ext uri="{BB962C8B-B14F-4D97-AF65-F5344CB8AC3E}">
        <p14:creationId xmlns:p14="http://schemas.microsoft.com/office/powerpoint/2010/main" val="106635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58845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2070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0265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63417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91309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46266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8971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6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58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214515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7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239523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994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282317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7079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247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7" y="273055"/>
            <a:ext cx="6815015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247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118171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9" y="6453193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7" y="6453193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dirty="0" err="1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6" y="6453193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675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235581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5pPr>
      <a:lvl6pPr marL="342909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6pPr>
      <a:lvl7pPr marL="685817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7pPr>
      <a:lvl8pPr marL="1028726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8pPr>
      <a:lvl9pPr marL="1371635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9pPr>
    </p:titleStyle>
    <p:bodyStyle>
      <a:lvl1pPr marL="257181" indent="-25718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27" indent="-21431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71" indent="-171455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80" indent="-171455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4pPr>
      <a:lvl5pPr marL="1543089" indent="-17145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377640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2">
            <a:extLst>
              <a:ext uri="{FF2B5EF4-FFF2-40B4-BE49-F238E27FC236}">
                <a16:creationId xmlns:a16="http://schemas.microsoft.com/office/drawing/2014/main" id="{849AA6B7-D1DB-4123-9E11-0823AEF5D9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z="4800" dirty="0"/>
              <a:t>Lab </a:t>
            </a:r>
            <a:r>
              <a:rPr lang="it-IT" altLang="it-IT" sz="4800" dirty="0" err="1"/>
              <a:t>webserver</a:t>
            </a:r>
            <a:endParaRPr lang="it-IT" altLang="it-IT" sz="4800" dirty="0"/>
          </a:p>
        </p:txBody>
      </p:sp>
      <p:sp>
        <p:nvSpPr>
          <p:cNvPr id="5123" name="Rectangle 63">
            <a:extLst>
              <a:ext uri="{FF2B5EF4-FFF2-40B4-BE49-F238E27FC236}">
                <a16:creationId xmlns:a16="http://schemas.microsoft.com/office/drawing/2014/main" id="{93E97980-8417-4F3A-9BBA-0667979068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web server and browser</a:t>
            </a:r>
          </a:p>
        </p:txBody>
      </p:sp>
      <p:graphicFrame>
        <p:nvGraphicFramePr>
          <p:cNvPr id="2122" name="Group 74">
            <a:extLst>
              <a:ext uri="{FF2B5EF4-FFF2-40B4-BE49-F238E27FC236}">
                <a16:creationId xmlns:a16="http://schemas.microsoft.com/office/drawing/2014/main" id="{36137268-537C-4E54-9C3B-4B4D296AE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95742"/>
              </p:ext>
            </p:extLst>
          </p:nvPr>
        </p:nvGraphicFramePr>
        <p:xfrm>
          <a:off x="2783632" y="3808505"/>
          <a:ext cx="6891338" cy="2508392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1.2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Lorenzo Ariemma, Giuseppe Di Battista, Maurizio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Massimo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showing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the operation of a web server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accessed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by a browser client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simplified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the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corresponding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 1.2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2">
            <a:extLst>
              <a:ext uri="{FF2B5EF4-FFF2-40B4-BE49-F238E27FC236}">
                <a16:creationId xmlns:a16="http://schemas.microsoft.com/office/drawing/2014/main" id="{BA7ECEA3-CE6D-4F11-AFC9-145E618B4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apache </a:t>
            </a:r>
            <a:r>
              <a:rPr lang="it-IT" altLang="it-IT" sz="4400" dirty="0" err="1"/>
              <a:t>modules</a:t>
            </a:r>
            <a:endParaRPr lang="it-IT" altLang="it-IT" sz="4400" dirty="0"/>
          </a:p>
        </p:txBody>
      </p:sp>
      <p:sp>
        <p:nvSpPr>
          <p:cNvPr id="16389" name="Rectangle 33">
            <a:extLst>
              <a:ext uri="{FF2B5EF4-FFF2-40B4-BE49-F238E27FC236}">
                <a16:creationId xmlns:a16="http://schemas.microsoft.com/office/drawing/2014/main" id="{B2F2F588-CB2B-4972-9E7B-ED7FF96F7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available</a:t>
            </a:r>
            <a:r>
              <a:rPr lang="it-IT" altLang="it-IT" sz="3200" dirty="0"/>
              <a:t> </a:t>
            </a:r>
            <a:r>
              <a:rPr lang="it-IT" altLang="it-IT" sz="3200" dirty="0" err="1"/>
              <a:t>modules</a:t>
            </a:r>
            <a:r>
              <a:rPr lang="it-IT" altLang="it-IT" sz="3200" dirty="0"/>
              <a:t> are </a:t>
            </a:r>
            <a:r>
              <a:rPr lang="it-IT" altLang="it-IT" sz="3200" dirty="0" err="1"/>
              <a:t>located</a:t>
            </a:r>
            <a:r>
              <a:rPr lang="it-IT" altLang="it-IT" sz="3200" dirty="0"/>
              <a:t> in:</a:t>
            </a:r>
          </a:p>
          <a:p>
            <a:pPr lvl="1">
              <a:lnSpc>
                <a:spcPct val="90000"/>
              </a:lnSpc>
            </a:pP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800" b="1" dirty="0">
                <a:latin typeface="Courier New" panose="02070309020205020404" pitchFamily="49" charset="0"/>
              </a:rPr>
              <a:t>/apache2/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mods-available</a:t>
            </a:r>
            <a:endParaRPr lang="it-IT" altLang="it-IT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enabled</a:t>
            </a:r>
            <a:r>
              <a:rPr lang="it-IT" altLang="it-IT" sz="3200" dirty="0"/>
              <a:t> </a:t>
            </a:r>
            <a:r>
              <a:rPr lang="it-IT" altLang="it-IT" sz="3200" dirty="0" err="1"/>
              <a:t>modules</a:t>
            </a:r>
            <a:r>
              <a:rPr lang="it-IT" altLang="it-IT" sz="3200" dirty="0"/>
              <a:t> are </a:t>
            </a:r>
            <a:r>
              <a:rPr lang="it-IT" altLang="it-IT" sz="3200" dirty="0" err="1"/>
              <a:t>located</a:t>
            </a:r>
            <a:r>
              <a:rPr lang="it-IT" altLang="it-IT" sz="3200" dirty="0"/>
              <a:t> in:</a:t>
            </a:r>
          </a:p>
          <a:p>
            <a:pPr lvl="1">
              <a:lnSpc>
                <a:spcPct val="90000"/>
              </a:lnSpc>
            </a:pP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800" b="1" dirty="0">
                <a:latin typeface="Courier New" panose="02070309020205020404" pitchFamily="49" charset="0"/>
              </a:rPr>
              <a:t>/apache2/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mods-enabled</a:t>
            </a:r>
            <a:endParaRPr lang="it-IT" altLang="it-IT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 sz="3200" b="1" dirty="0">
                <a:latin typeface="Courier New" panose="02070309020205020404" pitchFamily="49" charset="0"/>
              </a:rPr>
              <a:t>a2enmod</a:t>
            </a:r>
            <a:r>
              <a:rPr lang="it-IT" altLang="it-IT" sz="3200" dirty="0"/>
              <a:t> puts a </a:t>
            </a:r>
            <a:r>
              <a:rPr lang="it-IT" altLang="it-IT" sz="3200" dirty="0" err="1"/>
              <a:t>symbolic</a:t>
            </a:r>
            <a:r>
              <a:rPr lang="it-IT" altLang="it-IT" sz="3200" dirty="0"/>
              <a:t> link from the </a:t>
            </a:r>
            <a:r>
              <a:rPr lang="it-IT" altLang="it-IT" sz="3200" dirty="0" err="1"/>
              <a:t>relevant</a:t>
            </a:r>
            <a:r>
              <a:rPr lang="it-IT" altLang="it-IT" sz="3200" dirty="0"/>
              <a:t> file(s) in:</a:t>
            </a:r>
          </a:p>
          <a:p>
            <a:pPr lvl="1">
              <a:lnSpc>
                <a:spcPct val="90000"/>
              </a:lnSpc>
            </a:pP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800" b="1" dirty="0">
                <a:latin typeface="Courier New" panose="02070309020205020404" pitchFamily="49" charset="0"/>
              </a:rPr>
              <a:t>/apache2/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mods-available</a:t>
            </a:r>
            <a:r>
              <a:rPr lang="it-IT" altLang="it-IT" sz="2800" dirty="0"/>
              <a:t> to </a:t>
            </a: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800" b="1" dirty="0">
                <a:latin typeface="Courier New" panose="02070309020205020404" pitchFamily="49" charset="0"/>
              </a:rPr>
              <a:t>/apache2/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mods-enabled</a:t>
            </a:r>
            <a:endParaRPr lang="it-IT" altLang="it-IT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 sz="3200" b="1" dirty="0">
                <a:latin typeface="Courier New" panose="02070309020205020404" pitchFamily="49" charset="0"/>
              </a:rPr>
              <a:t>a2dismod</a:t>
            </a:r>
            <a:r>
              <a:rPr lang="it-IT" altLang="it-IT" sz="3200" dirty="0"/>
              <a:t> </a:t>
            </a:r>
            <a:r>
              <a:rPr lang="it-IT" altLang="it-IT" sz="3200" dirty="0" err="1"/>
              <a:t>removes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these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symbolic</a:t>
            </a:r>
            <a:r>
              <a:rPr lang="it-IT" altLang="it-IT" sz="3200" dirty="0"/>
              <a:t> links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12C74C-5B56-4196-A7ED-796D09C3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F6E4C3-5B5F-4332-9660-8609E174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5C79D0A6-3EBE-40A7-A83F-D6E371BE3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some </a:t>
            </a:r>
            <a:r>
              <a:rPr lang="it-IT" altLang="it-IT" sz="4400" dirty="0" err="1"/>
              <a:t>useful</a:t>
            </a:r>
            <a:r>
              <a:rPr lang="it-IT" altLang="it-IT" sz="4400" dirty="0"/>
              <a:t> apache </a:t>
            </a:r>
            <a:r>
              <a:rPr lang="it-IT" altLang="it-IT" sz="4400" dirty="0" err="1"/>
              <a:t>modules</a:t>
            </a:r>
            <a:endParaRPr lang="it-IT" altLang="it-IT" sz="4400" dirty="0"/>
          </a:p>
        </p:txBody>
      </p:sp>
      <p:graphicFrame>
        <p:nvGraphicFramePr>
          <p:cNvPr id="178209" name="Group 33">
            <a:extLst>
              <a:ext uri="{FF2B5EF4-FFF2-40B4-BE49-F238E27FC236}">
                <a16:creationId xmlns:a16="http://schemas.microsoft.com/office/drawing/2014/main" id="{6A450512-F622-409D-AB98-2EFFBCC0CC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4"/>
        </p:xfrm>
        <a:graphic>
          <a:graphicData uri="http://schemas.openxmlformats.org/drawingml/2006/table">
            <a:tbl>
              <a:tblPr/>
              <a:tblGrid>
                <a:gridCol w="238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userdir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enables per-user web sites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(this feature does not work with Kathará)</a:t>
                      </a:r>
                      <a:endParaRPr kumimoji="0" lang="it-IT" altLang="it-IT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rewrite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implements URL rewriting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proxy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implements a proxy/gateway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cgi/cgid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supports execution of CGI scripts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4C54C47E-8993-4268-97FA-B6E85CB1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F764F21D-E986-455B-943E-0668BF22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A92D8DC2-982D-4E3B-B50C-9FF8A3F22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per-directory </a:t>
            </a:r>
            <a:r>
              <a:rPr lang="it-IT" altLang="it-IT" sz="4400" dirty="0" err="1"/>
              <a:t>configuration</a:t>
            </a:r>
            <a:endParaRPr lang="it-IT" altLang="it-IT" sz="4400" dirty="0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5EECB5B6-D05F-4267-994E-9F71C6D91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/>
              <a:t>apache </a:t>
            </a:r>
            <a:r>
              <a:rPr lang="it-IT" altLang="it-IT" sz="3200" dirty="0" err="1"/>
              <a:t>allows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configuration</a:t>
            </a:r>
            <a:r>
              <a:rPr lang="it-IT" altLang="it-IT" sz="3200" dirty="0"/>
              <a:t> </a:t>
            </a:r>
            <a:r>
              <a:rPr lang="it-IT" altLang="it-IT" sz="3200" dirty="0" err="1"/>
              <a:t>changes</a:t>
            </a:r>
            <a:r>
              <a:rPr lang="it-IT" altLang="it-IT" sz="3200" dirty="0"/>
              <a:t> on a per-directory </a:t>
            </a:r>
            <a:r>
              <a:rPr lang="it-IT" altLang="it-IT" sz="3200" dirty="0" err="1"/>
              <a:t>basis</a:t>
            </a:r>
            <a:endParaRPr lang="it-IT" altLang="it-IT" sz="3200" dirty="0"/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creating</a:t>
            </a:r>
            <a:r>
              <a:rPr lang="it-IT" altLang="it-IT" sz="3200" dirty="0"/>
              <a:t> a special file </a:t>
            </a:r>
            <a:r>
              <a:rPr lang="it-IT" altLang="it-IT" sz="3200" b="1" dirty="0">
                <a:latin typeface="Courier New" panose="02070309020205020404" pitchFamily="49" charset="0"/>
              </a:rPr>
              <a:t>/some/</a:t>
            </a:r>
            <a:r>
              <a:rPr lang="it-IT" altLang="it-IT" sz="3200" b="1" dirty="0" err="1">
                <a:latin typeface="Courier New" panose="02070309020205020404" pitchFamily="49" charset="0"/>
              </a:rPr>
              <a:t>path</a:t>
            </a:r>
            <a:r>
              <a:rPr lang="it-IT" altLang="it-IT" sz="3200" b="1" dirty="0">
                <a:latin typeface="Courier New" panose="02070309020205020404" pitchFamily="49" charset="0"/>
              </a:rPr>
              <a:t>/</a:t>
            </a:r>
            <a:r>
              <a:rPr lang="it-IT" altLang="it-IT" sz="32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.</a:t>
            </a:r>
            <a:r>
              <a:rPr lang="it-IT" altLang="it-IT" sz="32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htaccess</a:t>
            </a:r>
            <a:r>
              <a:rPr lang="it-IT" altLang="it-IT" sz="3200" dirty="0"/>
              <a:t> with apache </a:t>
            </a:r>
            <a:r>
              <a:rPr lang="it-IT" altLang="it-IT" sz="3200" dirty="0" err="1"/>
              <a:t>configuration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statements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applies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those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statements</a:t>
            </a:r>
            <a:r>
              <a:rPr lang="it-IT" altLang="it-IT" sz="3200" dirty="0"/>
              <a:t> to </a:t>
            </a:r>
            <a:r>
              <a:rPr lang="it-IT" altLang="it-IT" sz="3200" dirty="0" err="1"/>
              <a:t>all</a:t>
            </a:r>
            <a:r>
              <a:rPr lang="it-IT" altLang="it-IT" sz="3200" dirty="0"/>
              <a:t> files and </a:t>
            </a:r>
            <a:r>
              <a:rPr lang="it-IT" altLang="it-IT" sz="3200" dirty="0" err="1"/>
              <a:t>subdirectories</a:t>
            </a:r>
            <a:r>
              <a:rPr lang="it-IT" altLang="it-IT" sz="3200" dirty="0"/>
              <a:t> inside </a:t>
            </a:r>
            <a:r>
              <a:rPr lang="it-IT" altLang="it-IT" sz="3200" b="1" dirty="0">
                <a:latin typeface="Courier New" panose="02070309020205020404" pitchFamily="49" charset="0"/>
              </a:rPr>
              <a:t>/some/</a:t>
            </a:r>
            <a:r>
              <a:rPr lang="it-IT" altLang="it-IT" sz="3200" b="1" dirty="0" err="1">
                <a:latin typeface="Courier New" panose="02070309020205020404" pitchFamily="49" charset="0"/>
              </a:rPr>
              <a:t>path</a:t>
            </a:r>
            <a:endParaRPr lang="it-IT" altLang="it-IT" sz="32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b="1" dirty="0">
                <a:latin typeface="Courier New" panose="02070309020205020404" pitchFamily="49" charset="0"/>
              </a:rPr>
              <a:t>.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htaccess</a:t>
            </a:r>
            <a:r>
              <a:rPr lang="it-IT" altLang="it-IT" sz="2800" b="1" dirty="0">
                <a:latin typeface="Courier New" panose="02070309020205020404" pitchFamily="49" charset="0"/>
              </a:rPr>
              <a:t> </a:t>
            </a:r>
            <a:r>
              <a:rPr lang="it-IT" altLang="it-IT" sz="2800" dirty="0"/>
              <a:t>files can be </a:t>
            </a:r>
            <a:r>
              <a:rPr lang="it-IT" altLang="it-IT" sz="2800" dirty="0" err="1"/>
              <a:t>nested</a:t>
            </a:r>
            <a:r>
              <a:rPr lang="it-IT" altLang="it-IT" sz="2800" dirty="0"/>
              <a:t> in a directory </a:t>
            </a:r>
            <a:r>
              <a:rPr lang="it-IT" altLang="it-IT" sz="2800" dirty="0" err="1"/>
              <a:t>tree</a:t>
            </a:r>
            <a:endParaRPr lang="it-IT" altLang="it-IT" sz="2800" dirty="0"/>
          </a:p>
          <a:p>
            <a:pPr lvl="2" eaLnBrk="1" hangingPunct="1">
              <a:lnSpc>
                <a:spcPct val="90000"/>
              </a:lnSpc>
            </a:pPr>
            <a:r>
              <a:rPr lang="it-IT" altLang="it-IT" sz="2400" dirty="0" err="1"/>
              <a:t>nested</a:t>
            </a:r>
            <a:r>
              <a:rPr lang="it-IT" altLang="it-IT" sz="2400" dirty="0"/>
              <a:t> files </a:t>
            </a:r>
            <a:r>
              <a:rPr lang="it-IT" altLang="it-IT" sz="2400" dirty="0" err="1"/>
              <a:t>override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their</a:t>
            </a:r>
            <a:r>
              <a:rPr lang="it-IT" altLang="it-IT" sz="2400" dirty="0"/>
              <a:t> </a:t>
            </a:r>
            <a:r>
              <a:rPr lang="it-IT" altLang="it-IT" sz="2400" dirty="0" err="1"/>
              <a:t>parents</a:t>
            </a:r>
            <a:endParaRPr lang="it-IT" altLang="it-IT" sz="2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4E275C-0DC2-4FC8-A6F4-FBDFF0DB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1172B8-7F8A-4DED-8BBE-3F919D1E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B3588107-23EA-45BB-9983-DA689E6A8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per-directory </a:t>
            </a:r>
            <a:r>
              <a:rPr lang="it-IT" altLang="it-IT" sz="4400" dirty="0" err="1"/>
              <a:t>configuration</a:t>
            </a:r>
            <a:endParaRPr lang="it-IT" altLang="it-IT" sz="4400" dirty="0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197A74F-3889-40AD-98ED-06264F0AC2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/>
              <a:t>sample </a:t>
            </a:r>
            <a:r>
              <a:rPr lang="it-IT" altLang="it-IT" sz="3200" dirty="0" err="1"/>
              <a:t>configuration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statements</a:t>
            </a:r>
            <a:r>
              <a:rPr lang="it-IT" altLang="it-IT" sz="3200" dirty="0"/>
              <a:t>: </a:t>
            </a:r>
          </a:p>
          <a:p>
            <a:pPr lvl="1" eaLnBrk="1" hangingPunct="1"/>
            <a:r>
              <a:rPr lang="it-IT" altLang="it-IT" sz="2800" dirty="0" err="1"/>
              <a:t>restrict</a:t>
            </a:r>
            <a:r>
              <a:rPr lang="it-IT" altLang="it-IT" sz="2800" dirty="0"/>
              <a:t> access from </a:t>
            </a:r>
            <a:r>
              <a:rPr lang="it-IT" altLang="it-IT" sz="2800" dirty="0" err="1"/>
              <a:t>specific</a:t>
            </a:r>
            <a:r>
              <a:rPr lang="it-IT" altLang="it-IT" sz="2800" dirty="0"/>
              <a:t> </a:t>
            </a:r>
            <a:r>
              <a:rPr lang="it-IT" altLang="it-IT" sz="2800" dirty="0" err="1"/>
              <a:t>hosts</a:t>
            </a:r>
            <a:endParaRPr lang="it-IT" altLang="it-IT" sz="2800" dirty="0"/>
          </a:p>
          <a:p>
            <a:pPr marL="685816" lvl="2" indent="0">
              <a:buNone/>
            </a:pPr>
            <a:r>
              <a:rPr lang="it-IT" altLang="it-IT" sz="2400" b="1" dirty="0" err="1">
                <a:latin typeface="Courier New" panose="02070309020205020404" pitchFamily="49" charset="0"/>
              </a:rPr>
              <a:t>Deny</a:t>
            </a:r>
            <a:r>
              <a:rPr lang="it-IT" altLang="it-IT" sz="2400" b="1" dirty="0">
                <a:latin typeface="Courier New" panose="02070309020205020404" pitchFamily="49" charset="0"/>
              </a:rPr>
              <a:t> from example.org test.com 10.0.0 192.168.0.0/24</a:t>
            </a:r>
          </a:p>
          <a:p>
            <a:pPr lvl="1" eaLnBrk="1" hangingPunct="1"/>
            <a:r>
              <a:rPr lang="it-IT" altLang="it-IT" sz="2800" dirty="0" err="1"/>
              <a:t>perform</a:t>
            </a:r>
            <a:r>
              <a:rPr lang="it-IT" altLang="it-IT" sz="2800" dirty="0"/>
              <a:t> URL </a:t>
            </a:r>
            <a:r>
              <a:rPr lang="it-IT" altLang="it-IT" sz="2800" dirty="0" err="1"/>
              <a:t>rewriting</a:t>
            </a:r>
            <a:endParaRPr lang="it-IT" altLang="it-IT" sz="2800" dirty="0"/>
          </a:p>
          <a:p>
            <a:pPr lvl="2" eaLnBrk="1" hangingPunct="1"/>
            <a:r>
              <a:rPr lang="it-IT" altLang="it-IT" sz="2400" dirty="0"/>
              <a:t>(</a:t>
            </a:r>
            <a:r>
              <a:rPr lang="it-IT" altLang="it-IT" sz="2400" dirty="0" err="1"/>
              <a:t>transparently</a:t>
            </a:r>
            <a:r>
              <a:rPr lang="it-IT" altLang="it-IT" sz="2400" dirty="0"/>
              <a:t>) </a:t>
            </a:r>
            <a:r>
              <a:rPr lang="it-IT" altLang="it-IT" sz="2400" dirty="0" err="1"/>
              <a:t>redirect</a:t>
            </a:r>
            <a:r>
              <a:rPr lang="it-IT" altLang="it-IT" sz="2400" dirty="0"/>
              <a:t> to </a:t>
            </a:r>
            <a:r>
              <a:rPr lang="it-IT" altLang="it-IT" sz="2400" dirty="0" err="1"/>
              <a:t>other</a:t>
            </a:r>
            <a:r>
              <a:rPr lang="it-IT" altLang="it-IT" sz="2400" dirty="0"/>
              <a:t> </a:t>
            </a:r>
            <a:r>
              <a:rPr lang="it-IT" altLang="it-IT" sz="2400" dirty="0" err="1"/>
              <a:t>sites</a:t>
            </a:r>
            <a:endParaRPr lang="it-IT" altLang="it-IT" sz="2400" dirty="0"/>
          </a:p>
          <a:p>
            <a:pPr lvl="1" eaLnBrk="1" hangingPunct="1"/>
            <a:r>
              <a:rPr lang="it-IT" altLang="it-IT" sz="2800" dirty="0" err="1"/>
              <a:t>restrict</a:t>
            </a:r>
            <a:r>
              <a:rPr lang="it-IT" altLang="it-IT" sz="2800" dirty="0"/>
              <a:t> access to a </a:t>
            </a:r>
            <a:r>
              <a:rPr lang="it-IT" altLang="it-IT" sz="2800" dirty="0" err="1"/>
              <a:t>specific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subdirectory</a:t>
            </a:r>
            <a:endParaRPr lang="it-IT" altLang="it-IT" sz="2800" dirty="0"/>
          </a:p>
          <a:p>
            <a:pPr lvl="1" eaLnBrk="1" hangingPunct="1"/>
            <a:r>
              <a:rPr lang="it-IT" altLang="it-IT" sz="2800" dirty="0" err="1"/>
              <a:t>change</a:t>
            </a:r>
            <a:r>
              <a:rPr lang="it-IT" altLang="it-IT" sz="2800" dirty="0"/>
              <a:t> name of file </a:t>
            </a:r>
            <a:r>
              <a:rPr lang="it-IT" altLang="it-IT" sz="2800" dirty="0" err="1"/>
              <a:t>containing</a:t>
            </a:r>
            <a:r>
              <a:rPr lang="it-IT" altLang="it-IT" sz="2800" dirty="0"/>
              <a:t> the default page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it-IT" altLang="it-IT" b="1" dirty="0" err="1">
                <a:latin typeface="Courier New" panose="02070309020205020404" pitchFamily="49" charset="0"/>
              </a:rPr>
              <a:t>DirectoryIndex</a:t>
            </a:r>
            <a:r>
              <a:rPr lang="it-IT" altLang="it-IT" b="1" dirty="0">
                <a:latin typeface="Courier New" panose="02070309020205020404" pitchFamily="49" charset="0"/>
              </a:rPr>
              <a:t> pippo.html</a:t>
            </a:r>
          </a:p>
          <a:p>
            <a:pPr lvl="1" eaLnBrk="1" hangingPunct="1"/>
            <a:r>
              <a:rPr lang="it-IT" altLang="it-IT" sz="2800" dirty="0" err="1"/>
              <a:t>enable</a:t>
            </a:r>
            <a:r>
              <a:rPr lang="it-IT" altLang="it-IT" sz="2800" dirty="0"/>
              <a:t>/</a:t>
            </a:r>
            <a:r>
              <a:rPr lang="it-IT" altLang="it-IT" sz="2800" dirty="0" err="1"/>
              <a:t>disable</a:t>
            </a:r>
            <a:r>
              <a:rPr lang="it-IT" altLang="it-IT" sz="2800" dirty="0"/>
              <a:t> directory </a:t>
            </a:r>
            <a:r>
              <a:rPr lang="it-IT" altLang="it-IT" sz="2800" dirty="0" err="1"/>
              <a:t>indexing</a:t>
            </a:r>
            <a:endParaRPr lang="it-IT" altLang="it-IT" sz="28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it-IT" altLang="it-IT" b="1" dirty="0">
                <a:latin typeface="Courier New" panose="02070309020205020404" pitchFamily="49" charset="0"/>
              </a:rPr>
              <a:t>Options -Indexes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0A8604-F8EC-424C-86EE-931A3892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290B0C-27B3-490B-AEE7-F404C6FA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4BBCA475-C8FA-4DA2-9B41-DBF817DD2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 err="1"/>
              <a:t>Exercise</a:t>
            </a:r>
            <a:r>
              <a:rPr lang="it-IT" altLang="it-IT" sz="4400" dirty="0"/>
              <a:t>: per-directory </a:t>
            </a:r>
            <a:r>
              <a:rPr lang="it-IT" altLang="it-IT" sz="4400" dirty="0" err="1"/>
              <a:t>configuration</a:t>
            </a:r>
            <a:endParaRPr lang="it-IT" altLang="it-IT" sz="4400" dirty="0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B94FCBB-EE57-41C2-9DA8-D9FF53459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3200" dirty="0" err="1"/>
              <a:t>when</a:t>
            </a:r>
            <a:r>
              <a:rPr lang="it-IT" altLang="it-IT" sz="3200" dirty="0"/>
              <a:t> a </a:t>
            </a:r>
            <a:r>
              <a:rPr lang="it-IT" altLang="it-IT" sz="3200" dirty="0" err="1"/>
              <a:t>resource</a:t>
            </a:r>
            <a:r>
              <a:rPr lang="it-IT" altLang="it-IT" sz="3200" dirty="0"/>
              <a:t> name </a:t>
            </a:r>
            <a:r>
              <a:rPr lang="it-IT" altLang="it-IT" sz="3200" dirty="0" err="1"/>
              <a:t>is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not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specified</a:t>
            </a:r>
            <a:r>
              <a:rPr lang="it-IT" altLang="it-IT" sz="3200" dirty="0"/>
              <a:t> in the URL, apache </a:t>
            </a:r>
            <a:r>
              <a:rPr lang="it-IT" altLang="it-IT" sz="3200" dirty="0" err="1"/>
              <a:t>serves</a:t>
            </a:r>
            <a:r>
              <a:rPr lang="it-IT" altLang="it-IT" sz="3200" dirty="0"/>
              <a:t> </a:t>
            </a:r>
            <a:r>
              <a:rPr lang="it-IT" altLang="it-IT" sz="3200" b="1" dirty="0">
                <a:latin typeface="Courier New" panose="02070309020205020404" pitchFamily="49" charset="0"/>
              </a:rPr>
              <a:t>index.html</a:t>
            </a:r>
            <a:r>
              <a:rPr lang="it-IT" altLang="it-IT" sz="3200" dirty="0"/>
              <a:t> from the </a:t>
            </a:r>
            <a:r>
              <a:rPr lang="it-IT" altLang="it-IT" sz="3200" dirty="0" err="1"/>
              <a:t>requested</a:t>
            </a:r>
            <a:r>
              <a:rPr lang="it-IT" altLang="it-IT" sz="3200" dirty="0"/>
              <a:t> </a:t>
            </a:r>
            <a:r>
              <a:rPr lang="it-IT" altLang="it-IT" sz="3200" dirty="0" err="1"/>
              <a:t>path</a:t>
            </a:r>
            <a:endParaRPr lang="it-IT" altLang="it-IT" sz="3200" dirty="0"/>
          </a:p>
          <a:p>
            <a:pPr eaLnBrk="1" hangingPunct="1">
              <a:lnSpc>
                <a:spcPct val="80000"/>
              </a:lnSpc>
            </a:pPr>
            <a:r>
              <a:rPr lang="it-IT" altLang="it-IT" sz="3200" dirty="0" err="1"/>
              <a:t>hands-on</a:t>
            </a:r>
            <a:r>
              <a:rPr lang="it-IT" altLang="it-IT" sz="28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 err="1"/>
              <a:t>edit</a:t>
            </a:r>
            <a:r>
              <a:rPr lang="it-IT" altLang="it-IT" sz="2800" dirty="0"/>
              <a:t> file </a:t>
            </a: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var</a:t>
            </a:r>
            <a:r>
              <a:rPr lang="it-IT" altLang="it-IT" sz="2800" b="1" dirty="0">
                <a:latin typeface="Courier New" panose="02070309020205020404" pitchFamily="49" charset="0"/>
              </a:rPr>
              <a:t>/www/html/.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htaccess</a:t>
            </a:r>
            <a:r>
              <a:rPr lang="it-IT" altLang="it-IT" sz="2800" dirty="0"/>
              <a:t> and </a:t>
            </a:r>
            <a:r>
              <a:rPr lang="it-IT" altLang="it-IT" sz="2800" dirty="0" err="1"/>
              <a:t>add</a:t>
            </a:r>
            <a:r>
              <a:rPr lang="it-IT" altLang="it-IT" sz="2800" dirty="0"/>
              <a:t> the following </a:t>
            </a:r>
            <a:r>
              <a:rPr lang="it-IT" altLang="it-IT" sz="2800" dirty="0" err="1"/>
              <a:t>directive</a:t>
            </a:r>
            <a:r>
              <a:rPr lang="it-IT" altLang="it-IT" sz="2800" dirty="0"/>
              <a:t>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2800" b="1" dirty="0" err="1">
                <a:latin typeface="Courier New" panose="02070309020205020404" pitchFamily="49" charset="0"/>
              </a:rPr>
              <a:t>DirectoryIndex</a:t>
            </a:r>
            <a:r>
              <a:rPr lang="it-IT" altLang="it-IT" sz="2800" b="1" dirty="0">
                <a:latin typeface="Courier New" panose="02070309020205020404" pitchFamily="49" charset="0"/>
              </a:rPr>
              <a:t> custom_file.html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 err="1"/>
              <a:t>rename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previously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created</a:t>
            </a:r>
            <a:r>
              <a:rPr lang="it-IT" altLang="it-IT" sz="2800" dirty="0"/>
              <a:t> file </a:t>
            </a: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var</a:t>
            </a:r>
            <a:r>
              <a:rPr lang="it-IT" altLang="it-IT" sz="2800" b="1" dirty="0">
                <a:latin typeface="Courier New" panose="02070309020205020404" pitchFamily="49" charset="0"/>
              </a:rPr>
              <a:t>/www/html/index.html</a:t>
            </a:r>
            <a:r>
              <a:rPr lang="it-IT" altLang="it-IT" sz="2800" dirty="0"/>
              <a:t> to </a:t>
            </a:r>
            <a:r>
              <a:rPr lang="it-IT" altLang="it-IT" sz="2800" b="1" dirty="0">
                <a:latin typeface="Courier New" panose="02070309020205020404" pitchFamily="49" charset="0"/>
              </a:rPr>
              <a:t>custom_file.html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 err="1"/>
              <a:t>try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accessing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http://10.0.0.1/</a:t>
            </a:r>
            <a:r>
              <a:rPr lang="it-IT" altLang="it-IT" sz="2800" dirty="0"/>
              <a:t> from </a:t>
            </a:r>
            <a:r>
              <a:rPr lang="it-IT" altLang="it-IT" sz="2800" b="1" dirty="0">
                <a:latin typeface="Courier New" panose="02070309020205020404" pitchFamily="49" charset="0"/>
              </a:rPr>
              <a:t>client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 err="1"/>
              <a:t>rename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custom_file.html</a:t>
            </a:r>
            <a:r>
              <a:rPr lang="it-IT" altLang="it-IT" sz="2800" dirty="0"/>
              <a:t> back to </a:t>
            </a:r>
            <a:r>
              <a:rPr lang="it-IT" altLang="it-IT" sz="2800" b="1" dirty="0">
                <a:latin typeface="Courier New" panose="02070309020205020404" pitchFamily="49" charset="0"/>
              </a:rPr>
              <a:t>index.html</a:t>
            </a:r>
            <a:r>
              <a:rPr lang="it-IT" altLang="it-IT" sz="2800" dirty="0"/>
              <a:t> and </a:t>
            </a:r>
            <a:r>
              <a:rPr lang="it-IT" altLang="it-IT" sz="2800" dirty="0" err="1"/>
              <a:t>try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accessing</a:t>
            </a:r>
            <a:r>
              <a:rPr lang="it-IT" altLang="it-IT" sz="2800" dirty="0"/>
              <a:t> the page </a:t>
            </a:r>
            <a:r>
              <a:rPr lang="it-IT" altLang="it-IT" sz="2800" dirty="0" err="1"/>
              <a:t>again</a:t>
            </a:r>
            <a:endParaRPr lang="it-IT" altLang="it-IT" sz="2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95A541-DA0B-4BFF-A03E-38D7F3EF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501CC6-265E-412B-BF3A-984B95B5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Kathará - Introduction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437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02">
            <a:extLst>
              <a:ext uri="{FF2B5EF4-FFF2-40B4-BE49-F238E27FC236}">
                <a16:creationId xmlns:a16="http://schemas.microsoft.com/office/drawing/2014/main" id="{82DC1C4C-2B6B-4938-8A9C-9FAEC7918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Lab </a:t>
            </a:r>
            <a:r>
              <a:rPr lang="it-IT" altLang="it-IT" sz="4400" dirty="0" err="1"/>
              <a:t>topology</a:t>
            </a:r>
            <a:endParaRPr lang="it-IT" altLang="it-IT" sz="4400" dirty="0"/>
          </a:p>
        </p:txBody>
      </p:sp>
      <p:sp>
        <p:nvSpPr>
          <p:cNvPr id="58" name="Segnaposto data 2">
            <a:extLst>
              <a:ext uri="{FF2B5EF4-FFF2-40B4-BE49-F238E27FC236}">
                <a16:creationId xmlns:a16="http://schemas.microsoft.com/office/drawing/2014/main" id="{C5B3ECE6-1F30-4B90-A28A-94C370B0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9" name="Segnaposto piè di pagina 3">
            <a:extLst>
              <a:ext uri="{FF2B5EF4-FFF2-40B4-BE49-F238E27FC236}">
                <a16:creationId xmlns:a16="http://schemas.microsoft.com/office/drawing/2014/main" id="{1BD05B6A-7316-4D5F-BFA6-C791AA6F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sp>
        <p:nvSpPr>
          <p:cNvPr id="8196" name="Line 34">
            <a:extLst>
              <a:ext uri="{FF2B5EF4-FFF2-40B4-BE49-F238E27FC236}">
                <a16:creationId xmlns:a16="http://schemas.microsoft.com/office/drawing/2014/main" id="{26C81503-886D-4231-8F51-85AF9B3F52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94438" y="1982788"/>
            <a:ext cx="91440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7" name="Line 37">
            <a:extLst>
              <a:ext uri="{FF2B5EF4-FFF2-40B4-BE49-F238E27FC236}">
                <a16:creationId xmlns:a16="http://schemas.microsoft.com/office/drawing/2014/main" id="{7DE8F9FB-3CA4-4C96-B7E1-EA93B4A03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1038" y="3811588"/>
            <a:ext cx="1066800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8198" name="Group 39">
            <a:extLst>
              <a:ext uri="{FF2B5EF4-FFF2-40B4-BE49-F238E27FC236}">
                <a16:creationId xmlns:a16="http://schemas.microsoft.com/office/drawing/2014/main" id="{5EB26CD3-F445-4180-9E64-42B504B70E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4038" y="5030788"/>
            <a:ext cx="609600" cy="334962"/>
            <a:chOff x="3264" y="912"/>
            <a:chExt cx="576" cy="316"/>
          </a:xfrm>
        </p:grpSpPr>
        <p:sp>
          <p:nvSpPr>
            <p:cNvPr id="8231" name="AutoShape 40">
              <a:extLst>
                <a:ext uri="{FF2B5EF4-FFF2-40B4-BE49-F238E27FC236}">
                  <a16:creationId xmlns:a16="http://schemas.microsoft.com/office/drawing/2014/main" id="{56D0A708-4D2B-4450-8AE2-B1720C4BE6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8232" name="Group 41">
              <a:extLst>
                <a:ext uri="{FF2B5EF4-FFF2-40B4-BE49-F238E27FC236}">
                  <a16:creationId xmlns:a16="http://schemas.microsoft.com/office/drawing/2014/main" id="{13E85282-471F-4D09-AB09-EFBD0131E09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8234" name="Group 42">
                <a:extLst>
                  <a:ext uri="{FF2B5EF4-FFF2-40B4-BE49-F238E27FC236}">
                    <a16:creationId xmlns:a16="http://schemas.microsoft.com/office/drawing/2014/main" id="{AA8C436E-97B7-425A-9EC8-5D738D656E7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8244" name="Freeform 43">
                  <a:extLst>
                    <a:ext uri="{FF2B5EF4-FFF2-40B4-BE49-F238E27FC236}">
                      <a16:creationId xmlns:a16="http://schemas.microsoft.com/office/drawing/2014/main" id="{9B897CCD-9CA5-4AF0-BDBC-67008D0570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5" name="Freeform 44">
                  <a:extLst>
                    <a:ext uri="{FF2B5EF4-FFF2-40B4-BE49-F238E27FC236}">
                      <a16:creationId xmlns:a16="http://schemas.microsoft.com/office/drawing/2014/main" id="{477EE613-57A9-49B8-BBAE-DFDE09E2DE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6" name="Freeform 45">
                  <a:extLst>
                    <a:ext uri="{FF2B5EF4-FFF2-40B4-BE49-F238E27FC236}">
                      <a16:creationId xmlns:a16="http://schemas.microsoft.com/office/drawing/2014/main" id="{47F9D80F-0EA7-4BD1-AC12-971543EA71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7" name="Freeform 46">
                  <a:extLst>
                    <a:ext uri="{FF2B5EF4-FFF2-40B4-BE49-F238E27FC236}">
                      <a16:creationId xmlns:a16="http://schemas.microsoft.com/office/drawing/2014/main" id="{F9EB11C3-E21D-4836-A4D6-2D84250898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8" name="Freeform 47">
                  <a:extLst>
                    <a:ext uri="{FF2B5EF4-FFF2-40B4-BE49-F238E27FC236}">
                      <a16:creationId xmlns:a16="http://schemas.microsoft.com/office/drawing/2014/main" id="{88AE9C70-C57B-4A8B-A313-F89CD2593E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9" name="Freeform 48">
                  <a:extLst>
                    <a:ext uri="{FF2B5EF4-FFF2-40B4-BE49-F238E27FC236}">
                      <a16:creationId xmlns:a16="http://schemas.microsoft.com/office/drawing/2014/main" id="{C592A60B-7160-47C6-837A-E64C939215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50" name="Freeform 49">
                  <a:extLst>
                    <a:ext uri="{FF2B5EF4-FFF2-40B4-BE49-F238E27FC236}">
                      <a16:creationId xmlns:a16="http://schemas.microsoft.com/office/drawing/2014/main" id="{744283AB-4C66-49ED-B01E-6B16E8E637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51" name="Freeform 50">
                  <a:extLst>
                    <a:ext uri="{FF2B5EF4-FFF2-40B4-BE49-F238E27FC236}">
                      <a16:creationId xmlns:a16="http://schemas.microsoft.com/office/drawing/2014/main" id="{12597593-B77C-40B3-B8AD-9BE0083143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235" name="Group 51">
                <a:extLst>
                  <a:ext uri="{FF2B5EF4-FFF2-40B4-BE49-F238E27FC236}">
                    <a16:creationId xmlns:a16="http://schemas.microsoft.com/office/drawing/2014/main" id="{209A4196-DF36-4EF7-BC2D-3694F836841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8236" name="Freeform 52">
                  <a:extLst>
                    <a:ext uri="{FF2B5EF4-FFF2-40B4-BE49-F238E27FC236}">
                      <a16:creationId xmlns:a16="http://schemas.microsoft.com/office/drawing/2014/main" id="{2FFD4CE0-AD59-49D3-82D0-1CFAD73699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37" name="Freeform 53">
                  <a:extLst>
                    <a:ext uri="{FF2B5EF4-FFF2-40B4-BE49-F238E27FC236}">
                      <a16:creationId xmlns:a16="http://schemas.microsoft.com/office/drawing/2014/main" id="{CD66ECCE-67A9-4CC4-95D0-CEE0B5DAA6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38" name="Freeform 54">
                  <a:extLst>
                    <a:ext uri="{FF2B5EF4-FFF2-40B4-BE49-F238E27FC236}">
                      <a16:creationId xmlns:a16="http://schemas.microsoft.com/office/drawing/2014/main" id="{F580DC3E-4BED-4E29-B714-2F8F8693EF9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39" name="Freeform 55">
                  <a:extLst>
                    <a:ext uri="{FF2B5EF4-FFF2-40B4-BE49-F238E27FC236}">
                      <a16:creationId xmlns:a16="http://schemas.microsoft.com/office/drawing/2014/main" id="{9E0D45C4-6CDA-4EA2-98A1-BAAD809C5A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0" name="Freeform 56">
                  <a:extLst>
                    <a:ext uri="{FF2B5EF4-FFF2-40B4-BE49-F238E27FC236}">
                      <a16:creationId xmlns:a16="http://schemas.microsoft.com/office/drawing/2014/main" id="{A903FDFA-7CC6-4FAF-B41E-1A152C72F06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1" name="Freeform 57">
                  <a:extLst>
                    <a:ext uri="{FF2B5EF4-FFF2-40B4-BE49-F238E27FC236}">
                      <a16:creationId xmlns:a16="http://schemas.microsoft.com/office/drawing/2014/main" id="{C8D24F03-A876-4926-B0F8-909E15EF40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2" name="Freeform 58">
                  <a:extLst>
                    <a:ext uri="{FF2B5EF4-FFF2-40B4-BE49-F238E27FC236}">
                      <a16:creationId xmlns:a16="http://schemas.microsoft.com/office/drawing/2014/main" id="{E84E394A-B48D-4C7D-B1BD-AE259A2F1F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3" name="Freeform 59">
                  <a:extLst>
                    <a:ext uri="{FF2B5EF4-FFF2-40B4-BE49-F238E27FC236}">
                      <a16:creationId xmlns:a16="http://schemas.microsoft.com/office/drawing/2014/main" id="{9D3AB645-1DB5-4F47-A998-60AAF48ABB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8233" name="WordArt 60">
              <a:extLst>
                <a:ext uri="{FF2B5EF4-FFF2-40B4-BE49-F238E27FC236}">
                  <a16:creationId xmlns:a16="http://schemas.microsoft.com/office/drawing/2014/main" id="{5A4080FF-05C6-4CC1-83CC-3AA0C6E6867C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</a:t>
              </a:r>
            </a:p>
          </p:txBody>
        </p:sp>
      </p:grpSp>
      <p:grpSp>
        <p:nvGrpSpPr>
          <p:cNvPr id="8199" name="Group 61">
            <a:extLst>
              <a:ext uri="{FF2B5EF4-FFF2-40B4-BE49-F238E27FC236}">
                <a16:creationId xmlns:a16="http://schemas.microsoft.com/office/drawing/2014/main" id="{85406792-906E-46EF-AACD-230BCEAD1651}"/>
              </a:ext>
            </a:extLst>
          </p:cNvPr>
          <p:cNvGrpSpPr>
            <a:grpSpLocks/>
          </p:cNvGrpSpPr>
          <p:nvPr/>
        </p:nvGrpSpPr>
        <p:grpSpPr bwMode="auto">
          <a:xfrm>
            <a:off x="6827838" y="4497388"/>
            <a:ext cx="457200" cy="381000"/>
            <a:chOff x="144" y="3264"/>
            <a:chExt cx="288" cy="240"/>
          </a:xfrm>
        </p:grpSpPr>
        <p:sp>
          <p:nvSpPr>
            <p:cNvPr id="8229" name="Rectangle 62">
              <a:extLst>
                <a:ext uri="{FF2B5EF4-FFF2-40B4-BE49-F238E27FC236}">
                  <a16:creationId xmlns:a16="http://schemas.microsoft.com/office/drawing/2014/main" id="{DBA42A57-D3F1-43D9-A34B-24E9D885A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30" name="Rectangle 63">
              <a:extLst>
                <a:ext uri="{FF2B5EF4-FFF2-40B4-BE49-F238E27FC236}">
                  <a16:creationId xmlns:a16="http://schemas.microsoft.com/office/drawing/2014/main" id="{9ACDDF49-74C6-4A77-88E7-5285F14F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8200" name="Group 65">
            <a:extLst>
              <a:ext uri="{FF2B5EF4-FFF2-40B4-BE49-F238E27FC236}">
                <a16:creationId xmlns:a16="http://schemas.microsoft.com/office/drawing/2014/main" id="{40ED8C84-C73E-4B2F-8E03-D8A3BCB4D9AB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2439988"/>
            <a:ext cx="457200" cy="381000"/>
            <a:chOff x="144" y="3264"/>
            <a:chExt cx="288" cy="240"/>
          </a:xfrm>
        </p:grpSpPr>
        <p:sp>
          <p:nvSpPr>
            <p:cNvPr id="8227" name="Rectangle 66">
              <a:extLst>
                <a:ext uri="{FF2B5EF4-FFF2-40B4-BE49-F238E27FC236}">
                  <a16:creationId xmlns:a16="http://schemas.microsoft.com/office/drawing/2014/main" id="{3DBBACD3-91A7-4C3E-A088-FAA084F49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28" name="Rectangle 67">
              <a:extLst>
                <a:ext uri="{FF2B5EF4-FFF2-40B4-BE49-F238E27FC236}">
                  <a16:creationId xmlns:a16="http://schemas.microsoft.com/office/drawing/2014/main" id="{24E11E7E-A062-431A-8FEA-29BF2D88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8201" name="Oval 68">
            <a:extLst>
              <a:ext uri="{FF2B5EF4-FFF2-40B4-BE49-F238E27FC236}">
                <a16:creationId xmlns:a16="http://schemas.microsoft.com/office/drawing/2014/main" id="{D78B57C9-73B6-40EB-B120-9D2E1AFD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3659188"/>
            <a:ext cx="304800" cy="3048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A</a:t>
            </a:r>
          </a:p>
        </p:txBody>
      </p:sp>
      <p:grpSp>
        <p:nvGrpSpPr>
          <p:cNvPr id="8202" name="Group 76">
            <a:extLst>
              <a:ext uri="{FF2B5EF4-FFF2-40B4-BE49-F238E27FC236}">
                <a16:creationId xmlns:a16="http://schemas.microsoft.com/office/drawing/2014/main" id="{D2218EA4-0BE3-4833-8578-41BBC891DD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13438" y="1800226"/>
            <a:ext cx="609600" cy="334963"/>
            <a:chOff x="1680" y="912"/>
            <a:chExt cx="576" cy="317"/>
          </a:xfrm>
        </p:grpSpPr>
        <p:grpSp>
          <p:nvGrpSpPr>
            <p:cNvPr id="8205" name="Group 77">
              <a:extLst>
                <a:ext uri="{FF2B5EF4-FFF2-40B4-BE49-F238E27FC236}">
                  <a16:creationId xmlns:a16="http://schemas.microsoft.com/office/drawing/2014/main" id="{66286BF8-ABD3-4624-9DFB-60677F5126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8207" name="AutoShape 78">
                <a:extLst>
                  <a:ext uri="{FF2B5EF4-FFF2-40B4-BE49-F238E27FC236}">
                    <a16:creationId xmlns:a16="http://schemas.microsoft.com/office/drawing/2014/main" id="{B559E6F0-BBC3-4C32-A5E3-DA10704C9C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8208" name="Group 79">
                <a:extLst>
                  <a:ext uri="{FF2B5EF4-FFF2-40B4-BE49-F238E27FC236}">
                    <a16:creationId xmlns:a16="http://schemas.microsoft.com/office/drawing/2014/main" id="{A2617E32-DC9C-4886-892D-2D268469AF4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8209" name="Group 80">
                  <a:extLst>
                    <a:ext uri="{FF2B5EF4-FFF2-40B4-BE49-F238E27FC236}">
                      <a16:creationId xmlns:a16="http://schemas.microsoft.com/office/drawing/2014/main" id="{7E1EADD6-9F0F-4D6B-B73E-48FF0EA85B7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8219" name="Freeform 81">
                    <a:extLst>
                      <a:ext uri="{FF2B5EF4-FFF2-40B4-BE49-F238E27FC236}">
                        <a16:creationId xmlns:a16="http://schemas.microsoft.com/office/drawing/2014/main" id="{56FD6C65-D763-495A-9BEE-0C11441A9F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0" name="Freeform 82">
                    <a:extLst>
                      <a:ext uri="{FF2B5EF4-FFF2-40B4-BE49-F238E27FC236}">
                        <a16:creationId xmlns:a16="http://schemas.microsoft.com/office/drawing/2014/main" id="{51D9A7C6-96CF-46B9-B560-41080503E8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1" name="Freeform 83">
                    <a:extLst>
                      <a:ext uri="{FF2B5EF4-FFF2-40B4-BE49-F238E27FC236}">
                        <a16:creationId xmlns:a16="http://schemas.microsoft.com/office/drawing/2014/main" id="{1D4443AA-9C11-45BF-B196-C6FB8693A8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2" name="Freeform 84">
                    <a:extLst>
                      <a:ext uri="{FF2B5EF4-FFF2-40B4-BE49-F238E27FC236}">
                        <a16:creationId xmlns:a16="http://schemas.microsoft.com/office/drawing/2014/main" id="{E4C6C94B-689D-4A54-880E-D2ED3E0218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3" name="Freeform 85">
                    <a:extLst>
                      <a:ext uri="{FF2B5EF4-FFF2-40B4-BE49-F238E27FC236}">
                        <a16:creationId xmlns:a16="http://schemas.microsoft.com/office/drawing/2014/main" id="{F27A4408-8B0A-47A6-9B98-53F9A48854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4" name="Freeform 86">
                    <a:extLst>
                      <a:ext uri="{FF2B5EF4-FFF2-40B4-BE49-F238E27FC236}">
                        <a16:creationId xmlns:a16="http://schemas.microsoft.com/office/drawing/2014/main" id="{9FE7D6C9-9C6B-4CA2-92AC-9E978F8884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5" name="Freeform 87">
                    <a:extLst>
                      <a:ext uri="{FF2B5EF4-FFF2-40B4-BE49-F238E27FC236}">
                        <a16:creationId xmlns:a16="http://schemas.microsoft.com/office/drawing/2014/main" id="{B3AE6ED7-E323-4965-A1A4-4F3CB5C08B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6" name="Freeform 88">
                    <a:extLst>
                      <a:ext uri="{FF2B5EF4-FFF2-40B4-BE49-F238E27FC236}">
                        <a16:creationId xmlns:a16="http://schemas.microsoft.com/office/drawing/2014/main" id="{3D74CE35-1D11-433C-AF15-AF914F7DBC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8210" name="Group 89">
                  <a:extLst>
                    <a:ext uri="{FF2B5EF4-FFF2-40B4-BE49-F238E27FC236}">
                      <a16:creationId xmlns:a16="http://schemas.microsoft.com/office/drawing/2014/main" id="{68967643-FA89-4ED2-8544-35982D2A1BE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8211" name="Freeform 90">
                    <a:extLst>
                      <a:ext uri="{FF2B5EF4-FFF2-40B4-BE49-F238E27FC236}">
                        <a16:creationId xmlns:a16="http://schemas.microsoft.com/office/drawing/2014/main" id="{83ED681A-70AB-4B0F-832C-F5EC3D9899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2" name="Freeform 91">
                    <a:extLst>
                      <a:ext uri="{FF2B5EF4-FFF2-40B4-BE49-F238E27FC236}">
                        <a16:creationId xmlns:a16="http://schemas.microsoft.com/office/drawing/2014/main" id="{D5EAC4F5-BAFB-46AC-A605-79EA6DB604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3" name="Freeform 92">
                    <a:extLst>
                      <a:ext uri="{FF2B5EF4-FFF2-40B4-BE49-F238E27FC236}">
                        <a16:creationId xmlns:a16="http://schemas.microsoft.com/office/drawing/2014/main" id="{5E06F9FA-0662-4C58-8FD6-AFC173E4DD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4" name="Freeform 93">
                    <a:extLst>
                      <a:ext uri="{FF2B5EF4-FFF2-40B4-BE49-F238E27FC236}">
                        <a16:creationId xmlns:a16="http://schemas.microsoft.com/office/drawing/2014/main" id="{BCC19E4B-C91A-457D-8CC9-862C5C0CDB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5" name="Freeform 94">
                    <a:extLst>
                      <a:ext uri="{FF2B5EF4-FFF2-40B4-BE49-F238E27FC236}">
                        <a16:creationId xmlns:a16="http://schemas.microsoft.com/office/drawing/2014/main" id="{BDE27FE5-B810-4483-B48A-61E60C2610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6" name="Freeform 95">
                    <a:extLst>
                      <a:ext uri="{FF2B5EF4-FFF2-40B4-BE49-F238E27FC236}">
                        <a16:creationId xmlns:a16="http://schemas.microsoft.com/office/drawing/2014/main" id="{ECB209E7-4A2B-48D0-A596-5994DD8223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7" name="Freeform 96">
                    <a:extLst>
                      <a:ext uri="{FF2B5EF4-FFF2-40B4-BE49-F238E27FC236}">
                        <a16:creationId xmlns:a16="http://schemas.microsoft.com/office/drawing/2014/main" id="{C1EDB2D0-6086-4639-9ECE-BA9BDC0C15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8" name="Freeform 97">
                    <a:extLst>
                      <a:ext uri="{FF2B5EF4-FFF2-40B4-BE49-F238E27FC236}">
                        <a16:creationId xmlns:a16="http://schemas.microsoft.com/office/drawing/2014/main" id="{EB34E3CA-05AE-43D2-88A6-10108F2C65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8206" name="WordArt 98">
              <a:extLst>
                <a:ext uri="{FF2B5EF4-FFF2-40B4-BE49-F238E27FC236}">
                  <a16:creationId xmlns:a16="http://schemas.microsoft.com/office/drawing/2014/main" id="{E71ADE0B-0774-4825-A49B-9119C1B4662E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client</a:t>
              </a:r>
            </a:p>
          </p:txBody>
        </p:sp>
      </p:grpSp>
      <p:sp>
        <p:nvSpPr>
          <p:cNvPr id="8203" name="Text Box 100">
            <a:extLst>
              <a:ext uri="{FF2B5EF4-FFF2-40B4-BE49-F238E27FC236}">
                <a16:creationId xmlns:a16="http://schemas.microsoft.com/office/drawing/2014/main" id="{76999A3D-A839-499C-98D7-0A010392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6" y="3649664"/>
            <a:ext cx="1363663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b="1">
                <a:latin typeface="Courier New" panose="02070309020205020404" pitchFamily="49" charset="0"/>
              </a:rPr>
              <a:t>10.0.0.0/24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BEA6CB79-4840-4561-9EBF-FDBB57D7C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Lab </a:t>
            </a:r>
            <a:r>
              <a:rPr lang="it-IT" altLang="it-IT" sz="4400" dirty="0" err="1"/>
              <a:t>description</a:t>
            </a:r>
            <a:endParaRPr lang="it-IT" altLang="it-IT" sz="4400" dirty="0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A51EA5C6-5BEC-4B7D-A878-B0CEDD141E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/>
              <a:t>server</a:t>
            </a:r>
            <a:endParaRPr lang="it-IT" altLang="it-IT" dirty="0"/>
          </a:p>
          <a:p>
            <a:pPr lvl="1" eaLnBrk="1" hangingPunct="1"/>
            <a:r>
              <a:rPr lang="it-IT" altLang="it-IT" sz="2800" dirty="0" err="1"/>
              <a:t>runs</a:t>
            </a:r>
            <a:r>
              <a:rPr lang="it-IT" altLang="it-IT" sz="2800" dirty="0"/>
              <a:t> apache2 (with a default </a:t>
            </a:r>
            <a:r>
              <a:rPr lang="it-IT" altLang="it-IT" sz="2800" dirty="0" err="1"/>
              <a:t>configuration</a:t>
            </a:r>
            <a:r>
              <a:rPr lang="it-IT" altLang="it-IT" sz="2800" dirty="0"/>
              <a:t>)</a:t>
            </a:r>
          </a:p>
          <a:p>
            <a:pPr eaLnBrk="1" hangingPunct="1"/>
            <a:r>
              <a:rPr lang="it-IT" altLang="it-IT" sz="3200" dirty="0"/>
              <a:t>client</a:t>
            </a:r>
            <a:endParaRPr lang="it-IT" altLang="it-IT" dirty="0"/>
          </a:p>
          <a:p>
            <a:pPr lvl="1" eaLnBrk="1" hangingPunct="1"/>
            <a:r>
              <a:rPr lang="it-IT" altLang="it-IT" sz="2800" dirty="0"/>
              <a:t>the user can </a:t>
            </a:r>
            <a:r>
              <a:rPr lang="it-IT" altLang="it-IT" sz="2800" dirty="0" err="1"/>
              <a:t>launch</a:t>
            </a:r>
            <a:r>
              <a:rPr lang="it-IT" altLang="it-IT" sz="2800" dirty="0"/>
              <a:t> a text-</a:t>
            </a:r>
            <a:r>
              <a:rPr lang="it-IT" altLang="it-IT" sz="2800" dirty="0" err="1"/>
              <a:t>based</a:t>
            </a:r>
            <a:r>
              <a:rPr lang="it-IT" altLang="it-IT" sz="2800" dirty="0"/>
              <a:t> web browser (</a:t>
            </a:r>
            <a:r>
              <a:rPr lang="it-IT" altLang="it-IT" sz="2800" b="1" dirty="0">
                <a:latin typeface="Courier New" panose="02070309020205020404" pitchFamily="49" charset="0"/>
              </a:rPr>
              <a:t>links</a:t>
            </a:r>
            <a:r>
              <a:rPr lang="it-IT" altLang="it-IT" sz="2800" dirty="0"/>
              <a:t>) to check the server </a:t>
            </a:r>
            <a:r>
              <a:rPr lang="it-IT" altLang="it-IT" sz="2800" dirty="0" err="1"/>
              <a:t>operation</a:t>
            </a:r>
            <a:endParaRPr lang="it-IT" altLang="it-IT" sz="2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025B82-C588-45A2-8CE7-D3595780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A67FA5-E7D7-4281-BDA6-9EE2E67D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36EEA9B1-A291-4686-B984-1474714BC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The server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383BB4D2-27CC-4BB5-900E-979C887E14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/>
              <a:t>the user can check </a:t>
            </a:r>
            <a:r>
              <a:rPr lang="it-IT" altLang="it-IT" sz="3200" dirty="0" err="1"/>
              <a:t>that</a:t>
            </a:r>
            <a:r>
              <a:rPr lang="it-IT" altLang="it-IT" sz="3200" dirty="0"/>
              <a:t> apache2 </a:t>
            </a:r>
            <a:r>
              <a:rPr lang="it-IT" altLang="it-IT" sz="3200" dirty="0" err="1"/>
              <a:t>is</a:t>
            </a:r>
            <a:r>
              <a:rPr lang="it-IT" altLang="it-IT" sz="3200" dirty="0"/>
              <a:t> up and running by </a:t>
            </a:r>
            <a:r>
              <a:rPr lang="it-IT" altLang="it-IT" sz="3200" dirty="0" err="1"/>
              <a:t>using</a:t>
            </a:r>
            <a:r>
              <a:rPr lang="it-IT" altLang="it-IT" sz="3200" dirty="0"/>
              <a:t> the following </a:t>
            </a:r>
            <a:r>
              <a:rPr lang="it-IT" altLang="it-IT" sz="3200" dirty="0" err="1"/>
              <a:t>command</a:t>
            </a:r>
            <a:r>
              <a:rPr lang="it-IT" altLang="it-IT" sz="3200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it-IT" altLang="it-IT" dirty="0"/>
          </a:p>
          <a:p>
            <a:pPr eaLnBrk="1" hangingPunct="1">
              <a:lnSpc>
                <a:spcPct val="90000"/>
              </a:lnSpc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we</a:t>
            </a:r>
            <a:r>
              <a:rPr lang="it-IT" altLang="it-IT" sz="3200" dirty="0"/>
              <a:t> </a:t>
            </a:r>
            <a:r>
              <a:rPr lang="it-IT" altLang="it-IT" sz="3200" dirty="0" err="1"/>
              <a:t>have</a:t>
            </a:r>
            <a:r>
              <a:rPr lang="it-IT" altLang="it-IT" sz="3200" dirty="0"/>
              <a:t> put a test html page</a:t>
            </a:r>
          </a:p>
          <a:p>
            <a:pPr lvl="1">
              <a:lnSpc>
                <a:spcPct val="90000"/>
              </a:lnSpc>
            </a:pPr>
            <a:r>
              <a:rPr lang="it-IT" altLang="it-IT" sz="2800" dirty="0" err="1"/>
              <a:t>located</a:t>
            </a:r>
            <a:r>
              <a:rPr lang="it-IT" altLang="it-IT" sz="2800" dirty="0"/>
              <a:t> in </a:t>
            </a: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var</a:t>
            </a:r>
            <a:r>
              <a:rPr lang="it-IT" altLang="it-IT" sz="2800" b="1" dirty="0">
                <a:latin typeface="Courier New" panose="02070309020205020404" pitchFamily="49" charset="0"/>
              </a:rPr>
              <a:t>/www/html/index.html</a:t>
            </a:r>
            <a:endParaRPr lang="it-IT" altLang="it-IT" sz="2800" dirty="0"/>
          </a:p>
        </p:txBody>
      </p:sp>
      <p:sp>
        <p:nvSpPr>
          <p:cNvPr id="32" name="Segnaposto data 3">
            <a:extLst>
              <a:ext uri="{FF2B5EF4-FFF2-40B4-BE49-F238E27FC236}">
                <a16:creationId xmlns:a16="http://schemas.microsoft.com/office/drawing/2014/main" id="{FBA49065-C13B-4FD2-B5BD-59F9BA5F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B9C1DB87-0654-4970-936E-3C4E123B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sp>
        <p:nvSpPr>
          <p:cNvPr id="10246" name="AutoShape 4">
            <a:extLst>
              <a:ext uri="{FF2B5EF4-FFF2-40B4-BE49-F238E27FC236}">
                <a16:creationId xmlns:a16="http://schemas.microsoft.com/office/drawing/2014/main" id="{C5E3FBC4-3CD2-40C5-9563-D73B6431E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232" y="4355718"/>
            <a:ext cx="3888432" cy="1881594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  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      &lt;h1&gt;Hello!&lt;/h1&gt;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  &lt;/body&gt;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&lt;/html&gt;</a:t>
            </a:r>
            <a:endParaRPr lang="it-IT" altLang="it-IT" sz="2200" b="1" dirty="0">
              <a:latin typeface="Courier New" panose="020703090202050204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F88F3E-2017-4D7A-B299-A00DBE3FEBE4}"/>
              </a:ext>
            </a:extLst>
          </p:cNvPr>
          <p:cNvGrpSpPr/>
          <p:nvPr/>
        </p:nvGrpSpPr>
        <p:grpSpPr>
          <a:xfrm>
            <a:off x="3539748" y="2690221"/>
            <a:ext cx="5508580" cy="1242835"/>
            <a:chOff x="2116183" y="1995487"/>
            <a:chExt cx="6661106" cy="124283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3AA477-1CB8-4EB2-BE54-15A8E60DD508}"/>
                </a:ext>
              </a:extLst>
            </p:cNvPr>
            <p:cNvSpPr/>
            <p:nvPr/>
          </p:nvSpPr>
          <p:spPr>
            <a:xfrm>
              <a:off x="2116184" y="2203269"/>
              <a:ext cx="6661105" cy="103505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root@server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</a:t>
              </a: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etc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</a:t>
              </a: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init.d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/apache2 status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Apache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is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running (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pid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234)…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root@server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:~$ </a:t>
              </a:r>
              <a:r>
                <a:rPr lang="it-IT" altLang="it-IT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54F593-CE2B-4E3E-9834-A2F92B7AB3B3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8F96E3-3E52-4B0C-A30B-96D5F85B235C}"/>
              </a:ext>
            </a:extLst>
          </p:cNvPr>
          <p:cNvGrpSpPr/>
          <p:nvPr/>
        </p:nvGrpSpPr>
        <p:grpSpPr>
          <a:xfrm>
            <a:off x="8382947" y="2730993"/>
            <a:ext cx="581348" cy="126235"/>
            <a:chOff x="8092857" y="2035375"/>
            <a:chExt cx="581348" cy="12623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7FADA7A-02BF-4201-8172-259A421E6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1B1FF3-EB9F-43EA-8181-4B8981C7AD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CE206D-45F8-4F35-9D9A-3C96801F5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CCA58AC3-2BA1-4BF5-978D-0BA3899F9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The client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352D2741-B0C8-4F8C-AE69-344F0B3B6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/>
              <a:t>the user </a:t>
            </a:r>
            <a:r>
              <a:rPr lang="it-IT" altLang="it-IT" sz="3200" dirty="0" err="1"/>
              <a:t>is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supposed</a:t>
            </a:r>
            <a:r>
              <a:rPr lang="it-IT" altLang="it-IT" sz="3200" dirty="0"/>
              <a:t> to start the web browser </a:t>
            </a:r>
            <a:r>
              <a:rPr lang="it-IT" altLang="it-IT" sz="3200" b="1" dirty="0">
                <a:latin typeface="Courier New" panose="02070309020205020404" pitchFamily="49" charset="0"/>
              </a:rPr>
              <a:t>links</a:t>
            </a:r>
            <a:r>
              <a:rPr lang="it-IT" altLang="it-IT" sz="3200" dirty="0"/>
              <a:t> on the client</a:t>
            </a:r>
          </a:p>
          <a:p>
            <a:pPr eaLnBrk="1" hangingPunct="1">
              <a:lnSpc>
                <a:spcPct val="90000"/>
              </a:lnSpc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sz="3200" dirty="0"/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/>
              <a:t>an </a:t>
            </a:r>
            <a:r>
              <a:rPr lang="it-IT" altLang="it-IT" sz="3200" dirty="0" err="1"/>
              <a:t>empty</a:t>
            </a:r>
            <a:r>
              <a:rPr lang="it-IT" altLang="it-IT" sz="3200" dirty="0"/>
              <a:t> screen </a:t>
            </a:r>
            <a:r>
              <a:rPr lang="it-IT" altLang="it-IT" sz="3200" dirty="0" err="1"/>
              <a:t>is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presented</a:t>
            </a:r>
            <a:r>
              <a:rPr lang="it-IT" altLang="it-IT" sz="3200" dirty="0"/>
              <a:t> to the user...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/>
              <a:t>to access the menu bar, press F10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using</a:t>
            </a:r>
            <a:r>
              <a:rPr lang="it-IT" altLang="it-IT" sz="3200" dirty="0"/>
              <a:t> the </a:t>
            </a:r>
            <a:r>
              <a:rPr lang="it-IT" altLang="it-IT" sz="3200" dirty="0" err="1"/>
              <a:t>cursor</a:t>
            </a:r>
            <a:r>
              <a:rPr lang="it-IT" altLang="it-IT" sz="3200" dirty="0"/>
              <a:t> keys, </a:t>
            </a:r>
            <a:r>
              <a:rPr lang="it-IT" altLang="it-IT" sz="3200" dirty="0" err="1"/>
              <a:t>select</a:t>
            </a:r>
            <a:r>
              <a:rPr lang="it-IT" altLang="it-IT" sz="3200" dirty="0"/>
              <a:t> “Go to URL” and press </a:t>
            </a:r>
            <a:r>
              <a:rPr lang="it-IT" altLang="it-IT" sz="3200" dirty="0" err="1"/>
              <a:t>Enter</a:t>
            </a:r>
            <a:endParaRPr lang="it-IT" altLang="it-IT" sz="3200" dirty="0"/>
          </a:p>
          <a:p>
            <a:r>
              <a:rPr lang="it-IT" altLang="it-IT" sz="3200" dirty="0" err="1"/>
              <a:t>enter</a:t>
            </a:r>
            <a:r>
              <a:rPr lang="it-IT" altLang="it-IT" sz="3200" dirty="0"/>
              <a:t> the following URL: </a:t>
            </a:r>
            <a:r>
              <a:rPr lang="it-IT" altLang="it-IT" sz="3200" b="1" dirty="0">
                <a:latin typeface="Courier New" panose="02070309020205020404" pitchFamily="49" charset="0"/>
              </a:rPr>
              <a:t>http://10.0.0.1/</a:t>
            </a:r>
          </a:p>
          <a:p>
            <a:r>
              <a:rPr lang="it-IT" altLang="it-IT" sz="3200" dirty="0" err="1"/>
              <a:t>you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should</a:t>
            </a:r>
            <a:r>
              <a:rPr lang="it-IT" altLang="it-IT" sz="3200" dirty="0"/>
              <a:t> </a:t>
            </a:r>
            <a:r>
              <a:rPr lang="it-IT" altLang="it-IT" sz="3200" dirty="0" err="1"/>
              <a:t>get</a:t>
            </a:r>
            <a:r>
              <a:rPr lang="it-IT" altLang="it-IT" sz="3200" dirty="0"/>
              <a:t> a screen </a:t>
            </a:r>
            <a:r>
              <a:rPr lang="it-IT" altLang="it-IT" sz="3200" dirty="0" err="1"/>
              <a:t>saying</a:t>
            </a:r>
            <a:r>
              <a:rPr lang="it-IT" altLang="it-IT" sz="3200" dirty="0"/>
              <a:t> “Hello!”</a:t>
            </a:r>
          </a:p>
          <a:p>
            <a:pPr eaLnBrk="1" hangingPunct="1">
              <a:lnSpc>
                <a:spcPct val="90000"/>
              </a:lnSpc>
            </a:pPr>
            <a:endParaRPr lang="it-IT" altLang="it-IT" dirty="0"/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17758615-D0F4-4CFF-A601-947175A5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71D84C38-9278-4493-A943-FC0299E7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E8B505-E318-4CFB-9325-F3FEE8466BA4}"/>
              </a:ext>
            </a:extLst>
          </p:cNvPr>
          <p:cNvGrpSpPr/>
          <p:nvPr/>
        </p:nvGrpSpPr>
        <p:grpSpPr>
          <a:xfrm>
            <a:off x="3431704" y="2132856"/>
            <a:ext cx="5508580" cy="1242835"/>
            <a:chOff x="2116183" y="1995487"/>
            <a:chExt cx="6661106" cy="124283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1942D9-4ED4-4882-8433-D3615D928BB3}"/>
                </a:ext>
              </a:extLst>
            </p:cNvPr>
            <p:cNvSpPr/>
            <p:nvPr/>
          </p:nvSpPr>
          <p:spPr>
            <a:xfrm>
              <a:off x="2116184" y="2203269"/>
              <a:ext cx="6661105" cy="103505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root@client</a:t>
              </a:r>
              <a:r>
                <a:rPr kumimoji="0" lang="it-IT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kumimoji="0" lang="it-IT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links</a:t>
              </a:r>
              <a:endPara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5E3D38-7F6C-45EF-B1E3-4C0A9F96A583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F1237B-570B-49B7-B65B-E21030D82229}"/>
              </a:ext>
            </a:extLst>
          </p:cNvPr>
          <p:cNvGrpSpPr/>
          <p:nvPr/>
        </p:nvGrpSpPr>
        <p:grpSpPr>
          <a:xfrm>
            <a:off x="8274903" y="2173628"/>
            <a:ext cx="581348" cy="126235"/>
            <a:chOff x="8092857" y="2035375"/>
            <a:chExt cx="581348" cy="12623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A81839-22A9-4CB5-BE49-FBB32A6A77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6608872-18C0-4F61-9B3A-90AC8D3E0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39462D-7EF9-411D-BFB2-CA2292C8E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009A75F6-C723-4108-A38F-6218C0B06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The server (</a:t>
            </a:r>
            <a:r>
              <a:rPr lang="it-IT" altLang="it-IT" sz="4400" dirty="0" err="1"/>
              <a:t>again</a:t>
            </a:r>
            <a:r>
              <a:rPr lang="it-IT" altLang="it-IT" sz="4400" dirty="0"/>
              <a:t>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AD24E609-016D-4756-BB28-1A65BF61F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/>
              <a:t>to monitor accesses to the web server </a:t>
            </a:r>
            <a:r>
              <a:rPr lang="it-IT" altLang="it-IT" sz="3200" dirty="0" err="1"/>
              <a:t>you</a:t>
            </a:r>
            <a:r>
              <a:rPr lang="it-IT" altLang="it-IT" sz="3200" dirty="0"/>
              <a:t> can use the following </a:t>
            </a:r>
            <a:r>
              <a:rPr lang="it-IT" altLang="it-IT" sz="3200" dirty="0" err="1"/>
              <a:t>command</a:t>
            </a:r>
            <a:r>
              <a:rPr lang="it-IT" altLang="it-IT" sz="3200" dirty="0"/>
              <a:t> (on the server):</a:t>
            </a:r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6596094C-4452-4273-9618-ECBEFA69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219CAF9B-8E4E-4B94-ACBA-A21D58CD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1E6341-F162-4EE4-BFFE-A63BA7DE9639}"/>
              </a:ext>
            </a:extLst>
          </p:cNvPr>
          <p:cNvGrpSpPr/>
          <p:nvPr/>
        </p:nvGrpSpPr>
        <p:grpSpPr>
          <a:xfrm>
            <a:off x="1918174" y="3429000"/>
            <a:ext cx="8588330" cy="1944216"/>
            <a:chOff x="2116183" y="1995487"/>
            <a:chExt cx="6661106" cy="194421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78EB03A-C343-4F22-9E70-ADDA68AB1549}"/>
                </a:ext>
              </a:extLst>
            </p:cNvPr>
            <p:cNvSpPr/>
            <p:nvPr/>
          </p:nvSpPr>
          <p:spPr>
            <a:xfrm>
              <a:off x="2116184" y="2203269"/>
              <a:ext cx="6661105" cy="173643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root@server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tail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-f /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var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/log/apache2/access.log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10.0.0.2 - - [19/Oct/2011:08:04:08 +0000] "GET / HTTP/1.1" 200 56 "-" "Links (2.2; Linux; 80x39)"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F50406-7983-47A6-9580-E59B7234413C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AA2207-038E-49B9-8E27-525C97E28CA1}"/>
              </a:ext>
            </a:extLst>
          </p:cNvPr>
          <p:cNvGrpSpPr/>
          <p:nvPr/>
        </p:nvGrpSpPr>
        <p:grpSpPr>
          <a:xfrm>
            <a:off x="9853148" y="3469772"/>
            <a:ext cx="581348" cy="126235"/>
            <a:chOff x="8092857" y="2035375"/>
            <a:chExt cx="581348" cy="12623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D6EAC0-9F70-4F6E-9618-A107D410C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FD0CC6-550C-4DA5-A014-085B87BE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D9E0952-EC8C-4590-B055-6E3C4BC9A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8F9D65E3-610A-46E3-86CA-3DD6BE799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The server (</a:t>
            </a:r>
            <a:r>
              <a:rPr lang="it-IT" altLang="it-IT" sz="4400" dirty="0" err="1"/>
              <a:t>again</a:t>
            </a:r>
            <a:r>
              <a:rPr lang="it-IT" altLang="it-IT" sz="4400" dirty="0"/>
              <a:t>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23147A3B-2A23-46D0-81F1-B1C171EF9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/>
              <a:t>to monitor </a:t>
            </a:r>
            <a:r>
              <a:rPr lang="it-IT" altLang="it-IT" sz="3200" dirty="0" err="1"/>
              <a:t>errors</a:t>
            </a:r>
            <a:r>
              <a:rPr lang="it-IT" altLang="it-IT" sz="3200" dirty="0"/>
              <a:t> on the web server </a:t>
            </a:r>
            <a:r>
              <a:rPr lang="it-IT" altLang="it-IT" sz="3200" dirty="0" err="1"/>
              <a:t>you</a:t>
            </a:r>
            <a:r>
              <a:rPr lang="it-IT" altLang="it-IT" sz="3200" dirty="0"/>
              <a:t> can use the following </a:t>
            </a:r>
            <a:r>
              <a:rPr lang="it-IT" altLang="it-IT" sz="3200" dirty="0" err="1"/>
              <a:t>command</a:t>
            </a:r>
            <a:r>
              <a:rPr lang="it-IT" altLang="it-IT" sz="3200" dirty="0"/>
              <a:t> (on the server):</a:t>
            </a:r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marL="342909" lvl="1" indent="0" eaLnBrk="1" hangingPunct="1">
              <a:buNone/>
            </a:pPr>
            <a:r>
              <a:rPr lang="it-IT" altLang="it-IT" sz="3200" dirty="0" err="1"/>
              <a:t>tip</a:t>
            </a:r>
            <a:r>
              <a:rPr lang="it-IT" altLang="it-IT" sz="3200" dirty="0"/>
              <a:t>: </a:t>
            </a:r>
            <a:r>
              <a:rPr lang="it-IT" altLang="it-IT" sz="3200" dirty="0" err="1"/>
              <a:t>very</a:t>
            </a:r>
            <a:r>
              <a:rPr lang="it-IT" altLang="it-IT" sz="3200" dirty="0"/>
              <a:t> </a:t>
            </a:r>
            <a:r>
              <a:rPr lang="it-IT" altLang="it-IT" sz="3200" dirty="0" err="1"/>
              <a:t>useful</a:t>
            </a:r>
            <a:r>
              <a:rPr lang="it-IT" altLang="it-IT" sz="3200" dirty="0"/>
              <a:t> </a:t>
            </a:r>
            <a:r>
              <a:rPr lang="it-IT" altLang="it-IT" sz="3200" dirty="0" err="1"/>
              <a:t>when</a:t>
            </a:r>
            <a:r>
              <a:rPr lang="it-IT" altLang="it-IT" sz="3200" dirty="0"/>
              <a:t> debugging </a:t>
            </a:r>
            <a:r>
              <a:rPr lang="it-IT" altLang="it-IT" sz="3200" dirty="0" err="1"/>
              <a:t>configurations</a:t>
            </a:r>
            <a:endParaRPr lang="it-IT" altLang="it-IT" sz="3200" dirty="0"/>
          </a:p>
        </p:txBody>
      </p:sp>
      <p:sp>
        <p:nvSpPr>
          <p:cNvPr id="32" name="Segnaposto data 3">
            <a:extLst>
              <a:ext uri="{FF2B5EF4-FFF2-40B4-BE49-F238E27FC236}">
                <a16:creationId xmlns:a16="http://schemas.microsoft.com/office/drawing/2014/main" id="{C0766512-14E1-4050-9D40-D4585ED7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3FE481BB-6C18-4C12-98ED-A9CB52C1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pic>
        <p:nvPicPr>
          <p:cNvPr id="14343" name="Picture 33">
            <a:extLst>
              <a:ext uri="{FF2B5EF4-FFF2-40B4-BE49-F238E27FC236}">
                <a16:creationId xmlns:a16="http://schemas.microsoft.com/office/drawing/2014/main" id="{6E91FF8C-9B0E-4CB8-A4AD-9D6C3754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5157192"/>
            <a:ext cx="6096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31AB903-EE5A-49AD-9E64-3AF3CE34D235}"/>
              </a:ext>
            </a:extLst>
          </p:cNvPr>
          <p:cNvGrpSpPr/>
          <p:nvPr/>
        </p:nvGrpSpPr>
        <p:grpSpPr>
          <a:xfrm>
            <a:off x="1720166" y="2924744"/>
            <a:ext cx="8588330" cy="1944216"/>
            <a:chOff x="2116183" y="1995487"/>
            <a:chExt cx="6661106" cy="194421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8CC59F-4E35-47CC-AC45-992D3D32CD7E}"/>
                </a:ext>
              </a:extLst>
            </p:cNvPr>
            <p:cNvSpPr/>
            <p:nvPr/>
          </p:nvSpPr>
          <p:spPr>
            <a:xfrm>
              <a:off x="2116184" y="2203269"/>
              <a:ext cx="6661105" cy="173643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root@server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tail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-f /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var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/log/apache2/error.log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[Wed Nov 14 15:57:58 2019] [notice] Apache/2.2.9 (Debian) configured -- resuming normal operations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[Wed Nov 14 16:14:07 2019] [notice] caught SIGTERM, shutting down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55518C-A8B7-4EAC-9EEA-B7BBA143F7AF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50C9ED-79C3-44A4-95AF-3CE8B1BB4BF5}"/>
              </a:ext>
            </a:extLst>
          </p:cNvPr>
          <p:cNvGrpSpPr/>
          <p:nvPr/>
        </p:nvGrpSpPr>
        <p:grpSpPr>
          <a:xfrm>
            <a:off x="9655140" y="2965516"/>
            <a:ext cx="581348" cy="126235"/>
            <a:chOff x="8092857" y="2035375"/>
            <a:chExt cx="581348" cy="12623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564B64-D7DD-4E2A-AF7A-774B56401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13DADA-DEC0-47FB-A0BB-3E82FE43B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D9AD8E-99E6-4FDA-85E6-82CEA3A70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42E9140C-AC77-4A9F-9A99-A1E9A200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Apache </a:t>
            </a:r>
            <a:r>
              <a:rPr lang="it-IT" altLang="it-IT" sz="4400" dirty="0" err="1"/>
              <a:t>modules</a:t>
            </a:r>
            <a:endParaRPr lang="it-IT" altLang="it-IT" sz="4400" dirty="0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7029D64-7DE2-47FD-856E-8EC05B0FA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most</a:t>
            </a:r>
            <a:r>
              <a:rPr lang="it-IT" altLang="it-IT" sz="3200" dirty="0"/>
              <a:t> of </a:t>
            </a:r>
            <a:r>
              <a:rPr lang="it-IT" altLang="it-IT" sz="3200" dirty="0" err="1"/>
              <a:t>apache’s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functionalities</a:t>
            </a:r>
            <a:r>
              <a:rPr lang="it-IT" altLang="it-IT" sz="3200" dirty="0"/>
              <a:t> are </a:t>
            </a:r>
            <a:r>
              <a:rPr lang="it-IT" altLang="it-IT" sz="3200" dirty="0" err="1"/>
              <a:t>built</a:t>
            </a:r>
            <a:r>
              <a:rPr lang="it-IT" altLang="it-IT" sz="3200" dirty="0"/>
              <a:t>-in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 err="1"/>
              <a:t>retrieve</a:t>
            </a:r>
            <a:r>
              <a:rPr lang="it-IT" altLang="it-IT" sz="2800" dirty="0"/>
              <a:t> the list </a:t>
            </a:r>
            <a:r>
              <a:rPr lang="it-IT" altLang="it-IT" sz="2800" dirty="0" err="1"/>
              <a:t>using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apache2 -l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others</a:t>
            </a:r>
            <a:r>
              <a:rPr lang="it-IT" altLang="it-IT" sz="3200" dirty="0"/>
              <a:t> can be </a:t>
            </a:r>
            <a:r>
              <a:rPr lang="it-IT" altLang="it-IT" sz="3200" dirty="0" err="1"/>
              <a:t>added</a:t>
            </a:r>
            <a:r>
              <a:rPr lang="it-IT" altLang="it-IT" sz="3200" dirty="0"/>
              <a:t> by </a:t>
            </a:r>
            <a:r>
              <a:rPr lang="it-IT" altLang="it-IT" sz="3200" dirty="0" err="1"/>
              <a:t>enabling</a:t>
            </a:r>
            <a:r>
              <a:rPr lang="it-IT" altLang="it-IT" sz="3200" dirty="0"/>
              <a:t> </a:t>
            </a:r>
            <a:r>
              <a:rPr lang="it-IT" altLang="it-IT" sz="3200" dirty="0" err="1"/>
              <a:t>modules</a:t>
            </a:r>
            <a:endParaRPr lang="it-IT" altLang="it-IT" sz="3200" dirty="0"/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/>
              <a:t>to </a:t>
            </a:r>
            <a:r>
              <a:rPr lang="it-IT" altLang="it-IT" sz="2800" dirty="0" err="1"/>
              <a:t>enable</a:t>
            </a:r>
            <a:r>
              <a:rPr lang="it-IT" altLang="it-IT" sz="2800" dirty="0"/>
              <a:t> a </a:t>
            </a:r>
            <a:r>
              <a:rPr lang="it-IT" altLang="it-IT" sz="2800" dirty="0" err="1"/>
              <a:t>module</a:t>
            </a:r>
            <a:r>
              <a:rPr lang="it-IT" altLang="it-IT" sz="2800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it-IT" altLang="it-IT" sz="2800" dirty="0"/>
          </a:p>
          <a:p>
            <a:pPr eaLnBrk="1" hangingPunct="1">
              <a:lnSpc>
                <a:spcPct val="90000"/>
              </a:lnSpc>
            </a:pPr>
            <a:endParaRPr lang="it-IT" altLang="it-IT" sz="2800" dirty="0"/>
          </a:p>
          <a:p>
            <a:pPr eaLnBrk="1" hangingPunct="1">
              <a:lnSpc>
                <a:spcPct val="90000"/>
              </a:lnSpc>
            </a:pPr>
            <a:endParaRPr lang="it-IT" altLang="it-IT" sz="2800" dirty="0"/>
          </a:p>
          <a:p>
            <a:pPr marL="342909" lvl="1" indent="0" eaLnBrk="1" hangingPunct="1">
              <a:lnSpc>
                <a:spcPct val="90000"/>
              </a:lnSpc>
              <a:buNone/>
            </a:pPr>
            <a:endParaRPr lang="it-IT" altLang="it-IT" sz="2800" dirty="0"/>
          </a:p>
          <a:p>
            <a:pPr marL="342909" lvl="1" indent="0" eaLnBrk="1" hangingPunct="1">
              <a:lnSpc>
                <a:spcPct val="90000"/>
              </a:lnSpc>
              <a:buNone/>
            </a:pPr>
            <a:r>
              <a:rPr lang="it-IT" altLang="it-IT" sz="2400" dirty="0"/>
              <a:t>apache must be (re)</a:t>
            </a:r>
            <a:r>
              <a:rPr lang="it-IT" altLang="it-IT" sz="2400" dirty="0" err="1"/>
              <a:t>started</a:t>
            </a:r>
            <a:r>
              <a:rPr lang="it-IT" altLang="it-IT" sz="2400" dirty="0"/>
              <a:t> </a:t>
            </a:r>
            <a:r>
              <a:rPr lang="it-IT" altLang="it-IT" sz="2400" dirty="0" err="1"/>
              <a:t>afterwards</a:t>
            </a:r>
            <a:endParaRPr lang="it-IT" altLang="it-IT" sz="2400" dirty="0"/>
          </a:p>
        </p:txBody>
      </p:sp>
      <p:sp>
        <p:nvSpPr>
          <p:cNvPr id="32" name="Segnaposto data 3">
            <a:extLst>
              <a:ext uri="{FF2B5EF4-FFF2-40B4-BE49-F238E27FC236}">
                <a16:creationId xmlns:a16="http://schemas.microsoft.com/office/drawing/2014/main" id="{42487171-706C-4ABB-939E-9B663908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C78C8C6F-3312-4D6C-8F28-39975839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pic>
        <p:nvPicPr>
          <p:cNvPr id="15367" name="Picture 33" descr="MC900432526[1]">
            <a:extLst>
              <a:ext uri="{FF2B5EF4-FFF2-40B4-BE49-F238E27FC236}">
                <a16:creationId xmlns:a16="http://schemas.microsoft.com/office/drawing/2014/main" id="{AA5AB722-B649-46C6-B325-3E2FFC49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5" y="5461726"/>
            <a:ext cx="531812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3ADC2D-B648-42A1-AA4A-CA77056FAD4A}"/>
              </a:ext>
            </a:extLst>
          </p:cNvPr>
          <p:cNvGrpSpPr/>
          <p:nvPr/>
        </p:nvGrpSpPr>
        <p:grpSpPr>
          <a:xfrm>
            <a:off x="2063428" y="3645024"/>
            <a:ext cx="8588330" cy="1612771"/>
            <a:chOff x="2116183" y="1995487"/>
            <a:chExt cx="6661106" cy="16127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F07956-F853-440C-89FA-C5AED2471F65}"/>
                </a:ext>
              </a:extLst>
            </p:cNvPr>
            <p:cNvSpPr/>
            <p:nvPr/>
          </p:nvSpPr>
          <p:spPr>
            <a:xfrm>
              <a:off x="2116184" y="2203269"/>
              <a:ext cx="6661105" cy="1404989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root@server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a2enmod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rewrite</a:t>
              </a:r>
              <a:endParaRPr lang="it-IT" kern="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Enabling module rewrite.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Run '/</a:t>
              </a:r>
              <a:r>
                <a:rPr lang="en-US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etc</a:t>
              </a: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/</a:t>
              </a:r>
              <a:r>
                <a:rPr lang="en-US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init.d</a:t>
              </a: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/apache2 restart' to activate new configuration!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root@server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:~$ </a:t>
              </a:r>
              <a:r>
                <a:rPr lang="it-IT" kern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4026D-AD29-42A7-90AE-F6CDC37D29D0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4798C8-4041-4808-A65B-626D33EDD1A4}"/>
              </a:ext>
            </a:extLst>
          </p:cNvPr>
          <p:cNvGrpSpPr/>
          <p:nvPr/>
        </p:nvGrpSpPr>
        <p:grpSpPr>
          <a:xfrm>
            <a:off x="9998402" y="3685796"/>
            <a:ext cx="581348" cy="126235"/>
            <a:chOff x="8092857" y="2035375"/>
            <a:chExt cx="581348" cy="12623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CB5E74-E66C-45BD-B3DF-D72709DA5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525D9B-F50E-4AAB-9FE5-D1DE76CFE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72F8E6-D9F7-4172-88B8-23A796F1DF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37D6784E-9A40-4BB4-A1B1-085C0CB8DB12}" vid="{115320FE-85D0-403D-9A21-66A806E225C9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286</TotalTime>
  <Words>1120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Tahoma</vt:lpstr>
      <vt:lpstr>Wingdings</vt:lpstr>
      <vt:lpstr>Courier New</vt:lpstr>
      <vt:lpstr>Lucida Console</vt:lpstr>
      <vt:lpstr>slides-template</vt:lpstr>
      <vt:lpstr>1_slides-template</vt:lpstr>
      <vt:lpstr>Lab webserver</vt:lpstr>
      <vt:lpstr>Copyright notice</vt:lpstr>
      <vt:lpstr>Lab topology</vt:lpstr>
      <vt:lpstr>Lab description</vt:lpstr>
      <vt:lpstr>The server</vt:lpstr>
      <vt:lpstr>The client</vt:lpstr>
      <vt:lpstr>The server (again)</vt:lpstr>
      <vt:lpstr>The server (again)</vt:lpstr>
      <vt:lpstr>Apache modules</vt:lpstr>
      <vt:lpstr>apache modules</vt:lpstr>
      <vt:lpstr>some useful apache modules</vt:lpstr>
      <vt:lpstr>per-directory configuration</vt:lpstr>
      <vt:lpstr>per-directory configuration</vt:lpstr>
      <vt:lpstr>Exercise: per-directory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Web server and browser</dc:title>
  <dc:subject>A lab showing the operation of a web server accessed by a browser client</dc:subject>
  <dc:creator>G. Di Battista, M. Patrignani, M. Rimondini</dc:creator>
  <cp:keywords>Web, Apache, links, browser, htaccess</cp:keywords>
  <cp:lastModifiedBy>Lorenzo Ariemma</cp:lastModifiedBy>
  <cp:revision>35</cp:revision>
  <dcterms:created xsi:type="dcterms:W3CDTF">2011-10-19T07:52:58Z</dcterms:created>
  <dcterms:modified xsi:type="dcterms:W3CDTF">2019-11-21T12:32:14Z</dcterms:modified>
</cp:coreProperties>
</file>