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5.xml" ContentType="application/vnd.openxmlformats-officedocument.presentationml.notesSlide+xml"/>
  <Override PartName="/ppt/charts/chart7.xml" ContentType="application/vnd.openxmlformats-officedocument.drawingml.chart+xml"/>
  <Override PartName="/ppt/notesSlides/notesSlide26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7.xml" ContentType="application/vnd.openxmlformats-officedocument.presentationml.notesSlid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1" r:id="rId3"/>
    <p:sldId id="282" r:id="rId4"/>
    <p:sldId id="372" r:id="rId5"/>
    <p:sldId id="337" r:id="rId6"/>
    <p:sldId id="335" r:id="rId7"/>
    <p:sldId id="258" r:id="rId8"/>
    <p:sldId id="375" r:id="rId9"/>
    <p:sldId id="285" r:id="rId10"/>
    <p:sldId id="342" r:id="rId11"/>
    <p:sldId id="322" r:id="rId12"/>
    <p:sldId id="336" r:id="rId13"/>
    <p:sldId id="380" r:id="rId14"/>
    <p:sldId id="379" r:id="rId15"/>
    <p:sldId id="367" r:id="rId16"/>
    <p:sldId id="368" r:id="rId17"/>
    <p:sldId id="373" r:id="rId18"/>
    <p:sldId id="376" r:id="rId19"/>
    <p:sldId id="349" r:id="rId20"/>
    <p:sldId id="369" r:id="rId21"/>
    <p:sldId id="345" r:id="rId22"/>
    <p:sldId id="268" r:id="rId23"/>
    <p:sldId id="346" r:id="rId24"/>
    <p:sldId id="370" r:id="rId25"/>
    <p:sldId id="381" r:id="rId26"/>
    <p:sldId id="351" r:id="rId27"/>
    <p:sldId id="275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86" autoAdjust="0"/>
  </p:normalViewPr>
  <p:slideViewPr>
    <p:cSldViewPr snapToGrid="0" showGuides="1">
      <p:cViewPr varScale="1">
        <p:scale>
          <a:sx n="99" d="100"/>
          <a:sy n="99" d="100"/>
        </p:scale>
        <p:origin x="1032" y="7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othy%20Stamler\Documents\UT\FlexNIC\softtcp\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othy%20Stamler\Documents\UT\FlexNIC\softtcp\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othy%20Stamler\Documents\UT\FlexNIC\softtcp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othy%20Stamler\Documents\UT\FlexNIC\softtcp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othy%20Stamler\Documents\UT\FlexNIC\softtcp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othy%20Stamler\Documents\UT\FlexNIC\softtcp\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othy%20Stamler\Documents\UT\FlexNIC\softtcp\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thy%20Stamler\AppData\Roaming\Microsoft\Excel\TAS%20KVS%20CDF%20(version%201).xlsb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thy%20Stamler\AppData\Roaming\Microsoft\Excel\TAS%20KVS%20CDF%20(version%201).xlsb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thy%20Stamler\Documents\UT\FlexNIC\softtcp\TAS%20KVS%20CD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8,300 Total CPU Cycles per RPC</a:t>
            </a:r>
          </a:p>
        </c:rich>
      </c:tx>
      <c:layout>
        <c:manualLayout>
          <c:xMode val="edge"/>
          <c:yMode val="edge"/>
          <c:x val="0.255474945855040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34144690953719"/>
          <c:y val="0.16510946669452903"/>
          <c:w val="0.60373421123336901"/>
          <c:h val="0.6270248943279195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Processing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1C-4A46-9C12-4203D8D824C5}"/>
              </c:ext>
            </c:extLst>
          </c:dPt>
          <c:dLbls>
            <c:dLbl>
              <c:idx val="0"/>
              <c:layout>
                <c:manualLayout>
                  <c:x val="-2.1739133191212207E-2"/>
                  <c:y val="0.3353126181101915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F70D153-BEB2-4414-AD37-7AEBF40AE9AD}" type="SERIESNAME">
                      <a:rPr lang="en-US" sz="2400" baseline="0" smtClean="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[SERIES NAME]</a:t>
                    </a:fld>
                    <a:r>
                      <a:rPr lang="en-US" sz="2400" baseline="0" dirty="0">
                        <a:solidFill>
                          <a:schemeClr val="tx1"/>
                        </a:solidFill>
                      </a:rPr>
                      <a:t>: </a:t>
                    </a:r>
                    <a:fld id="{A3F93122-9661-4F34-9C0E-0724E4D41CE3}" type="CELLRANGE">
                      <a:rPr lang="en-US" sz="2400" b="0" i="0" u="none" strike="noStrike" kern="1200" baseline="0" smtClean="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US" sz="2400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xfrm>
                  <a:off x="135403" y="895779"/>
                  <a:ext cx="2515693" cy="366284"/>
                </a:xfrm>
                <a:solidFill>
                  <a:prstClr val="white"/>
                </a:solidFill>
                <a:ln w="19050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826"/>
                        <a:gd name="adj2" fmla="val -11894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1897920790434631"/>
                      <c:h val="0.27632334336429126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81C-4A46-9C12-4203D8D824C5}"/>
                </c:ext>
              </c:extLst>
            </c:dLbl>
            <c:spPr>
              <a:solidFill>
                <a:prstClr val="white"/>
              </a:solidFill>
              <a:ln w="19050"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Sheet1!$B$3:$C$3</c15:f>
                <c15:dlblRangeCache>
                  <c:ptCount val="2"/>
                  <c:pt idx="0">
                    <c:v>3%</c:v>
                  </c:pt>
                  <c:pt idx="1">
                    <c:v>97%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281C-4A46-9C12-4203D8D824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Overhead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81C-4A46-9C12-4203D8D824C5}"/>
              </c:ext>
            </c:extLst>
          </c:dPt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1C-4A46-9C12-4203D8D824C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769622927"/>
        <c:axId val="769624175"/>
      </c:barChart>
      <c:catAx>
        <c:axId val="76962292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69624175"/>
        <c:crosses val="autoZero"/>
        <c:auto val="1"/>
        <c:lblAlgn val="ctr"/>
        <c:lblOffset val="100"/>
        <c:noMultiLvlLbl val="0"/>
      </c:catAx>
      <c:valAx>
        <c:axId val="769624175"/>
        <c:scaling>
          <c:orientation val="minMax"/>
          <c:max val="1000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76962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Median Connection Throughput</a:t>
            </a:r>
          </a:p>
        </c:rich>
      </c:tx>
      <c:layout>
        <c:manualLayout>
          <c:xMode val="edge"/>
          <c:yMode val="edge"/>
          <c:x val="0.2469689571422489"/>
          <c:y val="7.4143849220702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Sheet4!$S$1</c:f>
              <c:strCache>
                <c:ptCount val="1"/>
                <c:pt idx="0">
                  <c:v>Linux 50p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Sheet4!$D$2:$D$13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2000</c:v>
                </c:pt>
              </c:numCache>
            </c:numRef>
          </c:cat>
          <c:val>
            <c:numRef>
              <c:f>Sheet4!$S$2:$S$13</c:f>
              <c:numCache>
                <c:formatCode>General</c:formatCode>
                <c:ptCount val="12"/>
                <c:pt idx="0">
                  <c:v>0.37699127197265625</c:v>
                </c:pt>
                <c:pt idx="1">
                  <c:v>1.5935516357421875</c:v>
                </c:pt>
                <c:pt idx="2">
                  <c:v>1.0000000000000001E-5</c:v>
                </c:pt>
                <c:pt idx="3">
                  <c:v>0.39672088623046875</c:v>
                </c:pt>
                <c:pt idx="4">
                  <c:v>0.2869110107421875</c:v>
                </c:pt>
                <c:pt idx="5">
                  <c:v>0.26148223876953125</c:v>
                </c:pt>
                <c:pt idx="6">
                  <c:v>0.2227935791015625</c:v>
                </c:pt>
                <c:pt idx="7">
                  <c:v>0.15634918212890625</c:v>
                </c:pt>
                <c:pt idx="8">
                  <c:v>6.960296630859375E-2</c:v>
                </c:pt>
                <c:pt idx="9">
                  <c:v>0.1274261474609375</c:v>
                </c:pt>
                <c:pt idx="10">
                  <c:v>0.10826873779296875</c:v>
                </c:pt>
                <c:pt idx="11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89-4CB5-96B4-5CEE9B8D5FCC}"/>
            </c:ext>
          </c:extLst>
        </c:ser>
        <c:ser>
          <c:idx val="1"/>
          <c:order val="1"/>
          <c:tx>
            <c:strRef>
              <c:f>Sheet4!$S$14</c:f>
              <c:strCache>
                <c:ptCount val="1"/>
                <c:pt idx="0">
                  <c:v>TAS 50p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Sheet4!$D$2:$D$13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2000</c:v>
                </c:pt>
              </c:numCache>
            </c:numRef>
          </c:cat>
          <c:val>
            <c:numRef>
              <c:f>Sheet4!$S$15:$S$26</c:f>
              <c:numCache>
                <c:formatCode>General</c:formatCode>
                <c:ptCount val="12"/>
                <c:pt idx="0">
                  <c:v>2.281280517578125</c:v>
                </c:pt>
                <c:pt idx="1">
                  <c:v>1.0481185913085938</c:v>
                </c:pt>
                <c:pt idx="2">
                  <c:v>0.50403594970703125</c:v>
                </c:pt>
                <c:pt idx="3">
                  <c:v>0.33280181884765625</c:v>
                </c:pt>
                <c:pt idx="4">
                  <c:v>0.237518310546875</c:v>
                </c:pt>
                <c:pt idx="5">
                  <c:v>0.19194793701171875</c:v>
                </c:pt>
                <c:pt idx="6">
                  <c:v>0.160186767578125</c:v>
                </c:pt>
                <c:pt idx="7">
                  <c:v>0.138092041015625</c:v>
                </c:pt>
                <c:pt idx="8">
                  <c:v>0.1187591552734375</c:v>
                </c:pt>
                <c:pt idx="9">
                  <c:v>0.10633087158203125</c:v>
                </c:pt>
                <c:pt idx="10">
                  <c:v>9.528350830078125E-2</c:v>
                </c:pt>
                <c:pt idx="11">
                  <c:v>4.69512939453125E-2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89-4CB5-96B4-5CEE9B8D5FCC}"/>
            </c:ext>
          </c:extLst>
        </c:ser>
        <c:ser>
          <c:idx val="3"/>
          <c:order val="2"/>
          <c:tx>
            <c:strRef>
              <c:f>Sheet4!$W$14</c:f>
              <c:strCache>
                <c:ptCount val="1"/>
                <c:pt idx="0">
                  <c:v>Fair Share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Sheet4!$D$2:$D$13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2000</c:v>
                </c:pt>
              </c:numCache>
            </c:numRef>
          </c:cat>
          <c:val>
            <c:numRef>
              <c:f>Sheet4!$W$15:$W$26</c:f>
              <c:numCache>
                <c:formatCode>General</c:formatCode>
                <c:ptCount val="12"/>
                <c:pt idx="0">
                  <c:v>1.9073486328125</c:v>
                </c:pt>
                <c:pt idx="1">
                  <c:v>0.95367431640625</c:v>
                </c:pt>
                <c:pt idx="2">
                  <c:v>0.476837158203125</c:v>
                </c:pt>
                <c:pt idx="3">
                  <c:v>0.31789143880208331</c:v>
                </c:pt>
                <c:pt idx="4">
                  <c:v>0.2384185791015625</c:v>
                </c:pt>
                <c:pt idx="5">
                  <c:v>0.19073486328125</c:v>
                </c:pt>
                <c:pt idx="6">
                  <c:v>0.15894571940104166</c:v>
                </c:pt>
                <c:pt idx="7">
                  <c:v>0.13623918805803573</c:v>
                </c:pt>
                <c:pt idx="8">
                  <c:v>0.11920928955078125</c:v>
                </c:pt>
                <c:pt idx="9">
                  <c:v>0.10596381293402778</c:v>
                </c:pt>
                <c:pt idx="10">
                  <c:v>9.5367431640625E-2</c:v>
                </c:pt>
                <c:pt idx="11">
                  <c:v>4.76837158203125E-2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89-4CB5-96B4-5CEE9B8D5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7386368"/>
        <c:axId val="647385384"/>
      </c:lineChart>
      <c:catAx>
        <c:axId val="647386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Flows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385384"/>
        <c:crosses val="autoZero"/>
        <c:auto val="1"/>
        <c:lblAlgn val="ctr"/>
        <c:lblOffset val="100"/>
        <c:noMultiLvlLbl val="0"/>
      </c:catAx>
      <c:valAx>
        <c:axId val="647385384"/>
        <c:scaling>
          <c:logBase val="10"/>
          <c:orientation val="minMax"/>
          <c:max val="5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(mB/100ms)</a:t>
                </a:r>
              </a:p>
            </c:rich>
          </c:tx>
          <c:layout>
            <c:manualLayout>
              <c:xMode val="edge"/>
              <c:yMode val="edge"/>
              <c:x val="2.3764428342168301E-2"/>
              <c:y val="0.23830501039751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38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249079367782717"/>
          <c:y val="0.1721353149362162"/>
          <c:w val="0.67778388764527409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99p Connection Throughput</a:t>
            </a:r>
          </a:p>
        </c:rich>
      </c:tx>
      <c:layout>
        <c:manualLayout>
          <c:xMode val="edge"/>
          <c:yMode val="edge"/>
          <c:x val="0.27655587123675762"/>
          <c:y val="9.12708282160326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87965429170438"/>
          <c:y val="0.15383067229536593"/>
          <c:w val="0.85805523832933972"/>
          <c:h val="0.59061411512822004"/>
        </c:manualLayout>
      </c:layout>
      <c:lineChart>
        <c:grouping val="standard"/>
        <c:varyColors val="0"/>
        <c:ser>
          <c:idx val="2"/>
          <c:order val="0"/>
          <c:tx>
            <c:strRef>
              <c:f>Sheet4!$V$14</c:f>
              <c:strCache>
                <c:ptCount val="1"/>
                <c:pt idx="0">
                  <c:v>TAS 99p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Sheet4!$D$2:$D$13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2000</c:v>
                </c:pt>
              </c:numCache>
            </c:numRef>
          </c:cat>
          <c:val>
            <c:numRef>
              <c:f>Sheet4!$V$15:$V$26</c:f>
              <c:numCache>
                <c:formatCode>General</c:formatCode>
                <c:ptCount val="12"/>
                <c:pt idx="0">
                  <c:v>1.42510986328125</c:v>
                </c:pt>
                <c:pt idx="1">
                  <c:v>0.64765167236328125</c:v>
                </c:pt>
                <c:pt idx="2">
                  <c:v>0.30242156982421875</c:v>
                </c:pt>
                <c:pt idx="3">
                  <c:v>0.19194793701171875</c:v>
                </c:pt>
                <c:pt idx="4">
                  <c:v>0.13394927978515625</c:v>
                </c:pt>
                <c:pt idx="5">
                  <c:v>0.1021881103515625</c:v>
                </c:pt>
                <c:pt idx="6">
                  <c:v>8.423614501953125E-2</c:v>
                </c:pt>
                <c:pt idx="7">
                  <c:v>7.042694091796875E-2</c:v>
                </c:pt>
                <c:pt idx="8">
                  <c:v>5.79986572265625E-2</c:v>
                </c:pt>
                <c:pt idx="9">
                  <c:v>5.109405517578125E-2</c:v>
                </c:pt>
                <c:pt idx="10">
                  <c:v>4.4189453125E-2</c:v>
                </c:pt>
                <c:pt idx="11">
                  <c:v>1.6571044921875E-2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3D-4979-8813-62679DF2FEBD}"/>
            </c:ext>
          </c:extLst>
        </c:ser>
        <c:ser>
          <c:idx val="3"/>
          <c:order val="1"/>
          <c:tx>
            <c:strRef>
              <c:f>Sheet4!$W$14</c:f>
              <c:strCache>
                <c:ptCount val="1"/>
                <c:pt idx="0">
                  <c:v>Fair Share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Sheet4!$D$2:$D$13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2000</c:v>
                </c:pt>
              </c:numCache>
            </c:numRef>
          </c:cat>
          <c:val>
            <c:numRef>
              <c:f>Sheet4!$W$15:$W$26</c:f>
              <c:numCache>
                <c:formatCode>General</c:formatCode>
                <c:ptCount val="12"/>
                <c:pt idx="0">
                  <c:v>1.9073486328125</c:v>
                </c:pt>
                <c:pt idx="1">
                  <c:v>0.95367431640625</c:v>
                </c:pt>
                <c:pt idx="2">
                  <c:v>0.476837158203125</c:v>
                </c:pt>
                <c:pt idx="3">
                  <c:v>0.31789143880208331</c:v>
                </c:pt>
                <c:pt idx="4">
                  <c:v>0.2384185791015625</c:v>
                </c:pt>
                <c:pt idx="5">
                  <c:v>0.19073486328125</c:v>
                </c:pt>
                <c:pt idx="6">
                  <c:v>0.15894571940104166</c:v>
                </c:pt>
                <c:pt idx="7">
                  <c:v>0.13623918805803573</c:v>
                </c:pt>
                <c:pt idx="8">
                  <c:v>0.11920928955078125</c:v>
                </c:pt>
                <c:pt idx="9">
                  <c:v>0.10596381293402778</c:v>
                </c:pt>
                <c:pt idx="10">
                  <c:v>9.5367431640625E-2</c:v>
                </c:pt>
                <c:pt idx="11">
                  <c:v>4.76837158203125E-2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3D-4979-8813-62679DF2F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7386368"/>
        <c:axId val="647385384"/>
      </c:lineChart>
      <c:catAx>
        <c:axId val="647386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Flows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385384"/>
        <c:crosses val="autoZero"/>
        <c:auto val="1"/>
        <c:lblAlgn val="ctr"/>
        <c:lblOffset val="100"/>
        <c:noMultiLvlLbl val="0"/>
      </c:catAx>
      <c:valAx>
        <c:axId val="647385384"/>
        <c:scaling>
          <c:logBase val="10"/>
          <c:orientation val="minMax"/>
          <c:max val="5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38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976740764530626"/>
          <c:y val="0.19255809082782077"/>
          <c:w val="0.4805071060745344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RX Pipelined RPC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Linux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Sheet1!$A$16:$A$22</c:f>
              <c:numCache>
                <c:formatCode>General</c:formatCode>
                <c:ptCount val="7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0.24399999999999999</c:v>
                </c:pt>
                <c:pt idx="1">
                  <c:v>0.46399999999999997</c:v>
                </c:pt>
                <c:pt idx="2">
                  <c:v>0.88800000000000012</c:v>
                </c:pt>
                <c:pt idx="3">
                  <c:v>1.7120000000000002</c:v>
                </c:pt>
                <c:pt idx="4">
                  <c:v>3.2080000000000002</c:v>
                </c:pt>
                <c:pt idx="5">
                  <c:v>5.6960000000000006</c:v>
                </c:pt>
                <c:pt idx="6">
                  <c:v>9.0400000000000009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E8-45EA-99F4-6F541B755679}"/>
            </c:ext>
          </c:extLst>
        </c:ser>
        <c:ser>
          <c:idx val="1"/>
          <c:order val="1"/>
          <c:tx>
            <c:strRef>
              <c:f>Sheet1!$C$15</c:f>
              <c:strCache>
                <c:ptCount val="1"/>
                <c:pt idx="0">
                  <c:v>TAS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Sheet1!$A$16:$A$22</c:f>
              <c:numCache>
                <c:formatCode>General</c:formatCode>
                <c:ptCount val="7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</c:numCache>
            </c:numRef>
          </c:cat>
          <c:val>
            <c:numRef>
              <c:f>Sheet1!$C$16:$C$22</c:f>
              <c:numCache>
                <c:formatCode>General</c:formatCode>
                <c:ptCount val="7"/>
                <c:pt idx="0">
                  <c:v>1.1519999999999999</c:v>
                </c:pt>
                <c:pt idx="1">
                  <c:v>2.16</c:v>
                </c:pt>
                <c:pt idx="2">
                  <c:v>4.4560000000000004</c:v>
                </c:pt>
                <c:pt idx="3">
                  <c:v>6.9359999999999999</c:v>
                </c:pt>
                <c:pt idx="4">
                  <c:v>12.64</c:v>
                </c:pt>
                <c:pt idx="5">
                  <c:v>20.080000000000002</c:v>
                </c:pt>
                <c:pt idx="6">
                  <c:v>36.080000000000005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E8-45EA-99F4-6F541B755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1038520"/>
        <c:axId val="351045080"/>
      </c:lineChart>
      <c:catAx>
        <c:axId val="351038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Message size (B)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45080"/>
        <c:crosses val="autoZero"/>
        <c:auto val="1"/>
        <c:lblAlgn val="ctr"/>
        <c:lblOffset val="100"/>
        <c:noMultiLvlLbl val="0"/>
      </c:catAx>
      <c:valAx>
        <c:axId val="351045080"/>
        <c:scaling>
          <c:logBase val="4"/>
          <c:orientation val="minMax"/>
          <c:max val="64"/>
          <c:min val="0.156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Throughput (Gbps)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38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21084864391951"/>
          <c:y val="0.18113371245261009"/>
          <c:w val="0.2698005249343832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TX Pipelined RPC</a:t>
            </a:r>
            <a:r>
              <a:rPr lang="en-US" sz="1800" baseline="0"/>
              <a:t> Throughput</a:t>
            </a:r>
            <a:endParaRPr lang="en-US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Sheet1!$F$15</c:f>
              <c:strCache>
                <c:ptCount val="1"/>
                <c:pt idx="0">
                  <c:v>Linux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Sheet1!$E$16:$E$22</c:f>
              <c:numCache>
                <c:formatCode>General</c:formatCode>
                <c:ptCount val="7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</c:numCache>
            </c:numRef>
          </c:cat>
          <c:val>
            <c:numRef>
              <c:f>Sheet1!$F$16:$F$22</c:f>
              <c:numCache>
                <c:formatCode>General</c:formatCode>
                <c:ptCount val="7"/>
                <c:pt idx="0">
                  <c:v>8.6400000000000005E-2</c:v>
                </c:pt>
                <c:pt idx="1">
                  <c:v>0.1704</c:v>
                </c:pt>
                <c:pt idx="2">
                  <c:v>0.34400000000000003</c:v>
                </c:pt>
                <c:pt idx="3">
                  <c:v>0.68720000000000003</c:v>
                </c:pt>
                <c:pt idx="4">
                  <c:v>1.4720000000000002</c:v>
                </c:pt>
                <c:pt idx="5">
                  <c:v>3.5280000000000005</c:v>
                </c:pt>
                <c:pt idx="6">
                  <c:v>5.5920000000000005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B8-4E1C-8242-C479995D1333}"/>
            </c:ext>
          </c:extLst>
        </c:ser>
        <c:ser>
          <c:idx val="2"/>
          <c:order val="1"/>
          <c:tx>
            <c:strRef>
              <c:f>Sheet1!$H$15</c:f>
              <c:strCache>
                <c:ptCount val="1"/>
                <c:pt idx="0">
                  <c:v>TAS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Sheet1!$E$16:$E$22</c:f>
              <c:numCache>
                <c:formatCode>General</c:formatCode>
                <c:ptCount val="7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</c:numCache>
            </c:numRef>
          </c:cat>
          <c:val>
            <c:numRef>
              <c:f>Sheet1!$H$16:$H$22</c:f>
              <c:numCache>
                <c:formatCode>General</c:formatCode>
                <c:ptCount val="7"/>
                <c:pt idx="0">
                  <c:v>1.056</c:v>
                </c:pt>
                <c:pt idx="1">
                  <c:v>2.1120000000000001</c:v>
                </c:pt>
                <c:pt idx="2">
                  <c:v>3.8079999999999998</c:v>
                </c:pt>
                <c:pt idx="3">
                  <c:v>7.6640000000000006</c:v>
                </c:pt>
                <c:pt idx="4">
                  <c:v>13.280000000000001</c:v>
                </c:pt>
                <c:pt idx="5">
                  <c:v>23.680000000000003</c:v>
                </c:pt>
                <c:pt idx="6">
                  <c:v>33.839999999999996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B8-4E1C-8242-C479995D1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515376"/>
        <c:axId val="560511112"/>
      </c:lineChart>
      <c:catAx>
        <c:axId val="56051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Message size (B)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11112"/>
        <c:crosses val="autoZero"/>
        <c:auto val="1"/>
        <c:lblAlgn val="ctr"/>
        <c:lblOffset val="100"/>
        <c:noMultiLvlLbl val="0"/>
      </c:catAx>
      <c:valAx>
        <c:axId val="560511112"/>
        <c:scaling>
          <c:logBase val="4"/>
          <c:orientation val="minMax"/>
          <c:max val="64"/>
          <c:min val="0.156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Throughput</a:t>
                </a:r>
                <a:r>
                  <a:rPr lang="en-US" sz="1400" baseline="0" dirty="0"/>
                  <a:t> (</a:t>
                </a:r>
                <a:r>
                  <a:rPr lang="en-US" sz="1400" dirty="0"/>
                  <a:t>Gbps)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;\-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1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16355611257936"/>
          <c:y val="0.1787804337757013"/>
          <c:w val="0.2784797904803422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Sheet2!$J$4</c:f>
              <c:strCache>
                <c:ptCount val="1"/>
                <c:pt idx="0">
                  <c:v>TAS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Sheet2!$I$5:$I$11</c:f>
              <c:numCache>
                <c:formatCode>General</c:formatCode>
                <c:ptCount val="7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64</c:v>
                </c:pt>
                <c:pt idx="5">
                  <c:v>80</c:v>
                </c:pt>
                <c:pt idx="6">
                  <c:v>96</c:v>
                </c:pt>
              </c:numCache>
            </c:numRef>
          </c:cat>
          <c:val>
            <c:numRef>
              <c:f>Sheet2!$J$5:$J$11</c:f>
              <c:numCache>
                <c:formatCode>General</c:formatCode>
                <c:ptCount val="7"/>
                <c:pt idx="0">
                  <c:v>18.625851000000001</c:v>
                </c:pt>
                <c:pt idx="1">
                  <c:v>22.914794000000001</c:v>
                </c:pt>
                <c:pt idx="2">
                  <c:v>23.561506999999999</c:v>
                </c:pt>
                <c:pt idx="3">
                  <c:v>23.075854</c:v>
                </c:pt>
                <c:pt idx="4">
                  <c:v>22.737901999999998</c:v>
                </c:pt>
                <c:pt idx="5">
                  <c:v>22.9101</c:v>
                </c:pt>
                <c:pt idx="6">
                  <c:v>22.01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34-4048-AFC4-CA2931AC5CCB}"/>
            </c:ext>
          </c:extLst>
        </c:ser>
        <c:ser>
          <c:idx val="1"/>
          <c:order val="1"/>
          <c:tx>
            <c:strRef>
              <c:f>Sheet2!$K$4</c:f>
              <c:strCache>
                <c:ptCount val="1"/>
                <c:pt idx="0">
                  <c:v>IX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Sheet2!$I$5:$I$11</c:f>
              <c:numCache>
                <c:formatCode>General</c:formatCode>
                <c:ptCount val="7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64</c:v>
                </c:pt>
                <c:pt idx="5">
                  <c:v>80</c:v>
                </c:pt>
                <c:pt idx="6">
                  <c:v>96</c:v>
                </c:pt>
              </c:numCache>
            </c:numRef>
          </c:cat>
          <c:val>
            <c:numRef>
              <c:f>Sheet2!$K$5:$K$11</c:f>
              <c:numCache>
                <c:formatCode>General</c:formatCode>
                <c:ptCount val="7"/>
                <c:pt idx="0">
                  <c:v>19.65820313</c:v>
                </c:pt>
                <c:pt idx="1">
                  <c:v>23.07421875</c:v>
                </c:pt>
                <c:pt idx="2">
                  <c:v>21.85351563</c:v>
                </c:pt>
                <c:pt idx="3">
                  <c:v>19.5234375</c:v>
                </c:pt>
                <c:pt idx="4">
                  <c:v>10.33789063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34-4048-AFC4-CA2931AC5CCB}"/>
            </c:ext>
          </c:extLst>
        </c:ser>
        <c:ser>
          <c:idx val="2"/>
          <c:order val="2"/>
          <c:tx>
            <c:strRef>
              <c:f>Sheet2!$L$4</c:f>
              <c:strCache>
                <c:ptCount val="1"/>
                <c:pt idx="0">
                  <c:v>Linux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Sheet2!$I$5:$I$11</c:f>
              <c:numCache>
                <c:formatCode>General</c:formatCode>
                <c:ptCount val="7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64</c:v>
                </c:pt>
                <c:pt idx="5">
                  <c:v>80</c:v>
                </c:pt>
                <c:pt idx="6">
                  <c:v>96</c:v>
                </c:pt>
              </c:numCache>
            </c:numRef>
          </c:cat>
          <c:val>
            <c:numRef>
              <c:f>Sheet2!$L$5:$L$11</c:f>
              <c:numCache>
                <c:formatCode>General</c:formatCode>
                <c:ptCount val="7"/>
                <c:pt idx="0">
                  <c:v>3.6470609999999999</c:v>
                </c:pt>
                <c:pt idx="1">
                  <c:v>2.7107589999999999</c:v>
                </c:pt>
                <c:pt idx="2">
                  <c:v>2.4803579999999998</c:v>
                </c:pt>
                <c:pt idx="3">
                  <c:v>2.5062229999999999</c:v>
                </c:pt>
                <c:pt idx="4">
                  <c:v>2.44441</c:v>
                </c:pt>
                <c:pt idx="5">
                  <c:v>2.2621000000000002</c:v>
                </c:pt>
                <c:pt idx="6">
                  <c:v>2.21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34-4048-AFC4-CA2931AC5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5955120"/>
        <c:axId val="107451032"/>
      </c:lineChart>
      <c:catAx>
        <c:axId val="355955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Thousand connections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51032"/>
        <c:crosses val="autoZero"/>
        <c:auto val="1"/>
        <c:lblAlgn val="ctr"/>
        <c:lblOffset val="100"/>
        <c:noMultiLvlLbl val="0"/>
      </c:catAx>
      <c:valAx>
        <c:axId val="107451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Throughput (mOps)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5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131843538792263"/>
          <c:y val="0.47186620292929699"/>
          <c:w val="0.2691250697142305"/>
          <c:h val="5.9783021057423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KVS</a:t>
            </a:r>
            <a:r>
              <a:rPr lang="en-US" sz="2000" baseline="0"/>
              <a:t> Throughput</a:t>
            </a:r>
            <a:endParaRPr lang="en-US" sz="2000"/>
          </a:p>
        </c:rich>
      </c:tx>
      <c:layout>
        <c:manualLayout>
          <c:xMode val="edge"/>
          <c:yMode val="edge"/>
          <c:x val="0.37034265557618301"/>
          <c:y val="0.123851848962336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13280298195742"/>
          <c:y val="0.25806839876189214"/>
          <c:w val="0.8567613152907505"/>
          <c:h val="0.54200453678612925"/>
        </c:manualLayout>
      </c:layout>
      <c:lineChart>
        <c:grouping val="standar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IX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Sheet3!$B$2:$B$6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</c:numCache>
            </c:numRef>
          </c:cat>
          <c:val>
            <c:numRef>
              <c:f>Sheet3!$C$2:$C$6</c:f>
              <c:numCache>
                <c:formatCode>General</c:formatCode>
                <c:ptCount val="5"/>
                <c:pt idx="0">
                  <c:v>1.5</c:v>
                </c:pt>
                <c:pt idx="1">
                  <c:v>2.2999999999999998</c:v>
                </c:pt>
                <c:pt idx="2">
                  <c:v>5.9</c:v>
                </c:pt>
                <c:pt idx="3">
                  <c:v>9.3000000000000007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9F-4599-9551-19263734EB36}"/>
            </c:ext>
          </c:extLst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Linux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Sheet3!$B$2:$B$6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</c:numCache>
            </c:numRef>
          </c:cat>
          <c:val>
            <c:numRef>
              <c:f>Sheet3!$D$2:$D$6</c:f>
              <c:numCache>
                <c:formatCode>General</c:formatCode>
                <c:ptCount val="5"/>
                <c:pt idx="0">
                  <c:v>0.26</c:v>
                </c:pt>
                <c:pt idx="1">
                  <c:v>0.48</c:v>
                </c:pt>
                <c:pt idx="2">
                  <c:v>0.96</c:v>
                </c:pt>
                <c:pt idx="3">
                  <c:v>1.41</c:v>
                </c:pt>
                <c:pt idx="4">
                  <c:v>1.91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9F-4599-9551-19263734EB36}"/>
            </c:ext>
          </c:extLst>
        </c:ser>
        <c:ser>
          <c:idx val="3"/>
          <c:order val="2"/>
          <c:tx>
            <c:strRef>
              <c:f>Sheet3!$F$1</c:f>
              <c:strCache>
                <c:ptCount val="1"/>
                <c:pt idx="0">
                  <c:v>TAS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Sheet3!$B$2:$B$6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</c:numCache>
            </c:numRef>
          </c:cat>
          <c:val>
            <c:numRef>
              <c:f>Sheet3!$F$2:$F$6</c:f>
              <c:numCache>
                <c:formatCode>General</c:formatCode>
                <c:ptCount val="5"/>
                <c:pt idx="0">
                  <c:v>1.6</c:v>
                </c:pt>
                <c:pt idx="1">
                  <c:v>3</c:v>
                </c:pt>
                <c:pt idx="2">
                  <c:v>6.4</c:v>
                </c:pt>
                <c:pt idx="3">
                  <c:v>9.8000000000000007</c:v>
                </c:pt>
                <c:pt idx="4">
                  <c:v>12.3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9F-4599-9551-19263734E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958400"/>
        <c:axId val="557524640"/>
      </c:lineChart>
      <c:catAx>
        <c:axId val="355958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Server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24640"/>
        <c:crosses val="autoZero"/>
        <c:auto val="1"/>
        <c:lblAlgn val="ctr"/>
        <c:lblOffset val="100"/>
        <c:noMultiLvlLbl val="0"/>
      </c:catAx>
      <c:valAx>
        <c:axId val="55752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Throughput (mOps)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5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207355543307998"/>
          <c:y val="0.25009655876123515"/>
          <c:w val="0.6808011811023622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KVS</a:t>
            </a:r>
            <a:r>
              <a:rPr lang="en-US" sz="2000" baseline="0"/>
              <a:t> Throughput</a:t>
            </a:r>
            <a:endParaRPr lang="en-US" sz="2000"/>
          </a:p>
        </c:rich>
      </c:tx>
      <c:layout>
        <c:manualLayout>
          <c:xMode val="edge"/>
          <c:yMode val="edge"/>
          <c:x val="0.37034265557618301"/>
          <c:y val="0.123851848962336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13274180279704"/>
          <c:y val="0.26112263882315367"/>
          <c:w val="0.8567613152907505"/>
          <c:h val="0.54200453678612925"/>
        </c:manualLayout>
      </c:layout>
      <c:lineChart>
        <c:grouping val="standar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IX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Sheet3!$B$2:$B$6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</c:numCache>
            </c:numRef>
          </c:cat>
          <c:val>
            <c:numRef>
              <c:f>Sheet3!$C$2:$C$6</c:f>
              <c:numCache>
                <c:formatCode>General</c:formatCode>
                <c:ptCount val="5"/>
                <c:pt idx="0">
                  <c:v>1.5</c:v>
                </c:pt>
                <c:pt idx="1">
                  <c:v>2.2999999999999998</c:v>
                </c:pt>
                <c:pt idx="2">
                  <c:v>5.9</c:v>
                </c:pt>
                <c:pt idx="3">
                  <c:v>9.3000000000000007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DF-42C7-B340-277881E4A525}"/>
            </c:ext>
          </c:extLst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Linux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Sheet3!$B$2:$B$6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</c:numCache>
            </c:numRef>
          </c:cat>
          <c:val>
            <c:numRef>
              <c:f>Sheet3!$D$2:$D$6</c:f>
              <c:numCache>
                <c:formatCode>General</c:formatCode>
                <c:ptCount val="5"/>
                <c:pt idx="0">
                  <c:v>0.26</c:v>
                </c:pt>
                <c:pt idx="1">
                  <c:v>0.48</c:v>
                </c:pt>
                <c:pt idx="2">
                  <c:v>0.96</c:v>
                </c:pt>
                <c:pt idx="3">
                  <c:v>1.41</c:v>
                </c:pt>
                <c:pt idx="4">
                  <c:v>1.91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DF-42C7-B340-277881E4A525}"/>
            </c:ext>
          </c:extLst>
        </c:ser>
        <c:ser>
          <c:idx val="3"/>
          <c:order val="2"/>
          <c:tx>
            <c:strRef>
              <c:f>Sheet3!$F$1</c:f>
              <c:strCache>
                <c:ptCount val="1"/>
                <c:pt idx="0">
                  <c:v>TAS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Sheet3!$B$2:$B$6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</c:numCache>
            </c:numRef>
          </c:cat>
          <c:val>
            <c:numRef>
              <c:f>Sheet3!$F$2:$F$6</c:f>
              <c:numCache>
                <c:formatCode>General</c:formatCode>
                <c:ptCount val="5"/>
                <c:pt idx="0">
                  <c:v>1.6</c:v>
                </c:pt>
                <c:pt idx="1">
                  <c:v>3</c:v>
                </c:pt>
                <c:pt idx="2">
                  <c:v>6.4</c:v>
                </c:pt>
                <c:pt idx="3">
                  <c:v>9.8000000000000007</c:v>
                </c:pt>
                <c:pt idx="4">
                  <c:v>12.3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DF-42C7-B340-277881E4A525}"/>
            </c:ext>
          </c:extLst>
        </c:ser>
        <c:ser>
          <c:idx val="4"/>
          <c:order val="3"/>
          <c:tx>
            <c:strRef>
              <c:f>Sheet3!$G$1</c:f>
              <c:strCache>
                <c:ptCount val="1"/>
                <c:pt idx="0">
                  <c:v>TAS LL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Sheet3!$B$2:$B$6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</c:numCache>
            </c:numRef>
          </c:cat>
          <c:val>
            <c:numRef>
              <c:f>Sheet3!$G$2:$G$6</c:f>
              <c:numCache>
                <c:formatCode>General</c:formatCode>
                <c:ptCount val="5"/>
                <c:pt idx="0">
                  <c:v>2.5</c:v>
                </c:pt>
                <c:pt idx="1">
                  <c:v>4.3</c:v>
                </c:pt>
                <c:pt idx="2">
                  <c:v>8</c:v>
                </c:pt>
                <c:pt idx="3">
                  <c:v>11.3</c:v>
                </c:pt>
                <c:pt idx="4">
                  <c:v>13.8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DF-42C7-B340-277881E4A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958400"/>
        <c:axId val="557524640"/>
      </c:lineChart>
      <c:catAx>
        <c:axId val="355958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Server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24640"/>
        <c:crosses val="autoZero"/>
        <c:auto val="1"/>
        <c:lblAlgn val="ctr"/>
        <c:lblOffset val="100"/>
        <c:noMultiLvlLbl val="0"/>
      </c:catAx>
      <c:valAx>
        <c:axId val="55752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Throughput (mOps)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5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34223210829499"/>
          <c:y val="0.25574331164721548"/>
          <c:w val="0.23490568809495832"/>
          <c:h val="0.289795106103082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1"/>
          <c:order val="0"/>
          <c:tx>
            <c:strRef>
              <c:f>Sheet1!$I$4</c:f>
              <c:strCache>
                <c:ptCount val="1"/>
                <c:pt idx="0">
                  <c:v>TAS Serv + TAS Client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Sheet1!$A$5:$A$300</c:f>
              <c:numCache>
                <c:formatCode>General</c:formatCode>
                <c:ptCount val="29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</c:numCache>
            </c:numRef>
          </c:cat>
          <c:val>
            <c:numRef>
              <c:f>Sheet1!$I$5:$I$300</c:f>
              <c:numCache>
                <c:formatCode>General</c:formatCode>
                <c:ptCount val="2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1.0486827365061404E-6</c:v>
                </c:pt>
                <c:pt idx="13">
                  <c:v>7.5242986344315572E-5</c:v>
                </c:pt>
                <c:pt idx="14">
                  <c:v>1.9744074221569358E-3</c:v>
                </c:pt>
                <c:pt idx="15">
                  <c:v>2.1944682509990668E-2</c:v>
                </c:pt>
                <c:pt idx="16">
                  <c:v>0.17587825212902258</c:v>
                </c:pt>
                <c:pt idx="17">
                  <c:v>0.52156178222582383</c:v>
                </c:pt>
                <c:pt idx="18">
                  <c:v>0.75164796559481684</c:v>
                </c:pt>
                <c:pt idx="19">
                  <c:v>0.87963743891750779</c:v>
                </c:pt>
                <c:pt idx="20">
                  <c:v>0.93833541016210276</c:v>
                </c:pt>
                <c:pt idx="21">
                  <c:v>0.96104306179703847</c:v>
                </c:pt>
                <c:pt idx="22">
                  <c:v>0.97039432306087414</c:v>
                </c:pt>
                <c:pt idx="23">
                  <c:v>0.97457269455620932</c:v>
                </c:pt>
                <c:pt idx="24">
                  <c:v>0.97673638921230554</c:v>
                </c:pt>
                <c:pt idx="25">
                  <c:v>0.97853928457290695</c:v>
                </c:pt>
                <c:pt idx="26">
                  <c:v>0.98048092065954806</c:v>
                </c:pt>
                <c:pt idx="27">
                  <c:v>0.98249690835220749</c:v>
                </c:pt>
                <c:pt idx="28">
                  <c:v>0.98482854954855514</c:v>
                </c:pt>
                <c:pt idx="29">
                  <c:v>0.98755292242972448</c:v>
                </c:pt>
                <c:pt idx="30">
                  <c:v>0.99046023801427729</c:v>
                </c:pt>
                <c:pt idx="31">
                  <c:v>0.99322467057598118</c:v>
                </c:pt>
                <c:pt idx="32">
                  <c:v>0.9954952784370642</c:v>
                </c:pt>
                <c:pt idx="33">
                  <c:v>0.99715922333507856</c:v>
                </c:pt>
                <c:pt idx="34">
                  <c:v>0.99822526177087378</c:v>
                </c:pt>
                <c:pt idx="35">
                  <c:v>0.99877891382161221</c:v>
                </c:pt>
                <c:pt idx="36">
                  <c:v>0.99905130916241969</c:v>
                </c:pt>
                <c:pt idx="37">
                  <c:v>0.99917667918356901</c:v>
                </c:pt>
                <c:pt idx="38">
                  <c:v>0.99923005713485724</c:v>
                </c:pt>
                <c:pt idx="39">
                  <c:v>0.99926062623662637</c:v>
                </c:pt>
                <c:pt idx="40">
                  <c:v>0.9992790830527889</c:v>
                </c:pt>
                <c:pt idx="41">
                  <c:v>0.99929192941631106</c:v>
                </c:pt>
                <c:pt idx="42">
                  <c:v>0.9992987982882352</c:v>
                </c:pt>
                <c:pt idx="43">
                  <c:v>0.99930545742361199</c:v>
                </c:pt>
                <c:pt idx="44">
                  <c:v>0.99930933754973705</c:v>
                </c:pt>
                <c:pt idx="45">
                  <c:v>0.99931190682244153</c:v>
                </c:pt>
                <c:pt idx="46">
                  <c:v>0.99931353228068309</c:v>
                </c:pt>
                <c:pt idx="47">
                  <c:v>0.99931599668511384</c:v>
                </c:pt>
                <c:pt idx="48">
                  <c:v>0.99931882812850248</c:v>
                </c:pt>
                <c:pt idx="49">
                  <c:v>0.99932019141605988</c:v>
                </c:pt>
                <c:pt idx="50">
                  <c:v>0.99932291799117479</c:v>
                </c:pt>
                <c:pt idx="51">
                  <c:v>0.99932491048837413</c:v>
                </c:pt>
                <c:pt idx="52">
                  <c:v>0.99932863331208877</c:v>
                </c:pt>
                <c:pt idx="53">
                  <c:v>0.99933183179443508</c:v>
                </c:pt>
                <c:pt idx="54">
                  <c:v>0.99933571192056014</c:v>
                </c:pt>
                <c:pt idx="55">
                  <c:v>0.99934100776837953</c:v>
                </c:pt>
                <c:pt idx="56">
                  <c:v>0.9993480339427141</c:v>
                </c:pt>
                <c:pt idx="57">
                  <c:v>0.99935700018011131</c:v>
                </c:pt>
                <c:pt idx="58">
                  <c:v>0.99937341206493757</c:v>
                </c:pt>
                <c:pt idx="59">
                  <c:v>0.9993936516417522</c:v>
                </c:pt>
                <c:pt idx="60">
                  <c:v>0.99941420582338769</c:v>
                </c:pt>
                <c:pt idx="61">
                  <c:v>0.99944393597896763</c:v>
                </c:pt>
                <c:pt idx="62">
                  <c:v>0.9994769170510307</c:v>
                </c:pt>
                <c:pt idx="63">
                  <c:v>0.99952468454967858</c:v>
                </c:pt>
                <c:pt idx="64">
                  <c:v>0.9995717704045477</c:v>
                </c:pt>
                <c:pt idx="65">
                  <c:v>0.99961974763974293</c:v>
                </c:pt>
                <c:pt idx="66">
                  <c:v>0.99966499829982314</c:v>
                </c:pt>
                <c:pt idx="67">
                  <c:v>0.99970689317514649</c:v>
                </c:pt>
                <c:pt idx="68">
                  <c:v>0.99974197161268263</c:v>
                </c:pt>
                <c:pt idx="69">
                  <c:v>0.99977563432852457</c:v>
                </c:pt>
                <c:pt idx="70">
                  <c:v>0.99980510231342035</c:v>
                </c:pt>
                <c:pt idx="71">
                  <c:v>0.99983095234287522</c:v>
                </c:pt>
                <c:pt idx="72">
                  <c:v>0.99985397092894157</c:v>
                </c:pt>
                <c:pt idx="73">
                  <c:v>0.99987452511057706</c:v>
                </c:pt>
                <c:pt idx="74">
                  <c:v>0.9998903602198983</c:v>
                </c:pt>
                <c:pt idx="75">
                  <c:v>0.99990698184127191</c:v>
                </c:pt>
                <c:pt idx="76">
                  <c:v>0.99992176826785661</c:v>
                </c:pt>
                <c:pt idx="77">
                  <c:v>0.9999311015442115</c:v>
                </c:pt>
                <c:pt idx="78">
                  <c:v>0.99994122133261887</c:v>
                </c:pt>
                <c:pt idx="79">
                  <c:v>0.99995107895034196</c:v>
                </c:pt>
                <c:pt idx="80">
                  <c:v>0.9999606219632442</c:v>
                </c:pt>
                <c:pt idx="81">
                  <c:v>0.99996817247894709</c:v>
                </c:pt>
                <c:pt idx="82">
                  <c:v>0.99997698141393365</c:v>
                </c:pt>
                <c:pt idx="83">
                  <c:v>0.99998285403725817</c:v>
                </c:pt>
                <c:pt idx="84">
                  <c:v>0.99998620982201492</c:v>
                </c:pt>
                <c:pt idx="85">
                  <c:v>0.99998940830436134</c:v>
                </c:pt>
                <c:pt idx="86">
                  <c:v>0.9999915056698343</c:v>
                </c:pt>
                <c:pt idx="87">
                  <c:v>0.99999344573289684</c:v>
                </c:pt>
                <c:pt idx="88">
                  <c:v>0.99999533336182256</c:v>
                </c:pt>
                <c:pt idx="89">
                  <c:v>0.99999627717628536</c:v>
                </c:pt>
                <c:pt idx="90">
                  <c:v>0.9999973258590219</c:v>
                </c:pt>
                <c:pt idx="91">
                  <c:v>0.99999790263452704</c:v>
                </c:pt>
                <c:pt idx="92">
                  <c:v>0.99999832210762163</c:v>
                </c:pt>
                <c:pt idx="93">
                  <c:v>0.99999879401485303</c:v>
                </c:pt>
                <c:pt idx="94">
                  <c:v>0.99999900375140027</c:v>
                </c:pt>
                <c:pt idx="95">
                  <c:v>0.99999921348794762</c:v>
                </c:pt>
                <c:pt idx="96">
                  <c:v>0.99999921348794762</c:v>
                </c:pt>
                <c:pt idx="97">
                  <c:v>0.99999921348794762</c:v>
                </c:pt>
                <c:pt idx="98">
                  <c:v>0.99999926592208443</c:v>
                </c:pt>
                <c:pt idx="99">
                  <c:v>0.99999926592208443</c:v>
                </c:pt>
                <c:pt idx="100">
                  <c:v>0.99999926592208443</c:v>
                </c:pt>
                <c:pt idx="101">
                  <c:v>0.99999926592208443</c:v>
                </c:pt>
                <c:pt idx="102">
                  <c:v>0.99999926592208443</c:v>
                </c:pt>
                <c:pt idx="103">
                  <c:v>0.99999926592208443</c:v>
                </c:pt>
                <c:pt idx="104">
                  <c:v>0.99999926592208443</c:v>
                </c:pt>
                <c:pt idx="105">
                  <c:v>0.99999926592208443</c:v>
                </c:pt>
                <c:pt idx="106">
                  <c:v>0.99999926592208443</c:v>
                </c:pt>
                <c:pt idx="107">
                  <c:v>0.99999926592208443</c:v>
                </c:pt>
                <c:pt idx="108">
                  <c:v>0.99999942322449498</c:v>
                </c:pt>
                <c:pt idx="109">
                  <c:v>0.99999947565863179</c:v>
                </c:pt>
                <c:pt idx="110">
                  <c:v>0.99999947565863179</c:v>
                </c:pt>
                <c:pt idx="111">
                  <c:v>0.9999995280927686</c:v>
                </c:pt>
                <c:pt idx="112">
                  <c:v>0.99999979026345265</c:v>
                </c:pt>
                <c:pt idx="113">
                  <c:v>0.99999979026345265</c:v>
                </c:pt>
                <c:pt idx="114">
                  <c:v>0.99999979026345265</c:v>
                </c:pt>
                <c:pt idx="115">
                  <c:v>0.99999979026345265</c:v>
                </c:pt>
                <c:pt idx="116">
                  <c:v>0.99999979026345265</c:v>
                </c:pt>
                <c:pt idx="117">
                  <c:v>0.99999979026345265</c:v>
                </c:pt>
                <c:pt idx="118">
                  <c:v>0.99999979026345265</c:v>
                </c:pt>
                <c:pt idx="119">
                  <c:v>0.99999979026345265</c:v>
                </c:pt>
                <c:pt idx="120">
                  <c:v>0.99999994756586319</c:v>
                </c:pt>
                <c:pt idx="121">
                  <c:v>0.99999994756586319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3-4B90-A2DC-C90FDF54C215}"/>
            </c:ext>
          </c:extLst>
        </c:ser>
        <c:ser>
          <c:idx val="3"/>
          <c:order val="1"/>
          <c:tx>
            <c:strRef>
              <c:f>Sheet1!$S$4</c:f>
              <c:strCache>
                <c:ptCount val="1"/>
                <c:pt idx="0">
                  <c:v>Linux Serv + TAS Client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Sheet1!$A$5:$A$300</c:f>
              <c:numCache>
                <c:formatCode>General</c:formatCode>
                <c:ptCount val="29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</c:numCache>
            </c:numRef>
          </c:cat>
          <c:val>
            <c:numRef>
              <c:f>Sheet1!$S$5:$S$300</c:f>
              <c:numCache>
                <c:formatCode>General</c:formatCode>
                <c:ptCount val="2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2.8201433817298137E-7</c:v>
                </c:pt>
                <c:pt idx="20">
                  <c:v>5.6402867634596274E-7</c:v>
                </c:pt>
                <c:pt idx="21">
                  <c:v>2.5381290435568326E-6</c:v>
                </c:pt>
                <c:pt idx="22">
                  <c:v>6.486329777978572E-6</c:v>
                </c:pt>
                <c:pt idx="23">
                  <c:v>1.21266165414382E-5</c:v>
                </c:pt>
                <c:pt idx="24">
                  <c:v>2.5381290435568326E-5</c:v>
                </c:pt>
                <c:pt idx="25">
                  <c:v>5.0198552194790689E-5</c:v>
                </c:pt>
                <c:pt idx="26">
                  <c:v>9.1936674244391935E-5</c:v>
                </c:pt>
                <c:pt idx="27">
                  <c:v>1.6413234481667518E-4</c:v>
                </c:pt>
                <c:pt idx="28">
                  <c:v>2.8511649589288418E-4</c:v>
                </c:pt>
                <c:pt idx="29">
                  <c:v>4.8139847526127924E-4</c:v>
                </c:pt>
                <c:pt idx="30">
                  <c:v>8.5450344466413359E-4</c:v>
                </c:pt>
                <c:pt idx="31">
                  <c:v>1.2865494107451411E-3</c:v>
                </c:pt>
                <c:pt idx="32">
                  <c:v>1.9715622381673127E-3</c:v>
                </c:pt>
                <c:pt idx="33">
                  <c:v>2.5195160972374159E-3</c:v>
                </c:pt>
                <c:pt idx="34">
                  <c:v>3.0674699563075186E-3</c:v>
                </c:pt>
                <c:pt idx="35">
                  <c:v>3.6904396293316343E-3</c:v>
                </c:pt>
                <c:pt idx="36">
                  <c:v>4.4019618045420669E-3</c:v>
                </c:pt>
                <c:pt idx="37">
                  <c:v>5.2011904389242958E-3</c:v>
                </c:pt>
                <c:pt idx="38">
                  <c:v>6.0884075468164954E-3</c:v>
                </c:pt>
                <c:pt idx="39">
                  <c:v>7.0709455010111626E-3</c:v>
                </c:pt>
                <c:pt idx="40">
                  <c:v>8.0760446022596685E-3</c:v>
                </c:pt>
                <c:pt idx="41">
                  <c:v>9.2117163420822636E-3</c:v>
                </c:pt>
                <c:pt idx="42">
                  <c:v>1.0393074404688884E-2</c:v>
                </c:pt>
                <c:pt idx="43">
                  <c:v>1.1691750431975463E-2</c:v>
                </c:pt>
                <c:pt idx="44">
                  <c:v>1.3140176072831895E-2</c:v>
                </c:pt>
                <c:pt idx="45">
                  <c:v>1.4660233355584265E-2</c:v>
                </c:pt>
                <c:pt idx="46">
                  <c:v>1.6313401405954282E-2</c:v>
                </c:pt>
                <c:pt idx="47">
                  <c:v>1.8116601084232326E-2</c:v>
                </c:pt>
                <c:pt idx="48">
                  <c:v>2.0067294261374838E-2</c:v>
                </c:pt>
                <c:pt idx="49">
                  <c:v>2.2141791732975289E-2</c:v>
                </c:pt>
                <c:pt idx="50">
                  <c:v>2.4223339563030064E-2</c:v>
                </c:pt>
                <c:pt idx="51">
                  <c:v>2.6450970820258445E-2</c:v>
                </c:pt>
                <c:pt idx="52">
                  <c:v>2.8761232278571507E-2</c:v>
                </c:pt>
                <c:pt idx="53">
                  <c:v>3.1153559909292909E-2</c:v>
                </c:pt>
                <c:pt idx="54">
                  <c:v>3.3512327833771727E-2</c:v>
                </c:pt>
                <c:pt idx="55">
                  <c:v>3.5902681364125916E-2</c:v>
                </c:pt>
                <c:pt idx="56">
                  <c:v>3.8322646399988267E-2</c:v>
                </c:pt>
                <c:pt idx="57">
                  <c:v>4.0808320776644924E-2</c:v>
                </c:pt>
                <c:pt idx="58">
                  <c:v>4.3309505941901097E-2</c:v>
                </c:pt>
                <c:pt idx="59">
                  <c:v>4.589783353765272E-2</c:v>
                </c:pt>
                <c:pt idx="60">
                  <c:v>4.8498851778622128E-2</c:v>
                </c:pt>
                <c:pt idx="61">
                  <c:v>5.1888664123461367E-2</c:v>
                </c:pt>
                <c:pt idx="62">
                  <c:v>5.7474522119653607E-2</c:v>
                </c:pt>
                <c:pt idx="63">
                  <c:v>6.8830675489203227E-2</c:v>
                </c:pt>
                <c:pt idx="64">
                  <c:v>7.5205327589265292E-2</c:v>
                </c:pt>
                <c:pt idx="65">
                  <c:v>8.1395824326500402E-2</c:v>
                </c:pt>
                <c:pt idx="66">
                  <c:v>8.6007040769966833E-2</c:v>
                </c:pt>
                <c:pt idx="67">
                  <c:v>9.0685376625918412E-2</c:v>
                </c:pt>
                <c:pt idx="68">
                  <c:v>9.5477082245815539E-2</c:v>
                </c:pt>
                <c:pt idx="69">
                  <c:v>0.10038497777303994</c:v>
                </c:pt>
                <c:pt idx="70">
                  <c:v>0.10550240995352686</c:v>
                </c:pt>
                <c:pt idx="71">
                  <c:v>0.11066581047113597</c:v>
                </c:pt>
                <c:pt idx="72">
                  <c:v>0.11593524837989813</c:v>
                </c:pt>
                <c:pt idx="73">
                  <c:v>0.12125855102725133</c:v>
                </c:pt>
                <c:pt idx="74">
                  <c:v>0.12672145077200014</c:v>
                </c:pt>
                <c:pt idx="75">
                  <c:v>0.13232845984355537</c:v>
                </c:pt>
                <c:pt idx="76">
                  <c:v>0.13796169624856067</c:v>
                </c:pt>
                <c:pt idx="77">
                  <c:v>0.14370548227412977</c:v>
                </c:pt>
                <c:pt idx="78">
                  <c:v>0.14971492580625784</c:v>
                </c:pt>
                <c:pt idx="79">
                  <c:v>0.15621817644452679</c:v>
                </c:pt>
                <c:pt idx="80">
                  <c:v>0.16321438814592212</c:v>
                </c:pt>
                <c:pt idx="81">
                  <c:v>0.17053181417849647</c:v>
                </c:pt>
                <c:pt idx="82">
                  <c:v>0.17823503582569145</c:v>
                </c:pt>
                <c:pt idx="83">
                  <c:v>0.18622873224120462</c:v>
                </c:pt>
                <c:pt idx="84">
                  <c:v>0.19464770627868261</c:v>
                </c:pt>
                <c:pt idx="85">
                  <c:v>0.20361999244765602</c:v>
                </c:pt>
                <c:pt idx="86">
                  <c:v>0.21351361945944056</c:v>
                </c:pt>
                <c:pt idx="87">
                  <c:v>0.22437540169417294</c:v>
                </c:pt>
                <c:pt idx="88">
                  <c:v>0.23599354638388526</c:v>
                </c:pt>
                <c:pt idx="89">
                  <c:v>0.24819348665324842</c:v>
                </c:pt>
                <c:pt idx="90">
                  <c:v>0.26097691458829148</c:v>
                </c:pt>
                <c:pt idx="91">
                  <c:v>0.2746190761830713</c:v>
                </c:pt>
                <c:pt idx="92">
                  <c:v>0.29108081713090456</c:v>
                </c:pt>
                <c:pt idx="93">
                  <c:v>0.31241153562729435</c:v>
                </c:pt>
                <c:pt idx="94">
                  <c:v>0.354769807206538</c:v>
                </c:pt>
                <c:pt idx="95">
                  <c:v>0.39170325097668618</c:v>
                </c:pt>
                <c:pt idx="96">
                  <c:v>0.47552919285522316</c:v>
                </c:pt>
                <c:pt idx="97">
                  <c:v>0.50888923294638144</c:v>
                </c:pt>
                <c:pt idx="98">
                  <c:v>0.53389290618313612</c:v>
                </c:pt>
                <c:pt idx="99">
                  <c:v>0.55479045065609223</c:v>
                </c:pt>
                <c:pt idx="100">
                  <c:v>0.57477455068770611</c:v>
                </c:pt>
                <c:pt idx="101">
                  <c:v>0.59409140479520262</c:v>
                </c:pt>
                <c:pt idx="102">
                  <c:v>0.61298692948146871</c:v>
                </c:pt>
                <c:pt idx="103">
                  <c:v>0.63127189312559029</c:v>
                </c:pt>
                <c:pt idx="104">
                  <c:v>0.64864736052910399</c:v>
                </c:pt>
                <c:pt idx="105">
                  <c:v>0.66482821519611701</c:v>
                </c:pt>
                <c:pt idx="106">
                  <c:v>0.67952229027228206</c:v>
                </c:pt>
                <c:pt idx="107">
                  <c:v>0.69320421588874426</c:v>
                </c:pt>
                <c:pt idx="108">
                  <c:v>0.7057933359447861</c:v>
                </c:pt>
                <c:pt idx="109">
                  <c:v>0.71755220578924672</c:v>
                </c:pt>
                <c:pt idx="110">
                  <c:v>0.72877327429081151</c:v>
                </c:pt>
                <c:pt idx="111">
                  <c:v>0.73937532132008654</c:v>
                </c:pt>
                <c:pt idx="112">
                  <c:v>0.74965671804685896</c:v>
                </c:pt>
                <c:pt idx="113">
                  <c:v>0.75939016091456124</c:v>
                </c:pt>
                <c:pt idx="114">
                  <c:v>0.76881536211064039</c:v>
                </c:pt>
                <c:pt idx="115">
                  <c:v>0.77804343528433673</c:v>
                </c:pt>
                <c:pt idx="116">
                  <c:v>0.78703630849999673</c:v>
                </c:pt>
                <c:pt idx="117">
                  <c:v>0.79577677888299192</c:v>
                </c:pt>
                <c:pt idx="118">
                  <c:v>0.80426738456236591</c:v>
                </c:pt>
                <c:pt idx="119">
                  <c:v>0.81256311833406236</c:v>
                </c:pt>
                <c:pt idx="120">
                  <c:v>0.82047164641944725</c:v>
                </c:pt>
                <c:pt idx="121">
                  <c:v>0.82801637600858902</c:v>
                </c:pt>
                <c:pt idx="122">
                  <c:v>0.83524355745294798</c:v>
                </c:pt>
                <c:pt idx="123">
                  <c:v>0.84247468709804141</c:v>
                </c:pt>
                <c:pt idx="124">
                  <c:v>0.84927800099212647</c:v>
                </c:pt>
                <c:pt idx="125">
                  <c:v>0.85697868451027792</c:v>
                </c:pt>
                <c:pt idx="126">
                  <c:v>0.86716363233339511</c:v>
                </c:pt>
                <c:pt idx="127">
                  <c:v>0.88686487198382136</c:v>
                </c:pt>
                <c:pt idx="128">
                  <c:v>0.89593642719983169</c:v>
                </c:pt>
                <c:pt idx="129">
                  <c:v>0.90754047117263537</c:v>
                </c:pt>
                <c:pt idx="130">
                  <c:v>0.91257696523806664</c:v>
                </c:pt>
                <c:pt idx="131">
                  <c:v>0.91627727536923431</c:v>
                </c:pt>
                <c:pt idx="132">
                  <c:v>0.9194332978277282</c:v>
                </c:pt>
                <c:pt idx="133">
                  <c:v>0.92254532604946704</c:v>
                </c:pt>
                <c:pt idx="134">
                  <c:v>0.92558205644291369</c:v>
                </c:pt>
                <c:pt idx="135">
                  <c:v>0.92870874941023751</c:v>
                </c:pt>
                <c:pt idx="136">
                  <c:v>0.93170007549523837</c:v>
                </c:pt>
                <c:pt idx="137">
                  <c:v>0.93462569223944481</c:v>
                </c:pt>
                <c:pt idx="138">
                  <c:v>0.93728480543407788</c:v>
                </c:pt>
                <c:pt idx="139">
                  <c:v>0.93985198195446651</c:v>
                </c:pt>
                <c:pt idx="140">
                  <c:v>0.94226828080393266</c:v>
                </c:pt>
                <c:pt idx="141">
                  <c:v>0.94459461707952153</c:v>
                </c:pt>
                <c:pt idx="142">
                  <c:v>0.94678558647278743</c:v>
                </c:pt>
                <c:pt idx="143">
                  <c:v>0.94888856739254335</c:v>
                </c:pt>
                <c:pt idx="144">
                  <c:v>0.95085477135828544</c:v>
                </c:pt>
                <c:pt idx="145">
                  <c:v>0.95269576095787867</c:v>
                </c:pt>
                <c:pt idx="146">
                  <c:v>0.95444199373984573</c:v>
                </c:pt>
                <c:pt idx="147">
                  <c:v>0.95613915602697075</c:v>
                </c:pt>
                <c:pt idx="148">
                  <c:v>0.9577514319983057</c:v>
                </c:pt>
                <c:pt idx="149">
                  <c:v>0.95940093386227943</c:v>
                </c:pt>
                <c:pt idx="150">
                  <c:v>0.96098444437112074</c:v>
                </c:pt>
                <c:pt idx="151">
                  <c:v>0.96243597216969701</c:v>
                </c:pt>
                <c:pt idx="152">
                  <c:v>0.96384971004695819</c:v>
                </c:pt>
                <c:pt idx="153">
                  <c:v>0.96519266232533796</c:v>
                </c:pt>
                <c:pt idx="154">
                  <c:v>0.96654548510555371</c:v>
                </c:pt>
                <c:pt idx="155">
                  <c:v>0.96785713379239624</c:v>
                </c:pt>
                <c:pt idx="156">
                  <c:v>0.9691518616189484</c:v>
                </c:pt>
                <c:pt idx="157">
                  <c:v>0.97049199375394646</c:v>
                </c:pt>
                <c:pt idx="158">
                  <c:v>0.97210229562491413</c:v>
                </c:pt>
                <c:pt idx="159">
                  <c:v>0.97499012244780547</c:v>
                </c:pt>
                <c:pt idx="160">
                  <c:v>0.97948007272585758</c:v>
                </c:pt>
                <c:pt idx="161">
                  <c:v>0.98090311707627842</c:v>
                </c:pt>
                <c:pt idx="162">
                  <c:v>0.98184589100879072</c:v>
                </c:pt>
                <c:pt idx="163">
                  <c:v>0.98264906784390726</c:v>
                </c:pt>
                <c:pt idx="164">
                  <c:v>0.98341473677204694</c:v>
                </c:pt>
                <c:pt idx="165">
                  <c:v>0.98407718845241532</c:v>
                </c:pt>
                <c:pt idx="166">
                  <c:v>0.98475909912211756</c:v>
                </c:pt>
                <c:pt idx="167">
                  <c:v>0.98537558246536372</c:v>
                </c:pt>
                <c:pt idx="168">
                  <c:v>0.98596978667589419</c:v>
                </c:pt>
                <c:pt idx="169">
                  <c:v>0.98652563693643314</c:v>
                </c:pt>
                <c:pt idx="170">
                  <c:v>0.98705695194955101</c:v>
                </c:pt>
                <c:pt idx="171">
                  <c:v>0.98755386121341182</c:v>
                </c:pt>
                <c:pt idx="172">
                  <c:v>0.98806966543793018</c:v>
                </c:pt>
                <c:pt idx="173">
                  <c:v>0.98851017183415635</c:v>
                </c:pt>
                <c:pt idx="174">
                  <c:v>0.98895885664618965</c:v>
                </c:pt>
                <c:pt idx="175">
                  <c:v>0.98938075009609638</c:v>
                </c:pt>
                <c:pt idx="176">
                  <c:v>0.98982041044930802</c:v>
                </c:pt>
                <c:pt idx="177">
                  <c:v>0.99023186936870244</c:v>
                </c:pt>
                <c:pt idx="178">
                  <c:v>0.99063768800133334</c:v>
                </c:pt>
                <c:pt idx="179">
                  <c:v>0.99099782031118022</c:v>
                </c:pt>
                <c:pt idx="180">
                  <c:v>0.99136866916587774</c:v>
                </c:pt>
                <c:pt idx="181">
                  <c:v>0.9917285194613864</c:v>
                </c:pt>
                <c:pt idx="182">
                  <c:v>0.99210106040211299</c:v>
                </c:pt>
                <c:pt idx="183">
                  <c:v>0.99247388335717768</c:v>
                </c:pt>
                <c:pt idx="184">
                  <c:v>0.99279819984607653</c:v>
                </c:pt>
                <c:pt idx="185">
                  <c:v>0.99309939115924528</c:v>
                </c:pt>
                <c:pt idx="186">
                  <c:v>0.99338140549741827</c:v>
                </c:pt>
                <c:pt idx="187">
                  <c:v>0.99366567595029665</c:v>
                </c:pt>
                <c:pt idx="188">
                  <c:v>0.99392907734215019</c:v>
                </c:pt>
                <c:pt idx="189">
                  <c:v>0.99420770750826515</c:v>
                </c:pt>
                <c:pt idx="190">
                  <c:v>0.99460393765339816</c:v>
                </c:pt>
                <c:pt idx="191">
                  <c:v>0.99516937640143499</c:v>
                </c:pt>
                <c:pt idx="192">
                  <c:v>0.99557152884766964</c:v>
                </c:pt>
                <c:pt idx="193">
                  <c:v>0.99616601507253832</c:v>
                </c:pt>
                <c:pt idx="194">
                  <c:v>0.99637357762543366</c:v>
                </c:pt>
                <c:pt idx="195">
                  <c:v>0.99654645241473372</c:v>
                </c:pt>
                <c:pt idx="196">
                  <c:v>0.99670579051580144</c:v>
                </c:pt>
                <c:pt idx="197">
                  <c:v>0.99685695020106213</c:v>
                </c:pt>
                <c:pt idx="198">
                  <c:v>0.9969849847105926</c:v>
                </c:pt>
                <c:pt idx="199">
                  <c:v>0.99714009259658776</c:v>
                </c:pt>
                <c:pt idx="200">
                  <c:v>0.99725825660428224</c:v>
                </c:pt>
                <c:pt idx="201">
                  <c:v>0.99738149687006383</c:v>
                </c:pt>
                <c:pt idx="202">
                  <c:v>0.99749176447628951</c:v>
                </c:pt>
                <c:pt idx="203">
                  <c:v>0.99760231409685329</c:v>
                </c:pt>
                <c:pt idx="204">
                  <c:v>0.99769425077109775</c:v>
                </c:pt>
                <c:pt idx="205">
                  <c:v>0.99778957161740012</c:v>
                </c:pt>
                <c:pt idx="206">
                  <c:v>0.9978648694456923</c:v>
                </c:pt>
                <c:pt idx="207">
                  <c:v>0.99794890971846795</c:v>
                </c:pt>
                <c:pt idx="208">
                  <c:v>0.99802787373315638</c:v>
                </c:pt>
                <c:pt idx="209">
                  <c:v>0.9981141701206373</c:v>
                </c:pt>
                <c:pt idx="210">
                  <c:v>0.99818016147576971</c:v>
                </c:pt>
                <c:pt idx="211">
                  <c:v>0.9982503830459748</c:v>
                </c:pt>
                <c:pt idx="212">
                  <c:v>0.99831270821471108</c:v>
                </c:pt>
                <c:pt idx="213">
                  <c:v>0.99838264777057795</c:v>
                </c:pt>
                <c:pt idx="214">
                  <c:v>0.99844892114004857</c:v>
                </c:pt>
                <c:pt idx="215">
                  <c:v>0.99851886069591556</c:v>
                </c:pt>
                <c:pt idx="216">
                  <c:v>0.99857075133413931</c:v>
                </c:pt>
                <c:pt idx="217">
                  <c:v>0.99861953981464324</c:v>
                </c:pt>
                <c:pt idx="218">
                  <c:v>0.99866776426647086</c:v>
                </c:pt>
                <c:pt idx="219">
                  <c:v>0.99872078296204736</c:v>
                </c:pt>
                <c:pt idx="220">
                  <c:v>0.99876618727049316</c:v>
                </c:pt>
                <c:pt idx="221">
                  <c:v>0.99880482323482289</c:v>
                </c:pt>
                <c:pt idx="222">
                  <c:v>0.99884684337121066</c:v>
                </c:pt>
                <c:pt idx="223">
                  <c:v>0.99892947357229533</c:v>
                </c:pt>
                <c:pt idx="224">
                  <c:v>0.99902451240425971</c:v>
                </c:pt>
                <c:pt idx="225">
                  <c:v>0.99908119728623246</c:v>
                </c:pt>
                <c:pt idx="226">
                  <c:v>0.99912998576673639</c:v>
                </c:pt>
                <c:pt idx="227">
                  <c:v>0.99916551957334609</c:v>
                </c:pt>
                <c:pt idx="228">
                  <c:v>0.99919231093547256</c:v>
                </c:pt>
                <c:pt idx="229">
                  <c:v>0.99922220445531895</c:v>
                </c:pt>
                <c:pt idx="230">
                  <c:v>0.99924730373141635</c:v>
                </c:pt>
                <c:pt idx="231">
                  <c:v>0.99927522315089545</c:v>
                </c:pt>
                <c:pt idx="232">
                  <c:v>0.99930088645566917</c:v>
                </c:pt>
                <c:pt idx="233">
                  <c:v>0.99931752530162143</c:v>
                </c:pt>
                <c:pt idx="234">
                  <c:v>0.99934741882146771</c:v>
                </c:pt>
                <c:pt idx="235">
                  <c:v>0.99936659579646347</c:v>
                </c:pt>
                <c:pt idx="236">
                  <c:v>0.99938379867109206</c:v>
                </c:pt>
                <c:pt idx="237">
                  <c:v>0.99940325766042593</c:v>
                </c:pt>
                <c:pt idx="238">
                  <c:v>0.9994176403916728</c:v>
                </c:pt>
                <c:pt idx="239">
                  <c:v>0.99943230513725778</c:v>
                </c:pt>
                <c:pt idx="240">
                  <c:v>0.99944555981115191</c:v>
                </c:pt>
                <c:pt idx="241">
                  <c:v>0.99945599434166432</c:v>
                </c:pt>
                <c:pt idx="242">
                  <c:v>0.99947094110158752</c:v>
                </c:pt>
                <c:pt idx="243">
                  <c:v>0.99948137563209993</c:v>
                </c:pt>
                <c:pt idx="244">
                  <c:v>0.99949801447805209</c:v>
                </c:pt>
                <c:pt idx="245">
                  <c:v>0.99950985908025536</c:v>
                </c:pt>
                <c:pt idx="246">
                  <c:v>0.99952311375414948</c:v>
                </c:pt>
                <c:pt idx="247">
                  <c:v>0.9995411626717926</c:v>
                </c:pt>
                <c:pt idx="248">
                  <c:v>0.99955244324531944</c:v>
                </c:pt>
                <c:pt idx="249">
                  <c:v>0.99956174971847922</c:v>
                </c:pt>
                <c:pt idx="250">
                  <c:v>0.99957528640671145</c:v>
                </c:pt>
                <c:pt idx="251">
                  <c:v>0.9995865669802384</c:v>
                </c:pt>
                <c:pt idx="252">
                  <c:v>0.99960433388354331</c:v>
                </c:pt>
                <c:pt idx="253">
                  <c:v>0.99961561445707026</c:v>
                </c:pt>
                <c:pt idx="254">
                  <c:v>0.99962886913096438</c:v>
                </c:pt>
                <c:pt idx="255">
                  <c:v>0.99964268783353483</c:v>
                </c:pt>
                <c:pt idx="256">
                  <c:v>0.99965876265081066</c:v>
                </c:pt>
                <c:pt idx="257">
                  <c:v>0.99967286336771932</c:v>
                </c:pt>
                <c:pt idx="258">
                  <c:v>0.99968583602727534</c:v>
                </c:pt>
                <c:pt idx="259">
                  <c:v>0.99969683458646408</c:v>
                </c:pt>
                <c:pt idx="260">
                  <c:v>0.99970670508830006</c:v>
                </c:pt>
                <c:pt idx="261">
                  <c:v>0.99971403746109255</c:v>
                </c:pt>
                <c:pt idx="262">
                  <c:v>0.99972165184822326</c:v>
                </c:pt>
                <c:pt idx="263">
                  <c:v>0.99972983026403028</c:v>
                </c:pt>
                <c:pt idx="264">
                  <c:v>0.99973772666549909</c:v>
                </c:pt>
                <c:pt idx="265">
                  <c:v>0.99974336695226262</c:v>
                </c:pt>
                <c:pt idx="266">
                  <c:v>0.99975380148277504</c:v>
                </c:pt>
                <c:pt idx="267">
                  <c:v>0.9997631079559347</c:v>
                </c:pt>
                <c:pt idx="268">
                  <c:v>0.99977100435740351</c:v>
                </c:pt>
                <c:pt idx="269">
                  <c:v>0.99977579860115251</c:v>
                </c:pt>
                <c:pt idx="270">
                  <c:v>0.99978397701695954</c:v>
                </c:pt>
                <c:pt idx="271">
                  <c:v>0.99979130938975203</c:v>
                </c:pt>
                <c:pt idx="272">
                  <c:v>0.99979525759048637</c:v>
                </c:pt>
                <c:pt idx="273">
                  <c:v>0.99979948780555905</c:v>
                </c:pt>
                <c:pt idx="274">
                  <c:v>0.99980428204930794</c:v>
                </c:pt>
                <c:pt idx="275">
                  <c:v>0.99981076837908589</c:v>
                </c:pt>
                <c:pt idx="276">
                  <c:v>0.99981415255114403</c:v>
                </c:pt>
                <c:pt idx="277">
                  <c:v>0.99982007485224567</c:v>
                </c:pt>
                <c:pt idx="278">
                  <c:v>0.99982402305298002</c:v>
                </c:pt>
                <c:pt idx="279">
                  <c:v>0.99982768923937626</c:v>
                </c:pt>
                <c:pt idx="280">
                  <c:v>0.99983248348312526</c:v>
                </c:pt>
                <c:pt idx="281">
                  <c:v>0.99983727772687414</c:v>
                </c:pt>
                <c:pt idx="282">
                  <c:v>0.99984066189893228</c:v>
                </c:pt>
                <c:pt idx="283">
                  <c:v>0.99984686621437202</c:v>
                </c:pt>
                <c:pt idx="284">
                  <c:v>0.99985391657282641</c:v>
                </c:pt>
                <c:pt idx="285">
                  <c:v>0.99986040290260436</c:v>
                </c:pt>
                <c:pt idx="286">
                  <c:v>0.99986519714635336</c:v>
                </c:pt>
                <c:pt idx="287">
                  <c:v>0.99987224750480763</c:v>
                </c:pt>
                <c:pt idx="288">
                  <c:v>0.99987478563385124</c:v>
                </c:pt>
                <c:pt idx="289">
                  <c:v>0.99988014390627644</c:v>
                </c:pt>
                <c:pt idx="290">
                  <c:v>0.99988268203532005</c:v>
                </c:pt>
                <c:pt idx="291">
                  <c:v>0.99988606620737808</c:v>
                </c:pt>
                <c:pt idx="292">
                  <c:v>0.99988945037943622</c:v>
                </c:pt>
                <c:pt idx="293">
                  <c:v>0.99989311656583246</c:v>
                </c:pt>
                <c:pt idx="294">
                  <c:v>0.99989537268053785</c:v>
                </c:pt>
                <c:pt idx="295">
                  <c:v>0.99989875685259588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53-4B90-A2DC-C90FDF54C215}"/>
            </c:ext>
          </c:extLst>
        </c:ser>
        <c:ser>
          <c:idx val="4"/>
          <c:order val="2"/>
          <c:tx>
            <c:strRef>
              <c:f>Sheet1!$AC$4</c:f>
              <c:strCache>
                <c:ptCount val="1"/>
                <c:pt idx="0">
                  <c:v>TAS Serv + Linux Client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Sheet1!$A$5:$A$300</c:f>
              <c:numCache>
                <c:formatCode>General</c:formatCode>
                <c:ptCount val="29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</c:numCache>
            </c:numRef>
          </c:cat>
          <c:val>
            <c:numRef>
              <c:f>Sheet1!$AC$5:$AC$300</c:f>
              <c:numCache>
                <c:formatCode>General</c:formatCode>
                <c:ptCount val="2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1.7361502950587426E-6</c:v>
                </c:pt>
                <c:pt idx="19">
                  <c:v>2.1100903586098564E-5</c:v>
                </c:pt>
                <c:pt idx="20">
                  <c:v>8.280101407203234E-5</c:v>
                </c:pt>
                <c:pt idx="21">
                  <c:v>2.8179054789030363E-4</c:v>
                </c:pt>
                <c:pt idx="22">
                  <c:v>9.4927356132904178E-4</c:v>
                </c:pt>
                <c:pt idx="23">
                  <c:v>2.8897553911139289E-3</c:v>
                </c:pt>
                <c:pt idx="24">
                  <c:v>6.5506286132793329E-3</c:v>
                </c:pt>
                <c:pt idx="25">
                  <c:v>1.125158941220762E-2</c:v>
                </c:pt>
                <c:pt idx="26">
                  <c:v>1.704872879743146E-2</c:v>
                </c:pt>
                <c:pt idx="27">
                  <c:v>2.3950059770312657E-2</c:v>
                </c:pt>
                <c:pt idx="28">
                  <c:v>3.2263548683190098E-2</c:v>
                </c:pt>
                <c:pt idx="29">
                  <c:v>4.1750942295572642E-2</c:v>
                </c:pt>
                <c:pt idx="30">
                  <c:v>5.1771734698606311E-2</c:v>
                </c:pt>
                <c:pt idx="31">
                  <c:v>6.1094861783071761E-2</c:v>
                </c:pt>
                <c:pt idx="32">
                  <c:v>6.9147794601667686E-2</c:v>
                </c:pt>
                <c:pt idx="33">
                  <c:v>7.5925725353577028E-2</c:v>
                </c:pt>
                <c:pt idx="34">
                  <c:v>8.2427074008481233E-2</c:v>
                </c:pt>
                <c:pt idx="35">
                  <c:v>8.9340558033427844E-2</c:v>
                </c:pt>
                <c:pt idx="36">
                  <c:v>9.7791603469683006E-2</c:v>
                </c:pt>
                <c:pt idx="37">
                  <c:v>0.11061614504921385</c:v>
                </c:pt>
                <c:pt idx="38">
                  <c:v>0.13513152206560217</c:v>
                </c:pt>
                <c:pt idx="39">
                  <c:v>0.15763162923949539</c:v>
                </c:pt>
                <c:pt idx="40">
                  <c:v>0.18485606846628883</c:v>
                </c:pt>
                <c:pt idx="41">
                  <c:v>0.20708173034354008</c:v>
                </c:pt>
                <c:pt idx="42">
                  <c:v>0.22966316948125565</c:v>
                </c:pt>
                <c:pt idx="43">
                  <c:v>0.25130588550943522</c:v>
                </c:pt>
                <c:pt idx="44">
                  <c:v>0.27391082945114548</c:v>
                </c:pt>
                <c:pt idx="45">
                  <c:v>0.30009665015142567</c:v>
                </c:pt>
                <c:pt idx="46">
                  <c:v>0.33599249235192408</c:v>
                </c:pt>
                <c:pt idx="47">
                  <c:v>0.39646968528002302</c:v>
                </c:pt>
                <c:pt idx="48">
                  <c:v>0.56022618566044025</c:v>
                </c:pt>
                <c:pt idx="49">
                  <c:v>0.79267587636526515</c:v>
                </c:pt>
                <c:pt idx="50">
                  <c:v>0.86829523796677566</c:v>
                </c:pt>
                <c:pt idx="51">
                  <c:v>0.90994721969552994</c:v>
                </c:pt>
                <c:pt idx="52">
                  <c:v>0.92806688612496735</c:v>
                </c:pt>
                <c:pt idx="53">
                  <c:v>0.93917891576345669</c:v>
                </c:pt>
                <c:pt idx="54">
                  <c:v>0.94751510818019269</c:v>
                </c:pt>
                <c:pt idx="55">
                  <c:v>0.95422532907059465</c:v>
                </c:pt>
                <c:pt idx="56">
                  <c:v>0.95962809523879478</c:v>
                </c:pt>
                <c:pt idx="57">
                  <c:v>0.96365356002292257</c:v>
                </c:pt>
                <c:pt idx="58">
                  <c:v>0.96679131780618444</c:v>
                </c:pt>
                <c:pt idx="59">
                  <c:v>0.96935280724150963</c:v>
                </c:pt>
                <c:pt idx="60">
                  <c:v>0.97144126249644258</c:v>
                </c:pt>
                <c:pt idx="61">
                  <c:v>0.97308152387520497</c:v>
                </c:pt>
                <c:pt idx="62">
                  <c:v>0.97442810875405705</c:v>
                </c:pt>
                <c:pt idx="63">
                  <c:v>0.97556261619686657</c:v>
                </c:pt>
                <c:pt idx="64">
                  <c:v>0.97655395801534517</c:v>
                </c:pt>
                <c:pt idx="65">
                  <c:v>0.9774355217151669</c:v>
                </c:pt>
                <c:pt idx="66">
                  <c:v>0.97826259700572837</c:v>
                </c:pt>
                <c:pt idx="67">
                  <c:v>0.97904333043841396</c:v>
                </c:pt>
                <c:pt idx="68">
                  <c:v>0.97975728885975122</c:v>
                </c:pt>
                <c:pt idx="69">
                  <c:v>0.98046296717968129</c:v>
                </c:pt>
                <c:pt idx="70">
                  <c:v>0.98114861299620681</c:v>
                </c:pt>
                <c:pt idx="71">
                  <c:v>0.98184387441436649</c:v>
                </c:pt>
                <c:pt idx="72">
                  <c:v>0.98255342568495474</c:v>
                </c:pt>
                <c:pt idx="73">
                  <c:v>0.9833165305146444</c:v>
                </c:pt>
                <c:pt idx="74">
                  <c:v>0.98406200674133804</c:v>
                </c:pt>
                <c:pt idx="75">
                  <c:v>0.98485556097620264</c:v>
                </c:pt>
                <c:pt idx="76">
                  <c:v>0.98566594251392692</c:v>
                </c:pt>
                <c:pt idx="77">
                  <c:v>0.98651064640748432</c:v>
                </c:pt>
                <c:pt idx="78">
                  <c:v>0.98736256200226746</c:v>
                </c:pt>
                <c:pt idx="79">
                  <c:v>0.98819631479396375</c:v>
                </c:pt>
                <c:pt idx="80">
                  <c:v>0.98902472558475207</c:v>
                </c:pt>
                <c:pt idx="81">
                  <c:v>0.98982402247059265</c:v>
                </c:pt>
                <c:pt idx="82">
                  <c:v>0.99060168425275619</c:v>
                </c:pt>
                <c:pt idx="83">
                  <c:v>0.9913486295296996</c:v>
                </c:pt>
                <c:pt idx="84">
                  <c:v>0.99204282254767773</c:v>
                </c:pt>
                <c:pt idx="85">
                  <c:v>0.99272018826279596</c:v>
                </c:pt>
                <c:pt idx="86">
                  <c:v>0.99333278221690635</c:v>
                </c:pt>
                <c:pt idx="87">
                  <c:v>0.99391839906643187</c:v>
                </c:pt>
                <c:pt idx="88">
                  <c:v>0.99446996066016979</c:v>
                </c:pt>
                <c:pt idx="89">
                  <c:v>0.99496035634351254</c:v>
                </c:pt>
                <c:pt idx="90">
                  <c:v>0.99541589547093146</c:v>
                </c:pt>
                <c:pt idx="91">
                  <c:v>0.99584512524387903</c:v>
                </c:pt>
                <c:pt idx="92">
                  <c:v>0.99625191861301354</c:v>
                </c:pt>
                <c:pt idx="93">
                  <c:v>0.99664655893008269</c:v>
                </c:pt>
                <c:pt idx="94">
                  <c:v>0.99700994854184077</c:v>
                </c:pt>
                <c:pt idx="95">
                  <c:v>0.99736332190189658</c:v>
                </c:pt>
                <c:pt idx="96">
                  <c:v>0.99774821306730876</c:v>
                </c:pt>
                <c:pt idx="97">
                  <c:v>0.99814298693440062</c:v>
                </c:pt>
                <c:pt idx="98">
                  <c:v>0.99857595610798378</c:v>
                </c:pt>
                <c:pt idx="99">
                  <c:v>0.99894655742096738</c:v>
                </c:pt>
                <c:pt idx="100">
                  <c:v>0.99920604511506739</c:v>
                </c:pt>
                <c:pt idx="101">
                  <c:v>0.99936323349178158</c:v>
                </c:pt>
                <c:pt idx="102">
                  <c:v>0.9994724774103475</c:v>
                </c:pt>
                <c:pt idx="103">
                  <c:v>0.99954739897308043</c:v>
                </c:pt>
                <c:pt idx="104">
                  <c:v>0.99960816423340748</c:v>
                </c:pt>
                <c:pt idx="105">
                  <c:v>0.99965504029137409</c:v>
                </c:pt>
                <c:pt idx="106">
                  <c:v>0.99969550594825118</c:v>
                </c:pt>
                <c:pt idx="107">
                  <c:v>0.99972515405328988</c:v>
                </c:pt>
                <c:pt idx="108">
                  <c:v>0.99975199760785194</c:v>
                </c:pt>
                <c:pt idx="109">
                  <c:v>0.99977536886182394</c:v>
                </c:pt>
                <c:pt idx="110">
                  <c:v>0.99979486716513766</c:v>
                </c:pt>
                <c:pt idx="111">
                  <c:v>0.99980955766763435</c:v>
                </c:pt>
                <c:pt idx="112">
                  <c:v>0.99982424817013094</c:v>
                </c:pt>
                <c:pt idx="113">
                  <c:v>0.99983559992206017</c:v>
                </c:pt>
                <c:pt idx="114">
                  <c:v>0.99984735232405753</c:v>
                </c:pt>
                <c:pt idx="115">
                  <c:v>0.99985857052596405</c:v>
                </c:pt>
                <c:pt idx="116">
                  <c:v>0.9998659157772124</c:v>
                </c:pt>
                <c:pt idx="117">
                  <c:v>0.99987286037839262</c:v>
                </c:pt>
                <c:pt idx="118">
                  <c:v>0.99987793527925506</c:v>
                </c:pt>
                <c:pt idx="119">
                  <c:v>0.99988608183063965</c:v>
                </c:pt>
                <c:pt idx="120">
                  <c:v>0.99989115673150208</c:v>
                </c:pt>
                <c:pt idx="121">
                  <c:v>0.99989609808234192</c:v>
                </c:pt>
                <c:pt idx="122">
                  <c:v>0.99990103943318165</c:v>
                </c:pt>
                <c:pt idx="123">
                  <c:v>0.99990437818374911</c:v>
                </c:pt>
                <c:pt idx="124">
                  <c:v>0.99990584723399878</c:v>
                </c:pt>
                <c:pt idx="125">
                  <c:v>0.99990718273422574</c:v>
                </c:pt>
                <c:pt idx="126">
                  <c:v>0.99990865178447541</c:v>
                </c:pt>
                <c:pt idx="127">
                  <c:v>0.99990972018465696</c:v>
                </c:pt>
                <c:pt idx="128">
                  <c:v>0.99991118923490663</c:v>
                </c:pt>
                <c:pt idx="129">
                  <c:v>0.99991145633495204</c:v>
                </c:pt>
                <c:pt idx="130">
                  <c:v>0.99991185698502005</c:v>
                </c:pt>
                <c:pt idx="131">
                  <c:v>0.99991212408506547</c:v>
                </c:pt>
                <c:pt idx="132">
                  <c:v>0.99991305893522442</c:v>
                </c:pt>
                <c:pt idx="133">
                  <c:v>0.99991372668533784</c:v>
                </c:pt>
                <c:pt idx="134">
                  <c:v>0.99991386023536055</c:v>
                </c:pt>
                <c:pt idx="135">
                  <c:v>0.99991439443545138</c:v>
                </c:pt>
                <c:pt idx="136">
                  <c:v>0.99991532928561022</c:v>
                </c:pt>
                <c:pt idx="137">
                  <c:v>0.99991586348570105</c:v>
                </c:pt>
                <c:pt idx="138">
                  <c:v>0.9999169318858826</c:v>
                </c:pt>
                <c:pt idx="139">
                  <c:v>0.99991733253595061</c:v>
                </c:pt>
                <c:pt idx="140">
                  <c:v>0.99991773318601873</c:v>
                </c:pt>
                <c:pt idx="141">
                  <c:v>0.99991840093613227</c:v>
                </c:pt>
                <c:pt idx="142">
                  <c:v>0.99991946933631382</c:v>
                </c:pt>
                <c:pt idx="143">
                  <c:v>0.99992027063644995</c:v>
                </c:pt>
                <c:pt idx="144">
                  <c:v>0.99992214033676774</c:v>
                </c:pt>
                <c:pt idx="145">
                  <c:v>0.99992334228697199</c:v>
                </c:pt>
                <c:pt idx="146">
                  <c:v>0.99992494488724437</c:v>
                </c:pt>
                <c:pt idx="147">
                  <c:v>0.999927749437721</c:v>
                </c:pt>
                <c:pt idx="148">
                  <c:v>0.9999297526880615</c:v>
                </c:pt>
                <c:pt idx="149">
                  <c:v>0.9999318894884246</c:v>
                </c:pt>
                <c:pt idx="150">
                  <c:v>0.99993415983881051</c:v>
                </c:pt>
                <c:pt idx="151">
                  <c:v>0.99993496113894664</c:v>
                </c:pt>
                <c:pt idx="152">
                  <c:v>0.99993522823899206</c:v>
                </c:pt>
                <c:pt idx="153">
                  <c:v>0.99993562888906018</c:v>
                </c:pt>
                <c:pt idx="154">
                  <c:v>0.99993602953912819</c:v>
                </c:pt>
                <c:pt idx="155">
                  <c:v>0.99993643018919631</c:v>
                </c:pt>
                <c:pt idx="156">
                  <c:v>0.99993669728924173</c:v>
                </c:pt>
                <c:pt idx="157">
                  <c:v>0.99993709793930985</c:v>
                </c:pt>
                <c:pt idx="158">
                  <c:v>0.99993749858937786</c:v>
                </c:pt>
                <c:pt idx="159">
                  <c:v>0.99993763213940057</c:v>
                </c:pt>
                <c:pt idx="160">
                  <c:v>0.99993803278946869</c:v>
                </c:pt>
                <c:pt idx="161">
                  <c:v>0.9999381663394914</c:v>
                </c:pt>
                <c:pt idx="162">
                  <c:v>0.99993856698955941</c:v>
                </c:pt>
                <c:pt idx="163">
                  <c:v>0.99993883408960482</c:v>
                </c:pt>
                <c:pt idx="164">
                  <c:v>0.99993923473967294</c:v>
                </c:pt>
                <c:pt idx="165">
                  <c:v>0.99993950183971836</c:v>
                </c:pt>
                <c:pt idx="166">
                  <c:v>0.99994003603980908</c:v>
                </c:pt>
                <c:pt idx="167">
                  <c:v>0.99994057023989991</c:v>
                </c:pt>
                <c:pt idx="168">
                  <c:v>0.99994083733994532</c:v>
                </c:pt>
                <c:pt idx="169">
                  <c:v>0.99994083733994532</c:v>
                </c:pt>
                <c:pt idx="170">
                  <c:v>0.99994097088996803</c:v>
                </c:pt>
                <c:pt idx="171">
                  <c:v>0.99994110443999074</c:v>
                </c:pt>
                <c:pt idx="172">
                  <c:v>0.99994150509005875</c:v>
                </c:pt>
                <c:pt idx="173">
                  <c:v>0.99994150509005875</c:v>
                </c:pt>
                <c:pt idx="174">
                  <c:v>0.99994150509005875</c:v>
                </c:pt>
                <c:pt idx="175">
                  <c:v>0.99994177219010416</c:v>
                </c:pt>
                <c:pt idx="176">
                  <c:v>0.99994177219010416</c:v>
                </c:pt>
                <c:pt idx="177">
                  <c:v>0.99994177219010416</c:v>
                </c:pt>
                <c:pt idx="178">
                  <c:v>0.99994190574012687</c:v>
                </c:pt>
                <c:pt idx="179">
                  <c:v>0.99994190574012687</c:v>
                </c:pt>
                <c:pt idx="180">
                  <c:v>0.99994190574012687</c:v>
                </c:pt>
                <c:pt idx="181">
                  <c:v>0.99994203929014958</c:v>
                </c:pt>
                <c:pt idx="182">
                  <c:v>0.99994203929014958</c:v>
                </c:pt>
                <c:pt idx="183">
                  <c:v>0.99994203929014958</c:v>
                </c:pt>
                <c:pt idx="184">
                  <c:v>0.99994217284017228</c:v>
                </c:pt>
                <c:pt idx="185">
                  <c:v>0.99994217284017228</c:v>
                </c:pt>
                <c:pt idx="186">
                  <c:v>0.99994230639019499</c:v>
                </c:pt>
                <c:pt idx="187">
                  <c:v>0.99994230639019499</c:v>
                </c:pt>
                <c:pt idx="188">
                  <c:v>0.99994230639019499</c:v>
                </c:pt>
                <c:pt idx="189">
                  <c:v>0.99994230639019499</c:v>
                </c:pt>
                <c:pt idx="190">
                  <c:v>0.99994230639019499</c:v>
                </c:pt>
                <c:pt idx="191">
                  <c:v>0.99994230639019499</c:v>
                </c:pt>
                <c:pt idx="192">
                  <c:v>0.99994230639019499</c:v>
                </c:pt>
                <c:pt idx="193">
                  <c:v>0.9999424399402177</c:v>
                </c:pt>
                <c:pt idx="194">
                  <c:v>0.99994257349024041</c:v>
                </c:pt>
                <c:pt idx="195">
                  <c:v>0.99994257349024041</c:v>
                </c:pt>
                <c:pt idx="196">
                  <c:v>0.99994257349024041</c:v>
                </c:pt>
                <c:pt idx="197">
                  <c:v>0.99994257349024041</c:v>
                </c:pt>
                <c:pt idx="198">
                  <c:v>0.99994257349024041</c:v>
                </c:pt>
                <c:pt idx="199">
                  <c:v>0.99994257349024041</c:v>
                </c:pt>
                <c:pt idx="200">
                  <c:v>0.99994257349024041</c:v>
                </c:pt>
                <c:pt idx="201">
                  <c:v>0.99994257349024041</c:v>
                </c:pt>
                <c:pt idx="202">
                  <c:v>0.99994257349024041</c:v>
                </c:pt>
                <c:pt idx="203">
                  <c:v>0.99994270704026311</c:v>
                </c:pt>
                <c:pt idx="204">
                  <c:v>0.99994270704026311</c:v>
                </c:pt>
                <c:pt idx="205">
                  <c:v>0.99994270704026311</c:v>
                </c:pt>
                <c:pt idx="206">
                  <c:v>0.99994270704026311</c:v>
                </c:pt>
                <c:pt idx="207">
                  <c:v>0.99994284059028571</c:v>
                </c:pt>
                <c:pt idx="208">
                  <c:v>0.99994284059028571</c:v>
                </c:pt>
                <c:pt idx="209">
                  <c:v>0.99994284059028571</c:v>
                </c:pt>
                <c:pt idx="210">
                  <c:v>0.99994297414030842</c:v>
                </c:pt>
                <c:pt idx="211">
                  <c:v>0.99994310769033112</c:v>
                </c:pt>
                <c:pt idx="212">
                  <c:v>0.99994310769033112</c:v>
                </c:pt>
                <c:pt idx="213">
                  <c:v>0.99994337479037654</c:v>
                </c:pt>
                <c:pt idx="214">
                  <c:v>0.99994364189042195</c:v>
                </c:pt>
                <c:pt idx="215">
                  <c:v>0.99994364189042195</c:v>
                </c:pt>
                <c:pt idx="216">
                  <c:v>0.99994390899046737</c:v>
                </c:pt>
                <c:pt idx="217">
                  <c:v>0.99994404254049007</c:v>
                </c:pt>
                <c:pt idx="218">
                  <c:v>0.99994417609051278</c:v>
                </c:pt>
                <c:pt idx="219">
                  <c:v>0.99994430964053538</c:v>
                </c:pt>
                <c:pt idx="220">
                  <c:v>0.9999447102906035</c:v>
                </c:pt>
                <c:pt idx="221">
                  <c:v>0.99994484384062621</c:v>
                </c:pt>
                <c:pt idx="222">
                  <c:v>0.99994497739064891</c:v>
                </c:pt>
                <c:pt idx="223">
                  <c:v>0.99994511094067162</c:v>
                </c:pt>
                <c:pt idx="224">
                  <c:v>0.99994511094067162</c:v>
                </c:pt>
                <c:pt idx="225">
                  <c:v>0.99994511094067162</c:v>
                </c:pt>
                <c:pt idx="226">
                  <c:v>0.99994564514076234</c:v>
                </c:pt>
                <c:pt idx="227">
                  <c:v>0.99994644644089858</c:v>
                </c:pt>
                <c:pt idx="228">
                  <c:v>0.99994684709096671</c:v>
                </c:pt>
                <c:pt idx="229">
                  <c:v>0.99994738129105742</c:v>
                </c:pt>
                <c:pt idx="230">
                  <c:v>0.99994791549114825</c:v>
                </c:pt>
                <c:pt idx="231">
                  <c:v>0.99994885034130709</c:v>
                </c:pt>
                <c:pt idx="232">
                  <c:v>0.99994938454139792</c:v>
                </c:pt>
                <c:pt idx="233">
                  <c:v>0.99995005229151135</c:v>
                </c:pt>
                <c:pt idx="234">
                  <c:v>0.99995138779173831</c:v>
                </c:pt>
                <c:pt idx="235">
                  <c:v>0.99995205554185185</c:v>
                </c:pt>
                <c:pt idx="236">
                  <c:v>0.99995285684198798</c:v>
                </c:pt>
                <c:pt idx="237">
                  <c:v>0.99995432589223765</c:v>
                </c:pt>
                <c:pt idx="238">
                  <c:v>0.99995512719237389</c:v>
                </c:pt>
                <c:pt idx="239">
                  <c:v>0.99995566139246461</c:v>
                </c:pt>
                <c:pt idx="240">
                  <c:v>0.99995646269260086</c:v>
                </c:pt>
                <c:pt idx="241">
                  <c:v>0.99995766464280511</c:v>
                </c:pt>
                <c:pt idx="242">
                  <c:v>0.99995833239291854</c:v>
                </c:pt>
                <c:pt idx="243">
                  <c:v>0.99995926724307749</c:v>
                </c:pt>
                <c:pt idx="244">
                  <c:v>0.99995993499319091</c:v>
                </c:pt>
                <c:pt idx="245">
                  <c:v>0.99996113694339528</c:v>
                </c:pt>
                <c:pt idx="246">
                  <c:v>0.99996207179355412</c:v>
                </c:pt>
                <c:pt idx="247">
                  <c:v>0.99996273954366754</c:v>
                </c:pt>
                <c:pt idx="248">
                  <c:v>0.99996354084380379</c:v>
                </c:pt>
                <c:pt idx="249">
                  <c:v>0.99996420859391721</c:v>
                </c:pt>
                <c:pt idx="250">
                  <c:v>0.99996514344407617</c:v>
                </c:pt>
                <c:pt idx="251">
                  <c:v>0.99996567764416688</c:v>
                </c:pt>
                <c:pt idx="252">
                  <c:v>0.99996647894430313</c:v>
                </c:pt>
                <c:pt idx="253">
                  <c:v>0.99996728024443926</c:v>
                </c:pt>
                <c:pt idx="254">
                  <c:v>0.99996848219464352</c:v>
                </c:pt>
                <c:pt idx="255">
                  <c:v>0.99996955059482517</c:v>
                </c:pt>
                <c:pt idx="256">
                  <c:v>0.99997075254502943</c:v>
                </c:pt>
                <c:pt idx="257">
                  <c:v>0.99997088609505214</c:v>
                </c:pt>
                <c:pt idx="258">
                  <c:v>0.9999724886953244</c:v>
                </c:pt>
                <c:pt idx="259">
                  <c:v>0.99997369064552877</c:v>
                </c:pt>
                <c:pt idx="260">
                  <c:v>0.99997529324580103</c:v>
                </c:pt>
                <c:pt idx="261">
                  <c:v>0.99997596099591457</c:v>
                </c:pt>
                <c:pt idx="262">
                  <c:v>0.99997769714620965</c:v>
                </c:pt>
                <c:pt idx="263">
                  <c:v>0.99997916619645932</c:v>
                </c:pt>
                <c:pt idx="264">
                  <c:v>0.99997983394657275</c:v>
                </c:pt>
                <c:pt idx="265">
                  <c:v>0.9999807687967317</c:v>
                </c:pt>
                <c:pt idx="266">
                  <c:v>0.99998183719691325</c:v>
                </c:pt>
                <c:pt idx="267">
                  <c:v>0.99998263849704938</c:v>
                </c:pt>
                <c:pt idx="268">
                  <c:v>0.99998357334720833</c:v>
                </c:pt>
                <c:pt idx="269">
                  <c:v>0.99998437464734447</c:v>
                </c:pt>
                <c:pt idx="270">
                  <c:v>0.99998557659754872</c:v>
                </c:pt>
                <c:pt idx="271">
                  <c:v>0.99998664499773027</c:v>
                </c:pt>
                <c:pt idx="272">
                  <c:v>0.99998664499773027</c:v>
                </c:pt>
                <c:pt idx="273">
                  <c:v>0.99998771339791193</c:v>
                </c:pt>
                <c:pt idx="274">
                  <c:v>0.99998838114802535</c:v>
                </c:pt>
                <c:pt idx="275">
                  <c:v>0.99998864824807077</c:v>
                </c:pt>
                <c:pt idx="276">
                  <c:v>0.9999891824481616</c:v>
                </c:pt>
                <c:pt idx="277">
                  <c:v>0.99998971664825231</c:v>
                </c:pt>
                <c:pt idx="278">
                  <c:v>0.99998998374829773</c:v>
                </c:pt>
                <c:pt idx="279">
                  <c:v>0.99999011729832044</c:v>
                </c:pt>
                <c:pt idx="280">
                  <c:v>0.99999025084834314</c:v>
                </c:pt>
                <c:pt idx="281">
                  <c:v>0.99999051794838856</c:v>
                </c:pt>
                <c:pt idx="282">
                  <c:v>0.99999105214847928</c:v>
                </c:pt>
                <c:pt idx="283">
                  <c:v>0.99999118569850198</c:v>
                </c:pt>
                <c:pt idx="284">
                  <c:v>0.99999131924852469</c:v>
                </c:pt>
                <c:pt idx="285">
                  <c:v>0.99999131924852469</c:v>
                </c:pt>
                <c:pt idx="286">
                  <c:v>0.99999158634857011</c:v>
                </c:pt>
                <c:pt idx="287">
                  <c:v>0.99999171989859281</c:v>
                </c:pt>
                <c:pt idx="288">
                  <c:v>0.99999185344861552</c:v>
                </c:pt>
                <c:pt idx="289">
                  <c:v>0.99999198699863823</c:v>
                </c:pt>
                <c:pt idx="290">
                  <c:v>0.99999238764870624</c:v>
                </c:pt>
                <c:pt idx="291">
                  <c:v>0.99999238764870624</c:v>
                </c:pt>
                <c:pt idx="292">
                  <c:v>0.99999238764870624</c:v>
                </c:pt>
                <c:pt idx="293">
                  <c:v>0.99999238764870624</c:v>
                </c:pt>
                <c:pt idx="294">
                  <c:v>0.99999238764870624</c:v>
                </c:pt>
                <c:pt idx="295">
                  <c:v>0.99999238764870624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53-4B90-A2DC-C90FDF54C215}"/>
            </c:ext>
          </c:extLst>
        </c:ser>
        <c:ser>
          <c:idx val="5"/>
          <c:order val="3"/>
          <c:tx>
            <c:strRef>
              <c:f>Sheet1!$X$4</c:f>
              <c:strCache>
                <c:ptCount val="1"/>
                <c:pt idx="0">
                  <c:v>IX Serv + TAS Client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Sheet1!$A$5:$A$300</c:f>
              <c:numCache>
                <c:formatCode>General</c:formatCode>
                <c:ptCount val="29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</c:numCache>
            </c:numRef>
          </c:cat>
          <c:val>
            <c:numRef>
              <c:f>Sheet1!$X$5:$X$300</c:f>
              <c:numCache>
                <c:formatCode>General</c:formatCode>
                <c:ptCount val="2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3.4604218689107678E-5</c:v>
                </c:pt>
                <c:pt idx="13">
                  <c:v>5.816571060008064E-4</c:v>
                </c:pt>
                <c:pt idx="14">
                  <c:v>3.4260013894359385E-3</c:v>
                </c:pt>
                <c:pt idx="15">
                  <c:v>2.0612661261018152E-2</c:v>
                </c:pt>
                <c:pt idx="16">
                  <c:v>0.1225717561347002</c:v>
                </c:pt>
                <c:pt idx="17">
                  <c:v>0.22490267793167706</c:v>
                </c:pt>
                <c:pt idx="18">
                  <c:v>0.31643487862708097</c:v>
                </c:pt>
                <c:pt idx="19">
                  <c:v>0.41270969467503543</c:v>
                </c:pt>
                <c:pt idx="20">
                  <c:v>0.51350688400402533</c:v>
                </c:pt>
                <c:pt idx="21">
                  <c:v>0.59797504686728009</c:v>
                </c:pt>
                <c:pt idx="22">
                  <c:v>0.66640602238347857</c:v>
                </c:pt>
                <c:pt idx="23">
                  <c:v>0.72720202108235998</c:v>
                </c:pt>
                <c:pt idx="24">
                  <c:v>0.77622486837994498</c:v>
                </c:pt>
                <c:pt idx="25">
                  <c:v>0.81352313267520804</c:v>
                </c:pt>
                <c:pt idx="26">
                  <c:v>0.85225774765489049</c:v>
                </c:pt>
                <c:pt idx="27">
                  <c:v>0.91959872090558448</c:v>
                </c:pt>
                <c:pt idx="28">
                  <c:v>0.97234583958378418</c:v>
                </c:pt>
                <c:pt idx="29">
                  <c:v>0.98198308386549826</c:v>
                </c:pt>
                <c:pt idx="30">
                  <c:v>0.9941394540213746</c:v>
                </c:pt>
                <c:pt idx="31">
                  <c:v>0.9976717179230683</c:v>
                </c:pt>
                <c:pt idx="32">
                  <c:v>0.9985942725179604</c:v>
                </c:pt>
                <c:pt idx="33">
                  <c:v>0.9989970901220635</c:v>
                </c:pt>
                <c:pt idx="34">
                  <c:v>0.99911964417798715</c:v>
                </c:pt>
                <c:pt idx="35">
                  <c:v>0.99915755570253328</c:v>
                </c:pt>
                <c:pt idx="36">
                  <c:v>0.99917384724619929</c:v>
                </c:pt>
                <c:pt idx="37">
                  <c:v>0.99918089058274673</c:v>
                </c:pt>
                <c:pt idx="38">
                  <c:v>0.99918517783107985</c:v>
                </c:pt>
                <c:pt idx="39">
                  <c:v>0.99918830139772252</c:v>
                </c:pt>
                <c:pt idx="40">
                  <c:v>0.99919160870357959</c:v>
                </c:pt>
                <c:pt idx="41">
                  <c:v>0.99919424229898424</c:v>
                </c:pt>
                <c:pt idx="42">
                  <c:v>0.99919620218393657</c:v>
                </c:pt>
                <c:pt idx="43">
                  <c:v>0.99919871328653165</c:v>
                </c:pt>
                <c:pt idx="44">
                  <c:v>0.99920085691069827</c:v>
                </c:pt>
                <c:pt idx="45">
                  <c:v>0.9992036742453172</c:v>
                </c:pt>
                <c:pt idx="46">
                  <c:v>0.99921090132107881</c:v>
                </c:pt>
                <c:pt idx="47">
                  <c:v>0.99921776091841186</c:v>
                </c:pt>
                <c:pt idx="48">
                  <c:v>0.99922743785036383</c:v>
                </c:pt>
                <c:pt idx="49">
                  <c:v>0.99923815597119681</c:v>
                </c:pt>
                <c:pt idx="50">
                  <c:v>0.99924611800381558</c:v>
                </c:pt>
                <c:pt idx="51">
                  <c:v>0.99925279386193433</c:v>
                </c:pt>
                <c:pt idx="52">
                  <c:v>0.99926185832983871</c:v>
                </c:pt>
                <c:pt idx="53">
                  <c:v>0.99927686369900481</c:v>
                </c:pt>
                <c:pt idx="54">
                  <c:v>0.99931146791769387</c:v>
                </c:pt>
                <c:pt idx="55">
                  <c:v>0.99933976375669276</c:v>
                </c:pt>
                <c:pt idx="56">
                  <c:v>0.99935458538664457</c:v>
                </c:pt>
                <c:pt idx="57">
                  <c:v>0.99935942385262055</c:v>
                </c:pt>
                <c:pt idx="58">
                  <c:v>0.99936413982578709</c:v>
                </c:pt>
                <c:pt idx="59">
                  <c:v>0.99936701840681075</c:v>
                </c:pt>
                <c:pt idx="60">
                  <c:v>0.99936971324862012</c:v>
                </c:pt>
                <c:pt idx="61">
                  <c:v>0.99937173437997717</c:v>
                </c:pt>
                <c:pt idx="62">
                  <c:v>0.99937461296100094</c:v>
                </c:pt>
                <c:pt idx="63">
                  <c:v>0.99937877771652461</c:v>
                </c:pt>
                <c:pt idx="64">
                  <c:v>0.99938190128316728</c:v>
                </c:pt>
                <c:pt idx="65">
                  <c:v>0.9993840449073339</c:v>
                </c:pt>
                <c:pt idx="66">
                  <c:v>0.99938631102430997</c:v>
                </c:pt>
                <c:pt idx="67">
                  <c:v>0.99938729096678613</c:v>
                </c:pt>
                <c:pt idx="68">
                  <c:v>0.99938876088050033</c:v>
                </c:pt>
                <c:pt idx="69">
                  <c:v>0.9993899858085955</c:v>
                </c:pt>
                <c:pt idx="70">
                  <c:v>0.9993916394615241</c:v>
                </c:pt>
                <c:pt idx="71">
                  <c:v>0.99939329311445257</c:v>
                </c:pt>
                <c:pt idx="72">
                  <c:v>0.99939433430333346</c:v>
                </c:pt>
                <c:pt idx="73">
                  <c:v>0.99939574297064293</c:v>
                </c:pt>
                <c:pt idx="74">
                  <c:v>0.99939678415952382</c:v>
                </c:pt>
                <c:pt idx="75">
                  <c:v>0.99939745786997625</c:v>
                </c:pt>
                <c:pt idx="76">
                  <c:v>0.99939862155166659</c:v>
                </c:pt>
                <c:pt idx="77">
                  <c:v>0.9994003364509999</c:v>
                </c:pt>
                <c:pt idx="78">
                  <c:v>0.99940211259673795</c:v>
                </c:pt>
                <c:pt idx="79">
                  <c:v>0.99940480743854732</c:v>
                </c:pt>
                <c:pt idx="80">
                  <c:v>0.9994075022803568</c:v>
                </c:pt>
                <c:pt idx="81">
                  <c:v>0.99941619926983261</c:v>
                </c:pt>
                <c:pt idx="82">
                  <c:v>0.99947321967266367</c:v>
                </c:pt>
                <c:pt idx="83">
                  <c:v>0.99952282926051883</c:v>
                </c:pt>
                <c:pt idx="84">
                  <c:v>0.99957109142746936</c:v>
                </c:pt>
                <c:pt idx="85">
                  <c:v>0.99963558389168106</c:v>
                </c:pt>
                <c:pt idx="86">
                  <c:v>0.99968507098672676</c:v>
                </c:pt>
                <c:pt idx="87">
                  <c:v>0.99972028766946341</c:v>
                </c:pt>
                <c:pt idx="88">
                  <c:v>0.99975023716139078</c:v>
                </c:pt>
                <c:pt idx="89">
                  <c:v>0.99977804302915163</c:v>
                </c:pt>
                <c:pt idx="90">
                  <c:v>0.99980125541655551</c:v>
                </c:pt>
                <c:pt idx="91">
                  <c:v>0.99982379409350697</c:v>
                </c:pt>
                <c:pt idx="92">
                  <c:v>0.99985264115014871</c:v>
                </c:pt>
                <c:pt idx="93">
                  <c:v>0.99987554730552874</c:v>
                </c:pt>
                <c:pt idx="94">
                  <c:v>0.99990194450598002</c:v>
                </c:pt>
                <c:pt idx="95">
                  <c:v>0.99992374822607444</c:v>
                </c:pt>
                <c:pt idx="96">
                  <c:v>0.99993856985602625</c:v>
                </c:pt>
                <c:pt idx="97">
                  <c:v>0.99995130910821617</c:v>
                </c:pt>
                <c:pt idx="98">
                  <c:v>0.99995847493757306</c:v>
                </c:pt>
                <c:pt idx="99">
                  <c:v>0.99996337464995388</c:v>
                </c:pt>
                <c:pt idx="100">
                  <c:v>0.99996600824535853</c:v>
                </c:pt>
                <c:pt idx="101">
                  <c:v>0.99996741691266799</c:v>
                </c:pt>
                <c:pt idx="102">
                  <c:v>0.9999691318120012</c:v>
                </c:pt>
                <c:pt idx="103">
                  <c:v>0.99997084671133452</c:v>
                </c:pt>
                <c:pt idx="104">
                  <c:v>0.99997274534988201</c:v>
                </c:pt>
                <c:pt idx="105">
                  <c:v>0.99997372529235817</c:v>
                </c:pt>
                <c:pt idx="106">
                  <c:v>0.9999752564524772</c:v>
                </c:pt>
                <c:pt idx="107">
                  <c:v>0.99997617514854853</c:v>
                </c:pt>
                <c:pt idx="108">
                  <c:v>0.99997617514854853</c:v>
                </c:pt>
                <c:pt idx="109">
                  <c:v>0.99997709384461997</c:v>
                </c:pt>
                <c:pt idx="110">
                  <c:v>0.99997715509102469</c:v>
                </c:pt>
                <c:pt idx="111">
                  <c:v>0.99997746132304854</c:v>
                </c:pt>
                <c:pt idx="112">
                  <c:v>0.99997770630866756</c:v>
                </c:pt>
                <c:pt idx="113">
                  <c:v>0.99997795129428657</c:v>
                </c:pt>
                <c:pt idx="114">
                  <c:v>0.99997795129428657</c:v>
                </c:pt>
                <c:pt idx="115">
                  <c:v>0.99997795129428657</c:v>
                </c:pt>
                <c:pt idx="116">
                  <c:v>0.99997795129428657</c:v>
                </c:pt>
                <c:pt idx="117">
                  <c:v>0.99997795129428657</c:v>
                </c:pt>
                <c:pt idx="118">
                  <c:v>0.99997795129428657</c:v>
                </c:pt>
                <c:pt idx="119">
                  <c:v>0.99997795129428657</c:v>
                </c:pt>
                <c:pt idx="120">
                  <c:v>0.99997795129428657</c:v>
                </c:pt>
                <c:pt idx="121">
                  <c:v>0.99997795129428657</c:v>
                </c:pt>
                <c:pt idx="122">
                  <c:v>0.99997795129428657</c:v>
                </c:pt>
                <c:pt idx="123">
                  <c:v>0.99997795129428657</c:v>
                </c:pt>
                <c:pt idx="124">
                  <c:v>0.99997795129428657</c:v>
                </c:pt>
                <c:pt idx="125">
                  <c:v>0.99997795129428657</c:v>
                </c:pt>
                <c:pt idx="126">
                  <c:v>0.99997795129428657</c:v>
                </c:pt>
                <c:pt idx="127">
                  <c:v>0.99997795129428657</c:v>
                </c:pt>
                <c:pt idx="128">
                  <c:v>0.99997795129428657</c:v>
                </c:pt>
                <c:pt idx="129">
                  <c:v>0.99997795129428657</c:v>
                </c:pt>
                <c:pt idx="130">
                  <c:v>0.99997795129428657</c:v>
                </c:pt>
                <c:pt idx="131">
                  <c:v>0.99997795129428657</c:v>
                </c:pt>
                <c:pt idx="132">
                  <c:v>0.99997795129428657</c:v>
                </c:pt>
                <c:pt idx="133">
                  <c:v>0.99997795129428657</c:v>
                </c:pt>
                <c:pt idx="134">
                  <c:v>0.99997795129428657</c:v>
                </c:pt>
                <c:pt idx="135">
                  <c:v>0.99997795129428657</c:v>
                </c:pt>
                <c:pt idx="136">
                  <c:v>0.99997795129428657</c:v>
                </c:pt>
                <c:pt idx="137">
                  <c:v>0.99997795129428657</c:v>
                </c:pt>
                <c:pt idx="138">
                  <c:v>0.99997795129428657</c:v>
                </c:pt>
                <c:pt idx="139">
                  <c:v>0.99997795129428657</c:v>
                </c:pt>
                <c:pt idx="140">
                  <c:v>0.99997795129428657</c:v>
                </c:pt>
                <c:pt idx="141">
                  <c:v>0.99997795129428657</c:v>
                </c:pt>
                <c:pt idx="142">
                  <c:v>0.99997795129428657</c:v>
                </c:pt>
                <c:pt idx="143">
                  <c:v>0.99997795129428657</c:v>
                </c:pt>
                <c:pt idx="144">
                  <c:v>0.99997795129428657</c:v>
                </c:pt>
                <c:pt idx="145">
                  <c:v>0.99997795129428657</c:v>
                </c:pt>
                <c:pt idx="146">
                  <c:v>0.99997795129428657</c:v>
                </c:pt>
                <c:pt idx="147">
                  <c:v>0.99997795129428657</c:v>
                </c:pt>
                <c:pt idx="148">
                  <c:v>0.99997795129428657</c:v>
                </c:pt>
                <c:pt idx="149">
                  <c:v>0.99997795129428657</c:v>
                </c:pt>
                <c:pt idx="150">
                  <c:v>0.99997795129428657</c:v>
                </c:pt>
                <c:pt idx="151">
                  <c:v>0.99997795129428657</c:v>
                </c:pt>
                <c:pt idx="152">
                  <c:v>0.99997795129428657</c:v>
                </c:pt>
                <c:pt idx="153">
                  <c:v>0.99997795129428657</c:v>
                </c:pt>
                <c:pt idx="154">
                  <c:v>0.99997795129428657</c:v>
                </c:pt>
                <c:pt idx="155">
                  <c:v>0.99997795129428657</c:v>
                </c:pt>
                <c:pt idx="156">
                  <c:v>0.99997795129428657</c:v>
                </c:pt>
                <c:pt idx="157">
                  <c:v>0.99997795129428657</c:v>
                </c:pt>
                <c:pt idx="158">
                  <c:v>0.99997795129428657</c:v>
                </c:pt>
                <c:pt idx="159">
                  <c:v>0.99997795129428657</c:v>
                </c:pt>
                <c:pt idx="160">
                  <c:v>0.99997795129428657</c:v>
                </c:pt>
                <c:pt idx="161">
                  <c:v>0.99997795129428657</c:v>
                </c:pt>
                <c:pt idx="162">
                  <c:v>0.99997795129428657</c:v>
                </c:pt>
                <c:pt idx="163">
                  <c:v>0.99997795129428657</c:v>
                </c:pt>
                <c:pt idx="164">
                  <c:v>0.99997795129428657</c:v>
                </c:pt>
                <c:pt idx="165">
                  <c:v>0.99997795129428657</c:v>
                </c:pt>
                <c:pt idx="166">
                  <c:v>0.99997795129428657</c:v>
                </c:pt>
                <c:pt idx="167">
                  <c:v>0.99997795129428657</c:v>
                </c:pt>
                <c:pt idx="168">
                  <c:v>0.99997795129428657</c:v>
                </c:pt>
                <c:pt idx="169">
                  <c:v>0.99997795129428657</c:v>
                </c:pt>
                <c:pt idx="170">
                  <c:v>0.99997795129428657</c:v>
                </c:pt>
                <c:pt idx="171">
                  <c:v>0.99997795129428657</c:v>
                </c:pt>
                <c:pt idx="172">
                  <c:v>0.99997795129428657</c:v>
                </c:pt>
                <c:pt idx="173">
                  <c:v>0.99997795129428657</c:v>
                </c:pt>
                <c:pt idx="174">
                  <c:v>0.99997795129428657</c:v>
                </c:pt>
                <c:pt idx="175">
                  <c:v>0.99997795129428657</c:v>
                </c:pt>
                <c:pt idx="176">
                  <c:v>0.99997795129428657</c:v>
                </c:pt>
                <c:pt idx="177">
                  <c:v>0.99997795129428657</c:v>
                </c:pt>
                <c:pt idx="178">
                  <c:v>0.99997795129428657</c:v>
                </c:pt>
                <c:pt idx="179">
                  <c:v>0.99997795129428657</c:v>
                </c:pt>
                <c:pt idx="180">
                  <c:v>0.99997795129428657</c:v>
                </c:pt>
                <c:pt idx="181">
                  <c:v>0.99997795129428657</c:v>
                </c:pt>
                <c:pt idx="182">
                  <c:v>0.99997795129428657</c:v>
                </c:pt>
                <c:pt idx="183">
                  <c:v>0.99997795129428657</c:v>
                </c:pt>
                <c:pt idx="184">
                  <c:v>0.99997795129428657</c:v>
                </c:pt>
                <c:pt idx="185">
                  <c:v>0.99997795129428657</c:v>
                </c:pt>
                <c:pt idx="186">
                  <c:v>0.99997795129428657</c:v>
                </c:pt>
                <c:pt idx="187">
                  <c:v>0.99997795129428657</c:v>
                </c:pt>
                <c:pt idx="188">
                  <c:v>0.99997795129428657</c:v>
                </c:pt>
                <c:pt idx="189">
                  <c:v>0.99997795129428657</c:v>
                </c:pt>
                <c:pt idx="190">
                  <c:v>0.99997795129428657</c:v>
                </c:pt>
                <c:pt idx="191">
                  <c:v>0.99997795129428657</c:v>
                </c:pt>
                <c:pt idx="192">
                  <c:v>0.99997795129428657</c:v>
                </c:pt>
                <c:pt idx="193">
                  <c:v>0.99997795129428657</c:v>
                </c:pt>
                <c:pt idx="194">
                  <c:v>0.99997795129428657</c:v>
                </c:pt>
                <c:pt idx="195">
                  <c:v>0.99997795129428657</c:v>
                </c:pt>
                <c:pt idx="196">
                  <c:v>0.99997795129428657</c:v>
                </c:pt>
                <c:pt idx="197">
                  <c:v>0.99997795129428657</c:v>
                </c:pt>
                <c:pt idx="198">
                  <c:v>0.99997795129428657</c:v>
                </c:pt>
                <c:pt idx="199">
                  <c:v>0.99997795129428657</c:v>
                </c:pt>
                <c:pt idx="200">
                  <c:v>0.99997795129428657</c:v>
                </c:pt>
                <c:pt idx="201">
                  <c:v>0.99997795129428657</c:v>
                </c:pt>
                <c:pt idx="202">
                  <c:v>0.99997795129428657</c:v>
                </c:pt>
                <c:pt idx="203">
                  <c:v>0.99997795129428657</c:v>
                </c:pt>
                <c:pt idx="204">
                  <c:v>0.99997795129428657</c:v>
                </c:pt>
                <c:pt idx="205">
                  <c:v>0.99997795129428657</c:v>
                </c:pt>
                <c:pt idx="206">
                  <c:v>0.99997795129428657</c:v>
                </c:pt>
                <c:pt idx="207">
                  <c:v>0.99997795129428657</c:v>
                </c:pt>
                <c:pt idx="208">
                  <c:v>0.99997795129428657</c:v>
                </c:pt>
                <c:pt idx="209">
                  <c:v>0.99997795129428657</c:v>
                </c:pt>
                <c:pt idx="210">
                  <c:v>0.99997795129428657</c:v>
                </c:pt>
                <c:pt idx="211">
                  <c:v>0.99997795129428657</c:v>
                </c:pt>
                <c:pt idx="212">
                  <c:v>0.99997795129428657</c:v>
                </c:pt>
                <c:pt idx="213">
                  <c:v>0.99997795129428657</c:v>
                </c:pt>
                <c:pt idx="214">
                  <c:v>0.99997795129428657</c:v>
                </c:pt>
                <c:pt idx="215">
                  <c:v>0.99997795129428657</c:v>
                </c:pt>
                <c:pt idx="216">
                  <c:v>0.99997795129428657</c:v>
                </c:pt>
                <c:pt idx="217">
                  <c:v>0.99997795129428657</c:v>
                </c:pt>
                <c:pt idx="218">
                  <c:v>0.99997795129428657</c:v>
                </c:pt>
                <c:pt idx="219">
                  <c:v>0.99997807378709613</c:v>
                </c:pt>
                <c:pt idx="220">
                  <c:v>0.99997813503350086</c:v>
                </c:pt>
                <c:pt idx="221">
                  <c:v>0.99997813503350086</c:v>
                </c:pt>
                <c:pt idx="222">
                  <c:v>0.99997813503350086</c:v>
                </c:pt>
                <c:pt idx="223">
                  <c:v>0.99997813503350086</c:v>
                </c:pt>
                <c:pt idx="224">
                  <c:v>0.99997813503350086</c:v>
                </c:pt>
                <c:pt idx="225">
                  <c:v>0.99997813503350086</c:v>
                </c:pt>
                <c:pt idx="226">
                  <c:v>0.99997813503350086</c:v>
                </c:pt>
                <c:pt idx="227">
                  <c:v>0.99997825752631042</c:v>
                </c:pt>
                <c:pt idx="228">
                  <c:v>0.99997825752631042</c:v>
                </c:pt>
                <c:pt idx="229">
                  <c:v>0.99997825752631042</c:v>
                </c:pt>
                <c:pt idx="230">
                  <c:v>0.99997825752631042</c:v>
                </c:pt>
                <c:pt idx="231">
                  <c:v>0.99997825752631042</c:v>
                </c:pt>
                <c:pt idx="232">
                  <c:v>0.99997825752631042</c:v>
                </c:pt>
                <c:pt idx="233">
                  <c:v>0.99997844126552471</c:v>
                </c:pt>
                <c:pt idx="234">
                  <c:v>0.99997856375833416</c:v>
                </c:pt>
                <c:pt idx="235">
                  <c:v>0.99997856375833416</c:v>
                </c:pt>
                <c:pt idx="236">
                  <c:v>0.99997856375833416</c:v>
                </c:pt>
                <c:pt idx="237">
                  <c:v>0.99997856375833416</c:v>
                </c:pt>
                <c:pt idx="238">
                  <c:v>0.99997856375833416</c:v>
                </c:pt>
                <c:pt idx="239">
                  <c:v>0.99997862500473889</c:v>
                </c:pt>
                <c:pt idx="240">
                  <c:v>0.99997868625114372</c:v>
                </c:pt>
                <c:pt idx="241">
                  <c:v>0.99997886999035801</c:v>
                </c:pt>
                <c:pt idx="242">
                  <c:v>0.99997886999035801</c:v>
                </c:pt>
                <c:pt idx="243">
                  <c:v>0.99997886999035801</c:v>
                </c:pt>
                <c:pt idx="244">
                  <c:v>0.99997886999035801</c:v>
                </c:pt>
                <c:pt idx="245">
                  <c:v>0.99997886999035801</c:v>
                </c:pt>
                <c:pt idx="246">
                  <c:v>0.99997886999035801</c:v>
                </c:pt>
                <c:pt idx="247">
                  <c:v>0.99997917622238175</c:v>
                </c:pt>
                <c:pt idx="248">
                  <c:v>0.99997960494721505</c:v>
                </c:pt>
                <c:pt idx="249">
                  <c:v>0.99998003367204846</c:v>
                </c:pt>
                <c:pt idx="250">
                  <c:v>0.99998052364328649</c:v>
                </c:pt>
                <c:pt idx="251">
                  <c:v>0.99998095236811979</c:v>
                </c:pt>
                <c:pt idx="252">
                  <c:v>0.99998242228183398</c:v>
                </c:pt>
                <c:pt idx="253">
                  <c:v>0.99998493338442918</c:v>
                </c:pt>
                <c:pt idx="254">
                  <c:v>0.99998664828376238</c:v>
                </c:pt>
                <c:pt idx="255">
                  <c:v>0.99998756697983382</c:v>
                </c:pt>
                <c:pt idx="256">
                  <c:v>0.99998934312557186</c:v>
                </c:pt>
                <c:pt idx="257">
                  <c:v>0.99999075179288133</c:v>
                </c:pt>
                <c:pt idx="258">
                  <c:v>0.99999191547457178</c:v>
                </c:pt>
                <c:pt idx="259">
                  <c:v>0.99999228295300036</c:v>
                </c:pt>
                <c:pt idx="260">
                  <c:v>0.99999277292423838</c:v>
                </c:pt>
                <c:pt idx="261">
                  <c:v>0.99999436533076214</c:v>
                </c:pt>
                <c:pt idx="262">
                  <c:v>0.99999510028761929</c:v>
                </c:pt>
                <c:pt idx="263">
                  <c:v>0.99999632521571447</c:v>
                </c:pt>
                <c:pt idx="264">
                  <c:v>0.99999785637583338</c:v>
                </c:pt>
                <c:pt idx="265">
                  <c:v>0.99999797886864294</c:v>
                </c:pt>
                <c:pt idx="266">
                  <c:v>0.99999804011504767</c:v>
                </c:pt>
                <c:pt idx="267">
                  <c:v>0.99999828510066668</c:v>
                </c:pt>
                <c:pt idx="268">
                  <c:v>0.9999987138255001</c:v>
                </c:pt>
                <c:pt idx="269">
                  <c:v>0.99999902005752384</c:v>
                </c:pt>
                <c:pt idx="270">
                  <c:v>0.99999908130392856</c:v>
                </c:pt>
                <c:pt idx="271">
                  <c:v>0.99999932628954769</c:v>
                </c:pt>
                <c:pt idx="272">
                  <c:v>0.99999944878235714</c:v>
                </c:pt>
                <c:pt idx="273">
                  <c:v>0.99999963252157142</c:v>
                </c:pt>
                <c:pt idx="274">
                  <c:v>0.99999963252157142</c:v>
                </c:pt>
                <c:pt idx="275">
                  <c:v>0.99999963252157142</c:v>
                </c:pt>
                <c:pt idx="276">
                  <c:v>0.99999963252157142</c:v>
                </c:pt>
                <c:pt idx="277">
                  <c:v>0.99999963252157142</c:v>
                </c:pt>
                <c:pt idx="278">
                  <c:v>0.99999963252157142</c:v>
                </c:pt>
                <c:pt idx="279">
                  <c:v>0.99999975501438099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53-4B90-A2DC-C90FDF54C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570771"/>
        <c:axId val="1741715954"/>
      </c:lineChart>
      <c:catAx>
        <c:axId val="312570771"/>
        <c:scaling>
          <c:orientation val="minMax"/>
          <c:max val="2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41715954"/>
        <c:crosses val="autoZero"/>
        <c:auto val="1"/>
        <c:lblAlgn val="ctr"/>
        <c:lblOffset val="100"/>
        <c:tickLblSkip val="10"/>
        <c:noMultiLvlLbl val="1"/>
      </c:catAx>
      <c:valAx>
        <c:axId val="174171595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CDF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125707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717369791294193"/>
          <c:y val="0.30438968006703609"/>
          <c:w val="0.26576570901610269"/>
          <c:h val="0.27746911617829079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1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Sheet1!$I$4</c:f>
              <c:strCache>
                <c:ptCount val="1"/>
                <c:pt idx="0">
                  <c:v>TAS Serv + TAS Client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Sheet1!$A$10:$A$50</c:f>
              <c:numCache>
                <c:formatCode>General</c:formatCode>
                <c:ptCount val="4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</c:numCache>
            </c:numRef>
          </c:cat>
          <c:val>
            <c:numRef>
              <c:f>Sheet1!$I$10:$I$50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1.0486827365061404E-6</c:v>
                </c:pt>
                <c:pt idx="8">
                  <c:v>7.5242986344315572E-5</c:v>
                </c:pt>
                <c:pt idx="9">
                  <c:v>1.9744074221569358E-3</c:v>
                </c:pt>
                <c:pt idx="10">
                  <c:v>2.1944682509990668E-2</c:v>
                </c:pt>
                <c:pt idx="11">
                  <c:v>0.17587825212902258</c:v>
                </c:pt>
                <c:pt idx="12">
                  <c:v>0.52156178222582383</c:v>
                </c:pt>
                <c:pt idx="13">
                  <c:v>0.75164796559481684</c:v>
                </c:pt>
                <c:pt idx="14">
                  <c:v>0.87963743891750779</c:v>
                </c:pt>
                <c:pt idx="15">
                  <c:v>0.93833541016210276</c:v>
                </c:pt>
                <c:pt idx="16">
                  <c:v>0.96104306179703847</c:v>
                </c:pt>
                <c:pt idx="17">
                  <c:v>0.97039432306087414</c:v>
                </c:pt>
                <c:pt idx="18">
                  <c:v>0.97457269455620932</c:v>
                </c:pt>
                <c:pt idx="19">
                  <c:v>0.97673638921230554</c:v>
                </c:pt>
                <c:pt idx="20">
                  <c:v>0.97853928457290695</c:v>
                </c:pt>
                <c:pt idx="21">
                  <c:v>0.98048092065954806</c:v>
                </c:pt>
                <c:pt idx="22">
                  <c:v>0.98249690835220749</c:v>
                </c:pt>
                <c:pt idx="23">
                  <c:v>0.98482854954855514</c:v>
                </c:pt>
                <c:pt idx="24">
                  <c:v>0.98755292242972448</c:v>
                </c:pt>
                <c:pt idx="25">
                  <c:v>0.99046023801427729</c:v>
                </c:pt>
                <c:pt idx="26">
                  <c:v>0.99322467057598118</c:v>
                </c:pt>
                <c:pt idx="27">
                  <c:v>0.9954952784370642</c:v>
                </c:pt>
                <c:pt idx="28">
                  <c:v>0.99715922333507856</c:v>
                </c:pt>
                <c:pt idx="29">
                  <c:v>0.99822526177087378</c:v>
                </c:pt>
                <c:pt idx="30">
                  <c:v>0.99877891382161221</c:v>
                </c:pt>
                <c:pt idx="31">
                  <c:v>0.99905130916241969</c:v>
                </c:pt>
                <c:pt idx="32">
                  <c:v>0.99917667918356901</c:v>
                </c:pt>
                <c:pt idx="33">
                  <c:v>0.99923005713485724</c:v>
                </c:pt>
                <c:pt idx="34">
                  <c:v>0.99926062623662637</c:v>
                </c:pt>
                <c:pt idx="35">
                  <c:v>0.9992790830527889</c:v>
                </c:pt>
                <c:pt idx="36">
                  <c:v>0.99929192941631106</c:v>
                </c:pt>
                <c:pt idx="37">
                  <c:v>0.9992987982882352</c:v>
                </c:pt>
                <c:pt idx="38">
                  <c:v>0.99930545742361199</c:v>
                </c:pt>
                <c:pt idx="39">
                  <c:v>0.99930933754973705</c:v>
                </c:pt>
                <c:pt idx="40">
                  <c:v>0.99931190682244153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83-47ED-9A94-7728C6F50D35}"/>
            </c:ext>
          </c:extLst>
        </c:ser>
        <c:ser>
          <c:idx val="1"/>
          <c:order val="1"/>
          <c:tx>
            <c:strRef>
              <c:f>Sheet1!$X$4</c:f>
              <c:strCache>
                <c:ptCount val="1"/>
                <c:pt idx="0">
                  <c:v>IX Serv + TAS Client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Sheet1!$A$10:$A$50</c:f>
              <c:numCache>
                <c:formatCode>General</c:formatCode>
                <c:ptCount val="4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</c:numCache>
            </c:numRef>
          </c:cat>
          <c:val>
            <c:numRef>
              <c:f>Sheet1!$X$10:$X$50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3.4604218689107678E-5</c:v>
                </c:pt>
                <c:pt idx="8">
                  <c:v>5.816571060008064E-4</c:v>
                </c:pt>
                <c:pt idx="9">
                  <c:v>3.4260013894359385E-3</c:v>
                </c:pt>
                <c:pt idx="10">
                  <c:v>2.0612661261018152E-2</c:v>
                </c:pt>
                <c:pt idx="11">
                  <c:v>0.1225717561347002</c:v>
                </c:pt>
                <c:pt idx="12">
                  <c:v>0.22490267793167706</c:v>
                </c:pt>
                <c:pt idx="13">
                  <c:v>0.31643487862708097</c:v>
                </c:pt>
                <c:pt idx="14">
                  <c:v>0.41270969467503543</c:v>
                </c:pt>
                <c:pt idx="15">
                  <c:v>0.51350688400402533</c:v>
                </c:pt>
                <c:pt idx="16">
                  <c:v>0.59797504686728009</c:v>
                </c:pt>
                <c:pt idx="17">
                  <c:v>0.66640602238347857</c:v>
                </c:pt>
                <c:pt idx="18">
                  <c:v>0.72720202108235998</c:v>
                </c:pt>
                <c:pt idx="19">
                  <c:v>0.77622486837994498</c:v>
                </c:pt>
                <c:pt idx="20">
                  <c:v>0.81352313267520804</c:v>
                </c:pt>
                <c:pt idx="21">
                  <c:v>0.85225774765489049</c:v>
                </c:pt>
                <c:pt idx="22">
                  <c:v>0.91959872090558448</c:v>
                </c:pt>
                <c:pt idx="23">
                  <c:v>0.97234583958378418</c:v>
                </c:pt>
                <c:pt idx="24">
                  <c:v>0.98198308386549826</c:v>
                </c:pt>
                <c:pt idx="25">
                  <c:v>0.9941394540213746</c:v>
                </c:pt>
                <c:pt idx="26">
                  <c:v>0.9976717179230683</c:v>
                </c:pt>
                <c:pt idx="27">
                  <c:v>0.9985942725179604</c:v>
                </c:pt>
                <c:pt idx="28">
                  <c:v>0.9989970901220635</c:v>
                </c:pt>
                <c:pt idx="29">
                  <c:v>0.99911964417798715</c:v>
                </c:pt>
                <c:pt idx="30">
                  <c:v>0.99915755570253328</c:v>
                </c:pt>
                <c:pt idx="31">
                  <c:v>0.99917384724619929</c:v>
                </c:pt>
                <c:pt idx="32">
                  <c:v>0.99918089058274673</c:v>
                </c:pt>
                <c:pt idx="33">
                  <c:v>0.99918517783107985</c:v>
                </c:pt>
                <c:pt idx="34">
                  <c:v>0.99918830139772252</c:v>
                </c:pt>
                <c:pt idx="35">
                  <c:v>0.99919160870357959</c:v>
                </c:pt>
                <c:pt idx="36">
                  <c:v>0.99919424229898424</c:v>
                </c:pt>
                <c:pt idx="37">
                  <c:v>0.99919620218393657</c:v>
                </c:pt>
                <c:pt idx="38">
                  <c:v>0.99919871328653165</c:v>
                </c:pt>
                <c:pt idx="39">
                  <c:v>0.99920085691069827</c:v>
                </c:pt>
                <c:pt idx="40">
                  <c:v>0.9992036742453172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83-47ED-9A94-7728C6F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486282"/>
        <c:axId val="1433595232"/>
      </c:lineChart>
      <c:catAx>
        <c:axId val="15648628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Latency (us)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33595232"/>
        <c:crosses val="autoZero"/>
        <c:auto val="1"/>
        <c:lblAlgn val="ctr"/>
        <c:lblOffset val="100"/>
        <c:tickLblSkip val="5"/>
        <c:noMultiLvlLbl val="1"/>
      </c:catAx>
      <c:valAx>
        <c:axId val="1433595232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CDF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5648628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413684936000104"/>
          <c:y val="0.46915739609569146"/>
          <c:w val="0.44265432669368826"/>
          <c:h val="0.16397509810976579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1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Sheet1!$I$4</c:f>
              <c:strCache>
                <c:ptCount val="1"/>
                <c:pt idx="0">
                  <c:v>TAS Serv + TAS Client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Sheet1!$A$20:$A$135</c:f>
              <c:numCache>
                <c:formatCode>General</c:formatCode>
                <c:ptCount val="11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  <c:pt idx="56">
                  <c:v>71</c:v>
                </c:pt>
                <c:pt idx="57">
                  <c:v>72</c:v>
                </c:pt>
                <c:pt idx="58">
                  <c:v>73</c:v>
                </c:pt>
                <c:pt idx="59">
                  <c:v>74</c:v>
                </c:pt>
                <c:pt idx="60">
                  <c:v>75</c:v>
                </c:pt>
                <c:pt idx="61">
                  <c:v>76</c:v>
                </c:pt>
                <c:pt idx="62">
                  <c:v>77</c:v>
                </c:pt>
                <c:pt idx="63">
                  <c:v>78</c:v>
                </c:pt>
                <c:pt idx="64">
                  <c:v>79</c:v>
                </c:pt>
                <c:pt idx="65">
                  <c:v>80</c:v>
                </c:pt>
                <c:pt idx="66">
                  <c:v>81</c:v>
                </c:pt>
                <c:pt idx="67">
                  <c:v>82</c:v>
                </c:pt>
                <c:pt idx="68">
                  <c:v>83</c:v>
                </c:pt>
                <c:pt idx="69">
                  <c:v>84</c:v>
                </c:pt>
                <c:pt idx="70">
                  <c:v>85</c:v>
                </c:pt>
                <c:pt idx="71">
                  <c:v>86</c:v>
                </c:pt>
                <c:pt idx="72">
                  <c:v>87</c:v>
                </c:pt>
                <c:pt idx="73">
                  <c:v>88</c:v>
                </c:pt>
                <c:pt idx="74">
                  <c:v>89</c:v>
                </c:pt>
                <c:pt idx="75">
                  <c:v>90</c:v>
                </c:pt>
                <c:pt idx="76">
                  <c:v>91</c:v>
                </c:pt>
                <c:pt idx="77">
                  <c:v>92</c:v>
                </c:pt>
                <c:pt idx="78">
                  <c:v>93</c:v>
                </c:pt>
                <c:pt idx="79">
                  <c:v>94</c:v>
                </c:pt>
                <c:pt idx="80">
                  <c:v>95</c:v>
                </c:pt>
                <c:pt idx="81">
                  <c:v>96</c:v>
                </c:pt>
                <c:pt idx="82">
                  <c:v>97</c:v>
                </c:pt>
                <c:pt idx="83">
                  <c:v>98</c:v>
                </c:pt>
                <c:pt idx="84">
                  <c:v>99</c:v>
                </c:pt>
                <c:pt idx="85">
                  <c:v>100</c:v>
                </c:pt>
                <c:pt idx="86">
                  <c:v>101</c:v>
                </c:pt>
                <c:pt idx="87">
                  <c:v>102</c:v>
                </c:pt>
                <c:pt idx="88">
                  <c:v>103</c:v>
                </c:pt>
                <c:pt idx="89">
                  <c:v>104</c:v>
                </c:pt>
                <c:pt idx="90">
                  <c:v>105</c:v>
                </c:pt>
                <c:pt idx="91">
                  <c:v>106</c:v>
                </c:pt>
                <c:pt idx="92">
                  <c:v>107</c:v>
                </c:pt>
                <c:pt idx="93">
                  <c:v>108</c:v>
                </c:pt>
                <c:pt idx="94">
                  <c:v>109</c:v>
                </c:pt>
                <c:pt idx="95">
                  <c:v>110</c:v>
                </c:pt>
                <c:pt idx="96">
                  <c:v>111</c:v>
                </c:pt>
                <c:pt idx="97">
                  <c:v>112</c:v>
                </c:pt>
                <c:pt idx="98">
                  <c:v>113</c:v>
                </c:pt>
                <c:pt idx="99">
                  <c:v>114</c:v>
                </c:pt>
                <c:pt idx="100">
                  <c:v>115</c:v>
                </c:pt>
                <c:pt idx="101">
                  <c:v>116</c:v>
                </c:pt>
                <c:pt idx="102">
                  <c:v>117</c:v>
                </c:pt>
                <c:pt idx="103">
                  <c:v>118</c:v>
                </c:pt>
                <c:pt idx="104">
                  <c:v>119</c:v>
                </c:pt>
                <c:pt idx="105">
                  <c:v>120</c:v>
                </c:pt>
                <c:pt idx="106">
                  <c:v>121</c:v>
                </c:pt>
                <c:pt idx="107">
                  <c:v>122</c:v>
                </c:pt>
                <c:pt idx="108">
                  <c:v>123</c:v>
                </c:pt>
                <c:pt idx="109">
                  <c:v>124</c:v>
                </c:pt>
                <c:pt idx="110">
                  <c:v>125</c:v>
                </c:pt>
                <c:pt idx="111">
                  <c:v>126</c:v>
                </c:pt>
                <c:pt idx="112">
                  <c:v>127</c:v>
                </c:pt>
                <c:pt idx="113">
                  <c:v>128</c:v>
                </c:pt>
                <c:pt idx="114">
                  <c:v>129</c:v>
                </c:pt>
                <c:pt idx="115">
                  <c:v>130</c:v>
                </c:pt>
              </c:numCache>
            </c:numRef>
          </c:cat>
          <c:val>
            <c:numRef>
              <c:f>Sheet1!$I$20:$I$135</c:f>
              <c:numCache>
                <c:formatCode>General</c:formatCode>
                <c:ptCount val="116"/>
                <c:pt idx="0">
                  <c:v>2.1944682509990668E-2</c:v>
                </c:pt>
                <c:pt idx="1">
                  <c:v>0.17587825212902258</c:v>
                </c:pt>
                <c:pt idx="2">
                  <c:v>0.52156178222582383</c:v>
                </c:pt>
                <c:pt idx="3">
                  <c:v>0.75164796559481684</c:v>
                </c:pt>
                <c:pt idx="4">
                  <c:v>0.87963743891750779</c:v>
                </c:pt>
                <c:pt idx="5">
                  <c:v>0.93833541016210276</c:v>
                </c:pt>
                <c:pt idx="6">
                  <c:v>0.96104306179703847</c:v>
                </c:pt>
                <c:pt idx="7">
                  <c:v>0.97039432306087414</c:v>
                </c:pt>
                <c:pt idx="8">
                  <c:v>0.97457269455620932</c:v>
                </c:pt>
                <c:pt idx="9">
                  <c:v>0.97673638921230554</c:v>
                </c:pt>
                <c:pt idx="10">
                  <c:v>0.97853928457290695</c:v>
                </c:pt>
                <c:pt idx="11">
                  <c:v>0.98048092065954806</c:v>
                </c:pt>
                <c:pt idx="12">
                  <c:v>0.98249690835220749</c:v>
                </c:pt>
                <c:pt idx="13">
                  <c:v>0.98482854954855514</c:v>
                </c:pt>
                <c:pt idx="14">
                  <c:v>0.98755292242972448</c:v>
                </c:pt>
                <c:pt idx="15">
                  <c:v>0.99046023801427729</c:v>
                </c:pt>
                <c:pt idx="16">
                  <c:v>0.99322467057598118</c:v>
                </c:pt>
                <c:pt idx="17">
                  <c:v>0.9954952784370642</c:v>
                </c:pt>
                <c:pt idx="18">
                  <c:v>0.99715922333507856</c:v>
                </c:pt>
                <c:pt idx="19">
                  <c:v>0.99822526177087378</c:v>
                </c:pt>
                <c:pt idx="20">
                  <c:v>0.99877891382161221</c:v>
                </c:pt>
                <c:pt idx="21">
                  <c:v>0.99905130916241969</c:v>
                </c:pt>
                <c:pt idx="22">
                  <c:v>0.99917667918356901</c:v>
                </c:pt>
                <c:pt idx="23">
                  <c:v>0.99923005713485724</c:v>
                </c:pt>
                <c:pt idx="24">
                  <c:v>0.99926062623662637</c:v>
                </c:pt>
                <c:pt idx="25">
                  <c:v>0.9992790830527889</c:v>
                </c:pt>
                <c:pt idx="26">
                  <c:v>0.99929192941631106</c:v>
                </c:pt>
                <c:pt idx="27">
                  <c:v>0.9992987982882352</c:v>
                </c:pt>
                <c:pt idx="28">
                  <c:v>0.99930545742361199</c:v>
                </c:pt>
                <c:pt idx="29">
                  <c:v>0.99930933754973705</c:v>
                </c:pt>
                <c:pt idx="30">
                  <c:v>0.99931190682244153</c:v>
                </c:pt>
                <c:pt idx="31">
                  <c:v>0.99931353228068309</c:v>
                </c:pt>
                <c:pt idx="32">
                  <c:v>0.99931599668511384</c:v>
                </c:pt>
                <c:pt idx="33">
                  <c:v>0.99931882812850248</c:v>
                </c:pt>
                <c:pt idx="34">
                  <c:v>0.99932019141605988</c:v>
                </c:pt>
                <c:pt idx="35">
                  <c:v>0.99932291799117479</c:v>
                </c:pt>
                <c:pt idx="36">
                  <c:v>0.99932491048837413</c:v>
                </c:pt>
                <c:pt idx="37">
                  <c:v>0.99932863331208877</c:v>
                </c:pt>
                <c:pt idx="38">
                  <c:v>0.99933183179443508</c:v>
                </c:pt>
                <c:pt idx="39">
                  <c:v>0.99933571192056014</c:v>
                </c:pt>
                <c:pt idx="40">
                  <c:v>0.99934100776837953</c:v>
                </c:pt>
                <c:pt idx="41">
                  <c:v>0.9993480339427141</c:v>
                </c:pt>
                <c:pt idx="42">
                  <c:v>0.99935700018011131</c:v>
                </c:pt>
                <c:pt idx="43">
                  <c:v>0.99937341206493757</c:v>
                </c:pt>
                <c:pt idx="44">
                  <c:v>0.9993936516417522</c:v>
                </c:pt>
                <c:pt idx="45">
                  <c:v>0.99941420582338769</c:v>
                </c:pt>
                <c:pt idx="46">
                  <c:v>0.99944393597896763</c:v>
                </c:pt>
                <c:pt idx="47">
                  <c:v>0.9994769170510307</c:v>
                </c:pt>
                <c:pt idx="48">
                  <c:v>0.99952468454967858</c:v>
                </c:pt>
                <c:pt idx="49">
                  <c:v>0.9995717704045477</c:v>
                </c:pt>
                <c:pt idx="50">
                  <c:v>0.99961974763974293</c:v>
                </c:pt>
                <c:pt idx="51">
                  <c:v>0.99966499829982314</c:v>
                </c:pt>
                <c:pt idx="52">
                  <c:v>0.99970689317514649</c:v>
                </c:pt>
                <c:pt idx="53">
                  <c:v>0.99974197161268263</c:v>
                </c:pt>
                <c:pt idx="54">
                  <c:v>0.99977563432852457</c:v>
                </c:pt>
                <c:pt idx="55">
                  <c:v>0.99980510231342035</c:v>
                </c:pt>
                <c:pt idx="56">
                  <c:v>0.99983095234287522</c:v>
                </c:pt>
                <c:pt idx="57">
                  <c:v>0.99985397092894157</c:v>
                </c:pt>
                <c:pt idx="58">
                  <c:v>0.99987452511057706</c:v>
                </c:pt>
                <c:pt idx="59">
                  <c:v>0.9998903602198983</c:v>
                </c:pt>
                <c:pt idx="60">
                  <c:v>0.99990698184127191</c:v>
                </c:pt>
                <c:pt idx="61">
                  <c:v>0.99992176826785661</c:v>
                </c:pt>
                <c:pt idx="62">
                  <c:v>0.9999311015442115</c:v>
                </c:pt>
                <c:pt idx="63">
                  <c:v>0.99994122133261887</c:v>
                </c:pt>
                <c:pt idx="64">
                  <c:v>0.99995107895034196</c:v>
                </c:pt>
                <c:pt idx="65">
                  <c:v>0.9999606219632442</c:v>
                </c:pt>
                <c:pt idx="66">
                  <c:v>0.99996817247894709</c:v>
                </c:pt>
                <c:pt idx="67">
                  <c:v>0.99997698141393365</c:v>
                </c:pt>
                <c:pt idx="68">
                  <c:v>0.99998285403725817</c:v>
                </c:pt>
                <c:pt idx="69">
                  <c:v>0.99998620982201492</c:v>
                </c:pt>
                <c:pt idx="70">
                  <c:v>0.99998940830436134</c:v>
                </c:pt>
                <c:pt idx="71">
                  <c:v>0.9999915056698343</c:v>
                </c:pt>
                <c:pt idx="72">
                  <c:v>0.99999344573289684</c:v>
                </c:pt>
                <c:pt idx="73">
                  <c:v>0.99999533336182256</c:v>
                </c:pt>
                <c:pt idx="74">
                  <c:v>0.99999627717628536</c:v>
                </c:pt>
                <c:pt idx="75">
                  <c:v>0.9999973258590219</c:v>
                </c:pt>
                <c:pt idx="76">
                  <c:v>0.99999790263452704</c:v>
                </c:pt>
                <c:pt idx="77">
                  <c:v>0.99999832210762163</c:v>
                </c:pt>
                <c:pt idx="78">
                  <c:v>0.99999879401485303</c:v>
                </c:pt>
                <c:pt idx="79">
                  <c:v>0.99999900375140027</c:v>
                </c:pt>
                <c:pt idx="80">
                  <c:v>0.99999921348794762</c:v>
                </c:pt>
                <c:pt idx="81">
                  <c:v>0.99999921348794762</c:v>
                </c:pt>
                <c:pt idx="82">
                  <c:v>0.99999921348794762</c:v>
                </c:pt>
                <c:pt idx="83">
                  <c:v>0.99999926592208443</c:v>
                </c:pt>
                <c:pt idx="84">
                  <c:v>0.99999926592208443</c:v>
                </c:pt>
                <c:pt idx="85">
                  <c:v>0.99999926592208443</c:v>
                </c:pt>
                <c:pt idx="86">
                  <c:v>0.99999926592208443</c:v>
                </c:pt>
                <c:pt idx="87">
                  <c:v>0.99999926592208443</c:v>
                </c:pt>
                <c:pt idx="88">
                  <c:v>0.99999926592208443</c:v>
                </c:pt>
                <c:pt idx="89">
                  <c:v>0.99999926592208443</c:v>
                </c:pt>
                <c:pt idx="90">
                  <c:v>0.99999926592208443</c:v>
                </c:pt>
                <c:pt idx="91">
                  <c:v>0.99999926592208443</c:v>
                </c:pt>
                <c:pt idx="92">
                  <c:v>0.99999926592208443</c:v>
                </c:pt>
                <c:pt idx="93">
                  <c:v>0.99999942322449498</c:v>
                </c:pt>
                <c:pt idx="94">
                  <c:v>0.99999947565863179</c:v>
                </c:pt>
                <c:pt idx="95">
                  <c:v>0.99999947565863179</c:v>
                </c:pt>
                <c:pt idx="96">
                  <c:v>0.9999995280927686</c:v>
                </c:pt>
                <c:pt idx="97">
                  <c:v>0.99999979026345265</c:v>
                </c:pt>
                <c:pt idx="98">
                  <c:v>0.99999979026345265</c:v>
                </c:pt>
                <c:pt idx="99">
                  <c:v>0.99999979026345265</c:v>
                </c:pt>
                <c:pt idx="100">
                  <c:v>0.99999979026345265</c:v>
                </c:pt>
                <c:pt idx="101">
                  <c:v>0.99999979026345265</c:v>
                </c:pt>
                <c:pt idx="102">
                  <c:v>0.99999979026345265</c:v>
                </c:pt>
                <c:pt idx="103">
                  <c:v>0.99999979026345265</c:v>
                </c:pt>
                <c:pt idx="104">
                  <c:v>0.99999979026345265</c:v>
                </c:pt>
                <c:pt idx="105">
                  <c:v>0.99999994756586319</c:v>
                </c:pt>
                <c:pt idx="106">
                  <c:v>0.99999994756586319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C5-4BAB-97CD-5B1C86D62290}"/>
            </c:ext>
          </c:extLst>
        </c:ser>
        <c:ser>
          <c:idx val="1"/>
          <c:order val="1"/>
          <c:tx>
            <c:strRef>
              <c:f>Sheet1!$X$4</c:f>
              <c:strCache>
                <c:ptCount val="1"/>
                <c:pt idx="0">
                  <c:v>IX Serv + TAS Client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Sheet1!$A$20:$A$135</c:f>
              <c:numCache>
                <c:formatCode>General</c:formatCode>
                <c:ptCount val="11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  <c:pt idx="56">
                  <c:v>71</c:v>
                </c:pt>
                <c:pt idx="57">
                  <c:v>72</c:v>
                </c:pt>
                <c:pt idx="58">
                  <c:v>73</c:v>
                </c:pt>
                <c:pt idx="59">
                  <c:v>74</c:v>
                </c:pt>
                <c:pt idx="60">
                  <c:v>75</c:v>
                </c:pt>
                <c:pt idx="61">
                  <c:v>76</c:v>
                </c:pt>
                <c:pt idx="62">
                  <c:v>77</c:v>
                </c:pt>
                <c:pt idx="63">
                  <c:v>78</c:v>
                </c:pt>
                <c:pt idx="64">
                  <c:v>79</c:v>
                </c:pt>
                <c:pt idx="65">
                  <c:v>80</c:v>
                </c:pt>
                <c:pt idx="66">
                  <c:v>81</c:v>
                </c:pt>
                <c:pt idx="67">
                  <c:v>82</c:v>
                </c:pt>
                <c:pt idx="68">
                  <c:v>83</c:v>
                </c:pt>
                <c:pt idx="69">
                  <c:v>84</c:v>
                </c:pt>
                <c:pt idx="70">
                  <c:v>85</c:v>
                </c:pt>
                <c:pt idx="71">
                  <c:v>86</c:v>
                </c:pt>
                <c:pt idx="72">
                  <c:v>87</c:v>
                </c:pt>
                <c:pt idx="73">
                  <c:v>88</c:v>
                </c:pt>
                <c:pt idx="74">
                  <c:v>89</c:v>
                </c:pt>
                <c:pt idx="75">
                  <c:v>90</c:v>
                </c:pt>
                <c:pt idx="76">
                  <c:v>91</c:v>
                </c:pt>
                <c:pt idx="77">
                  <c:v>92</c:v>
                </c:pt>
                <c:pt idx="78">
                  <c:v>93</c:v>
                </c:pt>
                <c:pt idx="79">
                  <c:v>94</c:v>
                </c:pt>
                <c:pt idx="80">
                  <c:v>95</c:v>
                </c:pt>
                <c:pt idx="81">
                  <c:v>96</c:v>
                </c:pt>
                <c:pt idx="82">
                  <c:v>97</c:v>
                </c:pt>
                <c:pt idx="83">
                  <c:v>98</c:v>
                </c:pt>
                <c:pt idx="84">
                  <c:v>99</c:v>
                </c:pt>
                <c:pt idx="85">
                  <c:v>100</c:v>
                </c:pt>
                <c:pt idx="86">
                  <c:v>101</c:v>
                </c:pt>
                <c:pt idx="87">
                  <c:v>102</c:v>
                </c:pt>
                <c:pt idx="88">
                  <c:v>103</c:v>
                </c:pt>
                <c:pt idx="89">
                  <c:v>104</c:v>
                </c:pt>
                <c:pt idx="90">
                  <c:v>105</c:v>
                </c:pt>
                <c:pt idx="91">
                  <c:v>106</c:v>
                </c:pt>
                <c:pt idx="92">
                  <c:v>107</c:v>
                </c:pt>
                <c:pt idx="93">
                  <c:v>108</c:v>
                </c:pt>
                <c:pt idx="94">
                  <c:v>109</c:v>
                </c:pt>
                <c:pt idx="95">
                  <c:v>110</c:v>
                </c:pt>
                <c:pt idx="96">
                  <c:v>111</c:v>
                </c:pt>
                <c:pt idx="97">
                  <c:v>112</c:v>
                </c:pt>
                <c:pt idx="98">
                  <c:v>113</c:v>
                </c:pt>
                <c:pt idx="99">
                  <c:v>114</c:v>
                </c:pt>
                <c:pt idx="100">
                  <c:v>115</c:v>
                </c:pt>
                <c:pt idx="101">
                  <c:v>116</c:v>
                </c:pt>
                <c:pt idx="102">
                  <c:v>117</c:v>
                </c:pt>
                <c:pt idx="103">
                  <c:v>118</c:v>
                </c:pt>
                <c:pt idx="104">
                  <c:v>119</c:v>
                </c:pt>
                <c:pt idx="105">
                  <c:v>120</c:v>
                </c:pt>
                <c:pt idx="106">
                  <c:v>121</c:v>
                </c:pt>
                <c:pt idx="107">
                  <c:v>122</c:v>
                </c:pt>
                <c:pt idx="108">
                  <c:v>123</c:v>
                </c:pt>
                <c:pt idx="109">
                  <c:v>124</c:v>
                </c:pt>
                <c:pt idx="110">
                  <c:v>125</c:v>
                </c:pt>
                <c:pt idx="111">
                  <c:v>126</c:v>
                </c:pt>
                <c:pt idx="112">
                  <c:v>127</c:v>
                </c:pt>
                <c:pt idx="113">
                  <c:v>128</c:v>
                </c:pt>
                <c:pt idx="114">
                  <c:v>129</c:v>
                </c:pt>
                <c:pt idx="115">
                  <c:v>130</c:v>
                </c:pt>
              </c:numCache>
            </c:numRef>
          </c:cat>
          <c:val>
            <c:numRef>
              <c:f>Sheet1!$X$20:$X$135</c:f>
              <c:numCache>
                <c:formatCode>General</c:formatCode>
                <c:ptCount val="116"/>
                <c:pt idx="0">
                  <c:v>2.0612661261018152E-2</c:v>
                </c:pt>
                <c:pt idx="1">
                  <c:v>0.1225717561347002</c:v>
                </c:pt>
                <c:pt idx="2">
                  <c:v>0.22490267793167706</c:v>
                </c:pt>
                <c:pt idx="3">
                  <c:v>0.31643487862708097</c:v>
                </c:pt>
                <c:pt idx="4">
                  <c:v>0.41270969467503543</c:v>
                </c:pt>
                <c:pt idx="5">
                  <c:v>0.51350688400402533</c:v>
                </c:pt>
                <c:pt idx="6">
                  <c:v>0.59797504686728009</c:v>
                </c:pt>
                <c:pt idx="7">
                  <c:v>0.66640602238347857</c:v>
                </c:pt>
                <c:pt idx="8">
                  <c:v>0.72720202108235998</c:v>
                </c:pt>
                <c:pt idx="9">
                  <c:v>0.77622486837994498</c:v>
                </c:pt>
                <c:pt idx="10">
                  <c:v>0.81352313267520804</c:v>
                </c:pt>
                <c:pt idx="11">
                  <c:v>0.85225774765489049</c:v>
                </c:pt>
                <c:pt idx="12">
                  <c:v>0.91959872090558448</c:v>
                </c:pt>
                <c:pt idx="13">
                  <c:v>0.97234583958378418</c:v>
                </c:pt>
                <c:pt idx="14">
                  <c:v>0.98198308386549826</c:v>
                </c:pt>
                <c:pt idx="15">
                  <c:v>0.9941394540213746</c:v>
                </c:pt>
                <c:pt idx="16">
                  <c:v>0.9976717179230683</c:v>
                </c:pt>
                <c:pt idx="17">
                  <c:v>0.9985942725179604</c:v>
                </c:pt>
                <c:pt idx="18">
                  <c:v>0.9989970901220635</c:v>
                </c:pt>
                <c:pt idx="19">
                  <c:v>0.99911964417798715</c:v>
                </c:pt>
                <c:pt idx="20">
                  <c:v>0.99915755570253328</c:v>
                </c:pt>
                <c:pt idx="21">
                  <c:v>0.99917384724619929</c:v>
                </c:pt>
                <c:pt idx="22">
                  <c:v>0.99918089058274673</c:v>
                </c:pt>
                <c:pt idx="23">
                  <c:v>0.99918517783107985</c:v>
                </c:pt>
                <c:pt idx="24">
                  <c:v>0.99918830139772252</c:v>
                </c:pt>
                <c:pt idx="25">
                  <c:v>0.99919160870357959</c:v>
                </c:pt>
                <c:pt idx="26">
                  <c:v>0.99919424229898424</c:v>
                </c:pt>
                <c:pt idx="27">
                  <c:v>0.99919620218393657</c:v>
                </c:pt>
                <c:pt idx="28">
                  <c:v>0.99919871328653165</c:v>
                </c:pt>
                <c:pt idx="29">
                  <c:v>0.99920085691069827</c:v>
                </c:pt>
                <c:pt idx="30">
                  <c:v>0.9992036742453172</c:v>
                </c:pt>
                <c:pt idx="31">
                  <c:v>0.99921090132107881</c:v>
                </c:pt>
                <c:pt idx="32">
                  <c:v>0.99921776091841186</c:v>
                </c:pt>
                <c:pt idx="33">
                  <c:v>0.99922743785036383</c:v>
                </c:pt>
                <c:pt idx="34">
                  <c:v>0.99923815597119681</c:v>
                </c:pt>
                <c:pt idx="35">
                  <c:v>0.99924611800381558</c:v>
                </c:pt>
                <c:pt idx="36">
                  <c:v>0.99925279386193433</c:v>
                </c:pt>
                <c:pt idx="37">
                  <c:v>0.99926185832983871</c:v>
                </c:pt>
                <c:pt idx="38">
                  <c:v>0.99927686369900481</c:v>
                </c:pt>
                <c:pt idx="39">
                  <c:v>0.99931146791769387</c:v>
                </c:pt>
                <c:pt idx="40">
                  <c:v>0.99933976375669276</c:v>
                </c:pt>
                <c:pt idx="41">
                  <c:v>0.99935458538664457</c:v>
                </c:pt>
                <c:pt idx="42">
                  <c:v>0.99935942385262055</c:v>
                </c:pt>
                <c:pt idx="43">
                  <c:v>0.99936413982578709</c:v>
                </c:pt>
                <c:pt idx="44">
                  <c:v>0.99936701840681075</c:v>
                </c:pt>
                <c:pt idx="45">
                  <c:v>0.99936971324862012</c:v>
                </c:pt>
                <c:pt idx="46">
                  <c:v>0.99937173437997717</c:v>
                </c:pt>
                <c:pt idx="47">
                  <c:v>0.99937461296100094</c:v>
                </c:pt>
                <c:pt idx="48">
                  <c:v>0.99937877771652461</c:v>
                </c:pt>
                <c:pt idx="49">
                  <c:v>0.99938190128316728</c:v>
                </c:pt>
                <c:pt idx="50">
                  <c:v>0.9993840449073339</c:v>
                </c:pt>
                <c:pt idx="51">
                  <c:v>0.99938631102430997</c:v>
                </c:pt>
                <c:pt idx="52">
                  <c:v>0.99938729096678613</c:v>
                </c:pt>
                <c:pt idx="53">
                  <c:v>0.99938876088050033</c:v>
                </c:pt>
                <c:pt idx="54">
                  <c:v>0.9993899858085955</c:v>
                </c:pt>
                <c:pt idx="55">
                  <c:v>0.9993916394615241</c:v>
                </c:pt>
                <c:pt idx="56">
                  <c:v>0.99939329311445257</c:v>
                </c:pt>
                <c:pt idx="57">
                  <c:v>0.99939433430333346</c:v>
                </c:pt>
                <c:pt idx="58">
                  <c:v>0.99939574297064293</c:v>
                </c:pt>
                <c:pt idx="59">
                  <c:v>0.99939678415952382</c:v>
                </c:pt>
                <c:pt idx="60">
                  <c:v>0.99939745786997625</c:v>
                </c:pt>
                <c:pt idx="61">
                  <c:v>0.99939862155166659</c:v>
                </c:pt>
                <c:pt idx="62">
                  <c:v>0.9994003364509999</c:v>
                </c:pt>
                <c:pt idx="63">
                  <c:v>0.99940211259673795</c:v>
                </c:pt>
                <c:pt idx="64">
                  <c:v>0.99940480743854732</c:v>
                </c:pt>
                <c:pt idx="65">
                  <c:v>0.9994075022803568</c:v>
                </c:pt>
                <c:pt idx="66">
                  <c:v>0.99941619926983261</c:v>
                </c:pt>
                <c:pt idx="67">
                  <c:v>0.99947321967266367</c:v>
                </c:pt>
                <c:pt idx="68">
                  <c:v>0.99952282926051883</c:v>
                </c:pt>
                <c:pt idx="69">
                  <c:v>0.99957109142746936</c:v>
                </c:pt>
                <c:pt idx="70">
                  <c:v>0.99963558389168106</c:v>
                </c:pt>
                <c:pt idx="71">
                  <c:v>0.99968507098672676</c:v>
                </c:pt>
                <c:pt idx="72">
                  <c:v>0.99972028766946341</c:v>
                </c:pt>
                <c:pt idx="73">
                  <c:v>0.99975023716139078</c:v>
                </c:pt>
                <c:pt idx="74">
                  <c:v>0.99977804302915163</c:v>
                </c:pt>
                <c:pt idx="75">
                  <c:v>0.99980125541655551</c:v>
                </c:pt>
                <c:pt idx="76">
                  <c:v>0.99982379409350697</c:v>
                </c:pt>
                <c:pt idx="77">
                  <c:v>0.99985264115014871</c:v>
                </c:pt>
                <c:pt idx="78">
                  <c:v>0.99987554730552874</c:v>
                </c:pt>
                <c:pt idx="79">
                  <c:v>0.99990194450598002</c:v>
                </c:pt>
                <c:pt idx="80">
                  <c:v>0.99992374822607444</c:v>
                </c:pt>
                <c:pt idx="81">
                  <c:v>0.99993856985602625</c:v>
                </c:pt>
                <c:pt idx="82">
                  <c:v>0.99995130910821617</c:v>
                </c:pt>
                <c:pt idx="83">
                  <c:v>0.99995847493757306</c:v>
                </c:pt>
                <c:pt idx="84">
                  <c:v>0.99996337464995388</c:v>
                </c:pt>
                <c:pt idx="85">
                  <c:v>0.99996600824535853</c:v>
                </c:pt>
                <c:pt idx="86">
                  <c:v>0.99996741691266799</c:v>
                </c:pt>
                <c:pt idx="87">
                  <c:v>0.9999691318120012</c:v>
                </c:pt>
                <c:pt idx="88">
                  <c:v>0.99997084671133452</c:v>
                </c:pt>
                <c:pt idx="89">
                  <c:v>0.99997274534988201</c:v>
                </c:pt>
                <c:pt idx="90">
                  <c:v>0.99997372529235817</c:v>
                </c:pt>
                <c:pt idx="91">
                  <c:v>0.9999752564524772</c:v>
                </c:pt>
                <c:pt idx="92">
                  <c:v>0.99997617514854853</c:v>
                </c:pt>
                <c:pt idx="93">
                  <c:v>0.99997617514854853</c:v>
                </c:pt>
                <c:pt idx="94">
                  <c:v>0.99997709384461997</c:v>
                </c:pt>
                <c:pt idx="95">
                  <c:v>0.99997715509102469</c:v>
                </c:pt>
                <c:pt idx="96">
                  <c:v>0.99997746132304854</c:v>
                </c:pt>
                <c:pt idx="97">
                  <c:v>0.99997770630866756</c:v>
                </c:pt>
                <c:pt idx="98">
                  <c:v>0.99997795129428657</c:v>
                </c:pt>
                <c:pt idx="99">
                  <c:v>0.99997795129428657</c:v>
                </c:pt>
                <c:pt idx="100">
                  <c:v>0.99997795129428657</c:v>
                </c:pt>
                <c:pt idx="101">
                  <c:v>0.99997795129428657</c:v>
                </c:pt>
                <c:pt idx="102">
                  <c:v>0.99997795129428657</c:v>
                </c:pt>
                <c:pt idx="103">
                  <c:v>0.99997795129428657</c:v>
                </c:pt>
                <c:pt idx="104">
                  <c:v>0.99997795129428657</c:v>
                </c:pt>
                <c:pt idx="105">
                  <c:v>0.99997795129428657</c:v>
                </c:pt>
                <c:pt idx="106">
                  <c:v>0.99997795129428657</c:v>
                </c:pt>
                <c:pt idx="107">
                  <c:v>0.99997795129428657</c:v>
                </c:pt>
                <c:pt idx="108">
                  <c:v>0.99997795129428657</c:v>
                </c:pt>
                <c:pt idx="109">
                  <c:v>0.99997795129428657</c:v>
                </c:pt>
                <c:pt idx="110">
                  <c:v>0.99997795129428657</c:v>
                </c:pt>
                <c:pt idx="111">
                  <c:v>0.99997795129428657</c:v>
                </c:pt>
                <c:pt idx="112">
                  <c:v>0.99997795129428657</c:v>
                </c:pt>
                <c:pt idx="113">
                  <c:v>0.99997795129428657</c:v>
                </c:pt>
                <c:pt idx="114">
                  <c:v>0.99997795129428657</c:v>
                </c:pt>
                <c:pt idx="115">
                  <c:v>0.99997795129428657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C5-4BAB-97CD-5B1C86D62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486282"/>
        <c:axId val="1433595232"/>
      </c:lineChart>
      <c:catAx>
        <c:axId val="15648628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Latency (us)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33595232"/>
        <c:crosses val="autoZero"/>
        <c:auto val="1"/>
        <c:lblAlgn val="ctr"/>
        <c:lblOffset val="100"/>
        <c:tickLblSkip val="10"/>
        <c:noMultiLvlLbl val="1"/>
      </c:catAx>
      <c:valAx>
        <c:axId val="1433595232"/>
        <c:scaling>
          <c:orientation val="minMax"/>
          <c:max val="1"/>
          <c:min val="0.99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CDF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5648628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435186663566733"/>
          <c:y val="0.47909155463105463"/>
          <c:w val="0.50459639716860361"/>
          <c:h val="0.1552202479786074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9E4561-E101-4293-93B7-E3EE78B116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AD981-492B-47E6-A813-8674FDA11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CF341-A5CA-447A-9D8B-6BFFA3408C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C74C-CC05-4936-8D54-DE4EA1796A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A84BC-3A82-438F-A18D-C8EB0408B7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EA181-5359-4777-8E7E-947B4AE2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7DA-20BA-4BF3-B022-13B7891B4A3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0DC57-E83D-4B85-9302-44734E4F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5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3B9B-8A38-4C24-930D-57C40DC373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97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3B9B-8A38-4C24-930D-57C40DC373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3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3B9B-8A38-4C24-930D-57C40DC373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3B9B-8A38-4C24-930D-57C40DC373A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01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3B9B-8A38-4C24-930D-57C40DC373A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78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3B9B-8A38-4C24-930D-57C40DC373A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8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3B9B-8A38-4C24-930D-57C40DC373A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4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5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9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5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8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3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2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95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4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1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3B9B-8A38-4C24-930D-57C40DC373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3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0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7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0DC57-E83D-4B85-9302-44734E4F56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3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F895E8-2623-4B22-ADE5-D7D131EEE212}" type="datetime1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Evaluation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3B1-DAE7-48EB-8828-51A2A2EC6527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B12B-314B-4E37-975E-581E06224A22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026F-54EC-4AEC-AFEC-50D9718279E1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B736-AE7C-4493-B89E-5A15922B834C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9F61-C04B-465A-9D9B-396D9BA4CF50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623F-BBC7-409D-A73D-C202DA72CDE3}" type="datetime1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7F9A-E33A-493A-99B8-3133E548477F}" type="datetime1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8C0C-4F16-4D90-9589-18D7978BD10E}" type="datetime1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D317-A014-49F8-972F-52B55093E396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06E516-1356-45A9-A750-A77C0651B080}" type="datetime1">
              <a:rPr lang="en-US" smtClean="0"/>
              <a:t>3/31/2019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Evaluation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3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98536DD-9AAD-429F-8A5C-33F8F168EDB8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A0AC55A-F30A-42B9-AA47-A74DC89B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34D9-D95B-4F03-BB3D-D531C44C6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TAS: TCP Acceleration as an OS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85914-A09C-4CA8-845D-3AB8F90D6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Antoine Kaufmann</a:t>
            </a:r>
            <a:r>
              <a:rPr lang="en-US" sz="2800" baseline="30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Tim Stamler</a:t>
            </a:r>
            <a:r>
              <a:rPr lang="en-US" sz="2800" b="1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, Simon Peter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r>
              <a:rPr lang="en-US" sz="2800" dirty="0">
                <a:solidFill>
                  <a:schemeClr val="bg1"/>
                </a:solidFill>
              </a:rPr>
              <a:t>Naveen Kr. Sharma</a:t>
            </a:r>
            <a:r>
              <a:rPr lang="en-US" sz="2800" baseline="30000" dirty="0">
                <a:solidFill>
                  <a:schemeClr val="bg1"/>
                </a:solidFill>
              </a:rPr>
              <a:t>3</a:t>
            </a:r>
            <a:r>
              <a:rPr lang="en-US" sz="2800" dirty="0">
                <a:solidFill>
                  <a:schemeClr val="bg1"/>
                </a:solidFill>
              </a:rPr>
              <a:t>, Arvind Krishnamurthy</a:t>
            </a:r>
            <a:r>
              <a:rPr lang="en-US" sz="2800" baseline="30000" dirty="0">
                <a:solidFill>
                  <a:schemeClr val="bg1"/>
                </a:solidFill>
              </a:rPr>
              <a:t>3</a:t>
            </a:r>
            <a:r>
              <a:rPr lang="en-US" sz="2800" dirty="0">
                <a:solidFill>
                  <a:schemeClr val="bg1"/>
                </a:solidFill>
              </a:rPr>
              <a:t>, Thomas Anderson</a:t>
            </a:r>
            <a:r>
              <a:rPr lang="en-US" sz="2800" baseline="30000" dirty="0">
                <a:solidFill>
                  <a:schemeClr val="bg1"/>
                </a:solidFill>
              </a:rPr>
              <a:t>3</a:t>
            </a:r>
          </a:p>
          <a:p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F60227-58E5-40A8-8988-42C3CC92AB1D}"/>
              </a:ext>
            </a:extLst>
          </p:cNvPr>
          <p:cNvSpPr txBox="1">
            <a:spLocks/>
          </p:cNvSpPr>
          <p:nvPr/>
        </p:nvSpPr>
        <p:spPr>
          <a:xfrm>
            <a:off x="304430" y="5717916"/>
            <a:ext cx="104401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</a:rPr>
              <a:t>MPI-SWS</a:t>
            </a:r>
            <a:r>
              <a:rPr lang="en-US" i="1" baseline="30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 	The University of Texas at Austin</a:t>
            </a:r>
            <a:r>
              <a:rPr lang="en-US" i="1" baseline="30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 	University of Washington</a:t>
            </a:r>
            <a:r>
              <a:rPr lang="en-US" i="1" baseline="30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510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81A3DB-7563-4E1D-AF4C-46BA0A1B37AD}"/>
              </a:ext>
            </a:extLst>
          </p:cNvPr>
          <p:cNvSpPr/>
          <p:nvPr/>
        </p:nvSpPr>
        <p:spPr>
          <a:xfrm>
            <a:off x="1262743" y="1045028"/>
            <a:ext cx="2413535" cy="6966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Application</a:t>
            </a:r>
            <a:endParaRPr lang="en-US" sz="3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09D9C-5464-4E10-87C8-594C7E0EF6FA}"/>
              </a:ext>
            </a:extLst>
          </p:cNvPr>
          <p:cNvSpPr/>
          <p:nvPr/>
        </p:nvSpPr>
        <p:spPr>
          <a:xfrm>
            <a:off x="6227214" y="3003834"/>
            <a:ext cx="4203105" cy="603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Slow Path</a:t>
            </a:r>
            <a:endParaRPr lang="en-US" sz="32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FB5DC0-664C-4F8C-8F90-611EE89AEA4E}"/>
              </a:ext>
            </a:extLst>
          </p:cNvPr>
          <p:cNvSpPr/>
          <p:nvPr/>
        </p:nvSpPr>
        <p:spPr>
          <a:xfrm>
            <a:off x="1622959" y="5072743"/>
            <a:ext cx="4203106" cy="7247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Simple Fast Path</a:t>
            </a:r>
            <a:endParaRPr lang="en-US" sz="32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C00185-0F49-448B-9786-D530DA748EA7}"/>
              </a:ext>
            </a:extLst>
          </p:cNvPr>
          <p:cNvGrpSpPr/>
          <p:nvPr/>
        </p:nvGrpSpPr>
        <p:grpSpPr>
          <a:xfrm>
            <a:off x="2608072" y="2743430"/>
            <a:ext cx="338114" cy="1630788"/>
            <a:chOff x="6800869" y="5167310"/>
            <a:chExt cx="205666" cy="9919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520EE2-E8DD-4486-A81C-D5AFAF98ED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76D59C-B739-4AB8-B0B1-A0F036EB74EE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A79DB2-90BD-49F8-83A4-56D6AB8375E3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25AE5E-A6C4-4384-8711-801BEA19171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D1A70C-C201-4BCA-8118-5B38CC3AAE78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B51D1C-1891-45BD-A8E4-6A86E1B0DEFD}"/>
                </a:ext>
              </a:extLst>
            </p:cNvPr>
            <p:cNvCxnSpPr>
              <a:cxnSpLocks/>
              <a:stCxn id="18" idx="1"/>
              <a:endCxn id="20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5E7429-846E-49BF-9708-0651E9536517}"/>
              </a:ext>
            </a:extLst>
          </p:cNvPr>
          <p:cNvGrpSpPr/>
          <p:nvPr/>
        </p:nvGrpSpPr>
        <p:grpSpPr>
          <a:xfrm>
            <a:off x="2082658" y="2754316"/>
            <a:ext cx="338116" cy="1630788"/>
            <a:chOff x="6457950" y="5167311"/>
            <a:chExt cx="205667" cy="9919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9496A5-D66E-4021-B2E7-76CB1A2D809B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4A5913-4E2E-48F4-AF70-1A71B5B3E8AF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BEFBA2-6B3E-4A40-983E-6D42F4324DF2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17FAA6-568F-4DDC-9097-64FD2B31E2B8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191D24-2ADB-4563-958C-D7FEFFC0CA4D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420EA4-BECC-47E6-AFBF-21C0DBBD091E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9B3F8B-713D-4986-AA58-BC263F2B9CEE}"/>
              </a:ext>
            </a:extLst>
          </p:cNvPr>
          <p:cNvGrpSpPr/>
          <p:nvPr/>
        </p:nvGrpSpPr>
        <p:grpSpPr>
          <a:xfrm rot="-2700000">
            <a:off x="7494545" y="1373077"/>
            <a:ext cx="338114" cy="1630788"/>
            <a:chOff x="6800869" y="5167310"/>
            <a:chExt cx="205666" cy="99196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7FD77B-1AF7-426C-A5A4-946C581518F0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E87B66-901B-44CD-9D37-7234D96F8EFC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57864E-9C1E-49B8-B799-41332914FEB2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391EB7-1D1B-4053-AE7C-7EFDACFE25F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45DC6E-04B3-4F98-A619-AEC1957DCD9F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6AE199D-A3CA-4C74-A802-41BD536C0A8A}"/>
                </a:ext>
              </a:extLst>
            </p:cNvPr>
            <p:cNvCxnSpPr>
              <a:cxnSpLocks/>
              <a:stCxn id="33" idx="1"/>
              <a:endCxn id="35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C4B8CD-D2F7-41AC-9CAA-4755B929B6A5}"/>
              </a:ext>
            </a:extLst>
          </p:cNvPr>
          <p:cNvGrpSpPr/>
          <p:nvPr/>
        </p:nvGrpSpPr>
        <p:grpSpPr>
          <a:xfrm rot="-2700000">
            <a:off x="6910596" y="1373078"/>
            <a:ext cx="338116" cy="1630786"/>
            <a:chOff x="6457950" y="5167311"/>
            <a:chExt cx="205667" cy="9919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8FD1980-2D5D-4F70-A984-85659AED738E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81B2E5-A9A7-4DD8-AE15-499FBE9C095E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65B3B4-6A8F-48A5-A0D6-A76D1E238FC9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B2B8B0-8B8E-4359-AC01-249D3CBC24F3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4C5690-AE64-4C0B-97D5-0C3290E44C04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537362A-37F3-40E8-AED8-4F84489C7FBA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3D5998-2D36-4015-B4AB-AFA7854D6A2C}"/>
              </a:ext>
            </a:extLst>
          </p:cNvPr>
          <p:cNvGrpSpPr/>
          <p:nvPr/>
        </p:nvGrpSpPr>
        <p:grpSpPr>
          <a:xfrm rot="2709253">
            <a:off x="7471784" y="3662379"/>
            <a:ext cx="338114" cy="1630788"/>
            <a:chOff x="6800869" y="5167310"/>
            <a:chExt cx="205666" cy="99196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EA4ED3-AC21-4AA4-8F20-15EEB1E61C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813B89-005C-49AD-8598-52BB3F00D5B6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88504A-C1E6-4091-9FE5-4A1B6F42673E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75A003-A820-40A1-BC4E-8EB44D82075B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969071-A481-402D-98D1-4EADB34D44F2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044A374-4BF8-4F29-9B51-208D0D88ECED}"/>
                </a:ext>
              </a:extLst>
            </p:cNvPr>
            <p:cNvCxnSpPr>
              <a:cxnSpLocks/>
              <a:stCxn id="47" idx="1"/>
              <a:endCxn id="49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CDAA70-705E-4703-8CA0-216D4693ABD0}"/>
              </a:ext>
            </a:extLst>
          </p:cNvPr>
          <p:cNvGrpSpPr/>
          <p:nvPr/>
        </p:nvGrpSpPr>
        <p:grpSpPr>
          <a:xfrm rot="2700000">
            <a:off x="6878087" y="3658392"/>
            <a:ext cx="338116" cy="1630786"/>
            <a:chOff x="6457950" y="5167311"/>
            <a:chExt cx="205667" cy="9919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9B4B0BB-A265-4DAA-BC0E-14E64EFC52F6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6231BF-7181-4A5E-8BF1-339BE5EB0A78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049FCD-E45E-4A3B-AE73-005F9403FD03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9D2402-3CF5-42E9-A066-2B2C1FA4B56F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0501258-D94A-4AFA-B247-95606BDA6235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69F023A-3653-4536-B7B9-FC90E94E1173}"/>
                </a:ext>
              </a:extLst>
            </p:cNvPr>
            <p:cNvCxnSpPr>
              <a:cxnSpLocks/>
              <a:stCxn id="53" idx="3"/>
              <a:endCxn id="5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D59741D-021E-46AF-8D60-3EFE147F11F3}"/>
              </a:ext>
            </a:extLst>
          </p:cNvPr>
          <p:cNvSpPr/>
          <p:nvPr/>
        </p:nvSpPr>
        <p:spPr>
          <a:xfrm>
            <a:off x="1842399" y="5695715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CF8D02-8B23-4DEA-8ADF-735F06ACBDDA}"/>
              </a:ext>
            </a:extLst>
          </p:cNvPr>
          <p:cNvSpPr/>
          <p:nvPr/>
        </p:nvSpPr>
        <p:spPr>
          <a:xfrm>
            <a:off x="4583267" y="5692028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BF7530-6063-4B59-B592-F46EB1BD8FD6}"/>
              </a:ext>
            </a:extLst>
          </p:cNvPr>
          <p:cNvSpPr/>
          <p:nvPr/>
        </p:nvSpPr>
        <p:spPr>
          <a:xfrm>
            <a:off x="1981991" y="1574390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0</a:t>
            </a:r>
          </a:p>
        </p:txBody>
      </p:sp>
      <p:sp>
        <p:nvSpPr>
          <p:cNvPr id="60" name="Rectangle: Diagonal Corners Snipped 59">
            <a:extLst>
              <a:ext uri="{FF2B5EF4-FFF2-40B4-BE49-F238E27FC236}">
                <a16:creationId xmlns:a16="http://schemas.microsoft.com/office/drawing/2014/main" id="{D1D420D9-4CA7-43CF-83B6-E663E23865DE}"/>
              </a:ext>
            </a:extLst>
          </p:cNvPr>
          <p:cNvSpPr/>
          <p:nvPr/>
        </p:nvSpPr>
        <p:spPr>
          <a:xfrm>
            <a:off x="3052482" y="5754239"/>
            <a:ext cx="1290918" cy="42643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NIC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1462C22B-39BA-40EF-B693-BACF5D86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76013"/>
            <a:ext cx="10772775" cy="1658198"/>
          </a:xfrm>
        </p:spPr>
        <p:txBody>
          <a:bodyPr/>
          <a:lstStyle/>
          <a:p>
            <a:pPr algn="r"/>
            <a:r>
              <a:rPr lang="en-US" dirty="0"/>
              <a:t>TAS Overview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DC2D5CE-1DC5-4F41-B241-4C43EA9B2D2F}"/>
              </a:ext>
            </a:extLst>
          </p:cNvPr>
          <p:cNvSpPr/>
          <p:nvPr/>
        </p:nvSpPr>
        <p:spPr>
          <a:xfrm>
            <a:off x="3805406" y="1038353"/>
            <a:ext cx="2464765" cy="6815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Application</a:t>
            </a:r>
            <a:endParaRPr lang="en-US" sz="3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E536B1-F040-4732-86DC-6D4CFEEB7A6A}"/>
              </a:ext>
            </a:extLst>
          </p:cNvPr>
          <p:cNvSpPr/>
          <p:nvPr/>
        </p:nvSpPr>
        <p:spPr>
          <a:xfrm>
            <a:off x="4533322" y="1603359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47FDAA-8C9A-47C3-967A-8F851A9CF0F9}"/>
              </a:ext>
            </a:extLst>
          </p:cNvPr>
          <p:cNvGrpSpPr/>
          <p:nvPr/>
        </p:nvGrpSpPr>
        <p:grpSpPr>
          <a:xfrm>
            <a:off x="5122672" y="2743430"/>
            <a:ext cx="338114" cy="1630788"/>
            <a:chOff x="6800869" y="5167310"/>
            <a:chExt cx="205666" cy="99196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E34771-324A-4946-B850-5C17A8FADFE6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ED8935-CBDA-4A32-9C7F-FCCFA456AB8D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AFFC57-0B17-402C-92C2-4FD03E4F0DBA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6928096-0D11-4012-8A50-0905C859E494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03086DF-7846-4BCA-82F4-5DF2A88E281A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3E469C9-6F24-4B96-92BA-1AF9FA6689AD}"/>
                </a:ext>
              </a:extLst>
            </p:cNvPr>
            <p:cNvCxnSpPr>
              <a:cxnSpLocks/>
              <a:stCxn id="67" idx="1"/>
              <a:endCxn id="69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CCAA2E6-1D94-4C09-9776-02EADC45BBB8}"/>
              </a:ext>
            </a:extLst>
          </p:cNvPr>
          <p:cNvGrpSpPr/>
          <p:nvPr/>
        </p:nvGrpSpPr>
        <p:grpSpPr>
          <a:xfrm>
            <a:off x="4597258" y="2754316"/>
            <a:ext cx="338116" cy="1630788"/>
            <a:chOff x="6457950" y="5167311"/>
            <a:chExt cx="205667" cy="99196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244A97-8529-466E-90F9-AA2F61900819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9D0DCF8-EFE9-4BEA-9416-85396CE1B9EC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A139387-0CC3-49AB-B129-E8D727A5AEA6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DF9720D-30A8-4D9A-9F74-41CDF26B53A3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9D38D14-B060-4002-A332-4EEB5F17D437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95CC4EF-911E-45D5-99AF-61240DCB6D01}"/>
                </a:ext>
              </a:extLst>
            </p:cNvPr>
            <p:cNvCxnSpPr>
              <a:cxnSpLocks/>
              <a:stCxn id="73" idx="3"/>
              <a:endCxn id="7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710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017663B-2500-466B-9FB7-8A67E1251FFE}"/>
              </a:ext>
            </a:extLst>
          </p:cNvPr>
          <p:cNvGrpSpPr/>
          <p:nvPr/>
        </p:nvGrpSpPr>
        <p:grpSpPr>
          <a:xfrm>
            <a:off x="3614550" y="2740257"/>
            <a:ext cx="4203106" cy="3331885"/>
            <a:chOff x="288932" y="1818761"/>
            <a:chExt cx="4203106" cy="33318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61DDC0B-7D05-432B-A7A7-0150B7443358}"/>
                </a:ext>
              </a:extLst>
            </p:cNvPr>
            <p:cNvSpPr/>
            <p:nvPr/>
          </p:nvSpPr>
          <p:spPr>
            <a:xfrm>
              <a:off x="288932" y="1818761"/>
              <a:ext cx="4203106" cy="3331885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Fast Path</a:t>
              </a:r>
              <a:endParaRPr lang="en-US" sz="3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546A5B-D1BC-45B3-824D-2F5681014402}"/>
                </a:ext>
              </a:extLst>
            </p:cNvPr>
            <p:cNvSpPr txBox="1"/>
            <p:nvPr/>
          </p:nvSpPr>
          <p:spPr>
            <a:xfrm>
              <a:off x="333861" y="2464902"/>
              <a:ext cx="4153407" cy="2193520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r>
                <a:rPr lang="de-DE" sz="2600" b="1" dirty="0"/>
                <a:t>Per packet:</a:t>
              </a:r>
              <a:endParaRPr lang="en-US" sz="2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Generate data segments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Process &amp; send ACKs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Flow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Apply rate-limit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0EFFCA-7BA2-439C-BE02-B26449B312EA}"/>
              </a:ext>
            </a:extLst>
          </p:cNvPr>
          <p:cNvGrpSpPr/>
          <p:nvPr/>
        </p:nvGrpSpPr>
        <p:grpSpPr>
          <a:xfrm>
            <a:off x="4450367" y="1866968"/>
            <a:ext cx="4203105" cy="3331885"/>
            <a:chOff x="4849975" y="681038"/>
            <a:chExt cx="4046144" cy="33318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5068D8A-5770-48CF-AFAA-4AFB5E2C117F}"/>
                </a:ext>
              </a:extLst>
            </p:cNvPr>
            <p:cNvSpPr/>
            <p:nvPr/>
          </p:nvSpPr>
          <p:spPr>
            <a:xfrm>
              <a:off x="4849975" y="681038"/>
              <a:ext cx="4046144" cy="3331885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Slow Path</a:t>
              </a:r>
              <a:endParaRPr lang="en-US" sz="3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08F93F-F01E-4E3D-92F6-D7755A69EEDA}"/>
                </a:ext>
              </a:extLst>
            </p:cNvPr>
            <p:cNvSpPr txBox="1"/>
            <p:nvPr/>
          </p:nvSpPr>
          <p:spPr>
            <a:xfrm>
              <a:off x="4956712" y="1371074"/>
              <a:ext cx="3939407" cy="2382525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r>
                <a:rPr lang="de-DE" sz="2600" b="1" dirty="0"/>
                <a:t>Per connection:</a:t>
              </a:r>
              <a:endParaRPr lang="de-DE" sz="2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Open</a:t>
              </a:r>
              <a:r>
                <a:rPr lang="en-US" sz="2600" dirty="0"/>
                <a:t>/close connections</a:t>
              </a:r>
              <a:endParaRPr lang="en-US" sz="2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I</a:t>
              </a:r>
              <a:r>
                <a:rPr lang="en-US" sz="2600" dirty="0"/>
                <a:t>P routing</a:t>
              </a:r>
              <a:r>
                <a:rPr lang="de-DE" sz="2600" dirty="0"/>
                <a:t>, ARP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Firewalling, traffic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Compute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Re-transmission timeouts</a:t>
              </a:r>
              <a:endParaRPr lang="en-US" sz="26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2085DE-3EEA-494B-9BFF-14DDFA34F55A}"/>
              </a:ext>
            </a:extLst>
          </p:cNvPr>
          <p:cNvGrpSpPr/>
          <p:nvPr/>
        </p:nvGrpSpPr>
        <p:grpSpPr>
          <a:xfrm>
            <a:off x="3848454" y="793250"/>
            <a:ext cx="4192501" cy="1641060"/>
            <a:chOff x="0" y="5177"/>
            <a:chExt cx="4684585" cy="16410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52C69B1-5698-44CD-B37A-DE2D18E87C35}"/>
                </a:ext>
              </a:extLst>
            </p:cNvPr>
            <p:cNvSpPr/>
            <p:nvPr/>
          </p:nvSpPr>
          <p:spPr>
            <a:xfrm>
              <a:off x="0" y="5177"/>
              <a:ext cx="4684585" cy="1641060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Application</a:t>
              </a:r>
              <a:endParaRPr lang="en-US" sz="3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ADB3F-0A3E-4842-985E-520D174C82AB}"/>
                </a:ext>
              </a:extLst>
            </p:cNvPr>
            <p:cNvSpPr txBox="1"/>
            <p:nvPr/>
          </p:nvSpPr>
          <p:spPr>
            <a:xfrm>
              <a:off x="44277" y="809919"/>
              <a:ext cx="4239287" cy="595557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Socket API, locking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81A3DB-7563-4E1D-AF4C-46BA0A1B37AD}"/>
              </a:ext>
            </a:extLst>
          </p:cNvPr>
          <p:cNvSpPr/>
          <p:nvPr/>
        </p:nvSpPr>
        <p:spPr>
          <a:xfrm>
            <a:off x="3319347" y="544515"/>
            <a:ext cx="5553307" cy="58118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Linux Kernel TCP Stack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F7966-641E-44D8-9D39-74C96FE8E67E}"/>
              </a:ext>
            </a:extLst>
          </p:cNvPr>
          <p:cNvSpPr txBox="1"/>
          <p:nvPr/>
        </p:nvSpPr>
        <p:spPr>
          <a:xfrm>
            <a:off x="3583284" y="1363341"/>
            <a:ext cx="5025431" cy="47180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Open</a:t>
            </a:r>
            <a:r>
              <a:rPr lang="en-US" sz="2600" dirty="0"/>
              <a:t>/close connections</a:t>
            </a:r>
          </a:p>
          <a:p>
            <a:endParaRPr lang="de-DE" sz="2600" b="1" dirty="0"/>
          </a:p>
          <a:p>
            <a:r>
              <a:rPr lang="de-DE" sz="2600" b="1" dirty="0"/>
              <a:t>Per packet: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Socket API, 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</a:t>
            </a:r>
            <a:r>
              <a:rPr lang="en-US" sz="2600" dirty="0"/>
              <a:t>P routing</a:t>
            </a:r>
            <a:r>
              <a:rPr lang="de-DE" sz="2600" dirty="0"/>
              <a:t>, 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Firewalling, traffic shaping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Generate data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Congestion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Flow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Process &amp; send 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Re-transmission timeouts</a:t>
            </a:r>
            <a:endParaRPr lang="en-US" sz="26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83050C7-617A-4115-964B-4CFDF085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30649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Dividing</a:t>
            </a:r>
            <a:br>
              <a:rPr lang="en-US" sz="4400" dirty="0"/>
            </a:br>
            <a:r>
              <a:rPr lang="en-US" sz="4400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95912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284148-F2C8-4497-A798-DB1114A690F0}"/>
              </a:ext>
            </a:extLst>
          </p:cNvPr>
          <p:cNvGrpSpPr/>
          <p:nvPr/>
        </p:nvGrpSpPr>
        <p:grpSpPr>
          <a:xfrm>
            <a:off x="1780663" y="398396"/>
            <a:ext cx="4192501" cy="1641060"/>
            <a:chOff x="0" y="5177"/>
            <a:chExt cx="4684585" cy="164106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81A3DB-7563-4E1D-AF4C-46BA0A1B37AD}"/>
                </a:ext>
              </a:extLst>
            </p:cNvPr>
            <p:cNvSpPr/>
            <p:nvPr/>
          </p:nvSpPr>
          <p:spPr>
            <a:xfrm>
              <a:off x="0" y="5177"/>
              <a:ext cx="4684585" cy="1641060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Application</a:t>
              </a:r>
              <a:endParaRPr lang="en-US" sz="32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7F7966-641E-44D8-9D39-74C96FE8E67E}"/>
                </a:ext>
              </a:extLst>
            </p:cNvPr>
            <p:cNvSpPr txBox="1"/>
            <p:nvPr/>
          </p:nvSpPr>
          <p:spPr>
            <a:xfrm>
              <a:off x="44277" y="809919"/>
              <a:ext cx="4239287" cy="595557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Socket API, locking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D6B121-EDC6-4FA3-ABF8-A49043C99E97}"/>
              </a:ext>
            </a:extLst>
          </p:cNvPr>
          <p:cNvGrpSpPr/>
          <p:nvPr/>
        </p:nvGrpSpPr>
        <p:grpSpPr>
          <a:xfrm>
            <a:off x="6227214" y="1763058"/>
            <a:ext cx="4227426" cy="3309685"/>
            <a:chOff x="4849976" y="681038"/>
            <a:chExt cx="4046144" cy="33318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A09D9C-5464-4E10-87C8-594C7E0EF6FA}"/>
                </a:ext>
              </a:extLst>
            </p:cNvPr>
            <p:cNvSpPr/>
            <p:nvPr/>
          </p:nvSpPr>
          <p:spPr>
            <a:xfrm>
              <a:off x="4849976" y="681038"/>
              <a:ext cx="4046144" cy="3331885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Slow Path</a:t>
              </a:r>
              <a:endParaRPr lang="en-US" sz="32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D6823A-C28E-4C6B-9507-2080C8DC464F}"/>
                </a:ext>
              </a:extLst>
            </p:cNvPr>
            <p:cNvSpPr txBox="1"/>
            <p:nvPr/>
          </p:nvSpPr>
          <p:spPr>
            <a:xfrm>
              <a:off x="4956713" y="1371074"/>
              <a:ext cx="3822716" cy="2397196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r>
                <a:rPr lang="de-DE" sz="2600" b="1" dirty="0"/>
                <a:t>Per connection:</a:t>
              </a:r>
              <a:endParaRPr lang="de-DE" sz="2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Open</a:t>
              </a:r>
              <a:r>
                <a:rPr lang="en-US" sz="2600" dirty="0"/>
                <a:t>/close connections</a:t>
              </a:r>
              <a:endParaRPr lang="en-US" sz="2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I</a:t>
              </a:r>
              <a:r>
                <a:rPr lang="en-US" sz="2600" dirty="0"/>
                <a:t>P routing</a:t>
              </a:r>
              <a:r>
                <a:rPr lang="de-DE" sz="2600" dirty="0"/>
                <a:t>, ARP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Firewalling, traffic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Compute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Re-transmission timeouts</a:t>
              </a:r>
              <a:endParaRPr lang="en-US" sz="2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055CB-DB9C-424F-95A8-6F4F94F53DB4}"/>
              </a:ext>
            </a:extLst>
          </p:cNvPr>
          <p:cNvGrpSpPr/>
          <p:nvPr/>
        </p:nvGrpSpPr>
        <p:grpSpPr>
          <a:xfrm>
            <a:off x="1775359" y="3145503"/>
            <a:ext cx="4203106" cy="3331885"/>
            <a:chOff x="288932" y="1818761"/>
            <a:chExt cx="4203106" cy="33318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6FB5DC0-664C-4F8C-8F90-611EE89AEA4E}"/>
                </a:ext>
              </a:extLst>
            </p:cNvPr>
            <p:cNvSpPr/>
            <p:nvPr/>
          </p:nvSpPr>
          <p:spPr>
            <a:xfrm>
              <a:off x="288932" y="1818761"/>
              <a:ext cx="4203106" cy="3331885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Fast Path</a:t>
              </a:r>
              <a:endParaRPr lang="en-US" sz="3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76073B-DBC3-4D20-A5A9-6EFF6C372350}"/>
                </a:ext>
              </a:extLst>
            </p:cNvPr>
            <p:cNvSpPr txBox="1"/>
            <p:nvPr/>
          </p:nvSpPr>
          <p:spPr>
            <a:xfrm>
              <a:off x="333861" y="2464902"/>
              <a:ext cx="4153407" cy="2193520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r>
                <a:rPr lang="de-DE" sz="2600" b="1" dirty="0"/>
                <a:t>Per packet:</a:t>
              </a:r>
              <a:endParaRPr lang="en-US" sz="2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Generate data segments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Process &amp; send ACKs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Flow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Apply rate-limit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C00185-0F49-448B-9786-D530DA748EA7}"/>
              </a:ext>
            </a:extLst>
          </p:cNvPr>
          <p:cNvGrpSpPr/>
          <p:nvPr/>
        </p:nvGrpSpPr>
        <p:grpSpPr>
          <a:xfrm>
            <a:off x="3915639" y="2092266"/>
            <a:ext cx="205666" cy="991966"/>
            <a:chOff x="6800869" y="5167310"/>
            <a:chExt cx="205666" cy="9919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520EE2-E8DD-4486-A81C-D5AFAF98ED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76D59C-B739-4AB8-B0B1-A0F036EB74EE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A79DB2-90BD-49F8-83A4-56D6AB8375E3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25AE5E-A6C4-4384-8711-801BEA19171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D1A70C-C201-4BCA-8118-5B38CC3AAE78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B51D1C-1891-45BD-A8E4-6A86E1B0DEFD}"/>
                </a:ext>
              </a:extLst>
            </p:cNvPr>
            <p:cNvCxnSpPr>
              <a:cxnSpLocks/>
              <a:stCxn id="18" idx="1"/>
              <a:endCxn id="20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5E7429-846E-49BF-9708-0651E9536517}"/>
              </a:ext>
            </a:extLst>
          </p:cNvPr>
          <p:cNvGrpSpPr/>
          <p:nvPr/>
        </p:nvGrpSpPr>
        <p:grpSpPr>
          <a:xfrm>
            <a:off x="3572721" y="2092268"/>
            <a:ext cx="205667" cy="991965"/>
            <a:chOff x="6457950" y="5167311"/>
            <a:chExt cx="205667" cy="9919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9496A5-D66E-4021-B2E7-76CB1A2D809B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4A5913-4E2E-48F4-AF70-1A71B5B3E8AF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BEFBA2-6B3E-4A40-983E-6D42F4324DF2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17FAA6-568F-4DDC-9097-64FD2B31E2B8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191D24-2ADB-4563-958C-D7FEFFC0CA4D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420EA4-BECC-47E6-AFBF-21C0DBBD091E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9B3F8B-713D-4986-AA58-BC263F2B9CEE}"/>
              </a:ext>
            </a:extLst>
          </p:cNvPr>
          <p:cNvGrpSpPr/>
          <p:nvPr/>
        </p:nvGrpSpPr>
        <p:grpSpPr>
          <a:xfrm rot="-2700000">
            <a:off x="6727853" y="785612"/>
            <a:ext cx="205666" cy="991966"/>
            <a:chOff x="6800869" y="5167310"/>
            <a:chExt cx="205666" cy="99196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7FD77B-1AF7-426C-A5A4-946C581518F0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E87B66-901B-44CD-9D37-7234D96F8EFC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57864E-9C1E-49B8-B799-41332914FEB2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391EB7-1D1B-4053-AE7C-7EFDACFE25F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45DC6E-04B3-4F98-A619-AEC1957DCD9F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6AE199D-A3CA-4C74-A802-41BD536C0A8A}"/>
                </a:ext>
              </a:extLst>
            </p:cNvPr>
            <p:cNvCxnSpPr>
              <a:cxnSpLocks/>
              <a:stCxn id="33" idx="1"/>
              <a:endCxn id="35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C4B8CD-D2F7-41AC-9CAA-4755B929B6A5}"/>
              </a:ext>
            </a:extLst>
          </p:cNvPr>
          <p:cNvGrpSpPr/>
          <p:nvPr/>
        </p:nvGrpSpPr>
        <p:grpSpPr>
          <a:xfrm rot="-2700000">
            <a:off x="6359057" y="785614"/>
            <a:ext cx="205667" cy="991965"/>
            <a:chOff x="6457950" y="5167311"/>
            <a:chExt cx="205667" cy="9919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8FD1980-2D5D-4F70-A984-85659AED738E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81B2E5-A9A7-4DD8-AE15-499FBE9C095E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65B3B4-6A8F-48A5-A0D6-A76D1E238FC9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B2B8B0-8B8E-4359-AC01-249D3CBC24F3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4C5690-AE64-4C0B-97D5-0C3290E44C04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537362A-37F3-40E8-AED8-4F84489C7FBA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3D5998-2D36-4015-B4AB-AFA7854D6A2C}"/>
              </a:ext>
            </a:extLst>
          </p:cNvPr>
          <p:cNvGrpSpPr/>
          <p:nvPr/>
        </p:nvGrpSpPr>
        <p:grpSpPr>
          <a:xfrm rot="2709253">
            <a:off x="6740245" y="5093208"/>
            <a:ext cx="205666" cy="991966"/>
            <a:chOff x="6800869" y="5167310"/>
            <a:chExt cx="205666" cy="99196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EA4ED3-AC21-4AA4-8F20-15EEB1E61C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813B89-005C-49AD-8598-52BB3F00D5B6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88504A-C1E6-4091-9FE5-4A1B6F42673E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75A003-A820-40A1-BC4E-8EB44D82075B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969071-A481-402D-98D1-4EADB34D44F2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044A374-4BF8-4F29-9B51-208D0D88ECED}"/>
                </a:ext>
              </a:extLst>
            </p:cNvPr>
            <p:cNvCxnSpPr>
              <a:cxnSpLocks/>
              <a:stCxn id="47" idx="1"/>
              <a:endCxn id="49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CDAA70-705E-4703-8CA0-216D4693ABD0}"/>
              </a:ext>
            </a:extLst>
          </p:cNvPr>
          <p:cNvGrpSpPr/>
          <p:nvPr/>
        </p:nvGrpSpPr>
        <p:grpSpPr>
          <a:xfrm rot="2700000">
            <a:off x="6362435" y="5089704"/>
            <a:ext cx="205667" cy="991965"/>
            <a:chOff x="6457950" y="5167311"/>
            <a:chExt cx="205667" cy="9919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9B4B0BB-A265-4DAA-BC0E-14E64EFC52F6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6231BF-7181-4A5E-8BF1-339BE5EB0A78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049FCD-E45E-4A3B-AE73-005F9403FD03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9D2402-3CF5-42E9-A066-2B2C1FA4B56F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0501258-D94A-4AFA-B247-95606BDA6235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69F023A-3653-4536-B7B9-FC90E94E1173}"/>
                </a:ext>
              </a:extLst>
            </p:cNvPr>
            <p:cNvCxnSpPr>
              <a:cxnSpLocks/>
              <a:stCxn id="53" idx="3"/>
              <a:endCxn id="5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F89575E-874D-4D08-B4DD-7632E15A10FA}"/>
              </a:ext>
            </a:extLst>
          </p:cNvPr>
          <p:cNvSpPr txBox="1"/>
          <p:nvPr/>
        </p:nvSpPr>
        <p:spPr>
          <a:xfrm>
            <a:off x="7228146" y="5348627"/>
            <a:ext cx="2691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Congestion statistics</a:t>
            </a:r>
          </a:p>
          <a:p>
            <a:r>
              <a:rPr lang="en-US" sz="2400" dirty="0"/>
              <a:t>Retransmissions</a:t>
            </a:r>
          </a:p>
          <a:p>
            <a:r>
              <a:rPr lang="en-US" sz="2400" dirty="0"/>
              <a:t>Control packets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DA189F-11DD-4BAC-BBA6-295F267496FB}"/>
              </a:ext>
            </a:extLst>
          </p:cNvPr>
          <p:cNvSpPr txBox="1"/>
          <p:nvPr/>
        </p:nvSpPr>
        <p:spPr>
          <a:xfrm>
            <a:off x="774402" y="2328831"/>
            <a:ext cx="286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packet payloads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8CE180-48C0-49F7-A1B8-4624D096B634}"/>
              </a:ext>
            </a:extLst>
          </p:cNvPr>
          <p:cNvSpPr txBox="1"/>
          <p:nvPr/>
        </p:nvSpPr>
        <p:spPr>
          <a:xfrm>
            <a:off x="7069281" y="879612"/>
            <a:ext cx="366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Connection setup/teardown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6D8D63-F978-45B5-AA28-8AFB6AB4BF78}"/>
              </a:ext>
            </a:extLst>
          </p:cNvPr>
          <p:cNvSpPr/>
          <p:nvPr/>
        </p:nvSpPr>
        <p:spPr>
          <a:xfrm>
            <a:off x="2144244" y="5877830"/>
            <a:ext cx="3400022" cy="45813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Minimal Connection State</a:t>
            </a:r>
          </a:p>
        </p:txBody>
      </p:sp>
    </p:spTree>
    <p:extLst>
      <p:ext uri="{BB962C8B-B14F-4D97-AF65-F5344CB8AC3E}">
        <p14:creationId xmlns:p14="http://schemas.microsoft.com/office/powerpoint/2010/main" val="200060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284148-F2C8-4497-A798-DB1114A690F0}"/>
              </a:ext>
            </a:extLst>
          </p:cNvPr>
          <p:cNvGrpSpPr/>
          <p:nvPr/>
        </p:nvGrpSpPr>
        <p:grpSpPr>
          <a:xfrm>
            <a:off x="1780663" y="398396"/>
            <a:ext cx="4192501" cy="1641060"/>
            <a:chOff x="0" y="5177"/>
            <a:chExt cx="4684585" cy="164106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81A3DB-7563-4E1D-AF4C-46BA0A1B37AD}"/>
                </a:ext>
              </a:extLst>
            </p:cNvPr>
            <p:cNvSpPr/>
            <p:nvPr/>
          </p:nvSpPr>
          <p:spPr>
            <a:xfrm>
              <a:off x="0" y="5177"/>
              <a:ext cx="4684585" cy="1641060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Application</a:t>
              </a:r>
              <a:endParaRPr lang="en-US" sz="32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7F7966-641E-44D8-9D39-74C96FE8E67E}"/>
                </a:ext>
              </a:extLst>
            </p:cNvPr>
            <p:cNvSpPr txBox="1"/>
            <p:nvPr/>
          </p:nvSpPr>
          <p:spPr>
            <a:xfrm>
              <a:off x="44277" y="809919"/>
              <a:ext cx="4239287" cy="595557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Socket API, locking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D6B121-EDC6-4FA3-ABF8-A49043C99E97}"/>
              </a:ext>
            </a:extLst>
          </p:cNvPr>
          <p:cNvGrpSpPr/>
          <p:nvPr/>
        </p:nvGrpSpPr>
        <p:grpSpPr>
          <a:xfrm>
            <a:off x="6227214" y="1763058"/>
            <a:ext cx="4227426" cy="3309685"/>
            <a:chOff x="4849976" y="681038"/>
            <a:chExt cx="4046144" cy="33318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A09D9C-5464-4E10-87C8-594C7E0EF6FA}"/>
                </a:ext>
              </a:extLst>
            </p:cNvPr>
            <p:cNvSpPr/>
            <p:nvPr/>
          </p:nvSpPr>
          <p:spPr>
            <a:xfrm>
              <a:off x="4849976" y="681038"/>
              <a:ext cx="4046144" cy="3331885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Slow Path</a:t>
              </a:r>
              <a:endParaRPr lang="en-US" sz="32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D6823A-C28E-4C6B-9507-2080C8DC464F}"/>
                </a:ext>
              </a:extLst>
            </p:cNvPr>
            <p:cNvSpPr txBox="1"/>
            <p:nvPr/>
          </p:nvSpPr>
          <p:spPr>
            <a:xfrm>
              <a:off x="4956713" y="1371074"/>
              <a:ext cx="3822716" cy="2397196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r>
                <a:rPr lang="de-DE" sz="2600" b="1" dirty="0"/>
                <a:t>Per connection:</a:t>
              </a:r>
              <a:endParaRPr lang="de-DE" sz="2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Open</a:t>
              </a:r>
              <a:r>
                <a:rPr lang="en-US" sz="2600" dirty="0"/>
                <a:t>/close connections</a:t>
              </a:r>
              <a:endParaRPr lang="en-US" sz="2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I</a:t>
              </a:r>
              <a:r>
                <a:rPr lang="en-US" sz="2600" dirty="0"/>
                <a:t>P routing</a:t>
              </a:r>
              <a:r>
                <a:rPr lang="de-DE" sz="2600" dirty="0"/>
                <a:t>, ARP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Firewalling, traffic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Compute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Re-transmission timeouts</a:t>
              </a:r>
              <a:endParaRPr lang="en-US" sz="2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055CB-DB9C-424F-95A8-6F4F94F53DB4}"/>
              </a:ext>
            </a:extLst>
          </p:cNvPr>
          <p:cNvGrpSpPr/>
          <p:nvPr/>
        </p:nvGrpSpPr>
        <p:grpSpPr>
          <a:xfrm>
            <a:off x="1775359" y="3145503"/>
            <a:ext cx="4203106" cy="3331885"/>
            <a:chOff x="288932" y="1818761"/>
            <a:chExt cx="4203106" cy="33318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6FB5DC0-664C-4F8C-8F90-611EE89AEA4E}"/>
                </a:ext>
              </a:extLst>
            </p:cNvPr>
            <p:cNvSpPr/>
            <p:nvPr/>
          </p:nvSpPr>
          <p:spPr>
            <a:xfrm>
              <a:off x="288932" y="1818761"/>
              <a:ext cx="4203106" cy="3331885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Fast Path</a:t>
              </a:r>
              <a:endParaRPr lang="en-US" sz="3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76073B-DBC3-4D20-A5A9-6EFF6C372350}"/>
                </a:ext>
              </a:extLst>
            </p:cNvPr>
            <p:cNvSpPr txBox="1"/>
            <p:nvPr/>
          </p:nvSpPr>
          <p:spPr>
            <a:xfrm>
              <a:off x="333861" y="2464902"/>
              <a:ext cx="4153407" cy="2193520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r>
                <a:rPr lang="de-DE" sz="2600" b="1" dirty="0"/>
                <a:t>Per packet:</a:t>
              </a:r>
              <a:endParaRPr lang="en-US" sz="2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Generate data segments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Process &amp; send ACKs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Flow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Apply rate-limit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C00185-0F49-448B-9786-D530DA748EA7}"/>
              </a:ext>
            </a:extLst>
          </p:cNvPr>
          <p:cNvGrpSpPr/>
          <p:nvPr/>
        </p:nvGrpSpPr>
        <p:grpSpPr>
          <a:xfrm>
            <a:off x="3915639" y="2092266"/>
            <a:ext cx="205666" cy="991966"/>
            <a:chOff x="6800869" y="5167310"/>
            <a:chExt cx="205666" cy="9919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520EE2-E8DD-4486-A81C-D5AFAF98ED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76D59C-B739-4AB8-B0B1-A0F036EB74EE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A79DB2-90BD-49F8-83A4-56D6AB8375E3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25AE5E-A6C4-4384-8711-801BEA19171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D1A70C-C201-4BCA-8118-5B38CC3AAE78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B51D1C-1891-45BD-A8E4-6A86E1B0DEFD}"/>
                </a:ext>
              </a:extLst>
            </p:cNvPr>
            <p:cNvCxnSpPr>
              <a:cxnSpLocks/>
              <a:stCxn id="18" idx="1"/>
              <a:endCxn id="20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5E7429-846E-49BF-9708-0651E9536517}"/>
              </a:ext>
            </a:extLst>
          </p:cNvPr>
          <p:cNvGrpSpPr/>
          <p:nvPr/>
        </p:nvGrpSpPr>
        <p:grpSpPr>
          <a:xfrm>
            <a:off x="3572721" y="2092268"/>
            <a:ext cx="205667" cy="991965"/>
            <a:chOff x="6457950" y="5167311"/>
            <a:chExt cx="205667" cy="9919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9496A5-D66E-4021-B2E7-76CB1A2D809B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4A5913-4E2E-48F4-AF70-1A71B5B3E8AF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BEFBA2-6B3E-4A40-983E-6D42F4324DF2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17FAA6-568F-4DDC-9097-64FD2B31E2B8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191D24-2ADB-4563-958C-D7FEFFC0CA4D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420EA4-BECC-47E6-AFBF-21C0DBBD091E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9B3F8B-713D-4986-AA58-BC263F2B9CEE}"/>
              </a:ext>
            </a:extLst>
          </p:cNvPr>
          <p:cNvGrpSpPr/>
          <p:nvPr/>
        </p:nvGrpSpPr>
        <p:grpSpPr>
          <a:xfrm rot="-2700000">
            <a:off x="6727853" y="785612"/>
            <a:ext cx="205666" cy="991966"/>
            <a:chOff x="6800869" y="5167310"/>
            <a:chExt cx="205666" cy="99196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7FD77B-1AF7-426C-A5A4-946C581518F0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E87B66-901B-44CD-9D37-7234D96F8EFC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57864E-9C1E-49B8-B799-41332914FEB2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391EB7-1D1B-4053-AE7C-7EFDACFE25F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45DC6E-04B3-4F98-A619-AEC1957DCD9F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6AE199D-A3CA-4C74-A802-41BD536C0A8A}"/>
                </a:ext>
              </a:extLst>
            </p:cNvPr>
            <p:cNvCxnSpPr>
              <a:cxnSpLocks/>
              <a:stCxn id="33" idx="1"/>
              <a:endCxn id="35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C4B8CD-D2F7-41AC-9CAA-4755B929B6A5}"/>
              </a:ext>
            </a:extLst>
          </p:cNvPr>
          <p:cNvGrpSpPr/>
          <p:nvPr/>
        </p:nvGrpSpPr>
        <p:grpSpPr>
          <a:xfrm rot="-2700000">
            <a:off x="6359057" y="785614"/>
            <a:ext cx="205667" cy="991965"/>
            <a:chOff x="6457950" y="5167311"/>
            <a:chExt cx="205667" cy="9919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8FD1980-2D5D-4F70-A984-85659AED738E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81B2E5-A9A7-4DD8-AE15-499FBE9C095E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65B3B4-6A8F-48A5-A0D6-A76D1E238FC9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B2B8B0-8B8E-4359-AC01-249D3CBC24F3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4C5690-AE64-4C0B-97D5-0C3290E44C04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537362A-37F3-40E8-AED8-4F84489C7FBA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3D5998-2D36-4015-B4AB-AFA7854D6A2C}"/>
              </a:ext>
            </a:extLst>
          </p:cNvPr>
          <p:cNvGrpSpPr/>
          <p:nvPr/>
        </p:nvGrpSpPr>
        <p:grpSpPr>
          <a:xfrm rot="2709253">
            <a:off x="6740245" y="5093208"/>
            <a:ext cx="205666" cy="991966"/>
            <a:chOff x="6800869" y="5167310"/>
            <a:chExt cx="205666" cy="99196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EA4ED3-AC21-4AA4-8F20-15EEB1E61C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813B89-005C-49AD-8598-52BB3F00D5B6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88504A-C1E6-4091-9FE5-4A1B6F42673E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75A003-A820-40A1-BC4E-8EB44D82075B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969071-A481-402D-98D1-4EADB34D44F2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044A374-4BF8-4F29-9B51-208D0D88ECED}"/>
                </a:ext>
              </a:extLst>
            </p:cNvPr>
            <p:cNvCxnSpPr>
              <a:cxnSpLocks/>
              <a:stCxn id="47" idx="1"/>
              <a:endCxn id="49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CDAA70-705E-4703-8CA0-216D4693ABD0}"/>
              </a:ext>
            </a:extLst>
          </p:cNvPr>
          <p:cNvGrpSpPr/>
          <p:nvPr/>
        </p:nvGrpSpPr>
        <p:grpSpPr>
          <a:xfrm rot="2700000">
            <a:off x="6362435" y="5089704"/>
            <a:ext cx="205667" cy="991965"/>
            <a:chOff x="6457950" y="5167311"/>
            <a:chExt cx="205667" cy="9919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9B4B0BB-A265-4DAA-BC0E-14E64EFC52F6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6231BF-7181-4A5E-8BF1-339BE5EB0A78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049FCD-E45E-4A3B-AE73-005F9403FD03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9D2402-3CF5-42E9-A066-2B2C1FA4B56F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0501258-D94A-4AFA-B247-95606BDA6235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69F023A-3653-4536-B7B9-FC90E94E1173}"/>
                </a:ext>
              </a:extLst>
            </p:cNvPr>
            <p:cNvCxnSpPr>
              <a:cxnSpLocks/>
              <a:stCxn id="53" idx="3"/>
              <a:endCxn id="5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F89575E-874D-4D08-B4DD-7632E15A10FA}"/>
              </a:ext>
            </a:extLst>
          </p:cNvPr>
          <p:cNvSpPr txBox="1"/>
          <p:nvPr/>
        </p:nvSpPr>
        <p:spPr>
          <a:xfrm>
            <a:off x="7228146" y="5348627"/>
            <a:ext cx="2691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Congestion statistics</a:t>
            </a:r>
          </a:p>
          <a:p>
            <a:r>
              <a:rPr lang="en-US" sz="2400" dirty="0"/>
              <a:t>Retransmissions</a:t>
            </a:r>
          </a:p>
          <a:p>
            <a:r>
              <a:rPr lang="en-US" sz="2400" dirty="0"/>
              <a:t>Control packets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DA189F-11DD-4BAC-BBA6-295F267496FB}"/>
              </a:ext>
            </a:extLst>
          </p:cNvPr>
          <p:cNvSpPr txBox="1"/>
          <p:nvPr/>
        </p:nvSpPr>
        <p:spPr>
          <a:xfrm>
            <a:off x="1405773" y="2165546"/>
            <a:ext cx="2071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packets </a:t>
            </a:r>
          </a:p>
          <a:p>
            <a:r>
              <a:rPr lang="en-US" sz="2400" dirty="0"/>
              <a:t>Payload buffers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8CE180-48C0-49F7-A1B8-4624D096B634}"/>
              </a:ext>
            </a:extLst>
          </p:cNvPr>
          <p:cNvSpPr txBox="1"/>
          <p:nvPr/>
        </p:nvSpPr>
        <p:spPr>
          <a:xfrm>
            <a:off x="7069281" y="879612"/>
            <a:ext cx="366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Connection setup/teardown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6D8D63-F978-45B5-AA28-8AFB6AB4BF78}"/>
              </a:ext>
            </a:extLst>
          </p:cNvPr>
          <p:cNvSpPr/>
          <p:nvPr/>
        </p:nvSpPr>
        <p:spPr>
          <a:xfrm>
            <a:off x="3439644" y="1491343"/>
            <a:ext cx="5845870" cy="3690737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Minimal Connection State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F85F4D-559A-46E3-855A-937C8911B9CE}"/>
              </a:ext>
            </a:extLst>
          </p:cNvPr>
          <p:cNvSpPr txBox="1"/>
          <p:nvPr/>
        </p:nvSpPr>
        <p:spPr>
          <a:xfrm>
            <a:off x="4160717" y="2463587"/>
            <a:ext cx="4319255" cy="2193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Seq/Ack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Remote IP/port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Send rate or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Congestion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b="1" i="1" dirty="0">
                <a:solidFill>
                  <a:schemeClr val="bg1"/>
                </a:solidFill>
              </a:rPr>
              <a:t>Only 2 cache lines per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8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284148-F2C8-4497-A798-DB1114A690F0}"/>
              </a:ext>
            </a:extLst>
          </p:cNvPr>
          <p:cNvGrpSpPr/>
          <p:nvPr/>
        </p:nvGrpSpPr>
        <p:grpSpPr>
          <a:xfrm>
            <a:off x="1780663" y="398396"/>
            <a:ext cx="4192501" cy="1641060"/>
            <a:chOff x="0" y="5177"/>
            <a:chExt cx="4684585" cy="164106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81A3DB-7563-4E1D-AF4C-46BA0A1B37AD}"/>
                </a:ext>
              </a:extLst>
            </p:cNvPr>
            <p:cNvSpPr/>
            <p:nvPr/>
          </p:nvSpPr>
          <p:spPr>
            <a:xfrm>
              <a:off x="0" y="5177"/>
              <a:ext cx="4684585" cy="1641060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Application</a:t>
              </a:r>
              <a:endParaRPr lang="en-US" sz="32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7F7966-641E-44D8-9D39-74C96FE8E67E}"/>
                </a:ext>
              </a:extLst>
            </p:cNvPr>
            <p:cNvSpPr txBox="1"/>
            <p:nvPr/>
          </p:nvSpPr>
          <p:spPr>
            <a:xfrm>
              <a:off x="44277" y="809919"/>
              <a:ext cx="4239287" cy="595557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Socket API, locking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D6B121-EDC6-4FA3-ABF8-A49043C99E97}"/>
              </a:ext>
            </a:extLst>
          </p:cNvPr>
          <p:cNvGrpSpPr/>
          <p:nvPr/>
        </p:nvGrpSpPr>
        <p:grpSpPr>
          <a:xfrm>
            <a:off x="6227214" y="1763058"/>
            <a:ext cx="4227426" cy="3309685"/>
            <a:chOff x="4849976" y="681038"/>
            <a:chExt cx="4046144" cy="33318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A09D9C-5464-4E10-87C8-594C7E0EF6FA}"/>
                </a:ext>
              </a:extLst>
            </p:cNvPr>
            <p:cNvSpPr/>
            <p:nvPr/>
          </p:nvSpPr>
          <p:spPr>
            <a:xfrm>
              <a:off x="4849976" y="681038"/>
              <a:ext cx="4046144" cy="3331885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Slow Path</a:t>
              </a:r>
              <a:endParaRPr lang="en-US" sz="32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D6823A-C28E-4C6B-9507-2080C8DC464F}"/>
                </a:ext>
              </a:extLst>
            </p:cNvPr>
            <p:cNvSpPr txBox="1"/>
            <p:nvPr/>
          </p:nvSpPr>
          <p:spPr>
            <a:xfrm>
              <a:off x="4956713" y="1371074"/>
              <a:ext cx="3822716" cy="2397196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r>
                <a:rPr lang="de-DE" sz="2600" b="1" dirty="0"/>
                <a:t>Per connection:</a:t>
              </a:r>
              <a:endParaRPr lang="de-DE" sz="2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Open</a:t>
              </a:r>
              <a:r>
                <a:rPr lang="en-US" sz="2600" dirty="0"/>
                <a:t>/close connections</a:t>
              </a:r>
              <a:endParaRPr lang="en-US" sz="2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I</a:t>
              </a:r>
              <a:r>
                <a:rPr lang="en-US" sz="2600" dirty="0"/>
                <a:t>P routing</a:t>
              </a:r>
              <a:r>
                <a:rPr lang="de-DE" sz="2600" dirty="0"/>
                <a:t>, ARP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Firewalling, traffic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Compute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Re-transmission timeouts</a:t>
              </a:r>
              <a:endParaRPr lang="en-US" sz="2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055CB-DB9C-424F-95A8-6F4F94F53DB4}"/>
              </a:ext>
            </a:extLst>
          </p:cNvPr>
          <p:cNvGrpSpPr/>
          <p:nvPr/>
        </p:nvGrpSpPr>
        <p:grpSpPr>
          <a:xfrm>
            <a:off x="1775359" y="3145503"/>
            <a:ext cx="4203106" cy="3331885"/>
            <a:chOff x="288932" y="1818761"/>
            <a:chExt cx="4203106" cy="33318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6FB5DC0-664C-4F8C-8F90-611EE89AEA4E}"/>
                </a:ext>
              </a:extLst>
            </p:cNvPr>
            <p:cNvSpPr/>
            <p:nvPr/>
          </p:nvSpPr>
          <p:spPr>
            <a:xfrm>
              <a:off x="288932" y="1818761"/>
              <a:ext cx="4203106" cy="3331885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de-DE" sz="3200" b="1" dirty="0"/>
                <a:t>Fast Path</a:t>
              </a:r>
              <a:endParaRPr lang="en-US" sz="3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76073B-DBC3-4D20-A5A9-6EFF6C372350}"/>
                </a:ext>
              </a:extLst>
            </p:cNvPr>
            <p:cNvSpPr txBox="1"/>
            <p:nvPr/>
          </p:nvSpPr>
          <p:spPr>
            <a:xfrm>
              <a:off x="333861" y="2464902"/>
              <a:ext cx="4153407" cy="2193520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r>
                <a:rPr lang="de-DE" sz="2600" b="1" dirty="0"/>
                <a:t>Per packet:</a:t>
              </a:r>
              <a:endParaRPr lang="en-US" sz="2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Generate data segments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Process &amp; send ACKs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Flow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600" dirty="0"/>
                <a:t>Apply rate-limit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C00185-0F49-448B-9786-D530DA748EA7}"/>
              </a:ext>
            </a:extLst>
          </p:cNvPr>
          <p:cNvGrpSpPr/>
          <p:nvPr/>
        </p:nvGrpSpPr>
        <p:grpSpPr>
          <a:xfrm>
            <a:off x="3915639" y="2092266"/>
            <a:ext cx="205666" cy="991966"/>
            <a:chOff x="6800869" y="5167310"/>
            <a:chExt cx="205666" cy="9919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520EE2-E8DD-4486-A81C-D5AFAF98ED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76D59C-B739-4AB8-B0B1-A0F036EB74EE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A79DB2-90BD-49F8-83A4-56D6AB8375E3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25AE5E-A6C4-4384-8711-801BEA19171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D1A70C-C201-4BCA-8118-5B38CC3AAE78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B51D1C-1891-45BD-A8E4-6A86E1B0DEFD}"/>
                </a:ext>
              </a:extLst>
            </p:cNvPr>
            <p:cNvCxnSpPr>
              <a:cxnSpLocks/>
              <a:stCxn id="18" idx="1"/>
              <a:endCxn id="20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5E7429-846E-49BF-9708-0651E9536517}"/>
              </a:ext>
            </a:extLst>
          </p:cNvPr>
          <p:cNvGrpSpPr/>
          <p:nvPr/>
        </p:nvGrpSpPr>
        <p:grpSpPr>
          <a:xfrm>
            <a:off x="3572721" y="2092268"/>
            <a:ext cx="205667" cy="991965"/>
            <a:chOff x="6457950" y="5167311"/>
            <a:chExt cx="205667" cy="9919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9496A5-D66E-4021-B2E7-76CB1A2D809B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4A5913-4E2E-48F4-AF70-1A71B5B3E8AF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BEFBA2-6B3E-4A40-983E-6D42F4324DF2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17FAA6-568F-4DDC-9097-64FD2B31E2B8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191D24-2ADB-4563-958C-D7FEFFC0CA4D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420EA4-BECC-47E6-AFBF-21C0DBBD091E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9B3F8B-713D-4986-AA58-BC263F2B9CEE}"/>
              </a:ext>
            </a:extLst>
          </p:cNvPr>
          <p:cNvGrpSpPr/>
          <p:nvPr/>
        </p:nvGrpSpPr>
        <p:grpSpPr>
          <a:xfrm rot="-2700000">
            <a:off x="6727853" y="785612"/>
            <a:ext cx="205666" cy="991966"/>
            <a:chOff x="6800869" y="5167310"/>
            <a:chExt cx="205666" cy="99196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7FD77B-1AF7-426C-A5A4-946C581518F0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E87B66-901B-44CD-9D37-7234D96F8EFC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57864E-9C1E-49B8-B799-41332914FEB2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391EB7-1D1B-4053-AE7C-7EFDACFE25F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45DC6E-04B3-4F98-A619-AEC1957DCD9F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6AE199D-A3CA-4C74-A802-41BD536C0A8A}"/>
                </a:ext>
              </a:extLst>
            </p:cNvPr>
            <p:cNvCxnSpPr>
              <a:cxnSpLocks/>
              <a:stCxn id="33" idx="1"/>
              <a:endCxn id="35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C4B8CD-D2F7-41AC-9CAA-4755B929B6A5}"/>
              </a:ext>
            </a:extLst>
          </p:cNvPr>
          <p:cNvGrpSpPr/>
          <p:nvPr/>
        </p:nvGrpSpPr>
        <p:grpSpPr>
          <a:xfrm rot="-2700000">
            <a:off x="6359057" y="785614"/>
            <a:ext cx="205667" cy="991965"/>
            <a:chOff x="6457950" y="5167311"/>
            <a:chExt cx="205667" cy="9919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8FD1980-2D5D-4F70-A984-85659AED738E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81B2E5-A9A7-4DD8-AE15-499FBE9C095E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65B3B4-6A8F-48A5-A0D6-A76D1E238FC9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B2B8B0-8B8E-4359-AC01-249D3CBC24F3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4C5690-AE64-4C0B-97D5-0C3290E44C04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537362A-37F3-40E8-AED8-4F84489C7FBA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3D5998-2D36-4015-B4AB-AFA7854D6A2C}"/>
              </a:ext>
            </a:extLst>
          </p:cNvPr>
          <p:cNvGrpSpPr/>
          <p:nvPr/>
        </p:nvGrpSpPr>
        <p:grpSpPr>
          <a:xfrm rot="2709253">
            <a:off x="6740245" y="5093208"/>
            <a:ext cx="205666" cy="991966"/>
            <a:chOff x="6800869" y="5167310"/>
            <a:chExt cx="205666" cy="99196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EA4ED3-AC21-4AA4-8F20-15EEB1E61C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813B89-005C-49AD-8598-52BB3F00D5B6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88504A-C1E6-4091-9FE5-4A1B6F42673E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75A003-A820-40A1-BC4E-8EB44D82075B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969071-A481-402D-98D1-4EADB34D44F2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044A374-4BF8-4F29-9B51-208D0D88ECED}"/>
                </a:ext>
              </a:extLst>
            </p:cNvPr>
            <p:cNvCxnSpPr>
              <a:cxnSpLocks/>
              <a:stCxn id="47" idx="1"/>
              <a:endCxn id="49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CDAA70-705E-4703-8CA0-216D4693ABD0}"/>
              </a:ext>
            </a:extLst>
          </p:cNvPr>
          <p:cNvGrpSpPr/>
          <p:nvPr/>
        </p:nvGrpSpPr>
        <p:grpSpPr>
          <a:xfrm rot="2700000">
            <a:off x="6362435" y="5089704"/>
            <a:ext cx="205667" cy="991965"/>
            <a:chOff x="6457950" y="5167311"/>
            <a:chExt cx="205667" cy="9919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9B4B0BB-A265-4DAA-BC0E-14E64EFC52F6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6231BF-7181-4A5E-8BF1-339BE5EB0A78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049FCD-E45E-4A3B-AE73-005F9403FD03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9D2402-3CF5-42E9-A066-2B2C1FA4B56F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0501258-D94A-4AFA-B247-95606BDA6235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69F023A-3653-4536-B7B9-FC90E94E1173}"/>
                </a:ext>
              </a:extLst>
            </p:cNvPr>
            <p:cNvCxnSpPr>
              <a:cxnSpLocks/>
              <a:stCxn id="53" idx="3"/>
              <a:endCxn id="5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F89575E-874D-4D08-B4DD-7632E15A10FA}"/>
              </a:ext>
            </a:extLst>
          </p:cNvPr>
          <p:cNvSpPr txBox="1"/>
          <p:nvPr/>
        </p:nvSpPr>
        <p:spPr>
          <a:xfrm>
            <a:off x="7228146" y="5348627"/>
            <a:ext cx="2691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Congestion statistics</a:t>
            </a:r>
          </a:p>
          <a:p>
            <a:r>
              <a:rPr lang="en-US" sz="2400" dirty="0"/>
              <a:t>Retransmissions</a:t>
            </a:r>
          </a:p>
          <a:p>
            <a:r>
              <a:rPr lang="en-US" sz="2400" dirty="0"/>
              <a:t>Control packets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DA189F-11DD-4BAC-BBA6-295F267496FB}"/>
              </a:ext>
            </a:extLst>
          </p:cNvPr>
          <p:cNvSpPr txBox="1"/>
          <p:nvPr/>
        </p:nvSpPr>
        <p:spPr>
          <a:xfrm>
            <a:off x="1405773" y="2165546"/>
            <a:ext cx="2071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packets </a:t>
            </a:r>
          </a:p>
          <a:p>
            <a:r>
              <a:rPr lang="en-US" sz="2400" dirty="0"/>
              <a:t>Payload buffers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8CE180-48C0-49F7-A1B8-4624D096B634}"/>
              </a:ext>
            </a:extLst>
          </p:cNvPr>
          <p:cNvSpPr txBox="1"/>
          <p:nvPr/>
        </p:nvSpPr>
        <p:spPr>
          <a:xfrm>
            <a:off x="7069281" y="879612"/>
            <a:ext cx="366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Connection setup/teardown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6D8D63-F978-45B5-AA28-8AFB6AB4BF78}"/>
              </a:ext>
            </a:extLst>
          </p:cNvPr>
          <p:cNvSpPr/>
          <p:nvPr/>
        </p:nvSpPr>
        <p:spPr>
          <a:xfrm>
            <a:off x="2144244" y="5877830"/>
            <a:ext cx="3400022" cy="45813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Minimal Connection State</a:t>
            </a:r>
          </a:p>
        </p:txBody>
      </p:sp>
    </p:spTree>
    <p:extLst>
      <p:ext uri="{BB962C8B-B14F-4D97-AF65-F5344CB8AC3E}">
        <p14:creationId xmlns:p14="http://schemas.microsoft.com/office/powerpoint/2010/main" val="123588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81A3DB-7563-4E1D-AF4C-46BA0A1B37AD}"/>
              </a:ext>
            </a:extLst>
          </p:cNvPr>
          <p:cNvSpPr/>
          <p:nvPr/>
        </p:nvSpPr>
        <p:spPr>
          <a:xfrm>
            <a:off x="1780663" y="1016582"/>
            <a:ext cx="4192501" cy="6727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Application</a:t>
            </a:r>
            <a:endParaRPr lang="en-US" sz="3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09D9C-5464-4E10-87C8-594C7E0EF6FA}"/>
              </a:ext>
            </a:extLst>
          </p:cNvPr>
          <p:cNvSpPr/>
          <p:nvPr/>
        </p:nvSpPr>
        <p:spPr>
          <a:xfrm>
            <a:off x="6471054" y="2851434"/>
            <a:ext cx="4203105" cy="907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Slow Path</a:t>
            </a:r>
            <a:endParaRPr lang="en-US" sz="32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FB5DC0-664C-4F8C-8F90-611EE89AEA4E}"/>
              </a:ext>
            </a:extLst>
          </p:cNvPr>
          <p:cNvSpPr/>
          <p:nvPr/>
        </p:nvSpPr>
        <p:spPr>
          <a:xfrm>
            <a:off x="1775359" y="4510663"/>
            <a:ext cx="4203106" cy="1297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Fast Path</a:t>
            </a:r>
            <a:endParaRPr lang="en-US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2153B-A441-40D6-8941-25E8F7B22476}"/>
              </a:ext>
            </a:extLst>
          </p:cNvPr>
          <p:cNvSpPr/>
          <p:nvPr/>
        </p:nvSpPr>
        <p:spPr>
          <a:xfrm>
            <a:off x="2176901" y="5159373"/>
            <a:ext cx="3400022" cy="45813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Minimal Connection 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9741D-021E-46AF-8D60-3EFE147F11F3}"/>
              </a:ext>
            </a:extLst>
          </p:cNvPr>
          <p:cNvSpPr/>
          <p:nvPr/>
        </p:nvSpPr>
        <p:spPr>
          <a:xfrm>
            <a:off x="1994799" y="5706601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CF8D02-8B23-4DEA-8ADF-735F06ACBDDA}"/>
              </a:ext>
            </a:extLst>
          </p:cNvPr>
          <p:cNvSpPr/>
          <p:nvPr/>
        </p:nvSpPr>
        <p:spPr>
          <a:xfrm>
            <a:off x="4735667" y="5702914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BF7530-6063-4B59-B592-F46EB1BD8FD6}"/>
              </a:ext>
            </a:extLst>
          </p:cNvPr>
          <p:cNvSpPr/>
          <p:nvPr/>
        </p:nvSpPr>
        <p:spPr>
          <a:xfrm>
            <a:off x="2384762" y="1585275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E536B1-F040-4732-86DC-6D4CFEEB7A6A}"/>
              </a:ext>
            </a:extLst>
          </p:cNvPr>
          <p:cNvSpPr/>
          <p:nvPr/>
        </p:nvSpPr>
        <p:spPr>
          <a:xfrm>
            <a:off x="4359151" y="1581588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60" name="Rectangle: Diagonal Corners Snipped 59">
            <a:extLst>
              <a:ext uri="{FF2B5EF4-FFF2-40B4-BE49-F238E27FC236}">
                <a16:creationId xmlns:a16="http://schemas.microsoft.com/office/drawing/2014/main" id="{D1D420D9-4CA7-43CF-83B6-E663E23865DE}"/>
              </a:ext>
            </a:extLst>
          </p:cNvPr>
          <p:cNvSpPr/>
          <p:nvPr/>
        </p:nvSpPr>
        <p:spPr>
          <a:xfrm>
            <a:off x="3204882" y="5765125"/>
            <a:ext cx="1290918" cy="42643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21AFCD-7F94-46A8-A09B-F16E7A8FE041}"/>
              </a:ext>
            </a:extLst>
          </p:cNvPr>
          <p:cNvCxnSpPr>
            <a:cxnSpLocks/>
          </p:cNvCxnSpPr>
          <p:nvPr/>
        </p:nvCxnSpPr>
        <p:spPr>
          <a:xfrm flipH="1">
            <a:off x="4904510" y="3820160"/>
            <a:ext cx="2095730" cy="133921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nual Operation 32">
            <a:extLst>
              <a:ext uri="{FF2B5EF4-FFF2-40B4-BE49-F238E27FC236}">
                <a16:creationId xmlns:a16="http://schemas.microsoft.com/office/drawing/2014/main" id="{4B16DBD9-CD8A-498A-88E9-00984BE8DC62}"/>
              </a:ext>
            </a:extLst>
          </p:cNvPr>
          <p:cNvSpPr/>
          <p:nvPr/>
        </p:nvSpPr>
        <p:spPr>
          <a:xfrm>
            <a:off x="3607890" y="3641422"/>
            <a:ext cx="586201" cy="597344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9E62E7-22E1-4FDB-A354-E81DDEF17938}"/>
              </a:ext>
            </a:extLst>
          </p:cNvPr>
          <p:cNvCxnSpPr>
            <a:cxnSpLocks/>
          </p:cNvCxnSpPr>
          <p:nvPr/>
        </p:nvCxnSpPr>
        <p:spPr>
          <a:xfrm flipH="1" flipV="1">
            <a:off x="3557134" y="3392802"/>
            <a:ext cx="168331" cy="856801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046638-C396-41DB-930B-C61AFCBF0AC6}"/>
              </a:ext>
            </a:extLst>
          </p:cNvPr>
          <p:cNvCxnSpPr>
            <a:cxnSpLocks/>
          </p:cNvCxnSpPr>
          <p:nvPr/>
        </p:nvCxnSpPr>
        <p:spPr>
          <a:xfrm flipV="1">
            <a:off x="4081619" y="3368630"/>
            <a:ext cx="163079" cy="880973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ardrop 35">
            <a:extLst>
              <a:ext uri="{FF2B5EF4-FFF2-40B4-BE49-F238E27FC236}">
                <a16:creationId xmlns:a16="http://schemas.microsoft.com/office/drawing/2014/main" id="{9050587C-2D02-45B2-A308-116186493220}"/>
              </a:ext>
            </a:extLst>
          </p:cNvPr>
          <p:cNvSpPr/>
          <p:nvPr/>
        </p:nvSpPr>
        <p:spPr>
          <a:xfrm rot="13152855" flipV="1">
            <a:off x="3673229" y="3265765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ardrop 36">
            <a:extLst>
              <a:ext uri="{FF2B5EF4-FFF2-40B4-BE49-F238E27FC236}">
                <a16:creationId xmlns:a16="http://schemas.microsoft.com/office/drawing/2014/main" id="{D486C11E-CC7D-41C4-83BB-5C50C5E84EA9}"/>
              </a:ext>
            </a:extLst>
          </p:cNvPr>
          <p:cNvSpPr/>
          <p:nvPr/>
        </p:nvSpPr>
        <p:spPr>
          <a:xfrm rot="13152855" flipV="1">
            <a:off x="3825629" y="3418165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376AC65E-DBB4-4078-930B-B9543264E574}"/>
              </a:ext>
            </a:extLst>
          </p:cNvPr>
          <p:cNvSpPr/>
          <p:nvPr/>
        </p:nvSpPr>
        <p:spPr>
          <a:xfrm rot="13152855" flipV="1">
            <a:off x="3976973" y="3272275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B22BE026-AEF1-450C-AB89-CCA6A6100A86}"/>
              </a:ext>
            </a:extLst>
          </p:cNvPr>
          <p:cNvSpPr/>
          <p:nvPr/>
        </p:nvSpPr>
        <p:spPr>
          <a:xfrm rot="13152855" flipV="1">
            <a:off x="3851982" y="4344548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6C3A6D-C411-4606-BB5B-A85BF1A1B933}"/>
              </a:ext>
            </a:extLst>
          </p:cNvPr>
          <p:cNvCxnSpPr>
            <a:cxnSpLocks/>
          </p:cNvCxnSpPr>
          <p:nvPr/>
        </p:nvCxnSpPr>
        <p:spPr>
          <a:xfrm flipH="1">
            <a:off x="5872480" y="3789680"/>
            <a:ext cx="1168400" cy="1219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165519-89AC-427B-B671-126261CF1285}"/>
              </a:ext>
            </a:extLst>
          </p:cNvPr>
          <p:cNvSpPr txBox="1"/>
          <p:nvPr/>
        </p:nvSpPr>
        <p:spPr>
          <a:xfrm>
            <a:off x="6582815" y="4038098"/>
            <a:ext cx="4591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Periodically check/update connection state</a:t>
            </a:r>
          </a:p>
          <a:p>
            <a:endParaRPr lang="en-US" sz="2000" dirty="0"/>
          </a:p>
          <a:p>
            <a:r>
              <a:rPr lang="en-US" sz="2000" dirty="0"/>
              <a:t>Many CC algorithms can be implemented</a:t>
            </a:r>
          </a:p>
          <a:p>
            <a:r>
              <a:rPr lang="en-US" sz="2000" dirty="0"/>
              <a:t>(described in paper)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4F5E37C-64E1-4A5D-BAE4-FF92D9F3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pPr algn="r"/>
            <a:r>
              <a:rPr lang="en-US" dirty="0"/>
              <a:t>Congestion Control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50A567-A5B9-454D-A07E-C4000DF8B691}"/>
              </a:ext>
            </a:extLst>
          </p:cNvPr>
          <p:cNvGrpSpPr/>
          <p:nvPr/>
        </p:nvGrpSpPr>
        <p:grpSpPr>
          <a:xfrm>
            <a:off x="4699574" y="2053953"/>
            <a:ext cx="327995" cy="1088861"/>
            <a:chOff x="6800869" y="5167310"/>
            <a:chExt cx="205666" cy="99196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E143EE-2272-4E21-A41D-35B0FABB0870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2D7CA2-0B24-4C82-8D4A-C049225DB17B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846B49-B56E-40DF-B307-8A9A0BEBE38E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0107B3-33D7-42AF-A9DA-4CDD314AF874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591788-92AB-43E6-96DC-B5A798705FD7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6C81E46-054F-411E-A5F0-01F3287EE281}"/>
                </a:ext>
              </a:extLst>
            </p:cNvPr>
            <p:cNvCxnSpPr>
              <a:cxnSpLocks/>
              <a:stCxn id="45" idx="1"/>
              <a:endCxn id="47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C00185-0F49-448B-9786-D530DA748EA7}"/>
              </a:ext>
            </a:extLst>
          </p:cNvPr>
          <p:cNvGrpSpPr/>
          <p:nvPr/>
        </p:nvGrpSpPr>
        <p:grpSpPr>
          <a:xfrm>
            <a:off x="2759014" y="2043793"/>
            <a:ext cx="327995" cy="1088861"/>
            <a:chOff x="6800869" y="5167310"/>
            <a:chExt cx="205666" cy="9919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520EE2-E8DD-4486-A81C-D5AFAF98ED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76D59C-B739-4AB8-B0B1-A0F036EB74EE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A79DB2-90BD-49F8-83A4-56D6AB8375E3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25AE5E-A6C4-4384-8711-801BEA19171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D1A70C-C201-4BCA-8118-5B38CC3AAE78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B51D1C-1891-45BD-A8E4-6A86E1B0DEFD}"/>
                </a:ext>
              </a:extLst>
            </p:cNvPr>
            <p:cNvCxnSpPr>
              <a:cxnSpLocks/>
              <a:stCxn id="18" idx="1"/>
              <a:endCxn id="20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Manual Operation 49">
            <a:extLst>
              <a:ext uri="{FF2B5EF4-FFF2-40B4-BE49-F238E27FC236}">
                <a16:creationId xmlns:a16="http://schemas.microsoft.com/office/drawing/2014/main" id="{00242F07-CB5D-40F4-BD0B-8845951CA17E}"/>
              </a:ext>
            </a:extLst>
          </p:cNvPr>
          <p:cNvSpPr/>
          <p:nvPr/>
        </p:nvSpPr>
        <p:spPr>
          <a:xfrm>
            <a:off x="5192850" y="3600782"/>
            <a:ext cx="586201" cy="597344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C9DFDE-5B81-4BDA-9177-B2985C16D833}"/>
              </a:ext>
            </a:extLst>
          </p:cNvPr>
          <p:cNvCxnSpPr>
            <a:cxnSpLocks/>
          </p:cNvCxnSpPr>
          <p:nvPr/>
        </p:nvCxnSpPr>
        <p:spPr>
          <a:xfrm flipH="1" flipV="1">
            <a:off x="5142094" y="3352162"/>
            <a:ext cx="168331" cy="856801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669CD7-3EE5-4211-B8D8-4877BA164BAA}"/>
              </a:ext>
            </a:extLst>
          </p:cNvPr>
          <p:cNvCxnSpPr>
            <a:cxnSpLocks/>
          </p:cNvCxnSpPr>
          <p:nvPr/>
        </p:nvCxnSpPr>
        <p:spPr>
          <a:xfrm flipV="1">
            <a:off x="5666579" y="3327990"/>
            <a:ext cx="163079" cy="880973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ardrop 52">
            <a:extLst>
              <a:ext uri="{FF2B5EF4-FFF2-40B4-BE49-F238E27FC236}">
                <a16:creationId xmlns:a16="http://schemas.microsoft.com/office/drawing/2014/main" id="{5F84875F-C6CA-41C7-9CC5-F22BAE2BB890}"/>
              </a:ext>
            </a:extLst>
          </p:cNvPr>
          <p:cNvSpPr/>
          <p:nvPr/>
        </p:nvSpPr>
        <p:spPr>
          <a:xfrm rot="13152855" flipV="1">
            <a:off x="5258189" y="3225125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ardrop 53">
            <a:extLst>
              <a:ext uri="{FF2B5EF4-FFF2-40B4-BE49-F238E27FC236}">
                <a16:creationId xmlns:a16="http://schemas.microsoft.com/office/drawing/2014/main" id="{CC6A0828-5CE9-4A82-9D94-15AEAE92B12F}"/>
              </a:ext>
            </a:extLst>
          </p:cNvPr>
          <p:cNvSpPr/>
          <p:nvPr/>
        </p:nvSpPr>
        <p:spPr>
          <a:xfrm rot="13152855" flipV="1">
            <a:off x="5410589" y="3377525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E1F69AF8-ED46-4DBC-AEE6-1FAAA614D76D}"/>
              </a:ext>
            </a:extLst>
          </p:cNvPr>
          <p:cNvSpPr/>
          <p:nvPr/>
        </p:nvSpPr>
        <p:spPr>
          <a:xfrm rot="13152855" flipV="1">
            <a:off x="5561933" y="3231635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ardrop 55">
            <a:extLst>
              <a:ext uri="{FF2B5EF4-FFF2-40B4-BE49-F238E27FC236}">
                <a16:creationId xmlns:a16="http://schemas.microsoft.com/office/drawing/2014/main" id="{9B347CD5-F2D7-4F7C-9B23-DA82A7C73569}"/>
              </a:ext>
            </a:extLst>
          </p:cNvPr>
          <p:cNvSpPr/>
          <p:nvPr/>
        </p:nvSpPr>
        <p:spPr>
          <a:xfrm rot="13152855" flipV="1">
            <a:off x="5436942" y="4303908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nual Operation 56">
            <a:extLst>
              <a:ext uri="{FF2B5EF4-FFF2-40B4-BE49-F238E27FC236}">
                <a16:creationId xmlns:a16="http://schemas.microsoft.com/office/drawing/2014/main" id="{98D44C05-E5C5-4EC6-A244-224D6EDB676F}"/>
              </a:ext>
            </a:extLst>
          </p:cNvPr>
          <p:cNvSpPr/>
          <p:nvPr/>
        </p:nvSpPr>
        <p:spPr>
          <a:xfrm>
            <a:off x="2002610" y="3590622"/>
            <a:ext cx="586201" cy="597344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5B7756-D7CD-493C-A5DC-6D942DA4FD45}"/>
              </a:ext>
            </a:extLst>
          </p:cNvPr>
          <p:cNvCxnSpPr>
            <a:cxnSpLocks/>
          </p:cNvCxnSpPr>
          <p:nvPr/>
        </p:nvCxnSpPr>
        <p:spPr>
          <a:xfrm flipH="1" flipV="1">
            <a:off x="1951854" y="3342002"/>
            <a:ext cx="168331" cy="856801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FDA471-4512-4F13-93D4-987F80583783}"/>
              </a:ext>
            </a:extLst>
          </p:cNvPr>
          <p:cNvCxnSpPr>
            <a:cxnSpLocks/>
          </p:cNvCxnSpPr>
          <p:nvPr/>
        </p:nvCxnSpPr>
        <p:spPr>
          <a:xfrm flipV="1">
            <a:off x="2476339" y="3317830"/>
            <a:ext cx="163079" cy="880973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ardrop 63">
            <a:extLst>
              <a:ext uri="{FF2B5EF4-FFF2-40B4-BE49-F238E27FC236}">
                <a16:creationId xmlns:a16="http://schemas.microsoft.com/office/drawing/2014/main" id="{BE424C62-F8D0-4614-8AF6-08694FD160EE}"/>
              </a:ext>
            </a:extLst>
          </p:cNvPr>
          <p:cNvSpPr/>
          <p:nvPr/>
        </p:nvSpPr>
        <p:spPr>
          <a:xfrm rot="13152855" flipV="1">
            <a:off x="2067949" y="3214965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ardrop 64">
            <a:extLst>
              <a:ext uri="{FF2B5EF4-FFF2-40B4-BE49-F238E27FC236}">
                <a16:creationId xmlns:a16="http://schemas.microsoft.com/office/drawing/2014/main" id="{A756AE81-C1EA-4604-962B-13733995E78D}"/>
              </a:ext>
            </a:extLst>
          </p:cNvPr>
          <p:cNvSpPr/>
          <p:nvPr/>
        </p:nvSpPr>
        <p:spPr>
          <a:xfrm rot="13152855" flipV="1">
            <a:off x="2220349" y="3367365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ardrop 65">
            <a:extLst>
              <a:ext uri="{FF2B5EF4-FFF2-40B4-BE49-F238E27FC236}">
                <a16:creationId xmlns:a16="http://schemas.microsoft.com/office/drawing/2014/main" id="{11E569D5-05EC-4ED5-BABF-0CC7D4595F69}"/>
              </a:ext>
            </a:extLst>
          </p:cNvPr>
          <p:cNvSpPr/>
          <p:nvPr/>
        </p:nvSpPr>
        <p:spPr>
          <a:xfrm rot="13152855" flipV="1">
            <a:off x="2371693" y="3221475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>
            <a:extLst>
              <a:ext uri="{FF2B5EF4-FFF2-40B4-BE49-F238E27FC236}">
                <a16:creationId xmlns:a16="http://schemas.microsoft.com/office/drawing/2014/main" id="{DEABD9F8-6150-49A6-B13B-FA633C563155}"/>
              </a:ext>
            </a:extLst>
          </p:cNvPr>
          <p:cNvSpPr/>
          <p:nvPr/>
        </p:nvSpPr>
        <p:spPr>
          <a:xfrm rot="13152855" flipV="1">
            <a:off x="2246702" y="4293748"/>
            <a:ext cx="104846" cy="123615"/>
          </a:xfrm>
          <a:prstGeom prst="teardrop">
            <a:avLst>
              <a:gd name="adj" fmla="val 136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5ABABF-9295-47BA-888A-5D4C61D93BDB}"/>
              </a:ext>
            </a:extLst>
          </p:cNvPr>
          <p:cNvSpPr txBox="1"/>
          <p:nvPr/>
        </p:nvSpPr>
        <p:spPr>
          <a:xfrm>
            <a:off x="447040" y="3693160"/>
            <a:ext cx="158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 connection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081559-9522-4B00-B551-49115E1B5679}"/>
              </a:ext>
            </a:extLst>
          </p:cNvPr>
          <p:cNvSpPr txBox="1"/>
          <p:nvPr/>
        </p:nvSpPr>
        <p:spPr>
          <a:xfrm>
            <a:off x="7547773" y="3302417"/>
            <a:ext cx="2053427" cy="5380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/>
              <a:t>CC Algorithm</a:t>
            </a:r>
          </a:p>
        </p:txBody>
      </p:sp>
      <p:pic>
        <p:nvPicPr>
          <p:cNvPr id="70" name="Picture 2" descr="http://www.pd4pic.com/images800_/recycle-reload-icon-arrown-circle-turn-pictogram.png">
            <a:extLst>
              <a:ext uri="{FF2B5EF4-FFF2-40B4-BE49-F238E27FC236}">
                <a16:creationId xmlns:a16="http://schemas.microsoft.com/office/drawing/2014/main" id="{D7A29126-DCF6-4D9C-BE07-FD68B2B0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92" y="3240582"/>
            <a:ext cx="442526" cy="4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CDBD94C-2825-49A5-9125-15112CF68627}"/>
              </a:ext>
            </a:extLst>
          </p:cNvPr>
          <p:cNvSpPr txBox="1"/>
          <p:nvPr/>
        </p:nvSpPr>
        <p:spPr>
          <a:xfrm>
            <a:off x="7323044" y="1654126"/>
            <a:ext cx="4088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Inspired by </a:t>
            </a:r>
            <a:r>
              <a:rPr lang="en-US" sz="2400" i="1" dirty="0"/>
              <a:t>CCP</a:t>
            </a:r>
            <a:r>
              <a:rPr lang="en-US" sz="2400" dirty="0"/>
              <a:t> (SIGCOMM ‘18)</a:t>
            </a:r>
          </a:p>
        </p:txBody>
      </p:sp>
    </p:spTree>
    <p:extLst>
      <p:ext uri="{BB962C8B-B14F-4D97-AF65-F5344CB8AC3E}">
        <p14:creationId xmlns:p14="http://schemas.microsoft.com/office/powerpoint/2010/main" val="6313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53" grpId="0" animBg="1"/>
      <p:bldP spid="54" grpId="0" animBg="1"/>
      <p:bldP spid="55" grpId="0" animBg="1"/>
      <p:bldP spid="56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81A3DB-7563-4E1D-AF4C-46BA0A1B37AD}"/>
              </a:ext>
            </a:extLst>
          </p:cNvPr>
          <p:cNvSpPr/>
          <p:nvPr/>
        </p:nvSpPr>
        <p:spPr>
          <a:xfrm>
            <a:off x="1780663" y="1016582"/>
            <a:ext cx="4192501" cy="6727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Application</a:t>
            </a:r>
            <a:endParaRPr lang="en-US" sz="3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09D9C-5464-4E10-87C8-594C7E0EF6FA}"/>
              </a:ext>
            </a:extLst>
          </p:cNvPr>
          <p:cNvSpPr/>
          <p:nvPr/>
        </p:nvSpPr>
        <p:spPr>
          <a:xfrm>
            <a:off x="6227214" y="3003834"/>
            <a:ext cx="4203105" cy="603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Slow Path</a:t>
            </a:r>
            <a:endParaRPr lang="en-US" sz="32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FB5DC0-664C-4F8C-8F90-611EE89AEA4E}"/>
              </a:ext>
            </a:extLst>
          </p:cNvPr>
          <p:cNvSpPr/>
          <p:nvPr/>
        </p:nvSpPr>
        <p:spPr>
          <a:xfrm>
            <a:off x="1775359" y="4510663"/>
            <a:ext cx="4203106" cy="1297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Fast Path</a:t>
            </a:r>
            <a:endParaRPr lang="en-US" sz="32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C00185-0F49-448B-9786-D530DA748EA7}"/>
              </a:ext>
            </a:extLst>
          </p:cNvPr>
          <p:cNvGrpSpPr/>
          <p:nvPr/>
        </p:nvGrpSpPr>
        <p:grpSpPr>
          <a:xfrm>
            <a:off x="4023215" y="2558373"/>
            <a:ext cx="338114" cy="1630788"/>
            <a:chOff x="6800869" y="5167310"/>
            <a:chExt cx="205666" cy="9919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520EE2-E8DD-4486-A81C-D5AFAF98ED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76D59C-B739-4AB8-B0B1-A0F036EB74EE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A79DB2-90BD-49F8-83A4-56D6AB8375E3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25AE5E-A6C4-4384-8711-801BEA19171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D1A70C-C201-4BCA-8118-5B38CC3AAE78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B51D1C-1891-45BD-A8E4-6A86E1B0DEFD}"/>
                </a:ext>
              </a:extLst>
            </p:cNvPr>
            <p:cNvCxnSpPr>
              <a:cxnSpLocks/>
              <a:stCxn id="18" idx="1"/>
              <a:endCxn id="20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5E7429-846E-49BF-9708-0651E9536517}"/>
              </a:ext>
            </a:extLst>
          </p:cNvPr>
          <p:cNvGrpSpPr/>
          <p:nvPr/>
        </p:nvGrpSpPr>
        <p:grpSpPr>
          <a:xfrm>
            <a:off x="3465144" y="2558374"/>
            <a:ext cx="338116" cy="1630788"/>
            <a:chOff x="6457950" y="5167311"/>
            <a:chExt cx="205667" cy="9919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9496A5-D66E-4021-B2E7-76CB1A2D809B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4A5913-4E2E-48F4-AF70-1A71B5B3E8AF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BEFBA2-6B3E-4A40-983E-6D42F4324DF2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17FAA6-568F-4DDC-9097-64FD2B31E2B8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191D24-2ADB-4563-958C-D7FEFFC0CA4D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420EA4-BECC-47E6-AFBF-21C0DBBD091E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862153B-A441-40D6-8941-25E8F7B22476}"/>
              </a:ext>
            </a:extLst>
          </p:cNvPr>
          <p:cNvSpPr/>
          <p:nvPr/>
        </p:nvSpPr>
        <p:spPr>
          <a:xfrm>
            <a:off x="2176901" y="5159373"/>
            <a:ext cx="3400022" cy="45813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Minimal Connection 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9741D-021E-46AF-8D60-3EFE147F11F3}"/>
              </a:ext>
            </a:extLst>
          </p:cNvPr>
          <p:cNvSpPr/>
          <p:nvPr/>
        </p:nvSpPr>
        <p:spPr>
          <a:xfrm>
            <a:off x="1994799" y="5706601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CF8D02-8B23-4DEA-8ADF-735F06ACBDDA}"/>
              </a:ext>
            </a:extLst>
          </p:cNvPr>
          <p:cNvSpPr/>
          <p:nvPr/>
        </p:nvSpPr>
        <p:spPr>
          <a:xfrm>
            <a:off x="4735667" y="5702914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E536B1-F040-4732-86DC-6D4CFEEB7A6A}"/>
              </a:ext>
            </a:extLst>
          </p:cNvPr>
          <p:cNvSpPr/>
          <p:nvPr/>
        </p:nvSpPr>
        <p:spPr>
          <a:xfrm>
            <a:off x="2271996" y="1561268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60" name="Rectangle: Diagonal Corners Snipped 59">
            <a:extLst>
              <a:ext uri="{FF2B5EF4-FFF2-40B4-BE49-F238E27FC236}">
                <a16:creationId xmlns:a16="http://schemas.microsoft.com/office/drawing/2014/main" id="{D1D420D9-4CA7-43CF-83B6-E663E23865DE}"/>
              </a:ext>
            </a:extLst>
          </p:cNvPr>
          <p:cNvSpPr/>
          <p:nvPr/>
        </p:nvSpPr>
        <p:spPr>
          <a:xfrm>
            <a:off x="3204882" y="5765125"/>
            <a:ext cx="1290918" cy="42643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21AFCD-7F94-46A8-A09B-F16E7A8FE041}"/>
              </a:ext>
            </a:extLst>
          </p:cNvPr>
          <p:cNvCxnSpPr/>
          <p:nvPr/>
        </p:nvCxnSpPr>
        <p:spPr>
          <a:xfrm flipH="1">
            <a:off x="4904509" y="3607338"/>
            <a:ext cx="2389909" cy="155203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76D03DA-E91A-4C4D-91A0-BE0BA0BB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629" y="499533"/>
            <a:ext cx="4822370" cy="1658198"/>
          </a:xfrm>
        </p:spPr>
        <p:txBody>
          <a:bodyPr/>
          <a:lstStyle/>
          <a:p>
            <a:pPr algn="r"/>
            <a:r>
              <a:rPr lang="en-US" dirty="0"/>
              <a:t>Workload</a:t>
            </a:r>
            <a:br>
              <a:rPr lang="en-US" dirty="0"/>
            </a:br>
            <a:r>
              <a:rPr lang="en-US" dirty="0"/>
              <a:t>Proportionality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9A1C96-9F49-433A-99B7-15BCB73B10AF}"/>
              </a:ext>
            </a:extLst>
          </p:cNvPr>
          <p:cNvSpPr/>
          <p:nvPr/>
        </p:nvSpPr>
        <p:spPr>
          <a:xfrm>
            <a:off x="4460025" y="1550382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3</a:t>
            </a:r>
          </a:p>
        </p:txBody>
      </p:sp>
    </p:spTree>
    <p:extLst>
      <p:ext uri="{BB962C8B-B14F-4D97-AF65-F5344CB8AC3E}">
        <p14:creationId xmlns:p14="http://schemas.microsoft.com/office/powerpoint/2010/main" val="278122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1969AD-D914-4DF6-B28D-529191F9A027}"/>
              </a:ext>
            </a:extLst>
          </p:cNvPr>
          <p:cNvSpPr/>
          <p:nvPr/>
        </p:nvSpPr>
        <p:spPr>
          <a:xfrm>
            <a:off x="4310503" y="1087120"/>
            <a:ext cx="2080137" cy="6428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Application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81A3DB-7563-4E1D-AF4C-46BA0A1B37AD}"/>
              </a:ext>
            </a:extLst>
          </p:cNvPr>
          <p:cNvSpPr/>
          <p:nvPr/>
        </p:nvSpPr>
        <p:spPr>
          <a:xfrm>
            <a:off x="1353943" y="1076960"/>
            <a:ext cx="2080137" cy="6428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Application</a:t>
            </a:r>
            <a:endParaRPr lang="en-US" sz="3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09D9C-5464-4E10-87C8-594C7E0EF6FA}"/>
              </a:ext>
            </a:extLst>
          </p:cNvPr>
          <p:cNvSpPr/>
          <p:nvPr/>
        </p:nvSpPr>
        <p:spPr>
          <a:xfrm>
            <a:off x="6227214" y="3003834"/>
            <a:ext cx="4203105" cy="603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Slow Path</a:t>
            </a:r>
            <a:endParaRPr lang="en-US" sz="32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FB5DC0-664C-4F8C-8F90-611EE89AEA4E}"/>
              </a:ext>
            </a:extLst>
          </p:cNvPr>
          <p:cNvSpPr/>
          <p:nvPr/>
        </p:nvSpPr>
        <p:spPr>
          <a:xfrm>
            <a:off x="1775359" y="4510663"/>
            <a:ext cx="4203106" cy="1297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de-DE" sz="3200" b="1" dirty="0"/>
              <a:t>Fast Path</a:t>
            </a:r>
            <a:endParaRPr lang="en-US" sz="32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C00185-0F49-448B-9786-D530DA748EA7}"/>
              </a:ext>
            </a:extLst>
          </p:cNvPr>
          <p:cNvGrpSpPr/>
          <p:nvPr/>
        </p:nvGrpSpPr>
        <p:grpSpPr>
          <a:xfrm>
            <a:off x="4023215" y="2558373"/>
            <a:ext cx="338114" cy="1630788"/>
            <a:chOff x="6800869" y="5167310"/>
            <a:chExt cx="205666" cy="9919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520EE2-E8DD-4486-A81C-D5AFAF98EDF4}"/>
                </a:ext>
              </a:extLst>
            </p:cNvPr>
            <p:cNvSpPr/>
            <p:nvPr/>
          </p:nvSpPr>
          <p:spPr>
            <a:xfrm rot="5400000">
              <a:off x="6804504" y="5163675"/>
              <a:ext cx="198393" cy="205663"/>
            </a:xfrm>
            <a:prstGeom prst="rect">
              <a:avLst/>
            </a:prstGeom>
            <a:ln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76D59C-B739-4AB8-B0B1-A0F036EB74EE}"/>
                </a:ext>
              </a:extLst>
            </p:cNvPr>
            <p:cNvSpPr/>
            <p:nvPr/>
          </p:nvSpPr>
          <p:spPr>
            <a:xfrm rot="5400000">
              <a:off x="6804504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A79DB2-90BD-49F8-83A4-56D6AB8375E3}"/>
                </a:ext>
              </a:extLst>
            </p:cNvPr>
            <p:cNvSpPr/>
            <p:nvPr/>
          </p:nvSpPr>
          <p:spPr>
            <a:xfrm rot="5400000">
              <a:off x="6804506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25AE5E-A6C4-4384-8711-801BEA191712}"/>
                </a:ext>
              </a:extLst>
            </p:cNvPr>
            <p:cNvSpPr/>
            <p:nvPr/>
          </p:nvSpPr>
          <p:spPr>
            <a:xfrm rot="5400000">
              <a:off x="6804507" y="5758854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D1A70C-C201-4BCA-8118-5B38CC3AAE78}"/>
                </a:ext>
              </a:extLst>
            </p:cNvPr>
            <p:cNvSpPr/>
            <p:nvPr/>
          </p:nvSpPr>
          <p:spPr>
            <a:xfrm rot="5400000">
              <a:off x="6804507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B51D1C-1891-45BD-A8E4-6A86E1B0DEFD}"/>
                </a:ext>
              </a:extLst>
            </p:cNvPr>
            <p:cNvCxnSpPr>
              <a:cxnSpLocks/>
              <a:stCxn id="18" idx="1"/>
              <a:endCxn id="20" idx="3"/>
            </p:cNvCxnSpPr>
            <p:nvPr/>
          </p:nvCxnSpPr>
          <p:spPr>
            <a:xfrm>
              <a:off x="6903700" y="5365704"/>
              <a:ext cx="3" cy="5951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5E7429-846E-49BF-9708-0651E9536517}"/>
              </a:ext>
            </a:extLst>
          </p:cNvPr>
          <p:cNvGrpSpPr/>
          <p:nvPr/>
        </p:nvGrpSpPr>
        <p:grpSpPr>
          <a:xfrm>
            <a:off x="3465144" y="2558374"/>
            <a:ext cx="338116" cy="1630788"/>
            <a:chOff x="6457950" y="5167311"/>
            <a:chExt cx="205667" cy="9919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9496A5-D66E-4021-B2E7-76CB1A2D809B}"/>
                </a:ext>
              </a:extLst>
            </p:cNvPr>
            <p:cNvSpPr/>
            <p:nvPr/>
          </p:nvSpPr>
          <p:spPr>
            <a:xfrm rot="16200000" flipV="1">
              <a:off x="6461585" y="5957248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4A5913-4E2E-48F4-AF70-1A71B5B3E8AF}"/>
                </a:ext>
              </a:extLst>
            </p:cNvPr>
            <p:cNvSpPr/>
            <p:nvPr/>
          </p:nvSpPr>
          <p:spPr>
            <a:xfrm rot="16200000" flipV="1">
              <a:off x="6461586" y="5758855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BEFBA2-6B3E-4A40-983E-6D42F4324DF2}"/>
                </a:ext>
              </a:extLst>
            </p:cNvPr>
            <p:cNvSpPr/>
            <p:nvPr/>
          </p:nvSpPr>
          <p:spPr>
            <a:xfrm rot="16200000" flipV="1">
              <a:off x="6461587" y="5560462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17FAA6-568F-4DDC-9097-64FD2B31E2B8}"/>
                </a:ext>
              </a:extLst>
            </p:cNvPr>
            <p:cNvSpPr/>
            <p:nvPr/>
          </p:nvSpPr>
          <p:spPr>
            <a:xfrm rot="16200000" flipV="1">
              <a:off x="6461587" y="5362069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191D24-2ADB-4563-958C-D7FEFFC0CA4D}"/>
                </a:ext>
              </a:extLst>
            </p:cNvPr>
            <p:cNvSpPr/>
            <p:nvPr/>
          </p:nvSpPr>
          <p:spPr>
            <a:xfrm rot="16200000" flipV="1">
              <a:off x="6461589" y="5163676"/>
              <a:ext cx="198393" cy="2056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420EA4-BECC-47E6-AFBF-21C0DBBD091E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 flipV="1">
              <a:off x="6560781" y="5365704"/>
              <a:ext cx="4" cy="59518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862153B-A441-40D6-8941-25E8F7B22476}"/>
              </a:ext>
            </a:extLst>
          </p:cNvPr>
          <p:cNvSpPr/>
          <p:nvPr/>
        </p:nvSpPr>
        <p:spPr>
          <a:xfrm>
            <a:off x="2176901" y="5159373"/>
            <a:ext cx="3400022" cy="45813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Minimal Connection 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9741D-021E-46AF-8D60-3EFE147F11F3}"/>
              </a:ext>
            </a:extLst>
          </p:cNvPr>
          <p:cNvSpPr/>
          <p:nvPr/>
        </p:nvSpPr>
        <p:spPr>
          <a:xfrm>
            <a:off x="1994799" y="5706601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CF8D02-8B23-4DEA-8ADF-735F06ACBDDA}"/>
              </a:ext>
            </a:extLst>
          </p:cNvPr>
          <p:cNvSpPr/>
          <p:nvPr/>
        </p:nvSpPr>
        <p:spPr>
          <a:xfrm>
            <a:off x="4735667" y="5702914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BF7530-6063-4B59-B592-F46EB1BD8FD6}"/>
              </a:ext>
            </a:extLst>
          </p:cNvPr>
          <p:cNvSpPr/>
          <p:nvPr/>
        </p:nvSpPr>
        <p:spPr>
          <a:xfrm>
            <a:off x="1185156" y="1615755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E536B1-F040-4732-86DC-6D4CFEEB7A6A}"/>
              </a:ext>
            </a:extLst>
          </p:cNvPr>
          <p:cNvSpPr/>
          <p:nvPr/>
        </p:nvSpPr>
        <p:spPr>
          <a:xfrm>
            <a:off x="4129099" y="1612793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60" name="Rectangle: Diagonal Corners Snipped 59">
            <a:extLst>
              <a:ext uri="{FF2B5EF4-FFF2-40B4-BE49-F238E27FC236}">
                <a16:creationId xmlns:a16="http://schemas.microsoft.com/office/drawing/2014/main" id="{D1D420D9-4CA7-43CF-83B6-E663E23865DE}"/>
              </a:ext>
            </a:extLst>
          </p:cNvPr>
          <p:cNvSpPr/>
          <p:nvPr/>
        </p:nvSpPr>
        <p:spPr>
          <a:xfrm>
            <a:off x="3204882" y="5765125"/>
            <a:ext cx="1290918" cy="42643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21AFCD-7F94-46A8-A09B-F16E7A8FE041}"/>
              </a:ext>
            </a:extLst>
          </p:cNvPr>
          <p:cNvCxnSpPr/>
          <p:nvPr/>
        </p:nvCxnSpPr>
        <p:spPr>
          <a:xfrm flipH="1">
            <a:off x="4904509" y="3607338"/>
            <a:ext cx="2389909" cy="155203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316DC-FC9B-4D41-A710-24D8D41328D6}"/>
              </a:ext>
            </a:extLst>
          </p:cNvPr>
          <p:cNvSpPr txBox="1"/>
          <p:nvPr/>
        </p:nvSpPr>
        <p:spPr>
          <a:xfrm>
            <a:off x="6572425" y="4058879"/>
            <a:ext cx="4786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Monitor CPU usage and add or remove cores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BA67A2-1572-490C-A204-69FA1840FA4A}"/>
              </a:ext>
            </a:extLst>
          </p:cNvPr>
          <p:cNvSpPr/>
          <p:nvPr/>
        </p:nvSpPr>
        <p:spPr>
          <a:xfrm>
            <a:off x="5963581" y="5706601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9BD15B-1E8E-4D7A-AC04-17DD14E635D8}"/>
              </a:ext>
            </a:extLst>
          </p:cNvPr>
          <p:cNvSpPr/>
          <p:nvPr/>
        </p:nvSpPr>
        <p:spPr>
          <a:xfrm>
            <a:off x="7136782" y="5697773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E55A17-CF39-4638-986E-2FA015C3A19D}"/>
              </a:ext>
            </a:extLst>
          </p:cNvPr>
          <p:cNvCxnSpPr>
            <a:cxnSpLocks/>
            <a:stCxn id="8" idx="2"/>
            <a:endCxn id="63" idx="0"/>
          </p:cNvCxnSpPr>
          <p:nvPr/>
        </p:nvCxnSpPr>
        <p:spPr>
          <a:xfrm flipH="1">
            <a:off x="6467818" y="4458989"/>
            <a:ext cx="2497762" cy="124761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FFCED3-3BAC-4C17-A932-01C759648983}"/>
              </a:ext>
            </a:extLst>
          </p:cNvPr>
          <p:cNvCxnSpPr>
            <a:cxnSpLocks/>
            <a:stCxn id="8" idx="2"/>
            <a:endCxn id="64" idx="0"/>
          </p:cNvCxnSpPr>
          <p:nvPr/>
        </p:nvCxnSpPr>
        <p:spPr>
          <a:xfrm flipH="1">
            <a:off x="7641019" y="4458989"/>
            <a:ext cx="1324561" cy="123878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76D03DA-E91A-4C4D-91A0-BE0BA0BB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343" y="499533"/>
            <a:ext cx="4604656" cy="1658198"/>
          </a:xfrm>
        </p:spPr>
        <p:txBody>
          <a:bodyPr/>
          <a:lstStyle/>
          <a:p>
            <a:pPr algn="r"/>
            <a:r>
              <a:rPr lang="en-US" dirty="0"/>
              <a:t>Workload</a:t>
            </a:r>
            <a:br>
              <a:rPr lang="en-US" dirty="0"/>
            </a:br>
            <a:r>
              <a:rPr lang="en-US" dirty="0"/>
              <a:t>Proportionality</a:t>
            </a:r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DF0784D5-BF17-4F9C-AB37-46685E8E464B}"/>
              </a:ext>
            </a:extLst>
          </p:cNvPr>
          <p:cNvSpPr/>
          <p:nvPr/>
        </p:nvSpPr>
        <p:spPr>
          <a:xfrm rot="13515491" flipV="1">
            <a:off x="2921982" y="2500878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8775591D-C6AB-4D9A-9D7C-CF731C8C8AD3}"/>
              </a:ext>
            </a:extLst>
          </p:cNvPr>
          <p:cNvSpPr/>
          <p:nvPr/>
        </p:nvSpPr>
        <p:spPr>
          <a:xfrm rot="13515491" flipV="1">
            <a:off x="2225296" y="2402907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7F8B989F-9A9E-40F5-A2B5-39C557084D87}"/>
              </a:ext>
            </a:extLst>
          </p:cNvPr>
          <p:cNvSpPr/>
          <p:nvPr/>
        </p:nvSpPr>
        <p:spPr>
          <a:xfrm rot="13515491" flipV="1">
            <a:off x="2551867" y="2870993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ardrop 36">
            <a:extLst>
              <a:ext uri="{FF2B5EF4-FFF2-40B4-BE49-F238E27FC236}">
                <a16:creationId xmlns:a16="http://schemas.microsoft.com/office/drawing/2014/main" id="{A66C55B8-73B0-4D93-937A-923362994EEE}"/>
              </a:ext>
            </a:extLst>
          </p:cNvPr>
          <p:cNvSpPr/>
          <p:nvPr/>
        </p:nvSpPr>
        <p:spPr>
          <a:xfrm rot="13515491" flipV="1">
            <a:off x="3009069" y="3181418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E151BB11-6749-46D2-9E21-536C7A156BE4}"/>
              </a:ext>
            </a:extLst>
          </p:cNvPr>
          <p:cNvSpPr/>
          <p:nvPr/>
        </p:nvSpPr>
        <p:spPr>
          <a:xfrm rot="13515491" flipV="1">
            <a:off x="2519211" y="3360850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A9EC20B3-D11D-4F9D-B1B5-F1F52934BF99}"/>
              </a:ext>
            </a:extLst>
          </p:cNvPr>
          <p:cNvSpPr/>
          <p:nvPr/>
        </p:nvSpPr>
        <p:spPr>
          <a:xfrm rot="13515491" flipV="1">
            <a:off x="1822525" y="3262879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22A9435D-BC9E-47B4-8FE3-37E746D348B6}"/>
              </a:ext>
            </a:extLst>
          </p:cNvPr>
          <p:cNvSpPr/>
          <p:nvPr/>
        </p:nvSpPr>
        <p:spPr>
          <a:xfrm rot="13515491" flipV="1">
            <a:off x="2149096" y="3730965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87CFFBB2-9299-46B0-A9C0-E82826D9FA2A}"/>
              </a:ext>
            </a:extLst>
          </p:cNvPr>
          <p:cNvSpPr/>
          <p:nvPr/>
        </p:nvSpPr>
        <p:spPr>
          <a:xfrm rot="13515491" flipV="1">
            <a:off x="2769583" y="3910761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ardrop 41">
            <a:extLst>
              <a:ext uri="{FF2B5EF4-FFF2-40B4-BE49-F238E27FC236}">
                <a16:creationId xmlns:a16="http://schemas.microsoft.com/office/drawing/2014/main" id="{7CDD50AA-11E2-4230-B282-3B600831F2CD}"/>
              </a:ext>
            </a:extLst>
          </p:cNvPr>
          <p:cNvSpPr/>
          <p:nvPr/>
        </p:nvSpPr>
        <p:spPr>
          <a:xfrm rot="13515491" flipV="1">
            <a:off x="5327725" y="2495436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D990BC60-9248-4D74-B7BA-46F4F25E2827}"/>
              </a:ext>
            </a:extLst>
          </p:cNvPr>
          <p:cNvSpPr/>
          <p:nvPr/>
        </p:nvSpPr>
        <p:spPr>
          <a:xfrm rot="13515491" flipV="1">
            <a:off x="4631039" y="2397465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ardrop 43">
            <a:extLst>
              <a:ext uri="{FF2B5EF4-FFF2-40B4-BE49-F238E27FC236}">
                <a16:creationId xmlns:a16="http://schemas.microsoft.com/office/drawing/2014/main" id="{9CD1ECC1-D437-4F04-83B8-C4A7C4AF1746}"/>
              </a:ext>
            </a:extLst>
          </p:cNvPr>
          <p:cNvSpPr/>
          <p:nvPr/>
        </p:nvSpPr>
        <p:spPr>
          <a:xfrm rot="13515491" flipV="1">
            <a:off x="4957610" y="2865551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id="{A50DD511-1FAA-47B6-9224-BF3C8EC9B3AB}"/>
              </a:ext>
            </a:extLst>
          </p:cNvPr>
          <p:cNvSpPr/>
          <p:nvPr/>
        </p:nvSpPr>
        <p:spPr>
          <a:xfrm rot="13515491" flipV="1">
            <a:off x="5414812" y="3175976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ardrop 46">
            <a:extLst>
              <a:ext uri="{FF2B5EF4-FFF2-40B4-BE49-F238E27FC236}">
                <a16:creationId xmlns:a16="http://schemas.microsoft.com/office/drawing/2014/main" id="{7CBC7922-7451-4817-BA69-78BDD6362E28}"/>
              </a:ext>
            </a:extLst>
          </p:cNvPr>
          <p:cNvSpPr/>
          <p:nvPr/>
        </p:nvSpPr>
        <p:spPr>
          <a:xfrm rot="13515491" flipV="1">
            <a:off x="4685468" y="3317309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ardrop 47">
            <a:extLst>
              <a:ext uri="{FF2B5EF4-FFF2-40B4-BE49-F238E27FC236}">
                <a16:creationId xmlns:a16="http://schemas.microsoft.com/office/drawing/2014/main" id="{855F6370-2FAA-40B7-8BD2-63EF4D6BEF1E}"/>
              </a:ext>
            </a:extLst>
          </p:cNvPr>
          <p:cNvSpPr/>
          <p:nvPr/>
        </p:nvSpPr>
        <p:spPr>
          <a:xfrm rot="13515491" flipV="1">
            <a:off x="5164439" y="3643880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0D701F78-CDE7-4D15-84B1-1AB5F3B7233A}"/>
              </a:ext>
            </a:extLst>
          </p:cNvPr>
          <p:cNvSpPr/>
          <p:nvPr/>
        </p:nvSpPr>
        <p:spPr>
          <a:xfrm rot="13515491" flipV="1">
            <a:off x="5382155" y="4019620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ardrop 53">
            <a:extLst>
              <a:ext uri="{FF2B5EF4-FFF2-40B4-BE49-F238E27FC236}">
                <a16:creationId xmlns:a16="http://schemas.microsoft.com/office/drawing/2014/main" id="{8FBA1E95-698B-4057-971F-F51A34038C32}"/>
              </a:ext>
            </a:extLst>
          </p:cNvPr>
          <p:cNvSpPr/>
          <p:nvPr/>
        </p:nvSpPr>
        <p:spPr>
          <a:xfrm rot="13515491" flipV="1">
            <a:off x="4696353" y="3937794"/>
            <a:ext cx="167940" cy="1665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F732FF-1638-4529-9414-5F2D5F1B37E4}"/>
              </a:ext>
            </a:extLst>
          </p:cNvPr>
          <p:cNvSpPr/>
          <p:nvPr/>
        </p:nvSpPr>
        <p:spPr>
          <a:xfrm>
            <a:off x="2545870" y="1615755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7CC46B-0B3A-4F0D-819C-9669402E4024}"/>
              </a:ext>
            </a:extLst>
          </p:cNvPr>
          <p:cNvSpPr/>
          <p:nvPr/>
        </p:nvSpPr>
        <p:spPr>
          <a:xfrm>
            <a:off x="5555128" y="1601908"/>
            <a:ext cx="1008474" cy="561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 3</a:t>
            </a:r>
          </a:p>
        </p:txBody>
      </p:sp>
    </p:spTree>
    <p:extLst>
      <p:ext uri="{BB962C8B-B14F-4D97-AF65-F5344CB8AC3E}">
        <p14:creationId xmlns:p14="http://schemas.microsoft.com/office/powerpoint/2010/main" val="363123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64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4" grpId="0" animBg="1"/>
      <p:bldP spid="5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0F17-45B2-4DB2-9908-9F8CE80B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CFFD-9833-433C-90A5-7F0DB1C7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5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2FB2-11D1-4BAB-99C0-FBAF0AE6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7C63-1041-4F1C-A389-C9DF9A57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our throughput, latency, and scalability for RPCs?</a:t>
            </a:r>
          </a:p>
          <a:p>
            <a:endParaRPr lang="en-US" sz="2800" dirty="0"/>
          </a:p>
          <a:p>
            <a:r>
              <a:rPr lang="en-US" sz="2800" dirty="0"/>
              <a:t>Do real applications scale with # of cores and have low tail latency?</a:t>
            </a:r>
          </a:p>
          <a:p>
            <a:endParaRPr lang="en-US" sz="2800" dirty="0"/>
          </a:p>
          <a:p>
            <a:r>
              <a:rPr lang="en-US" sz="2800" dirty="0"/>
              <a:t>Do we distribute throughput fairly under network congestion?</a:t>
            </a:r>
          </a:p>
          <a:p>
            <a:endParaRPr lang="en-US" sz="2800" dirty="0"/>
          </a:p>
          <a:p>
            <a:r>
              <a:rPr lang="en-US" sz="2800" i="1" dirty="0"/>
              <a:t>(See paper for more in-depth analysis)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1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CFE-5EF0-43FA-860E-FF7D14B2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RPCs are Essential in the Datacenter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2881-2543-412C-AD9F-A561D1F3E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976864" cy="44907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1" dirty="0"/>
              <a:t>Remote procedure calls </a:t>
            </a:r>
            <a:r>
              <a:rPr lang="en-US" dirty="0"/>
              <a:t>(RPCs) are a common building block for datacenter applications</a:t>
            </a:r>
          </a:p>
          <a:p>
            <a:pPr>
              <a:spcAft>
                <a:spcPts val="600"/>
              </a:spcAft>
            </a:pPr>
            <a:r>
              <a:rPr lang="en-US" dirty="0"/>
              <a:t>Scenario: An efficient key-value store in a datacenter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Low tail latency is crucial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Thousands of connections per machine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Both the application writer and datacenter operator want the full feature set of TCP</a:t>
            </a:r>
          </a:p>
          <a:p>
            <a:pPr marL="713232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/>
              <a:t>Developers want the convenience of                and </a:t>
            </a:r>
          </a:p>
          <a:p>
            <a:pPr marL="713232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/>
              <a:t>Operators want                  and strong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635B1-7E9B-4290-B22C-C256CC0E8242}"/>
              </a:ext>
            </a:extLst>
          </p:cNvPr>
          <p:cNvSpPr txBox="1"/>
          <p:nvPr/>
        </p:nvSpPr>
        <p:spPr>
          <a:xfrm>
            <a:off x="5943881" y="4645330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sockets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1D114-9B29-422C-A3E2-4477C28F1DCA}"/>
              </a:ext>
            </a:extLst>
          </p:cNvPr>
          <p:cNvSpPr txBox="1"/>
          <p:nvPr/>
        </p:nvSpPr>
        <p:spPr>
          <a:xfrm>
            <a:off x="7484077" y="4645327"/>
            <a:ext cx="219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in-order 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79966-5C30-40F4-BE3F-8D7EB3C00807}"/>
              </a:ext>
            </a:extLst>
          </p:cNvPr>
          <p:cNvSpPr txBox="1"/>
          <p:nvPr/>
        </p:nvSpPr>
        <p:spPr>
          <a:xfrm>
            <a:off x="3368633" y="5096721"/>
            <a:ext cx="1268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flexibility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9D525-7E4C-4F24-98BA-BDB0E868BED5}"/>
              </a:ext>
            </a:extLst>
          </p:cNvPr>
          <p:cNvSpPr txBox="1"/>
          <p:nvPr/>
        </p:nvSpPr>
        <p:spPr>
          <a:xfrm>
            <a:off x="5903437" y="5086561"/>
            <a:ext cx="2517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policy enforcement</a:t>
            </a:r>
          </a:p>
        </p:txBody>
      </p:sp>
    </p:spTree>
    <p:extLst>
      <p:ext uri="{BB962C8B-B14F-4D97-AF65-F5344CB8AC3E}">
        <p14:creationId xmlns:p14="http://schemas.microsoft.com/office/powerpoint/2010/main" val="220474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2FB2-11D1-4BAB-99C0-FBAF0AE6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7C63-1041-4F1C-A389-C9DF9A57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98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evaluate TAS against 3 other systems: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Linux</a:t>
            </a:r>
          </a:p>
          <a:p>
            <a:pPr marL="713232" lvl="1" indent="-457200">
              <a:buFont typeface="+mj-lt"/>
              <a:buAutoNum type="alphaLcParenR"/>
            </a:pPr>
            <a:r>
              <a:rPr lang="en-US" dirty="0"/>
              <a:t>Full kernel, trusted congestion control</a:t>
            </a:r>
          </a:p>
          <a:p>
            <a:pPr marL="713232" lvl="1" indent="-457200">
              <a:buFont typeface="+mj-lt"/>
              <a:buAutoNum type="alphaLcParenR"/>
            </a:pPr>
            <a:r>
              <a:rPr lang="en-US" dirty="0"/>
              <a:t>Sockets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mTCP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(not in this talk, see paper)</a:t>
            </a:r>
          </a:p>
          <a:p>
            <a:pPr marL="713232" lvl="1" indent="-457200">
              <a:buFont typeface="+mj-lt"/>
              <a:buAutoNum type="alphaLcParenR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Pure kernel bypass approach,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untrusted congestion control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IX</a:t>
            </a:r>
          </a:p>
          <a:p>
            <a:pPr marL="713232" lvl="1" indent="-457200">
              <a:buFont typeface="+mj-lt"/>
              <a:buAutoNum type="alphaLcParenR"/>
            </a:pPr>
            <a:r>
              <a:rPr lang="en-US" dirty="0"/>
              <a:t>Replace Linux with optimized data path, run in privileged mode</a:t>
            </a:r>
          </a:p>
          <a:p>
            <a:pPr marL="713232" lvl="1" indent="-457200">
              <a:buFont typeface="+mj-lt"/>
              <a:buAutoNum type="alphaLcParenR"/>
            </a:pPr>
            <a:r>
              <a:rPr lang="en-US" dirty="0"/>
              <a:t>Uses </a:t>
            </a:r>
            <a:r>
              <a:rPr lang="en-US" b="1" i="1" dirty="0"/>
              <a:t>batching</a:t>
            </a:r>
            <a:r>
              <a:rPr lang="en-US" b="1" dirty="0"/>
              <a:t> </a:t>
            </a:r>
            <a:r>
              <a:rPr lang="en-US" dirty="0"/>
              <a:t>to reduce overhead</a:t>
            </a:r>
            <a:endParaRPr lang="en-US" b="1" dirty="0"/>
          </a:p>
          <a:p>
            <a:pPr marL="713232" lvl="1" indent="-457200">
              <a:buFont typeface="+mj-lt"/>
              <a:buAutoNum type="alphaLcParenR"/>
            </a:pPr>
            <a:r>
              <a:rPr lang="en-US" b="1" i="1" dirty="0"/>
              <a:t>No sockets interface</a:t>
            </a:r>
          </a:p>
          <a:p>
            <a:pPr marL="713232" lvl="1" indent="-457200">
              <a:buFont typeface="+mj-lt"/>
              <a:buAutoNum type="alphaLcParenR"/>
            </a:pPr>
            <a:r>
              <a:rPr lang="en-US" b="1" i="1" dirty="0"/>
              <a:t>Requires kernel modifications</a:t>
            </a:r>
          </a:p>
          <a:p>
            <a:pPr marL="713232" lvl="1" indent="-457200">
              <a:buFont typeface="+mj-lt"/>
              <a:buAutoNum type="alphaLcParenR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4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635F-BC6F-4673-8C58-05B37F36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689-8140-497D-A8CF-026C2557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58640"/>
          </a:xfrm>
        </p:spPr>
        <p:txBody>
          <a:bodyPr>
            <a:normAutofit/>
          </a:bodyPr>
          <a:lstStyle/>
          <a:p>
            <a:r>
              <a:rPr lang="pt-BR" dirty="0"/>
              <a:t>Intel Xeon Platinum 8160 CPU 24 cores @ 2.10GHz </a:t>
            </a:r>
          </a:p>
          <a:p>
            <a:r>
              <a:rPr lang="pt-BR" dirty="0"/>
              <a:t>196GB of RAM</a:t>
            </a:r>
          </a:p>
          <a:p>
            <a:r>
              <a:rPr lang="en-US" dirty="0"/>
              <a:t>Intel XL710 40Gb Ethernet Adapter</a:t>
            </a:r>
          </a:p>
          <a:p>
            <a:endParaRPr lang="en-US" dirty="0"/>
          </a:p>
          <a:p>
            <a:r>
              <a:rPr lang="en-US" dirty="0"/>
              <a:t>Benchmarks: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CC8D2-24AB-439B-97A5-9FAC4B69EECF}"/>
              </a:ext>
            </a:extLst>
          </p:cNvPr>
          <p:cNvSpPr txBox="1"/>
          <p:nvPr/>
        </p:nvSpPr>
        <p:spPr>
          <a:xfrm>
            <a:off x="1076960" y="4328160"/>
            <a:ext cx="6613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Single direction RPC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RPC echo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scalable key-value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throughput fairness under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68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63E9-D9DB-4224-9332-71048E32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vs TAS on RPCs (1 App Core)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7123C-895F-4C7F-9DFD-AC81F29F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825625"/>
            <a:ext cx="5079671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Single direction RPC benchmark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32 RPCs per connection in flight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722DC1A-7C69-4C63-B746-7F74FAA32481}"/>
              </a:ext>
            </a:extLst>
          </p:cNvPr>
          <p:cNvSpPr txBox="1">
            <a:spLocks/>
          </p:cNvSpPr>
          <p:nvPr/>
        </p:nvSpPr>
        <p:spPr>
          <a:xfrm>
            <a:off x="6096000" y="1797041"/>
            <a:ext cx="4460240" cy="151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250 cycle application workload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64 bytes realistic small RPC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0A25BB5-C365-466E-B917-17DE9C5FD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929384"/>
              </p:ext>
            </p:extLst>
          </p:nvPr>
        </p:nvGraphicFramePr>
        <p:xfrm>
          <a:off x="223520" y="2875280"/>
          <a:ext cx="5953760" cy="398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9BD776F-F76C-4015-9C02-D289490B6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992594"/>
              </p:ext>
            </p:extLst>
          </p:nvPr>
        </p:nvGraphicFramePr>
        <p:xfrm>
          <a:off x="6096000" y="2885440"/>
          <a:ext cx="5872480" cy="397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3994A1-B98E-42EB-8446-29270172DC6F}"/>
              </a:ext>
            </a:extLst>
          </p:cNvPr>
          <p:cNvCxnSpPr/>
          <p:nvPr/>
        </p:nvCxnSpPr>
        <p:spPr>
          <a:xfrm flipV="1">
            <a:off x="2021840" y="4765040"/>
            <a:ext cx="0" cy="5283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D9F55-559D-471E-9684-68FDC0D59709}"/>
              </a:ext>
            </a:extLst>
          </p:cNvPr>
          <p:cNvCxnSpPr>
            <a:cxnSpLocks/>
          </p:cNvCxnSpPr>
          <p:nvPr/>
        </p:nvCxnSpPr>
        <p:spPr>
          <a:xfrm flipV="1">
            <a:off x="5618480" y="3688080"/>
            <a:ext cx="0" cy="4978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F33444-5FA9-4BB4-BF11-85D9DF1696D4}"/>
              </a:ext>
            </a:extLst>
          </p:cNvPr>
          <p:cNvCxnSpPr>
            <a:cxnSpLocks/>
          </p:cNvCxnSpPr>
          <p:nvPr/>
        </p:nvCxnSpPr>
        <p:spPr>
          <a:xfrm flipV="1">
            <a:off x="7853680" y="4775200"/>
            <a:ext cx="0" cy="9550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941DFD-0BC7-40CB-B8BC-524C1BC007B6}"/>
              </a:ext>
            </a:extLst>
          </p:cNvPr>
          <p:cNvCxnSpPr>
            <a:cxnSpLocks/>
          </p:cNvCxnSpPr>
          <p:nvPr/>
        </p:nvCxnSpPr>
        <p:spPr>
          <a:xfrm flipV="1">
            <a:off x="11460480" y="3677920"/>
            <a:ext cx="0" cy="68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BC20AD-DEEA-4B69-9BE0-03348300BBC2}"/>
              </a:ext>
            </a:extLst>
          </p:cNvPr>
          <p:cNvSpPr txBox="1"/>
          <p:nvPr/>
        </p:nvSpPr>
        <p:spPr>
          <a:xfrm>
            <a:off x="2241006" y="4911634"/>
            <a:ext cx="85344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4.66x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C550C-54BD-4279-92E1-6A07E25595AE}"/>
              </a:ext>
            </a:extLst>
          </p:cNvPr>
          <p:cNvSpPr txBox="1"/>
          <p:nvPr/>
        </p:nvSpPr>
        <p:spPr>
          <a:xfrm>
            <a:off x="4882606" y="3957320"/>
            <a:ext cx="53848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5BBB4A-46DE-424D-A183-66C9EBCF16CD}"/>
              </a:ext>
            </a:extLst>
          </p:cNvPr>
          <p:cNvSpPr txBox="1"/>
          <p:nvPr/>
        </p:nvSpPr>
        <p:spPr>
          <a:xfrm>
            <a:off x="8006080" y="5110480"/>
            <a:ext cx="85344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12.4x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07FDC-6644-41F5-AA4F-49DAA4059F2E}"/>
              </a:ext>
            </a:extLst>
          </p:cNvPr>
          <p:cNvSpPr txBox="1"/>
          <p:nvPr/>
        </p:nvSpPr>
        <p:spPr>
          <a:xfrm>
            <a:off x="10703560" y="3900714"/>
            <a:ext cx="5791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6x</a:t>
            </a:r>
          </a:p>
        </p:txBody>
      </p:sp>
    </p:spTree>
    <p:extLst>
      <p:ext uri="{BB962C8B-B14F-4D97-AF65-F5344CB8AC3E}">
        <p14:creationId xmlns:p14="http://schemas.microsoft.com/office/powerpoint/2010/main" val="241437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63E9-D9DB-4224-9332-71048E32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Scalability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7123C-895F-4C7F-9DFD-AC81F29F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261054"/>
            <a:ext cx="1093724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20 core RPC echo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64B requests/responses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Single RPC per connection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911052-BA59-4BF0-BF81-2CB779A5D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83095"/>
              </p:ext>
            </p:extLst>
          </p:nvPr>
        </p:nvGraphicFramePr>
        <p:xfrm>
          <a:off x="4480560" y="2054497"/>
          <a:ext cx="7443353" cy="392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CA083B-5171-41EA-9CEE-D34B0398E741}"/>
              </a:ext>
            </a:extLst>
          </p:cNvPr>
          <p:cNvCxnSpPr>
            <a:cxnSpLocks/>
          </p:cNvCxnSpPr>
          <p:nvPr/>
        </p:nvCxnSpPr>
        <p:spPr>
          <a:xfrm flipV="1">
            <a:off x="8524240" y="2427877"/>
            <a:ext cx="0" cy="3378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1586BD-99A9-45E3-B8D3-66AF9A77B753}"/>
              </a:ext>
            </a:extLst>
          </p:cNvPr>
          <p:cNvSpPr txBox="1"/>
          <p:nvPr/>
        </p:nvSpPr>
        <p:spPr>
          <a:xfrm>
            <a:off x="8569235" y="1866174"/>
            <a:ext cx="79248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58E29-C804-4BB3-9458-9F4FF7BF7B1C}"/>
              </a:ext>
            </a:extLst>
          </p:cNvPr>
          <p:cNvSpPr txBox="1"/>
          <p:nvPr/>
        </p:nvSpPr>
        <p:spPr>
          <a:xfrm>
            <a:off x="9535885" y="1876697"/>
            <a:ext cx="90424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2.2x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07F10C-6AD7-4CE6-AA69-5F2C3BF722CF}"/>
              </a:ext>
            </a:extLst>
          </p:cNvPr>
          <p:cNvCxnSpPr>
            <a:cxnSpLocks/>
          </p:cNvCxnSpPr>
          <p:nvPr/>
        </p:nvCxnSpPr>
        <p:spPr>
          <a:xfrm flipV="1">
            <a:off x="9448800" y="2491377"/>
            <a:ext cx="0" cy="1219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44EBF7-90C8-41B4-8238-ECF12DD2EA35}"/>
              </a:ext>
            </a:extLst>
          </p:cNvPr>
          <p:cNvSpPr txBox="1"/>
          <p:nvPr/>
        </p:nvSpPr>
        <p:spPr>
          <a:xfrm>
            <a:off x="1142999" y="3911600"/>
            <a:ext cx="29609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/>
              <a:t>Key factor: minimized connection state</a:t>
            </a:r>
          </a:p>
        </p:txBody>
      </p:sp>
    </p:spTree>
    <p:extLst>
      <p:ext uri="{BB962C8B-B14F-4D97-AF65-F5344CB8AC3E}">
        <p14:creationId xmlns:p14="http://schemas.microsoft.com/office/powerpoint/2010/main" val="317482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5292119-EDB9-4C83-8B6E-B29D995FE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994799"/>
              </p:ext>
            </p:extLst>
          </p:nvPr>
        </p:nvGraphicFramePr>
        <p:xfrm>
          <a:off x="5399314" y="1334834"/>
          <a:ext cx="6618514" cy="4321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C138707-09FC-4AE8-BC41-17C2D8F631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904582"/>
              </p:ext>
            </p:extLst>
          </p:nvPr>
        </p:nvGraphicFramePr>
        <p:xfrm>
          <a:off x="5399314" y="1328180"/>
          <a:ext cx="6618514" cy="4321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D7C5E8-8749-4727-A0E0-FB9537E4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AA4E-AEE3-44BF-92B2-1B3385CB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4" y="1988911"/>
            <a:ext cx="5159829" cy="4673146"/>
          </a:xfrm>
        </p:spPr>
        <p:txBody>
          <a:bodyPr>
            <a:normAutofit/>
          </a:bodyPr>
          <a:lstStyle/>
          <a:p>
            <a:r>
              <a:rPr lang="en-US" dirty="0"/>
              <a:t>Increasing server cores with matching load (~2000 connections per core)</a:t>
            </a:r>
          </a:p>
          <a:p>
            <a:endParaRPr lang="en-US" dirty="0"/>
          </a:p>
          <a:p>
            <a:r>
              <a:rPr lang="en-US" dirty="0"/>
              <a:t>IX and TAS provide ~6x speedup over Linux across all cores</a:t>
            </a:r>
          </a:p>
          <a:p>
            <a:pPr lvl="1"/>
            <a:r>
              <a:rPr lang="en-US" dirty="0"/>
              <a:t>TAS: 9 app cores, 7 TAS cores</a:t>
            </a:r>
          </a:p>
          <a:p>
            <a:pPr lvl="1"/>
            <a:r>
              <a:rPr lang="en-US" dirty="0"/>
              <a:t>IX, Linux: 16 app/stack cores</a:t>
            </a:r>
          </a:p>
          <a:p>
            <a:endParaRPr lang="en-US" dirty="0"/>
          </a:p>
          <a:p>
            <a:r>
              <a:rPr lang="en-US" dirty="0"/>
              <a:t>TAS has a 15-20% performance improvement over IX without sockets</a:t>
            </a:r>
          </a:p>
          <a:p>
            <a:pPr lvl="1"/>
            <a:r>
              <a:rPr lang="en-US" dirty="0"/>
              <a:t>TAS: 8 app cores, 8 TAS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 title="Chart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706970"/>
              </p:ext>
            </p:extLst>
          </p:nvPr>
        </p:nvGraphicFramePr>
        <p:xfrm>
          <a:off x="1524000" y="2815997"/>
          <a:ext cx="8879341" cy="4042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E68AF5E-96F6-4AA6-9853-B466A57B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Store Latency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EEEE10-4333-4431-9C85-3C246A2F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807719"/>
          </a:xfrm>
        </p:spPr>
        <p:txBody>
          <a:bodyPr/>
          <a:lstStyle/>
          <a:p>
            <a:r>
              <a:rPr lang="en-US" dirty="0"/>
              <a:t>KVS latency measure with single application core, 15% server load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130241-9106-48D9-8B3C-46BCB0C57B3F}"/>
              </a:ext>
            </a:extLst>
          </p:cNvPr>
          <p:cNvCxnSpPr>
            <a:cxnSpLocks/>
          </p:cNvCxnSpPr>
          <p:nvPr/>
        </p:nvCxnSpPr>
        <p:spPr>
          <a:xfrm>
            <a:off x="3265714" y="4267925"/>
            <a:ext cx="9470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DDA777-C7B3-4E62-AD80-5DFE96CA3CA2}"/>
              </a:ext>
            </a:extLst>
          </p:cNvPr>
          <p:cNvCxnSpPr>
            <a:cxnSpLocks/>
          </p:cNvCxnSpPr>
          <p:nvPr/>
        </p:nvCxnSpPr>
        <p:spPr>
          <a:xfrm>
            <a:off x="3210560" y="4465320"/>
            <a:ext cx="285278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1D75E3-82A5-4150-9467-F2BF24870BDD}"/>
              </a:ext>
            </a:extLst>
          </p:cNvPr>
          <p:cNvSpPr txBox="1"/>
          <p:nvPr/>
        </p:nvSpPr>
        <p:spPr>
          <a:xfrm>
            <a:off x="3703320" y="3705859"/>
            <a:ext cx="277368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Client Median: 2.88x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3AD2C-F997-410D-9DE4-7D454D5E08F4}"/>
              </a:ext>
            </a:extLst>
          </p:cNvPr>
          <p:cNvSpPr txBox="1"/>
          <p:nvPr/>
        </p:nvSpPr>
        <p:spPr>
          <a:xfrm>
            <a:off x="3703320" y="4620259"/>
            <a:ext cx="277368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Server Median: 5.78x</a:t>
            </a:r>
          </a:p>
        </p:txBody>
      </p:sp>
    </p:spTree>
    <p:extLst>
      <p:ext uri="{BB962C8B-B14F-4D97-AF65-F5344CB8AC3E}">
        <p14:creationId xmlns:p14="http://schemas.microsoft.com/office/powerpoint/2010/main" val="31443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 title="Chart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70201"/>
              </p:ext>
            </p:extLst>
          </p:nvPr>
        </p:nvGraphicFramePr>
        <p:xfrm>
          <a:off x="446314" y="3360283"/>
          <a:ext cx="5529943" cy="382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6C417D-2132-49E9-8004-B7D25D01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3ACF-B1EA-405B-905A-82DAECF4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IX has 50% higher latency in the 90p case</a:t>
            </a:r>
          </a:p>
          <a:p>
            <a:r>
              <a:rPr lang="en-US" dirty="0"/>
              <a:t>Latency is 20us (27%) higher in the 99.99p case</a:t>
            </a:r>
          </a:p>
          <a:p>
            <a:r>
              <a:rPr lang="en-US" dirty="0"/>
              <a:t>In addition, IX has a 2.3x higher maximum latency</a:t>
            </a:r>
          </a:p>
        </p:txBody>
      </p:sp>
      <p:graphicFrame>
        <p:nvGraphicFramePr>
          <p:cNvPr id="6" name="Chart 5" title="Chart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599536"/>
              </p:ext>
            </p:extLst>
          </p:nvPr>
        </p:nvGraphicFramePr>
        <p:xfrm>
          <a:off x="6052458" y="3352800"/>
          <a:ext cx="5704114" cy="378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BEFF83-FD59-45EA-B04D-FE5A5E4B4763}"/>
              </a:ext>
            </a:extLst>
          </p:cNvPr>
          <p:cNvSpPr txBox="1">
            <a:spLocks/>
          </p:cNvSpPr>
          <p:nvPr/>
        </p:nvSpPr>
        <p:spPr>
          <a:xfrm>
            <a:off x="9087975" y="2541963"/>
            <a:ext cx="6938963" cy="177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TAS Max: 122us</a:t>
            </a:r>
          </a:p>
          <a:p>
            <a:r>
              <a:rPr lang="en-US" sz="2000" dirty="0"/>
              <a:t>IX Max: 280us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80B996-6AE1-4274-9B9D-6D3A25F2892A}"/>
              </a:ext>
            </a:extLst>
          </p:cNvPr>
          <p:cNvCxnSpPr/>
          <p:nvPr/>
        </p:nvCxnSpPr>
        <p:spPr>
          <a:xfrm>
            <a:off x="10082645" y="2933122"/>
            <a:ext cx="10598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EBF9C8-6DF4-4D38-9D6B-241999B47C50}"/>
              </a:ext>
            </a:extLst>
          </p:cNvPr>
          <p:cNvSpPr txBox="1">
            <a:spLocks/>
          </p:cNvSpPr>
          <p:nvPr/>
        </p:nvSpPr>
        <p:spPr>
          <a:xfrm>
            <a:off x="7680961" y="1200843"/>
            <a:ext cx="3180079" cy="113595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Why long IX tail? </a:t>
            </a:r>
          </a:p>
          <a:p>
            <a:r>
              <a:rPr lang="en-US" sz="3200" b="1" i="1" dirty="0"/>
              <a:t>Batching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056AA-803F-4671-820F-A6151E0E550F}"/>
              </a:ext>
            </a:extLst>
          </p:cNvPr>
          <p:cNvCxnSpPr>
            <a:cxnSpLocks/>
          </p:cNvCxnSpPr>
          <p:nvPr/>
        </p:nvCxnSpPr>
        <p:spPr>
          <a:xfrm>
            <a:off x="2968011" y="3827901"/>
            <a:ext cx="7004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007CE7-5F79-4653-A281-72D8E1F1E469}"/>
              </a:ext>
            </a:extLst>
          </p:cNvPr>
          <p:cNvCxnSpPr>
            <a:cxnSpLocks/>
          </p:cNvCxnSpPr>
          <p:nvPr/>
        </p:nvCxnSpPr>
        <p:spPr>
          <a:xfrm>
            <a:off x="9457508" y="3834674"/>
            <a:ext cx="609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2275-6B37-490F-9C0C-9EA832AE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Under </a:t>
            </a:r>
            <a:r>
              <a:rPr lang="en-US" dirty="0" err="1"/>
              <a:t>Incast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34DE-1F7F-492E-B9DD-7621BFE6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1509857"/>
          </a:xfrm>
        </p:spPr>
        <p:txBody>
          <a:bodyPr>
            <a:normAutofit/>
          </a:bodyPr>
          <a:lstStyle/>
          <a:p>
            <a:r>
              <a:rPr lang="en-US" dirty="0"/>
              <a:t>We want to see how TAS distributes throughput under congestion</a:t>
            </a:r>
          </a:p>
          <a:p>
            <a:r>
              <a:rPr lang="en-US" dirty="0" err="1"/>
              <a:t>Incast</a:t>
            </a:r>
            <a:r>
              <a:rPr lang="en-US" dirty="0"/>
              <a:t> scenario, with four 10G machines all sending to one 40G server</a:t>
            </a:r>
          </a:p>
          <a:p>
            <a:r>
              <a:rPr lang="en-US" dirty="0"/>
              <a:t>TAS on average maintains fair throughput, while Linux is unstable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3DA84B-013B-4BB1-8CDA-A2100A948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319539"/>
              </p:ext>
            </p:extLst>
          </p:nvPr>
        </p:nvGraphicFramePr>
        <p:xfrm>
          <a:off x="522266" y="3178629"/>
          <a:ext cx="5878534" cy="4016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E3C80F-59A3-4578-8F71-8C26273D7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36320"/>
              </p:ext>
            </p:extLst>
          </p:nvPr>
        </p:nvGraphicFramePr>
        <p:xfrm>
          <a:off x="6150430" y="3047999"/>
          <a:ext cx="5573485" cy="404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3DFB24-60E7-45AB-9E42-ABC64B57E976}"/>
              </a:ext>
            </a:extLst>
          </p:cNvPr>
          <p:cNvSpPr txBox="1"/>
          <p:nvPr/>
        </p:nvSpPr>
        <p:spPr>
          <a:xfrm>
            <a:off x="7110549" y="5480231"/>
            <a:ext cx="2272936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Linux 99p: All 0’s</a:t>
            </a:r>
          </a:p>
        </p:txBody>
      </p:sp>
    </p:spTree>
    <p:extLst>
      <p:ext uri="{BB962C8B-B14F-4D97-AF65-F5344CB8AC3E}">
        <p14:creationId xmlns:p14="http://schemas.microsoft.com/office/powerpoint/2010/main" val="43267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3071-81D9-4B68-A0B2-1A278E10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2959-0CFF-4057-B249-A0392115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78" y="5298210"/>
            <a:ext cx="6422181" cy="1188720"/>
          </a:xfrm>
        </p:spPr>
        <p:txBody>
          <a:bodyPr>
            <a:normAutofit/>
          </a:bodyPr>
          <a:lstStyle/>
          <a:p>
            <a:r>
              <a:rPr lang="en-US" sz="3200" b="1" i="1" dirty="0"/>
              <a:t>Try it yourself!</a:t>
            </a:r>
          </a:p>
          <a:p>
            <a:r>
              <a:rPr lang="en-US" dirty="0"/>
              <a:t>https://github.com/tcp-acceleration-service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A48B6-B22A-4559-9C76-5BC316E08893}"/>
              </a:ext>
            </a:extLst>
          </p:cNvPr>
          <p:cNvSpPr txBox="1">
            <a:spLocks/>
          </p:cNvSpPr>
          <p:nvPr/>
        </p:nvSpPr>
        <p:spPr>
          <a:xfrm>
            <a:off x="808736" y="1930400"/>
            <a:ext cx="10753725" cy="371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TAS has the convenience and features of Linux, with better performance &amp; stability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Achieved by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dirty="0"/>
              <a:t>Separating TCP packet processing into a fast and slow path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dirty="0"/>
              <a:t>Minimizing connection state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dirty="0"/>
              <a:t>Dedicating cores to the network stack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TAS is a purely software solution that is easy to deploy and operate</a:t>
            </a:r>
          </a:p>
        </p:txBody>
      </p:sp>
    </p:spTree>
    <p:extLst>
      <p:ext uri="{BB962C8B-B14F-4D97-AF65-F5344CB8AC3E}">
        <p14:creationId xmlns:p14="http://schemas.microsoft.com/office/powerpoint/2010/main" val="164716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0D5D-D704-4C4D-AD6C-A521A18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want to simply go with Linux…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E11085-364D-48F3-9260-6DEDE63F8194}"/>
              </a:ext>
            </a:extLst>
          </p:cNvPr>
          <p:cNvSpPr txBox="1">
            <a:spLocks/>
          </p:cNvSpPr>
          <p:nvPr/>
        </p:nvSpPr>
        <p:spPr>
          <a:xfrm>
            <a:off x="655874" y="1751907"/>
            <a:ext cx="10753725" cy="49606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Linux provides the features we want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But at what cost?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A simple KVS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We’re only doing a small amount of useful computation!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356B0-E6F0-4C48-AD3E-D600F3391DB4}"/>
              </a:ext>
            </a:extLst>
          </p:cNvPr>
          <p:cNvSpPr txBox="1"/>
          <p:nvPr/>
        </p:nvSpPr>
        <p:spPr>
          <a:xfrm>
            <a:off x="1725863" y="2421081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sockets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13577-8371-4D2F-9B3A-75E99BD6A14D}"/>
              </a:ext>
            </a:extLst>
          </p:cNvPr>
          <p:cNvSpPr txBox="1"/>
          <p:nvPr/>
        </p:nvSpPr>
        <p:spPr>
          <a:xfrm>
            <a:off x="3488854" y="2421080"/>
            <a:ext cx="219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in-order delivery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D43DC-B820-4EC4-954E-5A0EB987BBAC}"/>
              </a:ext>
            </a:extLst>
          </p:cNvPr>
          <p:cNvSpPr txBox="1"/>
          <p:nvPr/>
        </p:nvSpPr>
        <p:spPr>
          <a:xfrm>
            <a:off x="6642590" y="2441399"/>
            <a:ext cx="1268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flexibility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9DC0F-BDD9-4C21-AF66-9509D32ACC0A}"/>
              </a:ext>
            </a:extLst>
          </p:cNvPr>
          <p:cNvSpPr txBox="1"/>
          <p:nvPr/>
        </p:nvSpPr>
        <p:spPr>
          <a:xfrm>
            <a:off x="9002797" y="2421079"/>
            <a:ext cx="2517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policy enforcement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6F663C-E514-419B-BA2A-B4ECF7A8E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928079"/>
              </p:ext>
            </p:extLst>
          </p:nvPr>
        </p:nvGraphicFramePr>
        <p:xfrm>
          <a:off x="2152650" y="4551223"/>
          <a:ext cx="7886699" cy="132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863BA01-EBF3-4502-AE36-92FDD7560E8F}"/>
              </a:ext>
            </a:extLst>
          </p:cNvPr>
          <p:cNvSpPr txBox="1"/>
          <p:nvPr/>
        </p:nvSpPr>
        <p:spPr>
          <a:xfrm>
            <a:off x="3703433" y="3704630"/>
            <a:ext cx="5483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256B RPC request/response over Linux TCP</a:t>
            </a:r>
          </a:p>
          <a:p>
            <a:r>
              <a:rPr lang="en-US" sz="2400" dirty="0"/>
              <a:t>250 application cycles per RPC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73CF0EF-2559-406B-BE9B-9FC6AF340B30}"/>
              </a:ext>
            </a:extLst>
          </p:cNvPr>
          <p:cNvSpPr/>
          <p:nvPr/>
        </p:nvSpPr>
        <p:spPr>
          <a:xfrm>
            <a:off x="7843520" y="5455920"/>
            <a:ext cx="3017520" cy="487680"/>
          </a:xfrm>
          <a:prstGeom prst="wedgeRectCallout">
            <a:avLst>
              <a:gd name="adj1" fmla="val -42687"/>
              <a:gd name="adj2" fmla="val -11091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Kernel Processing: 97%</a:t>
            </a:r>
          </a:p>
        </p:txBody>
      </p:sp>
    </p:spTree>
    <p:extLst>
      <p:ext uri="{BB962C8B-B14F-4D97-AF65-F5344CB8AC3E}">
        <p14:creationId xmlns:p14="http://schemas.microsoft.com/office/powerpoint/2010/main" val="221066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C5C1-EE46-4C95-ADB1-C548E46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Linux slow?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6CC3-B503-4BEB-8DF2-99EDDBDC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Application and kernel co-location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Executes entire TCP state machine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State in multiple cache lines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F5F1B-D55B-4FE7-89C1-B10C74E3AFD0}"/>
              </a:ext>
            </a:extLst>
          </p:cNvPr>
          <p:cNvSpPr/>
          <p:nvPr/>
        </p:nvSpPr>
        <p:spPr>
          <a:xfrm>
            <a:off x="7608163" y="1782015"/>
            <a:ext cx="329361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System call and cache pollution overheads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DB8161-0E3E-4CBC-9E76-F3EE03889BC3}"/>
              </a:ext>
            </a:extLst>
          </p:cNvPr>
          <p:cNvSpPr/>
          <p:nvPr/>
        </p:nvSpPr>
        <p:spPr>
          <a:xfrm>
            <a:off x="5738541" y="2042668"/>
            <a:ext cx="1748481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6AF249C-C9A3-4A84-86F3-EC4B16A5AD3D}"/>
              </a:ext>
            </a:extLst>
          </p:cNvPr>
          <p:cNvSpPr/>
          <p:nvPr/>
        </p:nvSpPr>
        <p:spPr>
          <a:xfrm>
            <a:off x="5728380" y="3571699"/>
            <a:ext cx="1748481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8F39CD-1491-4BB9-9CAE-7FB6B1589054}"/>
              </a:ext>
            </a:extLst>
          </p:cNvPr>
          <p:cNvSpPr/>
          <p:nvPr/>
        </p:nvSpPr>
        <p:spPr>
          <a:xfrm>
            <a:off x="4956304" y="5156757"/>
            <a:ext cx="254087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47BB4C-E7BF-418B-8341-7AE950DFBCE6}"/>
              </a:ext>
            </a:extLst>
          </p:cNvPr>
          <p:cNvSpPr/>
          <p:nvPr/>
        </p:nvSpPr>
        <p:spPr>
          <a:xfrm>
            <a:off x="7608163" y="3351784"/>
            <a:ext cx="329361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Complicated data path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3911D4-5760-4E8C-B1B8-7984DBD500AC}"/>
              </a:ext>
            </a:extLst>
          </p:cNvPr>
          <p:cNvSpPr/>
          <p:nvPr/>
        </p:nvSpPr>
        <p:spPr>
          <a:xfrm>
            <a:off x="7587843" y="4921251"/>
            <a:ext cx="329361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Poor cache efficiency, unscalable</a:t>
            </a:r>
          </a:p>
        </p:txBody>
      </p:sp>
    </p:spTree>
    <p:extLst>
      <p:ext uri="{BB962C8B-B14F-4D97-AF65-F5344CB8AC3E}">
        <p14:creationId xmlns:p14="http://schemas.microsoft.com/office/powerpoint/2010/main" val="95848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37FD-F497-4A60-A321-48ADA651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kernel-bypass?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296D-D142-48DE-9F37-6BA945F3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91149"/>
          </a:xfrm>
        </p:spPr>
        <p:txBody>
          <a:bodyPr>
            <a:normAutofit/>
          </a:bodyPr>
          <a:lstStyle/>
          <a:p>
            <a:r>
              <a:rPr lang="en-US" dirty="0"/>
              <a:t>NIC interface is optimized, bottlenecks are in OS</a:t>
            </a:r>
            <a:endParaRPr lang="en-US" i="1" dirty="0"/>
          </a:p>
          <a:p>
            <a:r>
              <a:rPr lang="en-US" i="1" dirty="0"/>
              <a:t>Arrakis </a:t>
            </a:r>
            <a:r>
              <a:rPr lang="en-US" dirty="0"/>
              <a:t>(OSDI ‘14), </a:t>
            </a:r>
            <a:r>
              <a:rPr lang="en-US" i="1" dirty="0" err="1"/>
              <a:t>mTCP</a:t>
            </a:r>
            <a:r>
              <a:rPr lang="en-US" i="1" dirty="0"/>
              <a:t> </a:t>
            </a:r>
            <a:r>
              <a:rPr lang="en-US" dirty="0"/>
              <a:t>(NSDI ‘14), </a:t>
            </a:r>
            <a:r>
              <a:rPr lang="en-US" i="1" dirty="0" err="1"/>
              <a:t>Stackmap</a:t>
            </a:r>
            <a:r>
              <a:rPr lang="en-US" dirty="0"/>
              <a:t> (ATC ‘16) </a:t>
            </a:r>
          </a:p>
          <a:p>
            <a:r>
              <a:rPr lang="en-US" dirty="0"/>
              <a:t>Do network processing in userspace</a:t>
            </a:r>
          </a:p>
          <a:p>
            <a:pPr lvl="1"/>
            <a:r>
              <a:rPr lang="en-US" dirty="0"/>
              <a:t>Expose the NIC interface to the application</a:t>
            </a:r>
          </a:p>
          <a:p>
            <a:pPr lvl="1"/>
            <a:r>
              <a:rPr lang="en-US" dirty="0"/>
              <a:t>Hardware I/O virtualization</a:t>
            </a:r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"/>
            </a:pPr>
            <a:r>
              <a:rPr lang="de-DE" dirty="0"/>
              <a:t>Avoid OS overheads, can specialize stack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"/>
            </a:pPr>
            <a:r>
              <a:rPr lang="de-DE" dirty="0"/>
              <a:t>Operators have to trust application code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"/>
            </a:pPr>
            <a:r>
              <a:rPr lang="de-DE" dirty="0"/>
              <a:t>Little flexibility for operators to change or update network stack</a:t>
            </a:r>
          </a:p>
        </p:txBody>
      </p:sp>
    </p:spTree>
    <p:extLst>
      <p:ext uri="{BB962C8B-B14F-4D97-AF65-F5344CB8AC3E}">
        <p14:creationId xmlns:p14="http://schemas.microsoft.com/office/powerpoint/2010/main" val="16012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E94F-496A-4CF2-808E-A56B87E3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RDMA?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92C2-DF78-45BD-8DBD-E323DE2D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37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Remote Direct Memory Access:</a:t>
            </a:r>
          </a:p>
          <a:p>
            <a:r>
              <a:rPr lang="en-US" dirty="0"/>
              <a:t>Interface: </a:t>
            </a:r>
            <a:r>
              <a:rPr lang="en-US" b="1" dirty="0"/>
              <a:t>one-sided</a:t>
            </a:r>
            <a:r>
              <a:rPr lang="en-US" dirty="0"/>
              <a:t> and </a:t>
            </a:r>
            <a:r>
              <a:rPr lang="en-US" b="1" dirty="0"/>
              <a:t>two-sided </a:t>
            </a:r>
            <a:r>
              <a:rPr lang="en-US" dirty="0"/>
              <a:t>operations in NIC hardware</a:t>
            </a:r>
          </a:p>
          <a:p>
            <a:r>
              <a:rPr lang="en-US" dirty="0"/>
              <a:t>RPCs and sockets implemented on top of basic RDMA primitives</a:t>
            </a:r>
          </a:p>
          <a:p>
            <a:endParaRPr lang="en-US" dirty="0"/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þ"/>
            </a:pPr>
            <a:r>
              <a:rPr lang="de-DE" dirty="0"/>
              <a:t>Minimize or bypass CPU overhead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"/>
            </a:pPr>
            <a:r>
              <a:rPr lang="de-DE" dirty="0"/>
              <a:t>Lose software procotol flexibility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"/>
            </a:pPr>
            <a:r>
              <a:rPr lang="de-DE" dirty="0"/>
              <a:t>Bad fit for many-to-many RPCs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"/>
            </a:pPr>
            <a:r>
              <a:rPr lang="de-DE" dirty="0"/>
              <a:t>RDMA congestion control (DCQCN) doesn‘t work well at scale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3071-81D9-4B68-A0B2-1A278E10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TAS: TCP Acceleration as an OS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2959-0CFF-4057-B249-A0392115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60520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An open source, drop-in, highly efficient RPC acceleration service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additional NIC hardware required</a:t>
            </a:r>
          </a:p>
          <a:p>
            <a:r>
              <a:rPr lang="en-US" dirty="0">
                <a:solidFill>
                  <a:schemeClr val="bg1"/>
                </a:solidFill>
              </a:rPr>
              <a:t>Compatible with all applications that already use sockets</a:t>
            </a:r>
          </a:p>
          <a:p>
            <a:r>
              <a:rPr lang="en-US" dirty="0">
                <a:solidFill>
                  <a:schemeClr val="bg1"/>
                </a:solidFill>
              </a:rPr>
              <a:t>Operates as a userspace OS service using dedicated cores for packet processing</a:t>
            </a:r>
          </a:p>
          <a:p>
            <a:r>
              <a:rPr lang="en-US" dirty="0">
                <a:solidFill>
                  <a:schemeClr val="bg1"/>
                </a:solidFill>
              </a:rPr>
              <a:t>Leverages the benefits and flexibility of kernel bypass with better protection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TAS accelerates TCP processing for RPCs while providing all the desired features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9195F-6CDB-4CAF-AED8-25C9910C7EB4}"/>
              </a:ext>
            </a:extLst>
          </p:cNvPr>
          <p:cNvSpPr txBox="1"/>
          <p:nvPr/>
        </p:nvSpPr>
        <p:spPr>
          <a:xfrm>
            <a:off x="1237458" y="5800007"/>
            <a:ext cx="109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Sockets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95C0E-9211-46B8-870D-85B0745D6D8F}"/>
              </a:ext>
            </a:extLst>
          </p:cNvPr>
          <p:cNvSpPr txBox="1"/>
          <p:nvPr/>
        </p:nvSpPr>
        <p:spPr>
          <a:xfrm>
            <a:off x="3000449" y="5800006"/>
            <a:ext cx="219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In-order delivery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3554C-8AF7-4AEC-BD59-FFF83F2C88E1}"/>
              </a:ext>
            </a:extLst>
          </p:cNvPr>
          <p:cNvSpPr txBox="1"/>
          <p:nvPr/>
        </p:nvSpPr>
        <p:spPr>
          <a:xfrm>
            <a:off x="5696985" y="5800005"/>
            <a:ext cx="131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7A081-E75E-4AE3-BA42-F08E89623DE3}"/>
              </a:ext>
            </a:extLst>
          </p:cNvPr>
          <p:cNvSpPr txBox="1"/>
          <p:nvPr/>
        </p:nvSpPr>
        <p:spPr>
          <a:xfrm>
            <a:off x="7681272" y="5820325"/>
            <a:ext cx="251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Policy enforcement</a:t>
            </a:r>
          </a:p>
        </p:txBody>
      </p:sp>
    </p:spTree>
    <p:extLst>
      <p:ext uri="{BB962C8B-B14F-4D97-AF65-F5344CB8AC3E}">
        <p14:creationId xmlns:p14="http://schemas.microsoft.com/office/powerpoint/2010/main" val="116863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C5C1-EE46-4C95-ADB1-C548E46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Linux slow?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6CC3-B503-4BEB-8DF2-99EDDBDC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Application and kernel co-location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Executes entire TCP state machine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State in multiple cache lines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F5F1B-D55B-4FE7-89C1-B10C74E3AFD0}"/>
              </a:ext>
            </a:extLst>
          </p:cNvPr>
          <p:cNvSpPr/>
          <p:nvPr/>
        </p:nvSpPr>
        <p:spPr>
          <a:xfrm>
            <a:off x="7608163" y="1782015"/>
            <a:ext cx="329361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System call and cache pollution overheads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DB8161-0E3E-4CBC-9E76-F3EE03889BC3}"/>
              </a:ext>
            </a:extLst>
          </p:cNvPr>
          <p:cNvSpPr/>
          <p:nvPr/>
        </p:nvSpPr>
        <p:spPr>
          <a:xfrm>
            <a:off x="5738541" y="2042668"/>
            <a:ext cx="1748481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6AF249C-C9A3-4A84-86F3-EC4B16A5AD3D}"/>
              </a:ext>
            </a:extLst>
          </p:cNvPr>
          <p:cNvSpPr/>
          <p:nvPr/>
        </p:nvSpPr>
        <p:spPr>
          <a:xfrm>
            <a:off x="5728380" y="3571699"/>
            <a:ext cx="1748481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8F39CD-1491-4BB9-9CAE-7FB6B1589054}"/>
              </a:ext>
            </a:extLst>
          </p:cNvPr>
          <p:cNvSpPr/>
          <p:nvPr/>
        </p:nvSpPr>
        <p:spPr>
          <a:xfrm>
            <a:off x="4956304" y="5156757"/>
            <a:ext cx="254087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47BB4C-E7BF-418B-8341-7AE950DFBCE6}"/>
              </a:ext>
            </a:extLst>
          </p:cNvPr>
          <p:cNvSpPr/>
          <p:nvPr/>
        </p:nvSpPr>
        <p:spPr>
          <a:xfrm>
            <a:off x="7608163" y="3351784"/>
            <a:ext cx="329361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Complicated data path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3911D4-5760-4E8C-B1B8-7984DBD500AC}"/>
              </a:ext>
            </a:extLst>
          </p:cNvPr>
          <p:cNvSpPr/>
          <p:nvPr/>
        </p:nvSpPr>
        <p:spPr>
          <a:xfrm>
            <a:off x="7587843" y="4921251"/>
            <a:ext cx="329361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Poor cache efficiency, unscalable</a:t>
            </a:r>
          </a:p>
        </p:txBody>
      </p:sp>
    </p:spTree>
    <p:extLst>
      <p:ext uri="{BB962C8B-B14F-4D97-AF65-F5344CB8AC3E}">
        <p14:creationId xmlns:p14="http://schemas.microsoft.com/office/powerpoint/2010/main" val="33129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C5C1-EE46-4C95-ADB1-C548E46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How does TAS fix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6CC3-B503-4BEB-8DF2-99EDDBDC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21840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Dedicate cores for network stack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Separate simple fast path and slow path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Minimize and localize connection state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F5F1B-D55B-4FE7-89C1-B10C74E3AFD0}"/>
              </a:ext>
            </a:extLst>
          </p:cNvPr>
          <p:cNvSpPr/>
          <p:nvPr/>
        </p:nvSpPr>
        <p:spPr>
          <a:xfrm>
            <a:off x="962145" y="1721055"/>
            <a:ext cx="329361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System call and cache pollution overheads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DB8161-0E3E-4CBC-9E76-F3EE03889BC3}"/>
              </a:ext>
            </a:extLst>
          </p:cNvPr>
          <p:cNvSpPr/>
          <p:nvPr/>
        </p:nvSpPr>
        <p:spPr>
          <a:xfrm>
            <a:off x="4447781" y="3607308"/>
            <a:ext cx="1648219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6AF249C-C9A3-4A84-86F3-EC4B16A5AD3D}"/>
              </a:ext>
            </a:extLst>
          </p:cNvPr>
          <p:cNvSpPr/>
          <p:nvPr/>
        </p:nvSpPr>
        <p:spPr>
          <a:xfrm>
            <a:off x="4457941" y="5166819"/>
            <a:ext cx="1638059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8F39CD-1491-4BB9-9CAE-7FB6B1589054}"/>
              </a:ext>
            </a:extLst>
          </p:cNvPr>
          <p:cNvSpPr/>
          <p:nvPr/>
        </p:nvSpPr>
        <p:spPr>
          <a:xfrm>
            <a:off x="4457941" y="1978622"/>
            <a:ext cx="1638059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47BB4C-E7BF-418B-8341-7AE950DFBCE6}"/>
              </a:ext>
            </a:extLst>
          </p:cNvPr>
          <p:cNvSpPr/>
          <p:nvPr/>
        </p:nvSpPr>
        <p:spPr>
          <a:xfrm>
            <a:off x="982465" y="3351784"/>
            <a:ext cx="329361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Complicated data path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3911D4-5760-4E8C-B1B8-7984DBD500AC}"/>
              </a:ext>
            </a:extLst>
          </p:cNvPr>
          <p:cNvSpPr/>
          <p:nvPr/>
        </p:nvSpPr>
        <p:spPr>
          <a:xfrm>
            <a:off x="972305" y="4974298"/>
            <a:ext cx="329361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Poor cache efficiency, unscalable</a:t>
            </a:r>
          </a:p>
        </p:txBody>
      </p:sp>
    </p:spTree>
    <p:extLst>
      <p:ext uri="{BB962C8B-B14F-4D97-AF65-F5344CB8AC3E}">
        <p14:creationId xmlns:p14="http://schemas.microsoft.com/office/powerpoint/2010/main" val="176825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1380</Words>
  <Application>Microsoft Office PowerPoint</Application>
  <PresentationFormat>Widescreen</PresentationFormat>
  <Paragraphs>396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Metropolitan</vt:lpstr>
      <vt:lpstr>TAS: TCP Acceleration as an OS Service</vt:lpstr>
      <vt:lpstr>RPCs are Essential in the Datacenter</vt:lpstr>
      <vt:lpstr>You might want to simply go with Linux…</vt:lpstr>
      <vt:lpstr>Why is Linux slow?</vt:lpstr>
      <vt:lpstr>Why not kernel-bypass?</vt:lpstr>
      <vt:lpstr>Why not RDMA?</vt:lpstr>
      <vt:lpstr>TAS: TCP Acceleration as an OS Service</vt:lpstr>
      <vt:lpstr>Why is Linux slow?</vt:lpstr>
      <vt:lpstr>How does TAS fix it?</vt:lpstr>
      <vt:lpstr>TAS Overview</vt:lpstr>
      <vt:lpstr>Dividing Functionality</vt:lpstr>
      <vt:lpstr>PowerPoint Presentation</vt:lpstr>
      <vt:lpstr>PowerPoint Presentation</vt:lpstr>
      <vt:lpstr>PowerPoint Presentation</vt:lpstr>
      <vt:lpstr>Congestion Control</vt:lpstr>
      <vt:lpstr>Workload Proportionality</vt:lpstr>
      <vt:lpstr>Workload Proportionality</vt:lpstr>
      <vt:lpstr>Evaluation</vt:lpstr>
      <vt:lpstr>Evaluation Questions</vt:lpstr>
      <vt:lpstr>Systems for Comparison</vt:lpstr>
      <vt:lpstr>Experimental Setup</vt:lpstr>
      <vt:lpstr>Linux vs TAS on RPCs (1 App Core)</vt:lpstr>
      <vt:lpstr>Connection Scalability</vt:lpstr>
      <vt:lpstr>Key-value Store</vt:lpstr>
      <vt:lpstr>Key-value Store Latency</vt:lpstr>
      <vt:lpstr>Tail Latency</vt:lpstr>
      <vt:lpstr>Fairness Under Incast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TAS: TCP Acceleration as an OS Service</dc:title>
  <dc:creator>Timothy Stamler</dc:creator>
  <cp:lastModifiedBy>Antoine Kaufmann</cp:lastModifiedBy>
  <cp:revision>809</cp:revision>
  <dcterms:created xsi:type="dcterms:W3CDTF">2019-02-22T19:50:07Z</dcterms:created>
  <dcterms:modified xsi:type="dcterms:W3CDTF">2019-03-31T16:03:01Z</dcterms:modified>
</cp:coreProperties>
</file>