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9" r:id="rId6"/>
    <p:sldId id="345" r:id="rId7"/>
    <p:sldId id="275" r:id="rId8"/>
    <p:sldId id="333" r:id="rId9"/>
    <p:sldId id="340" r:id="rId10"/>
    <p:sldId id="347" r:id="rId11"/>
    <p:sldId id="334" r:id="rId12"/>
    <p:sldId id="335" r:id="rId13"/>
    <p:sldId id="348" r:id="rId14"/>
    <p:sldId id="294" r:id="rId15"/>
    <p:sldId id="349" r:id="rId16"/>
    <p:sldId id="324" r:id="rId17"/>
    <p:sldId id="325" r:id="rId18"/>
    <p:sldId id="350" r:id="rId19"/>
    <p:sldId id="346" r:id="rId20"/>
    <p:sldId id="343" r:id="rId21"/>
    <p:sldId id="351" r:id="rId22"/>
    <p:sldId id="299" r:id="rId23"/>
  </p:sldIdLst>
  <p:sldSz cx="9144000" cy="6858000" type="screen4x3"/>
  <p:notesSz cx="6858000" cy="9144000"/>
  <p:custDataLst>
    <p:tags r:id="rId2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D401FEF-DF81-499A-8908-8635EC1E800D}">
          <p14:sldIdLst>
            <p14:sldId id="256"/>
          </p14:sldIdLst>
        </p14:section>
        <p14:section name="Requirements" id="{793BBACE-AF41-4C8F-9EBB-91413415D0A7}">
          <p14:sldIdLst>
            <p14:sldId id="269"/>
            <p14:sldId id="345"/>
            <p14:sldId id="275"/>
          </p14:sldIdLst>
        </p14:section>
        <p14:section name="Architecture" id="{684DAE5F-C18B-4A31-A7C3-C3A051317D8E}">
          <p14:sldIdLst>
            <p14:sldId id="333"/>
            <p14:sldId id="340"/>
            <p14:sldId id="347"/>
            <p14:sldId id="334"/>
            <p14:sldId id="335"/>
            <p14:sldId id="348"/>
            <p14:sldId id="294"/>
            <p14:sldId id="349"/>
          </p14:sldIdLst>
        </p14:section>
        <p14:section name="Design" id="{BDDAB810-1894-4CEA-B52B-E1F77CBC2B82}">
          <p14:sldIdLst>
            <p14:sldId id="324"/>
            <p14:sldId id="325"/>
            <p14:sldId id="350"/>
            <p14:sldId id="346"/>
            <p14:sldId id="343"/>
            <p14:sldId id="351"/>
          </p14:sldIdLst>
        </p14:section>
        <p14:section name="Annex" id="{6AD00BBD-75D8-41BF-B660-F6C82B784CD0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B1741"/>
    <a:srgbClr val="4F5251"/>
    <a:srgbClr val="002052"/>
    <a:srgbClr val="002A0A"/>
    <a:srgbClr val="001405"/>
    <a:srgbClr val="003D14"/>
    <a:srgbClr val="646464"/>
    <a:srgbClr val="B9C4CA"/>
    <a:srgbClr val="90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330" autoAdjust="0"/>
  </p:normalViewPr>
  <p:slideViewPr>
    <p:cSldViewPr showGuides="1">
      <p:cViewPr varScale="1">
        <p:scale>
          <a:sx n="92" d="100"/>
          <a:sy n="92" d="100"/>
        </p:scale>
        <p:origin x="1374" y="90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11/08/2017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11/08/2017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11/08/2017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11/08/2017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11/08/2017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11/08/2017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11/08/2017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11/08/2017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ST25SDK</a:t>
            </a:r>
            <a:br>
              <a:rPr lang="en-US" dirty="0" smtClean="0"/>
            </a:br>
            <a:r>
              <a:rPr lang="en-US" dirty="0" smtClean="0"/>
              <a:t>(ST25 Software Development Kit)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Architecture overview </a:t>
            </a:r>
            <a:r>
              <a:rPr lang="en-US" sz="1600" b="1" dirty="0" smtClean="0"/>
              <a:t>document</a:t>
            </a:r>
            <a:br>
              <a:rPr lang="en-US" sz="1600" b="1" dirty="0" smtClean="0"/>
            </a:br>
            <a:r>
              <a:rPr lang="en-US" sz="1600" b="1" dirty="0" smtClean="0"/>
              <a:t>v1.0</a:t>
            </a:r>
            <a:endParaRPr lang="en-US" sz="1600" b="1" dirty="0" smtClean="0"/>
          </a:p>
          <a:p>
            <a:r>
              <a:rPr lang="en-US" dirty="0" smtClean="0"/>
              <a:t>August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MDG/MMY RFID Application Ecosystem team</a:t>
            </a:r>
          </a:p>
        </p:txBody>
      </p: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Ndef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229293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Ndef</a:t>
            </a:r>
            <a:r>
              <a:rPr lang="en-US" dirty="0" smtClean="0"/>
              <a:t> API allow</a:t>
            </a:r>
          </a:p>
          <a:p>
            <a:pPr lvl="1"/>
            <a:r>
              <a:rPr lang="en-US" dirty="0" smtClean="0"/>
              <a:t>To parse NDEF from raw bytes</a:t>
            </a:r>
          </a:p>
          <a:p>
            <a:pPr lvl="1"/>
            <a:r>
              <a:rPr lang="en-US" dirty="0" smtClean="0"/>
              <a:t>To create/edit/read/write NDEF with well known records</a:t>
            </a:r>
          </a:p>
          <a:p>
            <a:pPr lvl="1"/>
            <a:r>
              <a:rPr lang="en-US" dirty="0" smtClean="0"/>
              <a:t>To manage multiple records</a:t>
            </a:r>
          </a:p>
          <a:p>
            <a:r>
              <a:rPr lang="en-US" dirty="0" smtClean="0"/>
              <a:t>It is used by ST25 tags but can also be used to address multiple tags simultaneously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54967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Reader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7"/>
            <a:ext cx="8229600" cy="2554545"/>
          </a:xfrm>
        </p:spPr>
        <p:txBody>
          <a:bodyPr/>
          <a:lstStyle/>
          <a:p>
            <a:r>
              <a:rPr lang="en-US" dirty="0" smtClean="0"/>
              <a:t>The RF reader interface can be seen as the porting layer of the ST25SDK. Each reader must implement the SDK’s </a:t>
            </a:r>
            <a:r>
              <a:rPr lang="en-US" dirty="0" err="1" smtClean="0"/>
              <a:t>readerInterface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Some examples of implementation are delivered with the SDK: Android, CR95HF, ST253911 and Feig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3901971" y="54967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ret transceiver(data)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decodeTypeTag</a:t>
            </a:r>
            <a:r>
              <a:rPr lang="en-US" sz="1200" dirty="0" smtClean="0"/>
              <a:t>(</a:t>
            </a:r>
            <a:r>
              <a:rPr lang="en-US" sz="1200" dirty="0" err="1" smtClean="0"/>
              <a:t>uid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71600" y="3581400"/>
            <a:ext cx="3520972" cy="3048000"/>
            <a:chOff x="1371600" y="3429000"/>
            <a:chExt cx="3742774" cy="3657600"/>
          </a:xfrm>
        </p:grpSpPr>
        <p:sp>
          <p:nvSpPr>
            <p:cNvPr id="16" name="Rectangle 15"/>
            <p:cNvSpPr/>
            <p:nvPr/>
          </p:nvSpPr>
          <p:spPr>
            <a:xfrm>
              <a:off x="1371601" y="3429000"/>
              <a:ext cx="1828796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app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71600" y="3429000"/>
              <a:ext cx="3742774" cy="3657600"/>
              <a:chOff x="1686163" y="2819400"/>
              <a:chExt cx="2875444" cy="3657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201497" y="5562600"/>
                <a:ext cx="446808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err="1"/>
                  <a:t>Impl</a:t>
                </a:r>
                <a:r>
                  <a:rPr lang="en-US" sz="700" dirty="0"/>
                  <a:t>. reader </a:t>
                </a:r>
                <a:r>
                  <a:rPr lang="en-US" sz="700" dirty="0" smtClean="0"/>
                  <a:t>n</a:t>
                </a:r>
                <a:endParaRPr lang="en-US" sz="7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53534" y="5562600"/>
                <a:ext cx="446808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err="1"/>
                  <a:t>Impl</a:t>
                </a:r>
                <a:r>
                  <a:rPr lang="en-US" sz="700" dirty="0"/>
                  <a:t>. reader </a:t>
                </a:r>
                <a:r>
                  <a:rPr lang="en-US" sz="700" dirty="0" smtClean="0"/>
                  <a:t>2</a:t>
                </a:r>
                <a:endParaRPr lang="en-US" sz="7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08459" y="5562600"/>
                <a:ext cx="446808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err="1" smtClean="0"/>
                  <a:t>Impl</a:t>
                </a:r>
                <a:r>
                  <a:rPr lang="en-US" sz="700" dirty="0" smtClean="0"/>
                  <a:t>. reader 1</a:t>
                </a:r>
                <a:endParaRPr lang="en-US" sz="7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91163" y="2819400"/>
                <a:ext cx="1470443" cy="914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PC Java app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86163" y="3733800"/>
                <a:ext cx="287544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SDK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08459" y="4648200"/>
                <a:ext cx="133984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RF Reader interface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25912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7"/>
            <a:ext cx="8229600" cy="3154710"/>
          </a:xfrm>
        </p:spPr>
        <p:txBody>
          <a:bodyPr/>
          <a:lstStyle/>
          <a:p>
            <a:r>
              <a:rPr lang="en-US" dirty="0" smtClean="0"/>
              <a:t>The split in different isolated layers allows: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fully reuse an application on different platforms (e.g. the new ST25PC application run on Windows, Linux with different readers)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reuse a reader implementation for different applications (e.g. the RF reader implementation for CR95HF is used by different UI applications)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isolate and easily reuse some layers (e.g. the NDEF layer is used on 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02826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461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ST25SDK DESIGN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V0.5.5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259633"/>
            <a:ext cx="5715000" cy="44781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ST25  SDK is made of several java packages</a:t>
            </a:r>
          </a:p>
          <a:p>
            <a:r>
              <a:rPr lang="en-US" dirty="0" smtClean="0"/>
              <a:t>st25sdk root folder contains:</a:t>
            </a:r>
          </a:p>
          <a:p>
            <a:pPr lvl="1"/>
            <a:r>
              <a:rPr lang="en-US" dirty="0" smtClean="0"/>
              <a:t>st25sdk.command:</a:t>
            </a:r>
          </a:p>
          <a:p>
            <a:pPr lvl="1"/>
            <a:r>
              <a:rPr lang="en-US" dirty="0" smtClean="0"/>
              <a:t>st25sdk.ndef</a:t>
            </a:r>
          </a:p>
          <a:p>
            <a:pPr lvl="1"/>
            <a:r>
              <a:rPr lang="fr-FR" dirty="0" smtClean="0"/>
              <a:t>st25sdk.type5</a:t>
            </a:r>
          </a:p>
          <a:p>
            <a:pPr lvl="1"/>
            <a:r>
              <a:rPr lang="fr-FR" dirty="0" smtClean="0"/>
              <a:t>st25sdk.type4A</a:t>
            </a:r>
          </a:p>
          <a:p>
            <a:pPr lvl="1"/>
            <a:r>
              <a:rPr lang="fr-FR" dirty="0" smtClean="0"/>
              <a:t>iso14443SR</a:t>
            </a:r>
            <a:endParaRPr lang="fr-FR" dirty="0"/>
          </a:p>
          <a:p>
            <a:r>
              <a:rPr lang="fr-FR" dirty="0" smtClean="0"/>
              <a:t>st25sdk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jar </a:t>
            </a:r>
            <a:r>
              <a:rPr lang="fr-FR" dirty="0" err="1" smtClean="0"/>
              <a:t>library</a:t>
            </a:r>
            <a:endParaRPr lang="fr-FR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2438400" cy="1900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919008"/>
            <a:ext cx="7467600" cy="28623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RF Reader interface implementations delivered with SDK (for ST253911B, CR95HF and Feig) are  made of java classes and java native interface in C/C++. For Android, the SDK is used.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398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707886"/>
          </a:xfrm>
        </p:spPr>
        <p:txBody>
          <a:bodyPr/>
          <a:lstStyle/>
          <a:p>
            <a:r>
              <a:rPr lang="en-US" dirty="0" smtClean="0"/>
              <a:t>UML graphs delivered with the Javadoc explain class hierarchy Example for Type5Tag: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1026" name="Picture 2" descr="Package class diagram package Type5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78473"/>
            <a:ext cx="6424613" cy="44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6766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2862322"/>
          </a:xfrm>
        </p:spPr>
        <p:txBody>
          <a:bodyPr/>
          <a:lstStyle/>
          <a:p>
            <a:r>
              <a:rPr lang="en-US" dirty="0" smtClean="0"/>
              <a:t>An internal cache system allows to keep tag information when the tag is not in the reader field</a:t>
            </a:r>
          </a:p>
          <a:p>
            <a:r>
              <a:rPr lang="en-US" dirty="0" smtClean="0"/>
              <a:t>Each tag has a cache in which object members (implementing or not the cache interface) can be added/removed</a:t>
            </a:r>
          </a:p>
          <a:p>
            <a:endParaRPr lang="fr-FR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00400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0272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Android/iOS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447800"/>
            <a:ext cx="8229600" cy="2800767"/>
          </a:xfrm>
        </p:spPr>
        <p:txBody>
          <a:bodyPr/>
          <a:lstStyle/>
          <a:p>
            <a:r>
              <a:rPr lang="en-US" dirty="0" smtClean="0"/>
              <a:t>Android:</a:t>
            </a:r>
          </a:p>
          <a:p>
            <a:pPr lvl="1"/>
            <a:r>
              <a:rPr lang="en-US" dirty="0" smtClean="0"/>
              <a:t>The RF reader interface implementation is directly plugged on Android SDK APIs making it thin.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tool named </a:t>
            </a:r>
            <a:r>
              <a:rPr lang="en-US" b="1" dirty="0" smtClean="0"/>
              <a:t>j2objc  </a:t>
            </a:r>
            <a:r>
              <a:rPr lang="en-US" dirty="0" smtClean="0"/>
              <a:t>to convert the ST25SDK Java code to Objective C:</a:t>
            </a:r>
          </a:p>
          <a:p>
            <a:pPr lvl="1"/>
            <a:r>
              <a:rPr lang="en-US" dirty="0" smtClean="0"/>
              <a:t>« J2ObjC is an open-source command-line tool from Google that translates Java source code to Objective-C for the iOS (iPhone/iPad) platform. »</a:t>
            </a:r>
          </a:p>
          <a:p>
            <a:pPr lvl="1"/>
            <a:r>
              <a:rPr lang="en-US" dirty="0" err="1" smtClean="0"/>
              <a:t>Ndef</a:t>
            </a:r>
            <a:r>
              <a:rPr lang="en-US" dirty="0" smtClean="0"/>
              <a:t> package of ST25SDK is re-used for the ST25 </a:t>
            </a:r>
            <a:r>
              <a:rPr lang="en-US" dirty="0" err="1" smtClean="0"/>
              <a:t>iOs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619840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readers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447800"/>
            <a:ext cx="8229600" cy="4462760"/>
          </a:xfrm>
        </p:spPr>
        <p:txBody>
          <a:bodyPr/>
          <a:lstStyle/>
          <a:p>
            <a:r>
              <a:rPr lang="en-US" dirty="0" smtClean="0"/>
              <a:t>ST253911B:</a:t>
            </a:r>
          </a:p>
          <a:p>
            <a:pPr lvl="1"/>
            <a:r>
              <a:rPr lang="en-US" dirty="0" smtClean="0"/>
              <a:t>The RF reader interface implementation is done through </a:t>
            </a:r>
            <a:r>
              <a:rPr lang="en-US" dirty="0" err="1" smtClean="0"/>
              <a:t>jni</a:t>
            </a:r>
            <a:r>
              <a:rPr lang="en-US" dirty="0" smtClean="0"/>
              <a:t> classes C/C++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Build with </a:t>
            </a:r>
            <a:r>
              <a:rPr lang="en-US" dirty="0" err="1" smtClean="0"/>
              <a:t>gcc</a:t>
            </a:r>
            <a:r>
              <a:rPr lang="en-US" dirty="0" smtClean="0"/>
              <a:t> on Windows (no support so far on Linux)</a:t>
            </a:r>
          </a:p>
          <a:p>
            <a:r>
              <a:rPr lang="en-US" dirty="0" smtClean="0"/>
              <a:t>CR95HF</a:t>
            </a:r>
          </a:p>
          <a:p>
            <a:pPr lvl="1"/>
            <a:r>
              <a:rPr lang="en-US" dirty="0" smtClean="0"/>
              <a:t>The RF reader interface implementation is done through </a:t>
            </a:r>
            <a:r>
              <a:rPr lang="en-US" dirty="0" err="1" smtClean="0"/>
              <a:t>jni</a:t>
            </a:r>
            <a:r>
              <a:rPr lang="en-US" dirty="0" smtClean="0"/>
              <a:t> classes C/C++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Build with </a:t>
            </a:r>
            <a:r>
              <a:rPr lang="en-US" dirty="0" err="1" smtClean="0"/>
              <a:t>gcc</a:t>
            </a:r>
            <a:r>
              <a:rPr lang="en-US" dirty="0" smtClean="0"/>
              <a:t> on Windows and Linux with </a:t>
            </a:r>
            <a:r>
              <a:rPr lang="en-US" dirty="0" err="1" smtClean="0"/>
              <a:t>usb</a:t>
            </a:r>
            <a:r>
              <a:rPr lang="en-US" dirty="0" smtClean="0"/>
              <a:t>-hid backend</a:t>
            </a:r>
          </a:p>
          <a:p>
            <a:r>
              <a:rPr lang="en-US" dirty="0" smtClean="0"/>
              <a:t>Feig:</a:t>
            </a:r>
          </a:p>
          <a:p>
            <a:pPr lvl="1"/>
            <a:r>
              <a:rPr lang="en-US" dirty="0" smtClean="0"/>
              <a:t>The RF reader interface implementation is done in java with proprietary classes delivered by Feig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354319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33882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the code source is available on st25.com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76856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ST25SDK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00986"/>
          </a:xfrm>
        </p:spPr>
        <p:txBody>
          <a:bodyPr/>
          <a:lstStyle/>
          <a:p>
            <a:r>
              <a:rPr lang="en-US" sz="1800" dirty="0" smtClean="0"/>
              <a:t>Support of several readers with the same application (reuse of UI developments)</a:t>
            </a:r>
          </a:p>
          <a:p>
            <a:r>
              <a:rPr lang="en-US" sz="1800" dirty="0" smtClean="0"/>
              <a:t>Software library to be used in Java applications</a:t>
            </a:r>
          </a:p>
          <a:p>
            <a:pPr lvl="1"/>
            <a:r>
              <a:rPr lang="en-US" sz="1400" dirty="0" smtClean="0"/>
              <a:t>Can be run any platform supporting JVM (Windows, Android, Linux)</a:t>
            </a:r>
          </a:p>
          <a:p>
            <a:pPr lvl="1"/>
            <a:r>
              <a:rPr lang="en-US" sz="1400" dirty="0" err="1" smtClean="0"/>
              <a:t>MacOs</a:t>
            </a:r>
            <a:r>
              <a:rPr lang="en-US" sz="1400" dirty="0" smtClean="0"/>
              <a:t> under reviewed</a:t>
            </a:r>
          </a:p>
          <a:p>
            <a:pPr lvl="1"/>
            <a:r>
              <a:rPr lang="en-US" sz="1400" dirty="0" err="1" smtClean="0"/>
              <a:t>iOs</a:t>
            </a:r>
            <a:r>
              <a:rPr lang="en-US" sz="1400" dirty="0" smtClean="0"/>
              <a:t> some components can be re-used.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Easy-to-use model of RF tags, including ST’s specific features</a:t>
            </a:r>
          </a:p>
          <a:p>
            <a:pPr lvl="1"/>
            <a:r>
              <a:rPr lang="en-US" sz="1400" dirty="0" smtClean="0"/>
              <a:t>Supports all features of new tags from ST25 family</a:t>
            </a:r>
          </a:p>
          <a:p>
            <a:pPr lvl="1"/>
            <a:r>
              <a:rPr lang="en-US" sz="1400" dirty="0" smtClean="0"/>
              <a:t>Supports all ST portfolio and generic </a:t>
            </a:r>
            <a:r>
              <a:rPr lang="en-US" sz="1400" dirty="0" err="1" smtClean="0"/>
              <a:t>Iso</a:t>
            </a:r>
            <a:r>
              <a:rPr lang="en-US" sz="1400" dirty="0" smtClean="0"/>
              <a:t>/NFC tags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101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ST25SDK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47043"/>
          </a:xfrm>
        </p:spPr>
        <p:txBody>
          <a:bodyPr/>
          <a:lstStyle/>
          <a:p>
            <a:r>
              <a:rPr lang="en-US" sz="1800" dirty="0" smtClean="0"/>
              <a:t>Useful </a:t>
            </a:r>
            <a:r>
              <a:rPr lang="en-US" sz="1800" dirty="0" smtClean="0"/>
              <a:t>to different types of users:</a:t>
            </a:r>
          </a:p>
          <a:p>
            <a:pPr lvl="1"/>
            <a:r>
              <a:rPr lang="en-US" sz="1400" dirty="0" smtClean="0"/>
              <a:t>Industrial/commercial multi-tag applications</a:t>
            </a:r>
          </a:p>
          <a:p>
            <a:pPr lvl="1"/>
            <a:r>
              <a:rPr lang="en-US" sz="1400" dirty="0" smtClean="0"/>
              <a:t>Smartphone single tag applications</a:t>
            </a:r>
          </a:p>
          <a:p>
            <a:pPr lvl="1"/>
            <a:r>
              <a:rPr lang="en-US" sz="1400" dirty="0" smtClean="0"/>
              <a:t>Tag validation</a:t>
            </a:r>
          </a:p>
          <a:p>
            <a:r>
              <a:rPr lang="en-US" sz="1800" dirty="0" smtClean="0"/>
              <a:t>Ability to share source code with customers</a:t>
            </a:r>
          </a:p>
          <a:p>
            <a:pPr lvl="1"/>
            <a:r>
              <a:rPr lang="en-US" sz="1400" dirty="0" smtClean="0"/>
              <a:t>Delivered as Java .jar library or</a:t>
            </a:r>
          </a:p>
          <a:p>
            <a:pPr lvl="1"/>
            <a:r>
              <a:rPr lang="en-US" sz="1400" dirty="0" smtClean="0"/>
              <a:t>Source code available through Mix </a:t>
            </a:r>
            <a:r>
              <a:rPr lang="en-US" sz="1400" dirty="0" err="1" smtClean="0"/>
              <a:t>MyLiberty</a:t>
            </a:r>
            <a:r>
              <a:rPr lang="en-US" sz="1400" dirty="0" smtClean="0"/>
              <a:t> License:</a:t>
            </a:r>
          </a:p>
          <a:p>
            <a:pPr lvl="2"/>
            <a:r>
              <a:rPr lang="en-US" dirty="0" smtClean="0"/>
              <a:t>Allows to share ST source code</a:t>
            </a:r>
          </a:p>
          <a:p>
            <a:pPr lvl="2"/>
            <a:r>
              <a:rPr lang="en-US" dirty="0" smtClean="0"/>
              <a:t>Delivers library for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(crypto,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6056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Architecture/Design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278368"/>
          </a:xfrm>
        </p:spPr>
        <p:txBody>
          <a:bodyPr/>
          <a:lstStyle/>
          <a:p>
            <a:r>
              <a:rPr lang="en-US" dirty="0"/>
              <a:t>Quick to update for new products</a:t>
            </a:r>
          </a:p>
          <a:p>
            <a:pPr lvl="2"/>
            <a:r>
              <a:rPr lang="en-US" dirty="0"/>
              <a:t>New tags</a:t>
            </a:r>
          </a:p>
          <a:p>
            <a:pPr lvl="2"/>
            <a:r>
              <a:rPr lang="en-US" dirty="0"/>
              <a:t>New </a:t>
            </a:r>
            <a:r>
              <a:rPr lang="en-US" dirty="0" smtClean="0"/>
              <a:t>readers</a:t>
            </a:r>
            <a:endParaRPr lang="en-US" dirty="0"/>
          </a:p>
          <a:p>
            <a:r>
              <a:rPr lang="en-US" dirty="0"/>
              <a:t>Object oriented development</a:t>
            </a:r>
          </a:p>
          <a:p>
            <a:pPr lvl="2"/>
            <a:r>
              <a:rPr lang="en-US" dirty="0"/>
              <a:t>Structure code around tags and readers</a:t>
            </a:r>
          </a:p>
          <a:p>
            <a:pPr lvl="3"/>
            <a:r>
              <a:rPr lang="en-US" dirty="0"/>
              <a:t>Global reader instance whose properties get updated throughout the lifetime of the application</a:t>
            </a:r>
          </a:p>
          <a:p>
            <a:pPr lvl="3"/>
            <a:r>
              <a:rPr lang="en-US" dirty="0"/>
              <a:t>Global tag instance updated throughout the lifetime of a RF or I2C session</a:t>
            </a:r>
          </a:p>
          <a:p>
            <a:pPr lvl="2"/>
            <a:r>
              <a:rPr lang="en-US" dirty="0"/>
              <a:t>Tags have common properties</a:t>
            </a:r>
          </a:p>
          <a:p>
            <a:pPr lvl="3"/>
            <a:r>
              <a:rPr lang="en-US" dirty="0"/>
              <a:t>Specific fields and methods for tags that have extra features or different from base tags</a:t>
            </a:r>
          </a:p>
          <a:p>
            <a:pPr lvl="3"/>
            <a:r>
              <a:rPr lang="en-US" dirty="0"/>
              <a:t>We do not reinvent the wheel every time, just </a:t>
            </a:r>
            <a:r>
              <a:rPr lang="en-US" dirty="0" smtClean="0"/>
              <a:t>add or override </a:t>
            </a:r>
            <a:r>
              <a:rPr lang="en-US" dirty="0"/>
              <a:t>fields and </a:t>
            </a:r>
            <a:r>
              <a:rPr lang="en-US" dirty="0" smtClean="0"/>
              <a:t>methods</a:t>
            </a:r>
            <a:endParaRPr lang="en-US" dirty="0"/>
          </a:p>
          <a:p>
            <a:pPr lvl="2"/>
            <a:r>
              <a:rPr lang="en-US" dirty="0" smtClean="0"/>
              <a:t>Inherit features based on tag hierarchy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Cross platforms/readers support</a:t>
            </a:r>
          </a:p>
          <a:p>
            <a:r>
              <a:rPr lang="en-US" dirty="0" smtClean="0"/>
              <a:t>Easy to sandbox from SDK an ST tag</a:t>
            </a:r>
          </a:p>
          <a:p>
            <a:r>
              <a:rPr lang="en-US" dirty="0" smtClean="0"/>
              <a:t>Cache tag information (useful when RF field is OFF)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0689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461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ST25SDK ARCHITECTURE 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711473" y="2718698"/>
            <a:ext cx="1219200" cy="1497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05688" y="2712112"/>
            <a:ext cx="594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NDEF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19200" y="2218844"/>
            <a:ext cx="1219200" cy="15402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463674"/>
            <a:ext cx="1219200" cy="15336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712112"/>
            <a:ext cx="1219200" cy="1504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300" y="271211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NFC Forum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200" y="2457088"/>
            <a:ext cx="135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ISO 14443/15693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1477" y="2212258"/>
            <a:ext cx="888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Custom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2209800"/>
            <a:ext cx="1219200" cy="15402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81400" y="2454630"/>
            <a:ext cx="1219200" cy="15336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2703068"/>
            <a:ext cx="1219200" cy="1504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67100" y="2703068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ST25TA02K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9200" y="2457088"/>
            <a:ext cx="8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ST25DV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1477" y="2203868"/>
            <a:ext cx="888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M24LR64E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5162598"/>
            <a:ext cx="5105400" cy="354576"/>
          </a:xfrm>
          <a:prstGeom prst="rect">
            <a:avLst/>
          </a:prstGeom>
          <a:solidFill>
            <a:schemeClr val="accent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RF Reader Interface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085" y="3391756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Commands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3816" y="3389754"/>
            <a:ext cx="61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Tags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15024" y="3273899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Ndef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records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371600" y="4235558"/>
            <a:ext cx="3" cy="927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83671" y="5509095"/>
            <a:ext cx="0" cy="51280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17562" y="5509095"/>
            <a:ext cx="0" cy="51280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36762" y="5509095"/>
            <a:ext cx="0" cy="51280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407156" y="5509095"/>
            <a:ext cx="0" cy="51280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3029" y="6039989"/>
            <a:ext cx="2899533" cy="5232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Reader implementation(s) based on Interface template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438400" y="3230496"/>
            <a:ext cx="914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1332007"/>
            <a:ext cx="8075240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accesses the ST25SDK library through several APIs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28800" y="1648828"/>
            <a:ext cx="0" cy="555040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45488" y="1648828"/>
            <a:ext cx="0" cy="555040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315074" y="1648828"/>
            <a:ext cx="0" cy="1046500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29200" y="3230496"/>
            <a:ext cx="68580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0600" y="4348187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used by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073512" y="5620763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implements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461364" y="301522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alled</a:t>
            </a:r>
          </a:p>
          <a:p>
            <a:r>
              <a:rPr lang="en-US" sz="1000" dirty="0" smtClean="0"/>
              <a:t>   by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823029" y="1803774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instantiates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474963" y="1806427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instantiates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6349599" y="181388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instantiates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7463134" y="2463674"/>
            <a:ext cx="1219200" cy="15336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34534" y="2712112"/>
            <a:ext cx="1219200" cy="1504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8" idx="0"/>
          </p:cNvCxnSpPr>
          <p:nvPr/>
        </p:nvCxnSpPr>
        <p:spPr>
          <a:xfrm flipV="1">
            <a:off x="8072734" y="1648828"/>
            <a:ext cx="0" cy="814846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61168" y="1806203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uses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7463939" y="3266643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Helper </a:t>
            </a:r>
          </a:p>
          <a:p>
            <a:pPr algn="ctr"/>
            <a:r>
              <a:rPr lang="en-US" sz="1600" dirty="0" smtClean="0"/>
              <a:t>classes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556243" y="2703068"/>
            <a:ext cx="765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Helper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36277" y="2463674"/>
            <a:ext cx="1067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TagHelper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971800" y="1648828"/>
            <a:ext cx="7655" cy="351377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20708" y="3026917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alled</a:t>
            </a:r>
          </a:p>
          <a:p>
            <a:r>
              <a:rPr lang="en-US" sz="1000" dirty="0" smtClean="0"/>
              <a:t>   by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4405" y="1647795"/>
            <a:ext cx="157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 Level API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954720" y="1621594"/>
            <a:ext cx="157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12397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</p:spPr>
        <p:txBody>
          <a:bodyPr/>
          <a:lstStyle/>
          <a:p>
            <a:r>
              <a:rPr lang="en-US" dirty="0" smtClean="0"/>
              <a:t>API Layers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1259632"/>
            <a:ext cx="8370103" cy="52014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5334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01700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527175" indent="-1555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dirty="0" smtClean="0"/>
          </a:p>
          <a:p>
            <a:r>
              <a:rPr lang="en-US" dirty="0" smtClean="0"/>
              <a:t>API levels:</a:t>
            </a:r>
          </a:p>
          <a:p>
            <a:pPr lvl="1"/>
            <a:r>
              <a:rPr lang="en-US" dirty="0" smtClean="0"/>
              <a:t>Commands (low)</a:t>
            </a:r>
          </a:p>
          <a:p>
            <a:pPr lvl="1"/>
            <a:r>
              <a:rPr lang="en-US" dirty="0" smtClean="0"/>
              <a:t>Tags (highest)</a:t>
            </a:r>
          </a:p>
          <a:p>
            <a:pPr lvl="1"/>
            <a:r>
              <a:rPr lang="en-US" dirty="0" err="1" smtClean="0"/>
              <a:t>Ndef</a:t>
            </a:r>
            <a:endParaRPr lang="en-US" dirty="0" smtClean="0"/>
          </a:p>
          <a:p>
            <a:pPr lvl="1"/>
            <a:r>
              <a:rPr lang="en-US" dirty="0" smtClean="0"/>
              <a:t>Readers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800" dirty="0" smtClean="0"/>
              <a:t>An application using the ST25SDK must:</a:t>
            </a:r>
          </a:p>
          <a:p>
            <a:pPr lvl="1"/>
            <a:r>
              <a:rPr lang="en-US" sz="1400" dirty="0" smtClean="0"/>
              <a:t>Instantiate a Command class object to access RF command methods </a:t>
            </a:r>
            <a:r>
              <a:rPr lang="en-US" sz="1400" b="1" dirty="0" smtClean="0"/>
              <a:t>OR</a:t>
            </a:r>
          </a:p>
          <a:p>
            <a:pPr lvl="1"/>
            <a:r>
              <a:rPr lang="en-US" sz="1400" dirty="0" smtClean="0"/>
              <a:t>Instantiate a </a:t>
            </a:r>
            <a:r>
              <a:rPr lang="en-US" sz="1400" dirty="0" err="1" smtClean="0"/>
              <a:t>NFCTag</a:t>
            </a:r>
            <a:r>
              <a:rPr lang="en-US" sz="1400" dirty="0" smtClean="0"/>
              <a:t> object to access generic and tag-specific methods OR</a:t>
            </a:r>
          </a:p>
          <a:p>
            <a:pPr lvl="1"/>
            <a:r>
              <a:rPr lang="en-US" sz="1400" dirty="0" smtClean="0"/>
              <a:t>Instantiate an </a:t>
            </a:r>
            <a:r>
              <a:rPr lang="en-US" sz="1400" dirty="0" err="1" smtClean="0"/>
              <a:t>Ndef</a:t>
            </a:r>
            <a:r>
              <a:rPr lang="en-US" sz="1400" dirty="0" smtClean="0"/>
              <a:t> class</a:t>
            </a:r>
            <a:endParaRPr lang="en-US" sz="1800" dirty="0" smtClean="0"/>
          </a:p>
          <a:p>
            <a:r>
              <a:rPr lang="en-US" sz="1800" dirty="0" smtClean="0"/>
              <a:t>The RF reader interface must</a:t>
            </a:r>
          </a:p>
          <a:p>
            <a:pPr lvl="1"/>
            <a:r>
              <a:rPr lang="en-US" sz="1400" dirty="0" smtClean="0"/>
              <a:t>Provide at least one reader implementation, used for Command and Tag layers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81400" y="1384794"/>
            <a:ext cx="4272390" cy="3171281"/>
            <a:chOff x="2623430" y="2743200"/>
            <a:chExt cx="4272390" cy="3171281"/>
          </a:xfrm>
        </p:grpSpPr>
        <p:grpSp>
          <p:nvGrpSpPr>
            <p:cNvPr id="20" name="Group 19"/>
            <p:cNvGrpSpPr/>
            <p:nvPr/>
          </p:nvGrpSpPr>
          <p:grpSpPr>
            <a:xfrm>
              <a:off x="2623430" y="2743200"/>
              <a:ext cx="3742777" cy="3171281"/>
              <a:chOff x="2057397" y="1600200"/>
              <a:chExt cx="3742777" cy="317128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57397" y="2514600"/>
                <a:ext cx="3742776" cy="914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  <a:p>
                <a:pPr algn="ctr"/>
                <a:r>
                  <a:rPr lang="en-US" dirty="0" smtClean="0"/>
                  <a:t>Commands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218593" y="3857081"/>
                <a:ext cx="581580" cy="9144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App</a:t>
                </a:r>
              </a:p>
              <a:p>
                <a:pPr algn="ctr"/>
                <a:r>
                  <a:rPr lang="en-US" sz="1000" b="1" dirty="0" smtClean="0"/>
                  <a:t>reader </a:t>
                </a:r>
                <a:r>
                  <a:rPr lang="en-US" sz="1000" b="1" dirty="0"/>
                  <a:t>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37389" y="3857081"/>
                <a:ext cx="581580" cy="9144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App </a:t>
                </a:r>
                <a:r>
                  <a:rPr lang="en-US" sz="1000" b="1" dirty="0"/>
                  <a:t>reader 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56185" y="3857081"/>
                <a:ext cx="581580" cy="9144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App</a:t>
                </a:r>
              </a:p>
              <a:p>
                <a:pPr algn="ctr"/>
                <a:r>
                  <a:rPr lang="en-US" sz="1000" b="1" dirty="0" smtClean="0"/>
                  <a:t>reader 1</a:t>
                </a:r>
                <a:endParaRPr lang="en-US" sz="10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1600200"/>
                <a:ext cx="3742774" cy="914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71996" y="2514601"/>
                <a:ext cx="1228177" cy="4647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B174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Ndef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7399" y="3429000"/>
                <a:ext cx="3742775" cy="441276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RF Reader interface</a:t>
                </a:r>
                <a:endParaRPr lang="en-US" dirty="0"/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>
              <a:off x="6521964" y="3657600"/>
              <a:ext cx="373856" cy="13556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7324176" y="2667000"/>
            <a:ext cx="0" cy="609600"/>
          </a:xfrm>
          <a:prstGeom prst="line">
            <a:avLst/>
          </a:prstGeom>
          <a:ln w="25400">
            <a:solidFill>
              <a:srgbClr val="0B1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2" y="2295026"/>
            <a:ext cx="1589390" cy="4703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B174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060147" y="2295026"/>
            <a:ext cx="581580" cy="914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Java layers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60147" y="3654870"/>
            <a:ext cx="581580" cy="914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Java/C/C++ layers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9542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955"/>
            <a:ext cx="8229600" cy="3685624"/>
          </a:xfrm>
        </p:spPr>
        <p:txBody>
          <a:bodyPr/>
          <a:lstStyle/>
          <a:p>
            <a:r>
              <a:rPr lang="en-US" dirty="0" smtClean="0"/>
              <a:t>RF commands:</a:t>
            </a:r>
          </a:p>
          <a:p>
            <a:pPr lvl="1"/>
            <a:r>
              <a:rPr lang="en-US" dirty="0" smtClean="0"/>
              <a:t>Low level RF commands, very close to standards and datasheets</a:t>
            </a:r>
          </a:p>
          <a:p>
            <a:pPr lvl="1"/>
            <a:r>
              <a:rPr lang="en-US" dirty="0" smtClean="0"/>
              <a:t>Easy to work with multiple tags</a:t>
            </a:r>
          </a:p>
          <a:p>
            <a:pPr lvl="1"/>
            <a:r>
              <a:rPr lang="en-US" dirty="0" smtClean="0"/>
              <a:t>Very little extra processing</a:t>
            </a:r>
          </a:p>
          <a:p>
            <a:r>
              <a:rPr lang="en-US" dirty="0" smtClean="0"/>
              <a:t>Commands are separated in</a:t>
            </a:r>
          </a:p>
          <a:p>
            <a:pPr lvl="1"/>
            <a:r>
              <a:rPr lang="en-US" dirty="0" err="1" smtClean="0"/>
              <a:t>Ndef</a:t>
            </a:r>
            <a:r>
              <a:rPr lang="en-US" dirty="0" smtClean="0"/>
              <a:t> commands calling on unitary commands</a:t>
            </a:r>
          </a:p>
          <a:p>
            <a:pPr lvl="1"/>
            <a:r>
              <a:rPr lang="en-US" dirty="0" smtClean="0"/>
              <a:t>Unitary commands corresponding to:</a:t>
            </a:r>
          </a:p>
          <a:p>
            <a:pPr lvl="2"/>
            <a:r>
              <a:rPr lang="en-US" dirty="0" smtClean="0"/>
              <a:t>NFC Forum RF commands from specifications</a:t>
            </a:r>
          </a:p>
          <a:p>
            <a:pPr lvl="2"/>
            <a:r>
              <a:rPr lang="en-US" dirty="0" smtClean="0"/>
              <a:t>Iso14443/15693 commands from specifications</a:t>
            </a:r>
          </a:p>
          <a:p>
            <a:pPr lvl="2"/>
            <a:r>
              <a:rPr lang="en-US" dirty="0" smtClean="0"/>
              <a:t>Tag-specific commands from datasheet</a:t>
            </a:r>
          </a:p>
          <a:p>
            <a:pPr lvl="2"/>
            <a:r>
              <a:rPr lang="en-US" dirty="0" smtClean="0"/>
              <a:t>Iso7816 commands from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5" name="Group 4"/>
          <p:cNvGrpSpPr/>
          <p:nvPr/>
        </p:nvGrpSpPr>
        <p:grpSpPr>
          <a:xfrm>
            <a:off x="5867400" y="2971800"/>
            <a:ext cx="2590801" cy="3275237"/>
            <a:chOff x="6172198" y="2973163"/>
            <a:chExt cx="2590801" cy="3275237"/>
          </a:xfrm>
        </p:grpSpPr>
        <p:sp>
          <p:nvSpPr>
            <p:cNvPr id="7" name="Rectangle 6"/>
            <p:cNvSpPr/>
            <p:nvPr/>
          </p:nvSpPr>
          <p:spPr>
            <a:xfrm>
              <a:off x="6172201" y="3887563"/>
              <a:ext cx="2590797" cy="15473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Unitary commands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72200" y="2973163"/>
              <a:ext cx="2590798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2199" y="5434905"/>
              <a:ext cx="2590799" cy="45058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Reader Interface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72198" y="5871231"/>
              <a:ext cx="2590801" cy="3771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Reader Implementation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31307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509200"/>
          </a:xfrm>
        </p:spPr>
        <p:txBody>
          <a:bodyPr/>
          <a:lstStyle/>
          <a:p>
            <a:r>
              <a:rPr lang="en-US" dirty="0"/>
              <a:t>The Tag API is </a:t>
            </a:r>
            <a:r>
              <a:rPr lang="en-US" dirty="0" smtClean="0"/>
              <a:t>the highest level of API to work with a single tag</a:t>
            </a:r>
          </a:p>
          <a:p>
            <a:pPr lvl="1"/>
            <a:r>
              <a:rPr lang="en-US" dirty="0" smtClean="0"/>
              <a:t>It contains the supported RF commands</a:t>
            </a:r>
          </a:p>
          <a:p>
            <a:pPr lvl="1"/>
            <a:r>
              <a:rPr lang="en-US" dirty="0" smtClean="0"/>
              <a:t>High level commands are also available, such as </a:t>
            </a:r>
            <a:r>
              <a:rPr lang="en-US" dirty="0" err="1" smtClean="0"/>
              <a:t>readBlocks</a:t>
            </a:r>
            <a:r>
              <a:rPr lang="en-US" dirty="0" smtClean="0"/>
              <a:t>() that will manage reading through areas, using </a:t>
            </a:r>
            <a:r>
              <a:rPr lang="en-US" dirty="0" err="1" smtClean="0"/>
              <a:t>readMultiple</a:t>
            </a:r>
            <a:r>
              <a:rPr lang="en-US" dirty="0" smtClean="0"/>
              <a:t> commands when supported, etc.</a:t>
            </a:r>
            <a:endParaRPr lang="en-US" dirty="0"/>
          </a:p>
          <a:p>
            <a:r>
              <a:rPr lang="en-US" dirty="0" smtClean="0"/>
              <a:t>TODO: Explain inheritance hierarchy:</a:t>
            </a:r>
          </a:p>
          <a:p>
            <a:pPr lvl="1"/>
            <a:r>
              <a:rPr lang="en-US" dirty="0" err="1" smtClean="0"/>
              <a:t>NFCTag</a:t>
            </a:r>
            <a:r>
              <a:rPr lang="en-US" dirty="0" smtClean="0"/>
              <a:t> -&gt; Type5Tag -&gt; STType5Tag -&gt; STType5MultiAreaTag-&gt; ST25DVTag</a:t>
            </a:r>
          </a:p>
          <a:p>
            <a:r>
              <a:rPr lang="en-US" dirty="0" smtClean="0"/>
              <a:t>Tags are implemented in the application based on the product identified using a SDK helper command</a:t>
            </a:r>
          </a:p>
          <a:p>
            <a:pPr lvl="1"/>
            <a:r>
              <a:rPr lang="en-US" dirty="0" smtClean="0"/>
              <a:t>Example:</a:t>
            </a:r>
          </a:p>
          <a:p>
            <a:pPr marL="723900" lvl="2" indent="0">
              <a:buNone/>
            </a:pPr>
            <a:r>
              <a:rPr lang="en-US" dirty="0" err="1"/>
              <a:t>productName</a:t>
            </a:r>
            <a:r>
              <a:rPr lang="en-US" dirty="0"/>
              <a:t> = </a:t>
            </a:r>
            <a:r>
              <a:rPr lang="en-US" dirty="0" err="1"/>
              <a:t>TagHelper.identifyProduct</a:t>
            </a:r>
            <a:r>
              <a:rPr lang="en-US" dirty="0"/>
              <a:t>(</a:t>
            </a:r>
            <a:r>
              <a:rPr lang="en-US" dirty="0" err="1"/>
              <a:t>readerInterface</a:t>
            </a:r>
            <a:r>
              <a:rPr lang="en-US" dirty="0"/>
              <a:t>, </a:t>
            </a:r>
            <a:r>
              <a:rPr lang="en-US" dirty="0" err="1"/>
              <a:t>uid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switch </a:t>
            </a:r>
            <a:r>
              <a:rPr lang="en-US" dirty="0"/>
              <a:t>(</a:t>
            </a:r>
            <a:r>
              <a:rPr lang="en-US" dirty="0" err="1"/>
              <a:t>productName</a:t>
            </a:r>
            <a:r>
              <a:rPr lang="en-US" dirty="0"/>
              <a:t>) {</a:t>
            </a:r>
          </a:p>
          <a:p>
            <a:pPr marL="723900" lvl="2" indent="0">
              <a:buNone/>
            </a:pPr>
            <a:r>
              <a:rPr lang="en-US" dirty="0" smtClean="0"/>
              <a:t>		case </a:t>
            </a:r>
            <a:r>
              <a:rPr lang="en-US" dirty="0"/>
              <a:t>PRODUCT_ST_ST25TA02K:</a:t>
            </a:r>
          </a:p>
          <a:p>
            <a:pPr marL="723900" lvl="2" indent="0">
              <a:buNone/>
            </a:pPr>
            <a:r>
              <a:rPr lang="en-US" dirty="0"/>
              <a:t>                        </a:t>
            </a:r>
            <a:r>
              <a:rPr lang="en-US" dirty="0" smtClean="0"/>
              <a:t>	</a:t>
            </a:r>
            <a:r>
              <a:rPr lang="en-US" dirty="0" err="1" smtClean="0"/>
              <a:t>recognizedTag</a:t>
            </a:r>
            <a:r>
              <a:rPr lang="en-US" dirty="0" smtClean="0"/>
              <a:t> </a:t>
            </a:r>
            <a:r>
              <a:rPr lang="en-US" dirty="0"/>
              <a:t>= new ST25TA02KTag(</a:t>
            </a:r>
            <a:r>
              <a:rPr lang="en-US" dirty="0" err="1"/>
              <a:t>readerInterface</a:t>
            </a:r>
            <a:r>
              <a:rPr lang="en-US" dirty="0"/>
              <a:t>, </a:t>
            </a:r>
            <a:r>
              <a:rPr lang="en-US" dirty="0" err="1"/>
              <a:t>uid</a:t>
            </a:r>
            <a:r>
              <a:rPr lang="en-US" dirty="0"/>
              <a:t>);</a:t>
            </a:r>
          </a:p>
          <a:p>
            <a:pPr marL="723900" lvl="2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      	break</a:t>
            </a:r>
            <a:r>
              <a:rPr lang="en-US" dirty="0"/>
              <a:t>;</a:t>
            </a:r>
          </a:p>
          <a:p>
            <a:pPr marL="723900" lvl="2" indent="0">
              <a:buNone/>
            </a:pPr>
            <a:r>
              <a:rPr lang="en-US" dirty="0" smtClean="0"/>
              <a:t>		case </a:t>
            </a:r>
            <a:r>
              <a:rPr lang="en-US" dirty="0"/>
              <a:t>PRODUCT_ST_ST25TA16K:</a:t>
            </a:r>
          </a:p>
          <a:p>
            <a:pPr marL="723900" lvl="2" indent="0">
              <a:buNone/>
            </a:pPr>
            <a:r>
              <a:rPr lang="en-US" dirty="0"/>
              <a:t>                        </a:t>
            </a:r>
            <a:r>
              <a:rPr lang="en-US" dirty="0" smtClean="0"/>
              <a:t>	</a:t>
            </a:r>
            <a:r>
              <a:rPr lang="en-US" dirty="0" err="1" smtClean="0"/>
              <a:t>recognizedTag</a:t>
            </a:r>
            <a:r>
              <a:rPr lang="en-US" dirty="0" smtClean="0"/>
              <a:t> </a:t>
            </a:r>
            <a:r>
              <a:rPr lang="en-US" dirty="0"/>
              <a:t>= new ST25TA16KTag(</a:t>
            </a:r>
            <a:r>
              <a:rPr lang="en-US" dirty="0" err="1"/>
              <a:t>readerInterface</a:t>
            </a:r>
            <a:r>
              <a:rPr lang="en-US" dirty="0"/>
              <a:t>, </a:t>
            </a:r>
            <a:r>
              <a:rPr lang="en-US" dirty="0" err="1"/>
              <a:t>uid</a:t>
            </a:r>
            <a:r>
              <a:rPr lang="en-US" dirty="0"/>
              <a:t>);</a:t>
            </a:r>
          </a:p>
          <a:p>
            <a:pPr marL="723900" lvl="2" indent="0">
              <a:buNone/>
            </a:pPr>
            <a:r>
              <a:rPr lang="en-US" dirty="0"/>
              <a:t>                        </a:t>
            </a:r>
            <a:r>
              <a:rPr lang="en-US" dirty="0" smtClean="0"/>
              <a:t>	break;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86883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ST Template [4-3]_updates_1304201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Display_x0020_on_x0020_page xmlns="3f89eac4-a548-4f18-9b01-6aea538e80e1">Yes</Display_x0020_on_x0020_page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61EC21AD8D564990DA5AFE3909BADD" ma:contentTypeVersion="8" ma:contentTypeDescription="Create a new document." ma:contentTypeScope="" ma:versionID="e0940bf9738d186330d230c7c7bf7747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3f89eac4-a548-4f18-9b01-6aea538e80e1" targetNamespace="http://schemas.microsoft.com/office/2006/metadata/properties" ma:root="true" ma:fieldsID="3533883129ffc52e8e801114706c5715" ns1:_="" ns2:_="" ns3:_="">
    <xsd:import namespace="http://schemas.microsoft.com/sharepoint/v3"/>
    <xsd:import namespace="http://schemas.microsoft.com/sharepoint/v4"/>
    <xsd:import namespace="3f89eac4-a548-4f18-9b01-6aea538e80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  <xsd:element ref="ns3:Display_x0020_o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ublishing Date" ma:description="Date when the article is published on ST Intranet. It can be in the future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EmailSender" ma:index="10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1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2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3" nillable="true" ma:displayName="E-Mail From" ma:hidden="true" ma:internalName="EmailFrom">
      <xsd:simpleType>
        <xsd:restriction base="dms:Text"/>
      </xsd:simpleType>
    </xsd:element>
    <xsd:element name="EmailSubject" ma:index="14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5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9eac4-a548-4f18-9b01-6aea538e80e1" elementFormDefault="qualified">
    <xsd:import namespace="http://schemas.microsoft.com/office/2006/documentManagement/types"/>
    <xsd:import namespace="http://schemas.microsoft.com/office/infopath/2007/PartnerControls"/>
    <xsd:element name="Display_x0020_on_x0020_page" ma:index="16" nillable="true" ma:displayName="Display on page" ma:format="Dropdown" ma:internalName="Display_x0020_on_x0020_pag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62EEAC-5282-4C3D-A1DE-F79AD64380EA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f89eac4-a548-4f18-9b01-6aea538e80e1"/>
    <ds:schemaRef ds:uri="http://schemas.microsoft.com/sharepoint/v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EC2D49-AAFB-4638-8095-6534A9DCD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3f89eac4-a548-4f18-9b01-6aea538e8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66583</TotalTime>
  <Words>985</Words>
  <Application>Microsoft Office PowerPoint</Application>
  <PresentationFormat>On-screen Show (4:3)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ST Template [4-3]_updates_13042012</vt:lpstr>
      <vt:lpstr>ST25SDK (ST25 Software Development Kit)</vt:lpstr>
      <vt:lpstr>ST25SDK Requirements</vt:lpstr>
      <vt:lpstr>ST25SDK Requirements</vt:lpstr>
      <vt:lpstr>Architecture/Design Requirements</vt:lpstr>
      <vt:lpstr>ST25SDK ARCHITECTURE </vt:lpstr>
      <vt:lpstr>Architecture overview</vt:lpstr>
      <vt:lpstr>API Layers</vt:lpstr>
      <vt:lpstr>Command API</vt:lpstr>
      <vt:lpstr>Tag API</vt:lpstr>
      <vt:lpstr>Ndef API</vt:lpstr>
      <vt:lpstr>RF Reader Interface</vt:lpstr>
      <vt:lpstr>Architecture overview</vt:lpstr>
      <vt:lpstr>ST25SDK DESIGN</vt:lpstr>
      <vt:lpstr>SDK Code Organization</vt:lpstr>
      <vt:lpstr>Class Hierarchy</vt:lpstr>
      <vt:lpstr>Tag Cache</vt:lpstr>
      <vt:lpstr>Android/iOS Support</vt:lpstr>
      <vt:lpstr>Professional readers Support</vt:lpstr>
      <vt:lpstr>Open Source strategy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MMY NFC Application Team</dc:title>
  <dc:creator>Damien GOURBIERE</dc:creator>
  <cp:lastModifiedBy>Damien GOURBIERE</cp:lastModifiedBy>
  <cp:revision>403</cp:revision>
  <dcterms:created xsi:type="dcterms:W3CDTF">2016-03-25T13:57:32Z</dcterms:created>
  <dcterms:modified xsi:type="dcterms:W3CDTF">2017-08-11T10:02:00Z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0x010100D961EC21AD8D564990DA5AFE3909BADD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</Properties>
</file>