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60"/>
  </p:normalViewPr>
  <p:slideViewPr>
    <p:cSldViewPr>
      <p:cViewPr varScale="1">
        <p:scale>
          <a:sx n="81" d="100"/>
          <a:sy n="81" d="100"/>
        </p:scale>
        <p:origin x="-133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0A4E02E-4996-4D0C-8E50-D2E08292CD5C}" type="datetimeFigureOut">
              <a:rPr lang="en-US" smtClean="0"/>
              <a:pPr/>
              <a:t>9/13/2022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C24E47C-C68D-4856-AD2F-9F7F821283A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A4E02E-4996-4D0C-8E50-D2E08292CD5C}"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4E47C-C68D-4856-AD2F-9F7F821283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A4E02E-4996-4D0C-8E50-D2E08292CD5C}"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4E47C-C68D-4856-AD2F-9F7F821283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0A4E02E-4996-4D0C-8E50-D2E08292CD5C}" type="datetimeFigureOut">
              <a:rPr lang="en-US" smtClean="0"/>
              <a:pPr/>
              <a:t>9/13/2022</a:t>
            </a:fld>
            <a:endParaRPr lang="en-US"/>
          </a:p>
        </p:txBody>
      </p:sp>
      <p:sp>
        <p:nvSpPr>
          <p:cNvPr id="9" name="Slide Number Placeholder 8"/>
          <p:cNvSpPr>
            <a:spLocks noGrp="1"/>
          </p:cNvSpPr>
          <p:nvPr>
            <p:ph type="sldNum" sz="quarter" idx="15"/>
          </p:nvPr>
        </p:nvSpPr>
        <p:spPr/>
        <p:txBody>
          <a:bodyPr rtlCol="0"/>
          <a:lstStyle/>
          <a:p>
            <a:fld id="{BC24E47C-C68D-4856-AD2F-9F7F821283A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0A4E02E-4996-4D0C-8E50-D2E08292CD5C}" type="datetimeFigureOut">
              <a:rPr lang="en-US" smtClean="0"/>
              <a:pPr/>
              <a:t>9/13/2022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C24E47C-C68D-4856-AD2F-9F7F821283A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A4E02E-4996-4D0C-8E50-D2E08292CD5C}"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4E47C-C68D-4856-AD2F-9F7F821283A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0A4E02E-4996-4D0C-8E50-D2E08292CD5C}" type="datetimeFigureOut">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4E47C-C68D-4856-AD2F-9F7F821283A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0A4E02E-4996-4D0C-8E50-D2E08292CD5C}" type="datetimeFigureOut">
              <a:rPr lang="en-US" smtClean="0"/>
              <a:pPr/>
              <a:t>9/13/2022</a:t>
            </a:fld>
            <a:endParaRPr lang="en-US"/>
          </a:p>
        </p:txBody>
      </p:sp>
      <p:sp>
        <p:nvSpPr>
          <p:cNvPr id="7" name="Slide Number Placeholder 6"/>
          <p:cNvSpPr>
            <a:spLocks noGrp="1"/>
          </p:cNvSpPr>
          <p:nvPr>
            <p:ph type="sldNum" sz="quarter" idx="11"/>
          </p:nvPr>
        </p:nvSpPr>
        <p:spPr/>
        <p:txBody>
          <a:bodyPr rtlCol="0"/>
          <a:lstStyle/>
          <a:p>
            <a:fld id="{BC24E47C-C68D-4856-AD2F-9F7F821283A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4E02E-4996-4D0C-8E50-D2E08292CD5C}" type="datetimeFigureOut">
              <a:rPr lang="en-US" smtClean="0"/>
              <a:pPr/>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4E47C-C68D-4856-AD2F-9F7F821283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0A4E02E-4996-4D0C-8E50-D2E08292CD5C}" type="datetimeFigureOut">
              <a:rPr lang="en-US" smtClean="0"/>
              <a:pPr/>
              <a:t>9/13/2022</a:t>
            </a:fld>
            <a:endParaRPr lang="en-US"/>
          </a:p>
        </p:txBody>
      </p:sp>
      <p:sp>
        <p:nvSpPr>
          <p:cNvPr id="22" name="Slide Number Placeholder 21"/>
          <p:cNvSpPr>
            <a:spLocks noGrp="1"/>
          </p:cNvSpPr>
          <p:nvPr>
            <p:ph type="sldNum" sz="quarter" idx="15"/>
          </p:nvPr>
        </p:nvSpPr>
        <p:spPr/>
        <p:txBody>
          <a:bodyPr rtlCol="0"/>
          <a:lstStyle/>
          <a:p>
            <a:fld id="{BC24E47C-C68D-4856-AD2F-9F7F821283A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0A4E02E-4996-4D0C-8E50-D2E08292CD5C}" type="datetimeFigureOut">
              <a:rPr lang="en-US" smtClean="0"/>
              <a:pPr/>
              <a:t>9/13/2022</a:t>
            </a:fld>
            <a:endParaRPr lang="en-US"/>
          </a:p>
        </p:txBody>
      </p:sp>
      <p:sp>
        <p:nvSpPr>
          <p:cNvPr id="18" name="Slide Number Placeholder 17"/>
          <p:cNvSpPr>
            <a:spLocks noGrp="1"/>
          </p:cNvSpPr>
          <p:nvPr>
            <p:ph type="sldNum" sz="quarter" idx="11"/>
          </p:nvPr>
        </p:nvSpPr>
        <p:spPr/>
        <p:txBody>
          <a:bodyPr rtlCol="0"/>
          <a:lstStyle/>
          <a:p>
            <a:fld id="{BC24E47C-C68D-4856-AD2F-9F7F821283A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0A4E02E-4996-4D0C-8E50-D2E08292CD5C}" type="datetimeFigureOut">
              <a:rPr lang="en-US" smtClean="0"/>
              <a:pPr/>
              <a:t>9/13/2022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C24E47C-C68D-4856-AD2F-9F7F821283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2667000"/>
          </a:xfrm>
        </p:spPr>
        <p:txBody>
          <a:bodyPr>
            <a:normAutofit/>
          </a:bodyPr>
          <a:lstStyle/>
          <a:p>
            <a:pPr algn="l"/>
            <a:r>
              <a:rPr lang="en-US" altLang="en-US" sz="5300" dirty="0" smtClean="0">
                <a:latin typeface="Algerian"/>
                <a:ea typeface="SimSun-ExtB" panose="02010609060101010101" pitchFamily="49" charset="-122"/>
              </a:rPr>
              <a:t>      Hospital</a:t>
            </a:r>
            <a:br>
              <a:rPr lang="en-US" altLang="en-US" sz="5300" dirty="0" smtClean="0">
                <a:latin typeface="Algerian"/>
                <a:ea typeface="SimSun-ExtB" panose="02010609060101010101" pitchFamily="49" charset="-122"/>
              </a:rPr>
            </a:br>
            <a:r>
              <a:rPr lang="en-US" altLang="en-US" sz="5300" dirty="0" smtClean="0">
                <a:latin typeface="Algerian"/>
                <a:ea typeface="SimSun-ExtB" panose="02010609060101010101" pitchFamily="49" charset="-122"/>
              </a:rPr>
              <a:t>             Management </a:t>
            </a:r>
            <a:br>
              <a:rPr lang="en-US" altLang="en-US" sz="5300" dirty="0" smtClean="0">
                <a:latin typeface="Algerian"/>
                <a:ea typeface="SimSun-ExtB" panose="02010609060101010101" pitchFamily="49" charset="-122"/>
              </a:rPr>
            </a:br>
            <a:r>
              <a:rPr lang="en-US" altLang="en-US" sz="5300" dirty="0" smtClean="0">
                <a:latin typeface="Algerian"/>
                <a:ea typeface="SimSun-ExtB" panose="02010609060101010101" pitchFamily="49" charset="-122"/>
              </a:rPr>
              <a:t>       				 System</a:t>
            </a:r>
            <a:endParaRPr lang="en-US" dirty="0"/>
          </a:p>
        </p:txBody>
      </p:sp>
      <p:sp>
        <p:nvSpPr>
          <p:cNvPr id="3" name="Subtitle 2"/>
          <p:cNvSpPr>
            <a:spLocks noGrp="1"/>
          </p:cNvSpPr>
          <p:nvPr>
            <p:ph type="subTitle" idx="1"/>
          </p:nvPr>
        </p:nvSpPr>
        <p:spPr/>
        <p:txBody>
          <a:bodyPr/>
          <a:lstStyle/>
          <a:p>
            <a:pPr algn="l">
              <a:spcBef>
                <a:spcPct val="0"/>
              </a:spcBef>
            </a:pPr>
            <a:r>
              <a:rPr lang="en-US" altLang="en-US" dirty="0" smtClean="0">
                <a:solidFill>
                  <a:schemeClr val="tx1"/>
                </a:solidFill>
                <a:latin typeface="Algerian" panose="04020705040A02060702" pitchFamily="82" charset="0"/>
              </a:rPr>
              <a:t>                    Submitted by  -</a:t>
            </a:r>
          </a:p>
          <a:p>
            <a:pPr>
              <a:spcBef>
                <a:spcPct val="0"/>
              </a:spcBef>
            </a:pPr>
            <a:r>
              <a:rPr lang="en-US" altLang="en-US" dirty="0" smtClean="0">
                <a:solidFill>
                  <a:schemeClr val="tx1"/>
                </a:solidFill>
                <a:latin typeface="Algerian" panose="04020705040A02060702" pitchFamily="82" charset="0"/>
              </a:rPr>
              <a:t>                                 Mopidevi Deepthi</a:t>
            </a:r>
          </a:p>
          <a:p>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Java</a:t>
            </a:r>
            <a:endParaRPr lang="en-US" dirty="0">
              <a:solidFill>
                <a:schemeClr val="tx1"/>
              </a:solidFill>
            </a:endParaRPr>
          </a:p>
        </p:txBody>
      </p:sp>
      <p:sp>
        <p:nvSpPr>
          <p:cNvPr id="3" name="Content Placeholder 2"/>
          <p:cNvSpPr>
            <a:spLocks noGrp="1"/>
          </p:cNvSpPr>
          <p:nvPr>
            <p:ph sz="quarter" idx="1"/>
          </p:nvPr>
        </p:nvSpPr>
        <p:spPr/>
        <p:txBody>
          <a:bodyPr/>
          <a:lstStyle/>
          <a:p>
            <a:pPr>
              <a:defRPr/>
            </a:pPr>
            <a:r>
              <a:rPr lang="en-US" dirty="0" smtClean="0">
                <a:latin typeface="Goudy Old Style" panose="02020502050305020303" pitchFamily="18" charset="0"/>
              </a:rPr>
              <a:t>Java is a programming language and a platform. Java is a high level, robust, object-oriented and secure programming language.</a:t>
            </a:r>
          </a:p>
          <a:p>
            <a:pPr>
              <a:defRPr/>
            </a:pPr>
            <a:endParaRPr lang="en-US" dirty="0" smtClean="0">
              <a:latin typeface="Goudy Old Style" panose="02020502050305020303" pitchFamily="18" charset="0"/>
            </a:endParaRPr>
          </a:p>
          <a:p>
            <a:pPr>
              <a:defRPr/>
            </a:pPr>
            <a:r>
              <a:rPr lang="en-US" dirty="0" smtClean="0">
                <a:latin typeface="Goudy Old Style" panose="02020502050305020303" pitchFamily="18" charset="0"/>
                <a:ea typeface="+mn-lt"/>
                <a:cs typeface="+mn-lt"/>
              </a:rPr>
              <a:t>A general-purpose programming language made for developers to write once run anywhere that is compiled Java code can run on all platforms that support Java.</a:t>
            </a:r>
            <a:endParaRPr lang="en-US" dirty="0" smtClean="0">
              <a:latin typeface="Goudy Old Style" panose="02020502050305020303"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Spring Boot</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smtClean="0">
                <a:latin typeface="Goudy Old Style"/>
              </a:rPr>
              <a:t>Spring Boot is a project that is built on the top of the Spring Framework. It provides an easier and faster way to set up, configure, and run both simple and web-based applications.</a:t>
            </a:r>
          </a:p>
          <a:p>
            <a:endParaRPr lang="en-US" sz="2000" dirty="0" smtClean="0">
              <a:latin typeface="Goudy Old Style"/>
            </a:endParaRPr>
          </a:p>
          <a:p>
            <a:r>
              <a:rPr lang="en-US" sz="2000" dirty="0" smtClean="0"/>
              <a:t>It is a Spring module that provides the </a:t>
            </a:r>
            <a:r>
              <a:rPr lang="en-US" sz="2000" i="1" dirty="0" smtClean="0"/>
              <a:t>Rapid Application Development</a:t>
            </a:r>
            <a:r>
              <a:rPr lang="en-US" sz="2000" dirty="0" smtClean="0"/>
              <a:t> feature to the Spring Framework. It is used to create a stand-alone Spring-based application that you can just run because it needs minimal Spring configuration.</a:t>
            </a:r>
          </a:p>
          <a:p>
            <a:endParaRPr lang="en-US" sz="2000" dirty="0" smtClean="0"/>
          </a:p>
          <a:p>
            <a:r>
              <a:rPr lang="en-US" sz="2000" dirty="0" smtClean="0"/>
              <a:t>In Spring Boot, there is no requirement for XML configuration (deployment descriptor). It uses convention over configuration software design paradigm that means it decreases the effort of the developer.</a:t>
            </a:r>
            <a:br>
              <a:rPr lang="en-US" sz="2000" dirty="0" smtClean="0"/>
            </a:br>
            <a:endParaRPr lang="en-US" sz="2000" dirty="0" smtClean="0">
              <a:latin typeface="Goudy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Mongo db </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smtClean="0"/>
              <a:t>MongoDB is a cross-platform, document oriented database that provides, high performance, high availability, and easy scalability. MongoDB works on concept of collection and document.</a:t>
            </a:r>
          </a:p>
          <a:p>
            <a:endParaRPr lang="en-US" sz="2000" dirty="0" smtClean="0"/>
          </a:p>
          <a:p>
            <a:r>
              <a:rPr lang="en-US" sz="2000" dirty="0" smtClean="0"/>
              <a:t>Collection is a group of MongoDB documents. It is the equivalent of an RDBMS table. A collection exists within a single database. Collections do not enforce a schema.</a:t>
            </a:r>
          </a:p>
          <a:p>
            <a:endParaRPr lang="en-US" sz="2000" dirty="0" smtClean="0"/>
          </a:p>
          <a:p>
            <a:r>
              <a:rPr lang="en-US" sz="2000" dirty="0" smtClean="0"/>
              <a:t>A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Architecture</a:t>
            </a:r>
            <a:endParaRPr lang="en-US" dirty="0">
              <a:solidFill>
                <a:schemeClr val="tx1"/>
              </a:solidFill>
            </a:endParaRPr>
          </a:p>
        </p:txBody>
      </p:sp>
      <p:pic>
        <p:nvPicPr>
          <p:cNvPr id="1027" name="Picture 3"/>
          <p:cNvPicPr>
            <a:picLocks noGrp="1" noChangeAspect="1" noChangeArrowheads="1"/>
          </p:cNvPicPr>
          <p:nvPr>
            <p:ph sz="quarter" idx="1"/>
          </p:nvPr>
        </p:nvPicPr>
        <p:blipFill>
          <a:blip r:embed="rId2"/>
          <a:srcRect/>
          <a:stretch>
            <a:fillRect/>
          </a:stretch>
        </p:blipFill>
        <p:spPr bwMode="auto">
          <a:xfrm>
            <a:off x="762000" y="1807400"/>
            <a:ext cx="6858000" cy="445922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Use Case</a:t>
            </a:r>
            <a:endParaRPr lang="en-US" dirty="0">
              <a:solidFill>
                <a:schemeClr val="tx1"/>
              </a:solidFill>
            </a:endParaRPr>
          </a:p>
        </p:txBody>
      </p:sp>
      <p:sp>
        <p:nvSpPr>
          <p:cNvPr id="3" name="Content Placeholder 2"/>
          <p:cNvSpPr>
            <a:spLocks noGrp="1"/>
          </p:cNvSpPr>
          <p:nvPr>
            <p:ph sz="quarter" idx="1"/>
          </p:nvPr>
        </p:nvSpPr>
        <p:spPr/>
        <p:txBody>
          <a:bodyPr/>
          <a:lstStyle/>
          <a:p>
            <a:pPr>
              <a:buNone/>
            </a:pPr>
            <a:r>
              <a:rPr lang="en-US" dirty="0" smtClean="0"/>
              <a:t>Use case 1</a:t>
            </a:r>
          </a:p>
          <a:p>
            <a:r>
              <a:rPr lang="en-US" dirty="0" smtClean="0"/>
              <a:t>Patients to keep thier records of all appointments.</a:t>
            </a:r>
          </a:p>
          <a:p>
            <a:r>
              <a:rPr lang="en-US" dirty="0" smtClean="0"/>
              <a:t>Also useful </a:t>
            </a:r>
            <a:r>
              <a:rPr lang="en-US" dirty="0" smtClean="0"/>
              <a:t>for the patients who are unable to go to hospital</a:t>
            </a:r>
            <a:r>
              <a:rPr lang="en-US" dirty="0" smtClean="0"/>
              <a:t>.</a:t>
            </a:r>
          </a:p>
          <a:p>
            <a:endParaRPr lang="en-US" dirty="0" smtClean="0"/>
          </a:p>
          <a:p>
            <a:pPr>
              <a:buNone/>
            </a:pPr>
            <a:r>
              <a:rPr lang="en-US" dirty="0" smtClean="0"/>
              <a:t>Use case 2</a:t>
            </a:r>
            <a:endParaRPr lang="en-US" dirty="0" smtClean="0"/>
          </a:p>
          <a:p>
            <a:r>
              <a:rPr lang="en-US" dirty="0" smtClean="0"/>
              <a:t>Hospital management to have records of all the appointments as well as prescription given by doctor along with patient details.</a:t>
            </a:r>
            <a:endParaRPr lang="en-US" dirty="0" smtClean="0"/>
          </a:p>
          <a:p>
            <a:pPr>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Testing</a:t>
            </a:r>
            <a:endParaRPr lang="en-US" dirty="0">
              <a:solidFill>
                <a:schemeClr val="tx1"/>
              </a:solidFill>
            </a:endParaRPr>
          </a:p>
        </p:txBody>
      </p:sp>
      <p:sp>
        <p:nvSpPr>
          <p:cNvPr id="3" name="Content Placeholder 2"/>
          <p:cNvSpPr>
            <a:spLocks noGrp="1"/>
          </p:cNvSpPr>
          <p:nvPr>
            <p:ph sz="quarter" idx="1"/>
          </p:nvPr>
        </p:nvSpPr>
        <p:spPr>
          <a:xfrm>
            <a:off x="1066800" y="1905000"/>
            <a:ext cx="6400800" cy="4267200"/>
          </a:xfrm>
        </p:spPr>
        <p:txBody>
          <a:bodyPr/>
          <a:lstStyle/>
          <a:p>
            <a:r>
              <a:rPr lang="en-US" dirty="0" smtClean="0"/>
              <a:t>The tool used for testing is SonarLint</a:t>
            </a:r>
            <a:r>
              <a:rPr lang="en-US" dirty="0" smtClean="0"/>
              <a:t>.</a:t>
            </a:r>
          </a:p>
          <a:p>
            <a:r>
              <a:rPr lang="en-US" dirty="0" smtClean="0"/>
              <a:t>The code coverage is-</a:t>
            </a:r>
          </a:p>
          <a:p>
            <a:pPr>
              <a:buNone/>
            </a:pPr>
            <a:r>
              <a:rPr lang="en-US" dirty="0" smtClean="0"/>
              <a:t> </a:t>
            </a:r>
            <a:r>
              <a:rPr lang="en-US" dirty="0" smtClean="0"/>
              <a:t>            Class     -   100%</a:t>
            </a:r>
          </a:p>
          <a:p>
            <a:pPr>
              <a:buNone/>
            </a:pPr>
            <a:r>
              <a:rPr lang="en-US" dirty="0" smtClean="0"/>
              <a:t> </a:t>
            </a:r>
            <a:r>
              <a:rPr lang="en-US" dirty="0" smtClean="0"/>
              <a:t>            Method  -    81%</a:t>
            </a:r>
          </a:p>
          <a:p>
            <a:pPr>
              <a:buNone/>
            </a:pPr>
            <a:r>
              <a:rPr lang="en-US" dirty="0" smtClean="0"/>
              <a:t> </a:t>
            </a:r>
            <a:r>
              <a:rPr lang="en-US" dirty="0" smtClean="0"/>
              <a:t>            Line       -    86%</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Goudy Old Style"/>
              </a:rPr>
              <a:t>Introduction</a:t>
            </a:r>
            <a:endParaRPr lang="en-US" dirty="0">
              <a:solidFill>
                <a:schemeClr val="tx1"/>
              </a:solidFill>
              <a:latin typeface="Goudy Old Style"/>
            </a:endParaRPr>
          </a:p>
        </p:txBody>
      </p:sp>
      <p:sp>
        <p:nvSpPr>
          <p:cNvPr id="3" name="Content Placeholder 2"/>
          <p:cNvSpPr>
            <a:spLocks noGrp="1"/>
          </p:cNvSpPr>
          <p:nvPr>
            <p:ph sz="quarter" idx="1"/>
          </p:nvPr>
        </p:nvSpPr>
        <p:spPr>
          <a:xfrm>
            <a:off x="457200" y="1600200"/>
            <a:ext cx="7467600" cy="5029200"/>
          </a:xfrm>
        </p:spPr>
        <p:txBody>
          <a:bodyPr>
            <a:normAutofit lnSpcReduction="10000"/>
          </a:bodyPr>
          <a:lstStyle/>
          <a:p>
            <a:r>
              <a:rPr lang="en-US" dirty="0" smtClean="0">
                <a:latin typeface="Goudy Old Style"/>
              </a:rPr>
              <a:t>Hospital Management System brings together all the information and processes of a hospital, in a single platform. </a:t>
            </a:r>
          </a:p>
          <a:p>
            <a:pPr>
              <a:buNone/>
            </a:pPr>
            <a:endParaRPr lang="en-US" dirty="0" smtClean="0">
              <a:latin typeface="Goudy Old Style"/>
            </a:endParaRPr>
          </a:p>
          <a:p>
            <a:r>
              <a:rPr lang="en-US" dirty="0" smtClean="0"/>
              <a:t>Hospital management system is the inevitable part of the lifecycle of the modern medical institution. It automates numerous daily operations and enables smooth interactions of the users.</a:t>
            </a:r>
          </a:p>
          <a:p>
            <a:endParaRPr lang="en-US" dirty="0" smtClean="0">
              <a:latin typeface="Goudy Old Style"/>
            </a:endParaRPr>
          </a:p>
          <a:p>
            <a:r>
              <a:rPr lang="en-US" dirty="0" smtClean="0"/>
              <a:t>The system automatically generates a highly-efficient process and makes it quick.</a:t>
            </a:r>
            <a:endParaRPr lang="en-US" dirty="0" smtClean="0">
              <a:latin typeface="Goudy Old Style"/>
            </a:endParaRPr>
          </a:p>
          <a:p>
            <a:pPr>
              <a:buNone/>
            </a:pPr>
            <a:r>
              <a:rPr lang="en-US" dirty="0" smtClean="0"/>
              <a:t/>
            </a:r>
            <a:br>
              <a:rPr lang="en-US" dirty="0" smtClean="0"/>
            </a:br>
            <a:endParaRPr lang="en-US" dirty="0" smtClean="0"/>
          </a:p>
          <a:p>
            <a:endParaRPr lang="en-US" dirty="0" smtClean="0"/>
          </a:p>
          <a:p>
            <a:pPr>
              <a:buNone/>
            </a:pPr>
            <a:endParaRPr lang="en-US" dirty="0" smtClean="0"/>
          </a:p>
          <a:p>
            <a:endParaRPr lang="en-US" dirty="0">
              <a:latin typeface="Goudy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12838"/>
          </a:xfrm>
        </p:spPr>
        <p:txBody>
          <a:bodyPr>
            <a:normAutofit/>
          </a:bodyPr>
          <a:lstStyle/>
          <a:p>
            <a:r>
              <a:rPr lang="en-US" dirty="0" smtClean="0">
                <a:solidFill>
                  <a:schemeClr val="tx1"/>
                </a:solidFill>
                <a:latin typeface="Goudy Old Style"/>
              </a:rPr>
              <a:t>Project Briefing</a:t>
            </a:r>
            <a:endParaRPr lang="en-US" dirty="0">
              <a:solidFill>
                <a:schemeClr val="tx1"/>
              </a:solidFill>
              <a:latin typeface="Goudy Old Style"/>
            </a:endParaRPr>
          </a:p>
        </p:txBody>
      </p:sp>
      <p:sp>
        <p:nvSpPr>
          <p:cNvPr id="3" name="Content Placeholder 2"/>
          <p:cNvSpPr>
            <a:spLocks noGrp="1"/>
          </p:cNvSpPr>
          <p:nvPr>
            <p:ph sz="quarter" idx="1"/>
          </p:nvPr>
        </p:nvSpPr>
        <p:spPr/>
        <p:txBody>
          <a:bodyPr/>
          <a:lstStyle/>
          <a:p>
            <a:pPr>
              <a:defRPr/>
            </a:pPr>
            <a:r>
              <a:rPr lang="en-US" altLang="en-US" dirty="0" smtClean="0">
                <a:latin typeface="Goudy Old Style" panose="02020502050305020303" pitchFamily="18" charset="0"/>
              </a:rPr>
              <a:t>The application allows</a:t>
            </a:r>
          </a:p>
          <a:p>
            <a:pPr marL="0" indent="0">
              <a:buFont typeface="Arial" panose="020B0604020202020204" pitchFamily="34" charset="0"/>
              <a:buNone/>
              <a:defRPr/>
            </a:pPr>
            <a:r>
              <a:rPr lang="en-US" altLang="en-US" dirty="0" smtClean="0">
                <a:latin typeface="Goudy Old Style" panose="02020502050305020303" pitchFamily="18" charset="0"/>
              </a:rPr>
              <a:t>    - Patient to book their appointments and can view.</a:t>
            </a:r>
          </a:p>
          <a:p>
            <a:pPr marL="0" indent="0">
              <a:buFont typeface="Arial" panose="020B0604020202020204" pitchFamily="34" charset="0"/>
              <a:buNone/>
              <a:defRPr/>
            </a:pPr>
            <a:r>
              <a:rPr lang="en-US" altLang="en-US" dirty="0" smtClean="0">
                <a:latin typeface="Goudy Old Style" panose="02020502050305020303" pitchFamily="18" charset="0"/>
              </a:rPr>
              <a:t>    - Doctors look into the appointments they had </a:t>
            </a:r>
            <a:r>
              <a:rPr lang="en-US" altLang="en-US" dirty="0" smtClean="0">
                <a:latin typeface="Goudy Old Style" panose="02020502050305020303" pitchFamily="18" charset="0"/>
              </a:rPr>
              <a:t>          appointed</a:t>
            </a:r>
            <a:r>
              <a:rPr lang="en-US" altLang="en-US" dirty="0" smtClean="0">
                <a:latin typeface="Goudy Old Style" panose="02020502050305020303" pitchFamily="18" charset="0"/>
              </a:rPr>
              <a:t>.</a:t>
            </a:r>
          </a:p>
          <a:p>
            <a:pPr>
              <a:buNone/>
            </a:pPr>
            <a:endParaRPr lang="en-US" dirty="0" smtClean="0">
              <a:latin typeface="Goudy Old Style"/>
            </a:endParaRPr>
          </a:p>
          <a:p>
            <a:pPr>
              <a:defRPr/>
            </a:pPr>
            <a:r>
              <a:rPr lang="en-IN" altLang="en-US" dirty="0" smtClean="0">
                <a:latin typeface="Goudy Old Style" panose="02020502050305020303" pitchFamily="18" charset="0"/>
              </a:rPr>
              <a:t>Doctors posts and gets the prescription.</a:t>
            </a:r>
          </a:p>
          <a:p>
            <a:pPr>
              <a:defRPr/>
            </a:pPr>
            <a:endParaRPr lang="en-IN" altLang="en-US" dirty="0" smtClean="0">
              <a:solidFill>
                <a:schemeClr val="bg1"/>
              </a:solidFill>
              <a:latin typeface="Goudy Old Style" panose="02020502050305020303" pitchFamily="18" charset="0"/>
            </a:endParaRPr>
          </a:p>
          <a:p>
            <a:pPr>
              <a:defRPr/>
            </a:pPr>
            <a:r>
              <a:rPr lang="en-IN" altLang="en-US" dirty="0" smtClean="0">
                <a:latin typeface="Goudy Old Style" panose="02020502050305020303" pitchFamily="18" charset="0"/>
              </a:rPr>
              <a:t>Patients gets the prescription without any delay.</a:t>
            </a:r>
          </a:p>
          <a:p>
            <a:pPr>
              <a:defRPr/>
            </a:pPr>
            <a:endParaRPr lang="en-IN" altLang="en-US" dirty="0" smtClean="0">
              <a:solidFill>
                <a:schemeClr val="bg1"/>
              </a:solidFill>
              <a:latin typeface="Goudy Old Style" panose="02020502050305020303" pitchFamily="18" charset="0"/>
            </a:endParaRPr>
          </a:p>
          <a:p>
            <a:pPr>
              <a:defRPr/>
            </a:pPr>
            <a:r>
              <a:rPr lang="en-IN" altLang="en-US" dirty="0" smtClean="0">
                <a:latin typeface="Goudy Old Style" panose="02020502050305020303" pitchFamily="18" charset="0"/>
              </a:rPr>
              <a:t>One of the main requirement here is Secuity.</a:t>
            </a:r>
          </a:p>
          <a:p>
            <a:pPr>
              <a:defRPr/>
            </a:pPr>
            <a:endParaRPr lang="en-IN" altLang="en-US" dirty="0" smtClean="0">
              <a:solidFill>
                <a:schemeClr val="bg1"/>
              </a:solidFill>
              <a:latin typeface="Goudy Old Style" panose="02020502050305020303" pitchFamily="18" charset="0"/>
            </a:endParaRPr>
          </a:p>
          <a:p>
            <a:endParaRPr lang="en-US" dirty="0">
              <a:latin typeface="Goudy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Goudy Old Style"/>
              </a:rPr>
              <a:t>Microservice</a:t>
            </a:r>
            <a:endParaRPr lang="en-US" dirty="0">
              <a:solidFill>
                <a:schemeClr val="tx1"/>
              </a:solidFill>
              <a:latin typeface="Goudy Old Style"/>
            </a:endParaRPr>
          </a:p>
        </p:txBody>
      </p:sp>
      <p:sp>
        <p:nvSpPr>
          <p:cNvPr id="3" name="Content Placeholder 2"/>
          <p:cNvSpPr>
            <a:spLocks noGrp="1"/>
          </p:cNvSpPr>
          <p:nvPr>
            <p:ph sz="quarter" idx="1"/>
          </p:nvPr>
        </p:nvSpPr>
        <p:spPr/>
        <p:txBody>
          <a:bodyPr/>
          <a:lstStyle/>
          <a:p>
            <a:pPr>
              <a:defRPr/>
            </a:pPr>
            <a:r>
              <a:rPr lang="en-US" dirty="0" smtClean="0">
                <a:latin typeface="Goudy Old Style" panose="02020502050305020303" pitchFamily="18" charset="0"/>
                <a:cs typeface="Times New Roman" panose="02020603050405020304" pitchFamily="18" charset="0"/>
              </a:rPr>
              <a:t>Single microservice </a:t>
            </a:r>
          </a:p>
          <a:p>
            <a:pPr>
              <a:defRPr/>
            </a:pPr>
            <a:r>
              <a:rPr lang="en-US" dirty="0" smtClean="0">
                <a:latin typeface="Goudy Old Style" panose="02020502050305020303" pitchFamily="18" charset="0"/>
                <a:cs typeface="Times New Roman" panose="02020603050405020304" pitchFamily="18" charset="0"/>
              </a:rPr>
              <a:t>Consists of two schemas</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 Appointment</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 Prescription</a:t>
            </a:r>
          </a:p>
          <a:p>
            <a:pPr>
              <a:defRPr/>
            </a:pPr>
            <a:r>
              <a:rPr lang="en-US" dirty="0" smtClean="0">
                <a:latin typeface="Goudy Old Style" panose="02020502050305020303" pitchFamily="18" charset="0"/>
                <a:cs typeface="Times New Roman" panose="02020603050405020304" pitchFamily="18" charset="0"/>
              </a:rPr>
              <a:t>Patient can book an appointment by passing required details.</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localhost:8083/patient/bookappointment</a:t>
            </a:r>
          </a:p>
          <a:p>
            <a:pPr>
              <a:defRPr/>
            </a:pPr>
            <a:r>
              <a:rPr lang="en-US" dirty="0" smtClean="0">
                <a:latin typeface="Goudy Old Style" panose="02020502050305020303" pitchFamily="18" charset="0"/>
                <a:cs typeface="Times New Roman" panose="02020603050405020304" pitchFamily="18" charset="0"/>
              </a:rPr>
              <a:t>Based on patient situation, a prescription can post by doctor.</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localhost:8083/prescription/save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7467600" cy="4873752"/>
          </a:xfrm>
        </p:spPr>
        <p:txBody>
          <a:bodyPr/>
          <a:lstStyle/>
          <a:p>
            <a:pPr>
              <a:defRPr/>
            </a:pPr>
            <a:endParaRPr lang="en-US" dirty="0" smtClean="0">
              <a:latin typeface="Goudy Old Style" panose="02020502050305020303" pitchFamily="18" charset="0"/>
              <a:cs typeface="Times New Roman" panose="02020603050405020304" pitchFamily="18" charset="0"/>
            </a:endParaRPr>
          </a:p>
          <a:p>
            <a:pPr>
              <a:defRPr/>
            </a:pPr>
            <a:r>
              <a:rPr lang="en-US" dirty="0" smtClean="0">
                <a:latin typeface="Goudy Old Style" panose="02020502050305020303" pitchFamily="18" charset="0"/>
                <a:cs typeface="Times New Roman" panose="02020603050405020304" pitchFamily="18" charset="0"/>
              </a:rPr>
              <a:t>Doctor </a:t>
            </a:r>
            <a:r>
              <a:rPr lang="en-US" dirty="0" smtClean="0">
                <a:latin typeface="Goudy Old Style" panose="02020502050305020303" pitchFamily="18" charset="0"/>
                <a:cs typeface="Times New Roman" panose="02020603050405020304" pitchFamily="18" charset="0"/>
              </a:rPr>
              <a:t>and patient can view their respective appointments.</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localhost:8083/doctor/appointments</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localhost:8083/patient/myappointments</a:t>
            </a:r>
          </a:p>
          <a:p>
            <a:pPr marL="0" indent="0">
              <a:buFont typeface="Arial" panose="020B0604020202020204" pitchFamily="34" charset="0"/>
              <a:buNone/>
              <a:defRPr/>
            </a:pPr>
            <a:endParaRPr lang="en-US" dirty="0" smtClean="0">
              <a:latin typeface="Goudy Old Style" panose="02020502050305020303" pitchFamily="18" charset="0"/>
              <a:cs typeface="Times New Roman" panose="02020603050405020304" pitchFamily="18" charset="0"/>
            </a:endParaRPr>
          </a:p>
          <a:p>
            <a:pPr>
              <a:defRPr/>
            </a:pPr>
            <a:r>
              <a:rPr lang="en-US" dirty="0" smtClean="0">
                <a:latin typeface="Goudy Old Style" panose="02020502050305020303" pitchFamily="18" charset="0"/>
                <a:cs typeface="Times New Roman" panose="02020603050405020304" pitchFamily="18" charset="0"/>
              </a:rPr>
              <a:t>Finally, patient receives his prescription.</a:t>
            </a:r>
          </a:p>
          <a:p>
            <a:pPr marL="0" indent="0">
              <a:buFont typeface="Arial" panose="020B0604020202020204" pitchFamily="34" charset="0"/>
              <a:buNone/>
              <a:defRPr/>
            </a:pPr>
            <a:r>
              <a:rPr lang="en-US" dirty="0" smtClean="0">
                <a:latin typeface="Goudy Old Style" panose="02020502050305020303" pitchFamily="18" charset="0"/>
                <a:cs typeface="Times New Roman" panose="02020603050405020304" pitchFamily="18" charset="0"/>
              </a:rPr>
              <a:t>     Ex : localhost:8083/prescription/view</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Goudy Old Style"/>
              </a:rPr>
              <a:t>Tools Used</a:t>
            </a:r>
            <a:endParaRPr lang="en-US" dirty="0">
              <a:solidFill>
                <a:schemeClr val="tx1"/>
              </a:solidFill>
              <a:latin typeface="Goudy Old Style"/>
            </a:endParaRPr>
          </a:p>
        </p:txBody>
      </p:sp>
      <p:pic>
        <p:nvPicPr>
          <p:cNvPr id="1030" name="Picture 6" descr="C:\Users\sfjbs\Downloads\maven2.jpg"/>
          <p:cNvPicPr>
            <a:picLocks noGrp="1" noChangeAspect="1" noChangeArrowheads="1"/>
          </p:cNvPicPr>
          <p:nvPr>
            <p:ph sz="quarter" idx="1"/>
          </p:nvPr>
        </p:nvPicPr>
        <p:blipFill>
          <a:blip r:embed="rId2"/>
          <a:srcRect/>
          <a:stretch>
            <a:fillRect/>
          </a:stretch>
        </p:blipFill>
        <p:spPr bwMode="auto">
          <a:xfrm>
            <a:off x="3505200" y="1524000"/>
            <a:ext cx="2667000" cy="1524000"/>
          </a:xfrm>
          <a:prstGeom prst="rect">
            <a:avLst/>
          </a:prstGeom>
          <a:noFill/>
        </p:spPr>
      </p:pic>
      <p:pic>
        <p:nvPicPr>
          <p:cNvPr id="1032" name="Picture 8" descr="C:\Users\sfjbs\Downloads\Docker_Logo.jpg"/>
          <p:cNvPicPr>
            <a:picLocks noChangeAspect="1" noChangeArrowheads="1"/>
          </p:cNvPicPr>
          <p:nvPr/>
        </p:nvPicPr>
        <p:blipFill>
          <a:blip r:embed="rId3" cstate="print"/>
          <a:srcRect/>
          <a:stretch>
            <a:fillRect/>
          </a:stretch>
        </p:blipFill>
        <p:spPr bwMode="auto">
          <a:xfrm>
            <a:off x="6248400" y="1066800"/>
            <a:ext cx="2133600" cy="1905000"/>
          </a:xfrm>
          <a:prstGeom prst="rect">
            <a:avLst/>
          </a:prstGeom>
          <a:noFill/>
        </p:spPr>
      </p:pic>
      <p:pic>
        <p:nvPicPr>
          <p:cNvPr id="1033" name="Picture 9" descr="C:\Users\sfjbs\Downloads\java.jfif"/>
          <p:cNvPicPr>
            <a:picLocks noChangeAspect="1" noChangeArrowheads="1"/>
          </p:cNvPicPr>
          <p:nvPr/>
        </p:nvPicPr>
        <p:blipFill>
          <a:blip r:embed="rId4"/>
          <a:srcRect/>
          <a:stretch>
            <a:fillRect/>
          </a:stretch>
        </p:blipFill>
        <p:spPr bwMode="auto">
          <a:xfrm>
            <a:off x="3505200" y="4648200"/>
            <a:ext cx="2209799" cy="1866900"/>
          </a:xfrm>
          <a:prstGeom prst="rect">
            <a:avLst/>
          </a:prstGeom>
          <a:noFill/>
        </p:spPr>
      </p:pic>
      <p:pic>
        <p:nvPicPr>
          <p:cNvPr id="1034" name="Picture 10" descr="C:\Users\sfjbs\Downloads\Spring-Boot.jpg"/>
          <p:cNvPicPr>
            <a:picLocks noChangeAspect="1" noChangeArrowheads="1"/>
          </p:cNvPicPr>
          <p:nvPr/>
        </p:nvPicPr>
        <p:blipFill>
          <a:blip r:embed="rId5" cstate="print"/>
          <a:srcRect/>
          <a:stretch>
            <a:fillRect/>
          </a:stretch>
        </p:blipFill>
        <p:spPr bwMode="auto">
          <a:xfrm>
            <a:off x="4495800" y="3048000"/>
            <a:ext cx="3048000" cy="1600200"/>
          </a:xfrm>
          <a:prstGeom prst="rect">
            <a:avLst/>
          </a:prstGeom>
          <a:noFill/>
        </p:spPr>
      </p:pic>
      <p:pic>
        <p:nvPicPr>
          <p:cNvPr id="1035" name="Picture 11" descr="C:\Users\sfjbs\Downloads\mongodb2.jpeg"/>
          <p:cNvPicPr>
            <a:picLocks noChangeAspect="1" noChangeArrowheads="1"/>
          </p:cNvPicPr>
          <p:nvPr/>
        </p:nvPicPr>
        <p:blipFill>
          <a:blip r:embed="rId6" cstate="print"/>
          <a:srcRect/>
          <a:stretch>
            <a:fillRect/>
          </a:stretch>
        </p:blipFill>
        <p:spPr bwMode="auto">
          <a:xfrm>
            <a:off x="5715000" y="4648200"/>
            <a:ext cx="2438400" cy="1828800"/>
          </a:xfrm>
          <a:prstGeom prst="rect">
            <a:avLst/>
          </a:prstGeom>
          <a:noFill/>
        </p:spPr>
      </p:pic>
      <p:sp>
        <p:nvSpPr>
          <p:cNvPr id="16" name="TextBox 15"/>
          <p:cNvSpPr txBox="1"/>
          <p:nvPr/>
        </p:nvSpPr>
        <p:spPr>
          <a:xfrm>
            <a:off x="762000" y="1981200"/>
            <a:ext cx="2362200" cy="1938992"/>
          </a:xfrm>
          <a:prstGeom prst="rect">
            <a:avLst/>
          </a:prstGeom>
          <a:noFill/>
        </p:spPr>
        <p:txBody>
          <a:bodyPr wrap="square" rtlCol="0">
            <a:spAutoFit/>
          </a:bodyPr>
          <a:lstStyle/>
          <a:p>
            <a:pPr>
              <a:buFont typeface="Arial" pitchFamily="34" charset="0"/>
              <a:buChar char="•"/>
            </a:pPr>
            <a:r>
              <a:rPr lang="en-US" sz="2400" dirty="0" smtClean="0">
                <a:latin typeface="Goudy Old Style"/>
              </a:rPr>
              <a:t>Apache Maven</a:t>
            </a:r>
          </a:p>
          <a:p>
            <a:pPr>
              <a:buFont typeface="Arial" pitchFamily="34" charset="0"/>
              <a:buChar char="•"/>
            </a:pPr>
            <a:r>
              <a:rPr lang="en-US" sz="2400" dirty="0" smtClean="0">
                <a:latin typeface="Goudy Old Style"/>
              </a:rPr>
              <a:t>Java</a:t>
            </a:r>
          </a:p>
          <a:p>
            <a:pPr>
              <a:buFont typeface="Arial" pitchFamily="34" charset="0"/>
              <a:buChar char="•"/>
            </a:pPr>
            <a:r>
              <a:rPr lang="en-US" sz="2400" dirty="0" smtClean="0">
                <a:latin typeface="Goudy Old Style"/>
              </a:rPr>
              <a:t>Docker</a:t>
            </a:r>
          </a:p>
          <a:p>
            <a:pPr>
              <a:buFont typeface="Arial" pitchFamily="34" charset="0"/>
              <a:buChar char="•"/>
            </a:pPr>
            <a:r>
              <a:rPr lang="en-US" sz="2400" dirty="0" smtClean="0">
                <a:latin typeface="Goudy Old Style"/>
              </a:rPr>
              <a:t>Spring Boot</a:t>
            </a:r>
          </a:p>
          <a:p>
            <a:pPr>
              <a:buFont typeface="Arial" pitchFamily="34" charset="0"/>
              <a:buChar char="•"/>
            </a:pPr>
            <a:r>
              <a:rPr lang="en-US" sz="2400" dirty="0" smtClean="0">
                <a:latin typeface="Goudy Old Style"/>
              </a:rPr>
              <a:t>Mongo DB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Apache Maven</a:t>
            </a:r>
            <a:endParaRPr lang="en-US" dirty="0">
              <a:solidFill>
                <a:schemeClr val="tx1"/>
              </a:solidFill>
            </a:endParaRPr>
          </a:p>
        </p:txBody>
      </p:sp>
      <p:sp>
        <p:nvSpPr>
          <p:cNvPr id="3" name="Content Placeholder 2"/>
          <p:cNvSpPr>
            <a:spLocks noGrp="1"/>
          </p:cNvSpPr>
          <p:nvPr>
            <p:ph sz="quarter" idx="1"/>
          </p:nvPr>
        </p:nvSpPr>
        <p:spPr/>
        <p:txBody>
          <a:bodyPr>
            <a:normAutofit fontScale="92500"/>
          </a:bodyPr>
          <a:lstStyle/>
          <a:p>
            <a:r>
              <a:rPr lang="en-US" altLang="en-US" dirty="0" smtClean="0">
                <a:latin typeface="Goudy Old Style" panose="02020502050305020303" pitchFamily="18" charset="0"/>
              </a:rPr>
              <a:t>Maven is a project management and comprehension tool that provides developers a complete build lifecycle framework. Development team can automate the project's build infrastructure in almost no time as Maven uses a standard directory layout and a default build lifecycle.</a:t>
            </a:r>
          </a:p>
          <a:p>
            <a:endParaRPr lang="en-US" altLang="en-US" dirty="0" smtClean="0">
              <a:latin typeface="Goudy Old Style" panose="02020502050305020303" pitchFamily="18" charset="0"/>
            </a:endParaRPr>
          </a:p>
          <a:p>
            <a:pPr algn="just"/>
            <a:r>
              <a:rPr lang="en-US" altLang="en-US" dirty="0" smtClean="0">
                <a:latin typeface="Goudy Old Style" panose="02020502050305020303" pitchFamily="18" charset="0"/>
              </a:rPr>
              <a:t>Maven uses Convention over Configuration, which means developers are not required to create build process themselves.</a:t>
            </a:r>
          </a:p>
          <a:p>
            <a:pPr algn="just"/>
            <a:endParaRPr lang="en-US" altLang="en-US" dirty="0" smtClean="0">
              <a:latin typeface="Goudy Old Style" panose="02020502050305020303" pitchFamily="18" charset="0"/>
            </a:endParaRPr>
          </a:p>
          <a:p>
            <a:pPr algn="just"/>
            <a:r>
              <a:rPr lang="en-US" altLang="en-US" dirty="0" smtClean="0">
                <a:latin typeface="Goudy Old Style" panose="02020502050305020303" pitchFamily="18" charset="0"/>
              </a:rPr>
              <a:t>Developers do not have to mention each and every configuration detail. Maven provides sensible default behavior for projects.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Docker</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altLang="en-US" sz="2000" i="1" dirty="0" smtClean="0">
                <a:latin typeface="Goudy Old Style" panose="02020502050305020303" pitchFamily="18" charset="0"/>
              </a:rPr>
              <a:t>Docker</a:t>
            </a:r>
            <a:r>
              <a:rPr lang="en-US" altLang="en-US" sz="2000" dirty="0" smtClean="0">
                <a:latin typeface="Goudy Old Style" panose="02020502050305020303" pitchFamily="18" charset="0"/>
              </a:rPr>
              <a:t> is an open source platform that enables developers to build, deploy, run, update and manage </a:t>
            </a:r>
            <a:r>
              <a:rPr lang="en-US" altLang="en-US" sz="2000" i="1" dirty="0" smtClean="0">
                <a:latin typeface="Goudy Old Style" panose="02020502050305020303" pitchFamily="18" charset="0"/>
              </a:rPr>
              <a:t>containers</a:t>
            </a:r>
            <a:r>
              <a:rPr lang="en-US" altLang="en-US" sz="2000" dirty="0" smtClean="0">
                <a:latin typeface="Goudy Old Style" panose="02020502050305020303" pitchFamily="18" charset="0"/>
              </a:rPr>
              <a:t>—standardized, executable components that combine application source code with the operating syste libraries and dependencies required to run that code in any environment.</a:t>
            </a:r>
          </a:p>
          <a:p>
            <a:endParaRPr lang="en-US" altLang="en-US" sz="2000" dirty="0" smtClean="0">
              <a:latin typeface="Goudy Old Style" panose="02020502050305020303" pitchFamily="18" charset="0"/>
            </a:endParaRPr>
          </a:p>
          <a:p>
            <a:r>
              <a:rPr lang="en-US" altLang="en-US" sz="2000" i="1" dirty="0" smtClean="0">
                <a:latin typeface="Goudy Old Style" panose="02020502050305020303" pitchFamily="18" charset="0"/>
              </a:rPr>
              <a:t>Docker container</a:t>
            </a:r>
            <a:r>
              <a:rPr lang="en-US" altLang="en-US" sz="2000" dirty="0" smtClean="0">
                <a:latin typeface="Goudy Old Style" panose="02020502050305020303" pitchFamily="18" charset="0"/>
              </a:rPr>
              <a:t> starts with a simple text file containing instructions for how to build the Docker container image.</a:t>
            </a:r>
          </a:p>
          <a:p>
            <a:endParaRPr lang="en-US" altLang="en-US" sz="2000" dirty="0" smtClean="0">
              <a:latin typeface="Goudy Old Style" panose="02020502050305020303" pitchFamily="18" charset="0"/>
            </a:endParaRPr>
          </a:p>
          <a:p>
            <a:r>
              <a:rPr lang="en-US" altLang="en-US" sz="2000" i="1" dirty="0" smtClean="0">
                <a:latin typeface="Goudy Old Style" panose="02020502050305020303" pitchFamily="18" charset="0"/>
              </a:rPr>
              <a:t>Docker images</a:t>
            </a:r>
            <a:r>
              <a:rPr lang="en-US" altLang="en-US" sz="2000" dirty="0" smtClean="0">
                <a:latin typeface="Goudy Old Style" panose="02020502050305020303" pitchFamily="18" charset="0"/>
              </a:rPr>
              <a:t> contain executable application source code as well as all the tools, libraries, and dependencies that the application code needs to run as a container.</a:t>
            </a:r>
            <a:endParaRPr lang="en-IN" altLang="en-US" sz="2000" dirty="0" smtClean="0">
              <a:latin typeface="Goudy Old Style" panose="02020502050305020303"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467600" cy="4873752"/>
          </a:xfrm>
        </p:spPr>
        <p:txBody>
          <a:bodyPr/>
          <a:lstStyle/>
          <a:p>
            <a:r>
              <a:rPr lang="en-US" dirty="0" smtClean="0"/>
              <a:t>Some docker commands –</a:t>
            </a:r>
          </a:p>
          <a:p>
            <a:pPr>
              <a:buNone/>
            </a:pPr>
            <a:r>
              <a:rPr lang="en-US" sz="2000" dirty="0" smtClean="0"/>
              <a:t>             mvn install dockerfile:build</a:t>
            </a:r>
          </a:p>
          <a:p>
            <a:pPr>
              <a:buNone/>
            </a:pPr>
            <a:r>
              <a:rPr lang="en-US" sz="2000" dirty="0" smtClean="0"/>
              <a:t>             docker ps</a:t>
            </a:r>
          </a:p>
          <a:p>
            <a:pPr>
              <a:buNone/>
            </a:pPr>
            <a:r>
              <a:rPr lang="en-US" sz="2000" dirty="0" smtClean="0"/>
              <a:t>             docker images</a:t>
            </a:r>
          </a:p>
          <a:p>
            <a:pPr>
              <a:buNone/>
            </a:pPr>
            <a:r>
              <a:rPr lang="en-US" sz="2000" dirty="0" smtClean="0"/>
              <a:t>             docker-compose –f docker-compose-mongo.yml up –d</a:t>
            </a:r>
          </a:p>
          <a:p>
            <a:pPr>
              <a:buNone/>
            </a:pPr>
            <a:endParaRPr lang="en-US" sz="2000" dirty="0" smtClean="0"/>
          </a:p>
          <a:p>
            <a:r>
              <a:rPr lang="en-US" dirty="0" smtClean="0"/>
              <a:t>Docker image –</a:t>
            </a:r>
            <a:endParaRPr lang="en-US" dirty="0"/>
          </a:p>
          <a:p>
            <a:endParaRPr lang="en-US" sz="2000" dirty="0" smtClean="0"/>
          </a:p>
          <a:p>
            <a:pPr>
              <a:buNone/>
            </a:pPr>
            <a:r>
              <a:rPr lang="en-US" sz="2000" dirty="0" smtClean="0"/>
              <a:t> Ex: deepthi007/hospital-management-system:0.0.1-SNAPSHOT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326</TotalTime>
  <Words>441</Words>
  <Application>Microsoft Office PowerPoint</Application>
  <PresentationFormat>On-screen Show (4:3)</PresentationFormat>
  <Paragraphs>94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      Hospital              Management              System</vt:lpstr>
      <vt:lpstr>Introduction</vt:lpstr>
      <vt:lpstr>Project Briefing</vt:lpstr>
      <vt:lpstr>Microservice</vt:lpstr>
      <vt:lpstr>Slide 5</vt:lpstr>
      <vt:lpstr>Tools Used</vt:lpstr>
      <vt:lpstr>Apache Maven</vt:lpstr>
      <vt:lpstr>Docker</vt:lpstr>
      <vt:lpstr>Slide 9</vt:lpstr>
      <vt:lpstr>Java</vt:lpstr>
      <vt:lpstr>Spring Boot</vt:lpstr>
      <vt:lpstr>Mongo db </vt:lpstr>
      <vt:lpstr>Architecture</vt:lpstr>
      <vt:lpstr>Use Case</vt:lpstr>
      <vt:lpstr>Testing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   system</dc:title>
  <dc:creator>sfjbs</dc:creator>
  <cp:lastModifiedBy>sfjbs</cp:lastModifiedBy>
  <cp:revision>32</cp:revision>
  <dcterms:created xsi:type="dcterms:W3CDTF">2022-09-13T03:42:09Z</dcterms:created>
  <dcterms:modified xsi:type="dcterms:W3CDTF">2022-09-13T09:49:09Z</dcterms:modified>
</cp:coreProperties>
</file>