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6" r:id="rId4"/>
    <p:sldMasterId id="214748372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Inter SemiBold"/>
      <p:regular r:id="rId16"/>
      <p:bold r:id="rId17"/>
      <p:italic r:id="rId18"/>
      <p:boldItalic r:id="rId19"/>
    </p:embeddedFont>
    <p:embeddedFont>
      <p:font typeface="Inter Light"/>
      <p:regular r:id="rId20"/>
      <p:bold r:id="rId21"/>
      <p:italic r:id="rId22"/>
      <p:boldItalic r:id="rId23"/>
    </p:embeddedFont>
    <p:embeddedFont>
      <p:font typeface="Inter"/>
      <p:regular r:id="rId24"/>
      <p:bold r:id="rId25"/>
      <p:italic r:id="rId26"/>
      <p:boldItalic r:id="rId27"/>
    </p:embeddedFont>
    <p:embeddedFont>
      <p:font typeface="Inter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regular.fntdata"/><Relationship Id="rId22" Type="http://schemas.openxmlformats.org/officeDocument/2006/relationships/font" Target="fonts/InterLight-italic.fntdata"/><Relationship Id="rId21" Type="http://schemas.openxmlformats.org/officeDocument/2006/relationships/font" Target="fonts/InterLight-bold.fntdata"/><Relationship Id="rId24" Type="http://schemas.openxmlformats.org/officeDocument/2006/relationships/font" Target="fonts/Inter-regular.fntdata"/><Relationship Id="rId23" Type="http://schemas.openxmlformats.org/officeDocument/2006/relationships/font" Target="fonts/Inter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italic.fntdata"/><Relationship Id="rId25" Type="http://schemas.openxmlformats.org/officeDocument/2006/relationships/font" Target="fonts/Inter-bold.fntdata"/><Relationship Id="rId28" Type="http://schemas.openxmlformats.org/officeDocument/2006/relationships/font" Target="fonts/InterExtraBold-bold.fntdata"/><Relationship Id="rId27" Type="http://schemas.openxmlformats.org/officeDocument/2006/relationships/font" Target="fonts/Int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nterSemiBold-bold.fntdata"/><Relationship Id="rId16" Type="http://schemas.openxmlformats.org/officeDocument/2006/relationships/font" Target="fonts/InterSemiBold-regular.fntdata"/><Relationship Id="rId19" Type="http://schemas.openxmlformats.org/officeDocument/2006/relationships/font" Target="fonts/InterSemiBold-boldItalic.fntdata"/><Relationship Id="rId18" Type="http://schemas.openxmlformats.org/officeDocument/2006/relationships/font" Target="fonts/Inter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4d66093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4d66093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4d66093cb5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4d66093cb5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4d66093cb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4d66093cb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4d66093cb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4d66093cb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4d66093cb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4d66093cb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4d66093cb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4d66093cb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4d66093cb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4d66093cb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4d66093cb5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4d66093cb5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4d66093c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4d66093c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5" name="Google Shape;95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98" name="Google Shape;98;p11"/>
          <p:cNvCxnSpPr>
            <a:endCxn id="99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09" name="Google Shape;109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2" name="Google Shape;122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3" name="Google Shape;123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Google Shape;125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29" name="Google Shape;129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0" name="Google Shape;130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4" name="Google Shape;144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6" name="Google Shape;146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3" name="Google Shape;163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68" name="Google Shape;168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1" name="Google Shape;171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2" name="Google Shape;172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3" name="Google Shape;173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4" name="Google Shape;174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76" name="Google Shape;176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79" name="Google Shape;179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1" name="Google Shape;181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2" name="Google Shape;182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4" name="Google Shape;184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1" name="Google Shape;191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2" name="Google Shape;192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3" name="Google Shape;193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4" name="Google Shape;194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5" name="Google Shape;205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1" name="Google Shape;2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1" name="Google Shape;21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8" name="Google Shape;2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9" name="Google Shape;2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6" name="Google Shape;26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28" name="Google Shape;28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5" name="Google Shape;255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6" name="Google Shape;256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7" name="Google Shape;257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2" name="Google Shape;262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9" name="Google Shape;269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0" name="Google Shape;270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4" name="Google Shape;274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5" name="Google Shape;275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6" name="Google Shape;276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7" name="Google Shape;277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9" name="Google Shape;279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3" name="Google Shape;283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4" name="Google Shape;284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5" name="Google Shape;285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7" name="Google Shape;287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8" name="Google Shape;288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3" name="Google Shape;29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2" name="Google Shape;302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3" name="Google Shape;303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9" name="Google Shape;309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3" name="Google Shape;313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4" name="Google Shape;314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8" name="Google Shape;328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" name="Google Shape;37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38" name="Google Shape;338;p4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4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40" name="Google Shape;340;p4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1" name="Google Shape;341;p4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2" name="Google Shape;342;p4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4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347" name="Google Shape;347;p4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4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49" name="Google Shape;349;p4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" name="Google Shape;350;p4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354" name="Google Shape;354;p4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Google Shape;355;p4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56" name="Google Shape;356;p4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57" name="Google Shape;357;p4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58" name="Google Shape;358;p4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9" name="Google Shape;359;p4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Google Shape;362;p4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4" name="Google Shape;364;p4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65" name="Google Shape;365;p4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6" name="Google Shape;366;p4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0" name="Google Shape;370;p4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4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4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3" name="Google Shape;373;p4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4" name="Google Shape;374;p4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5" name="Google Shape;375;p4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4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9" name="Google Shape;379;p4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4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81" name="Google Shape;381;p4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82" name="Google Shape;382;p4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83" name="Google Shape;383;p4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84" name="Google Shape;384;p4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85" name="Google Shape;385;p4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6" name="Google Shape;386;p4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4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0" name="Google Shape;390;p4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4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92" name="Google Shape;392;p4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93" name="Google Shape;393;p4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394" name="Google Shape;394;p4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5" name="Google Shape;395;p4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4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399" name="Google Shape;399;p4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00" name="Google Shape;400;p4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01" name="Google Shape;401;p4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402" name="Google Shape;402;p4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4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4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5" name="Google Shape;405;p4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6" name="Google Shape;406;p4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7" name="Google Shape;407;p4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8" name="Google Shape;408;p4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9" name="Google Shape;409;p4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4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13" name="Google Shape;413;p5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5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5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6" name="Google Shape;416;p5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p5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8" name="Google Shape;418;p5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5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0" name="Google Shape;420;p5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p5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2" name="Google Shape;422;p5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25" name="Google Shape;425;p5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5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28" name="Google Shape;428;p51"/>
          <p:cNvCxnSpPr>
            <a:endCxn id="429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5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5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5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2" name="Google Shape;432;p5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3" name="Google Shape;433;p5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4" name="Google Shape;434;p5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5" name="Google Shape;435;p5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6" name="Google Shape;436;p5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5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8" name="Google Shape;438;p5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439" name="Google Shape;439;p5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0" name="Google Shape;440;p5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1" name="Google Shape;441;p5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5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Google Shape;46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" name="Google Shape;47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4" name="Google Shape;444;p5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5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46" name="Google Shape;446;p5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47" name="Google Shape;447;p5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8" name="Google Shape;448;p5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5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452" name="Google Shape;452;p5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53" name="Google Shape;453;p5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5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5" name="Google Shape;455;p5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6" name="Google Shape;456;p5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459" name="Google Shape;459;p5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460" name="Google Shape;460;p5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5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2" name="Google Shape;462;p5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3" name="Google Shape;463;p5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4" name="Google Shape;464;p5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5" name="Google Shape;465;p5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6" name="Google Shape;466;p5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7" name="Google Shape;467;p5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8" name="Google Shape;468;p5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5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" name="Google Shape;471;p5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5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73" name="Google Shape;473;p5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74" name="Google Shape;474;p5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75" name="Google Shape;475;p5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76" name="Google Shape;476;p5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77" name="Google Shape;477;p5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78" name="Google Shape;478;p5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79" name="Google Shape;479;p5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80" name="Google Shape;480;p5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81" name="Google Shape;481;p5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82" name="Google Shape;482;p5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83" name="Google Shape;483;p5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84" name="Google Shape;484;p5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85" name="Google Shape;485;p5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8" name="Google Shape;488;p5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5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490" name="Google Shape;490;p5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91" name="Google Shape;491;p5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2" name="Google Shape;492;p5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5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496" name="Google Shape;496;p5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499" name="Google Shape;499;p5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00" name="Google Shape;500;p5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01" name="Google Shape;501;p5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02" name="Google Shape;502;p5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03" name="Google Shape;503;p5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504" name="Google Shape;504;p5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5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06" name="Google Shape;506;p5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07" name="Google Shape;507;p5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08" name="Google Shape;508;p5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09" name="Google Shape;509;p5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0" name="Google Shape;510;p5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1" name="Google Shape;511;p5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2" name="Google Shape;512;p5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3" name="Google Shape;513;p5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14" name="Google Shape;514;p5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5" name="Google Shape;515;p5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5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19" name="Google Shape;519;p5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20" name="Google Shape;520;p5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21" name="Google Shape;521;p5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2" name="Google Shape;522;p5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3" name="Google Shape;523;p5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4" name="Google Shape;524;p5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25" name="Google Shape;525;p5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26" name="Google Shape;526;p5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27" name="Google Shape;527;p5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8" name="Google Shape;528;p5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29" name="Google Shape;529;p5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30" name="Google Shape;530;p5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31" name="Google Shape;531;p5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2" name="Google Shape;532;p5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3" name="Google Shape;533;p5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534" name="Google Shape;534;p5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5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6" name="Google Shape;536;p5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9" name="Google Shape;539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0" name="Google Shape;54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3" name="Google Shape;54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" name="Google Shape;52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46" name="Google Shape;546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7" name="Google Shape;54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50" name="Google Shape;550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1" name="Google Shape;551;p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2" name="Google Shape;55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55" name="Google Shape;55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8" name="Google Shape;558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9" name="Google Shape;55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2" name="Google Shape;56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66" name="Google Shape;566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7" name="Google Shape;567;p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8" name="Google Shape;56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571" name="Google Shape;571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4" name="Google Shape;574;p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5" name="Google Shape;575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0" name="Google Shape;58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1" name="Google Shape;581;p7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2" name="Google Shape;582;p7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3" name="Google Shape;583;p7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4" name="Google Shape;584;p7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5" name="Google Shape;585;p7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6" name="Google Shape;586;p7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4" name="Google Shape;64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9" name="Google Shape;589;p7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0" name="Google Shape;590;p7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91" name="Google Shape;591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7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5" name="Google Shape;595;p7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6" name="Google Shape;596;p7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7" name="Google Shape;597;p7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7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7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2" name="Google Shape;602;p7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3" name="Google Shape;603;p7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4" name="Google Shape;604;p7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5" name="Google Shape;605;p7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6" name="Google Shape;606;p7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7" name="Google Shape;607;p7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0" name="Google Shape;610;p7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1" name="Google Shape;611;p7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2" name="Google Shape;612;p7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3" name="Google Shape;613;p7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4" name="Google Shape;614;p7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5" name="Google Shape;615;p7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6" name="Google Shape;616;p7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7" name="Google Shape;617;p7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8" name="Google Shape;618;p7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21" name="Google Shape;62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7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5" name="Google Shape;625;p7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26" name="Google Shape;626;p7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27" name="Google Shape;627;p7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8" name="Google Shape;628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0" name="Google Shape;630;p7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1" name="Google Shape;631;p7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4" name="Google Shape;634;p7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35" name="Google Shape;635;p7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7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7" name="Google Shape;637;p7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p7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9" name="Google Shape;63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0" name="Google Shape;64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1" name="Google Shape;641;p7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2" name="Google Shape;642;p7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3" name="Google Shape;643;p7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46" name="Google Shape;64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9" name="Google Shape;649;p8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0" name="Google Shape;650;p8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p8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2" name="Google Shape;652;p8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3" name="Google Shape;653;p8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4" name="Google Shape;654;p8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5" name="Google Shape;655;p8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56" name="Google Shape;656;p8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7" name="Google Shape;657;p8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8" name="Google Shape;658;p8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69" name="Google Shape;69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0" name="Google Shape;70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1" name="Google Shape;71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2" name="Google Shape;72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3" name="Google Shape;83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55.xml"/><Relationship Id="rId38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1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Agile Methodology Presentation</a:t>
            </a:r>
            <a:endParaRPr sz="4000"/>
          </a:p>
        </p:txBody>
      </p:sp>
      <p:sp>
        <p:nvSpPr>
          <p:cNvPr id="664" name="Google Shape;664;p81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Comer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4/18/2025</a:t>
            </a:r>
            <a:endParaRPr/>
          </a:p>
        </p:txBody>
      </p:sp>
      <p:sp>
        <p:nvSpPr>
          <p:cNvPr id="665" name="Google Shape;665;p81"/>
          <p:cNvSpPr/>
          <p:nvPr/>
        </p:nvSpPr>
        <p:spPr>
          <a:xfrm>
            <a:off x="560525" y="108340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Chada Tech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666" name="Google Shape;666;p81"/>
          <p:cNvSpPr/>
          <p:nvPr/>
        </p:nvSpPr>
        <p:spPr>
          <a:xfrm>
            <a:off x="6252825" y="2366700"/>
            <a:ext cx="14793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LOGO HERE</a:t>
            </a:r>
            <a:endParaRPr>
              <a:solidFill>
                <a:schemeClr val="accen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descr="Logo&#10;&#10;Description automatically generated with medium confidence" id="667" name="Google Shape;66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775" y="1580625"/>
            <a:ext cx="3905400" cy="33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2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Agile?</a:t>
            </a:r>
            <a:endParaRPr/>
          </a:p>
        </p:txBody>
      </p:sp>
      <p:sp>
        <p:nvSpPr>
          <p:cNvPr id="673" name="Google Shape;673;p82"/>
          <p:cNvSpPr txBox="1"/>
          <p:nvPr>
            <p:ph idx="1" type="body"/>
          </p:nvPr>
        </p:nvSpPr>
        <p:spPr>
          <a:xfrm>
            <a:off x="452575" y="1405825"/>
            <a:ext cx="4022400" cy="23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is a product development methodology that breaks projects down into several phases, known as sprints, in order to maximize development </a:t>
            </a:r>
            <a:r>
              <a:rPr lang="en"/>
              <a:t>efficiency. (Laoyan, S. 2025) </a:t>
            </a:r>
            <a:r>
              <a:rPr lang="en">
                <a:solidFill>
                  <a:srgbClr val="000000"/>
                </a:solidFill>
              </a:rPr>
              <a:t>It involves multiple team members with different roles all working together to achieve the same outcome. These roles are the Product Owner, the Scrum Master, the Tester, and the Developer. </a:t>
            </a:r>
            <a:endParaRPr sz="1300"/>
          </a:p>
        </p:txBody>
      </p:sp>
      <p:pic>
        <p:nvPicPr>
          <p:cNvPr descr="Computer on desk (Provided by Getty Images)" id="674" name="Google Shape;674;p8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577" r="22582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3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  <p:pic>
        <p:nvPicPr>
          <p:cNvPr descr="Woman sketching a business plan at a creative office (Provided by Getty Images)" id="680" name="Google Shape;680;p8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577" r="22582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681" name="Google Shape;681;p83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role most responsible for overseeing the projects outcome. </a:t>
            </a:r>
            <a:r>
              <a:rPr lang="en"/>
              <a:t>(Hoffman, D. 2024)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voice of the client, speaks directly to the client to know everything they need.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Creates user stories and backlogs to ensure the rest of the team knows what must be produced for the client.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4"/>
          <p:cNvSpPr txBox="1"/>
          <p:nvPr>
            <p:ph type="title"/>
          </p:nvPr>
        </p:nvSpPr>
        <p:spPr>
          <a:xfrm>
            <a:off x="4266950" y="60465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pic>
        <p:nvPicPr>
          <p:cNvPr descr="Portrait of successful scrum master using sticky notes standing near planning board in modern office. Agile methodology, scrum concept (Provided by Getty Images)" id="687" name="Google Shape;687;p8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599" r="22599" t="0"/>
          <a:stretch/>
        </p:blipFill>
        <p:spPr>
          <a:xfrm>
            <a:off x="242300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688" name="Google Shape;688;p84"/>
          <p:cNvSpPr txBox="1"/>
          <p:nvPr>
            <p:ph idx="1" type="body"/>
          </p:nvPr>
        </p:nvSpPr>
        <p:spPr>
          <a:xfrm>
            <a:off x="4266950" y="1974625"/>
            <a:ext cx="37470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Scrum Master facilitates the scrum process and holds time-boxed iterative </a:t>
            </a:r>
            <a:r>
              <a:rPr lang="en"/>
              <a:t>development periods called sprints</a:t>
            </a:r>
            <a:r>
              <a:rPr lang="en"/>
              <a:t>. </a:t>
            </a:r>
            <a:r>
              <a:rPr lang="en"/>
              <a:t>(Rehkopf, M. 2025)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Holds daily scrum meetings, as well as sprint planning, review and retrospective meetings before and after each sprint.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Administrates the Organizational Tools such as Microsoft Azure Boards.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Ensures communication is constantly ongoing throughout the team.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5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Tester</a:t>
            </a:r>
            <a:endParaRPr/>
          </a:p>
        </p:txBody>
      </p:sp>
      <p:pic>
        <p:nvPicPr>
          <p:cNvPr descr="Software developers discussing about source code compiling discovers errors and asks the rest of the team for explanations (Provided by Getty Images)" id="694" name="Google Shape;694;p8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6875" r="26875" t="0"/>
          <a:stretch/>
        </p:blipFill>
        <p:spPr>
          <a:xfrm>
            <a:off x="5055500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695" name="Google Shape;695;p85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Creates test cases to ensure the product meets a specific expectation of quality.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Constantly works on testing, testing code as it is written, hand in hand with the developer.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Gives feedback to the developer and suggests changes when </a:t>
            </a:r>
            <a:r>
              <a:rPr lang="en"/>
              <a:t>necessary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6"/>
          <p:cNvSpPr txBox="1"/>
          <p:nvPr>
            <p:ph type="title"/>
          </p:nvPr>
        </p:nvSpPr>
        <p:spPr>
          <a:xfrm>
            <a:off x="4495000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</a:t>
            </a:r>
            <a:endParaRPr/>
          </a:p>
        </p:txBody>
      </p:sp>
      <p:pic>
        <p:nvPicPr>
          <p:cNvPr descr="Asian app developer analyzing compiling html code (Provided by Getty Images)" id="701" name="Google Shape;701;p8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599" r="22599" t="0"/>
          <a:stretch/>
        </p:blipFill>
        <p:spPr>
          <a:xfrm>
            <a:off x="234450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702" name="Google Shape;702;p86"/>
          <p:cNvSpPr txBox="1"/>
          <p:nvPr>
            <p:ph idx="1" type="body"/>
          </p:nvPr>
        </p:nvSpPr>
        <p:spPr>
          <a:xfrm>
            <a:off x="4495000" y="1966775"/>
            <a:ext cx="4187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Creates software applicable to the client’s expectations and meets a standard of quality to ensure the client is satisfied with the product. (</a:t>
            </a:r>
            <a:r>
              <a:rPr lang="en">
                <a:solidFill>
                  <a:srgbClr val="000000"/>
                </a:solidFill>
              </a:rPr>
              <a:t>Cobb, C. 2021)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Works together with the rest of the team to ensure the clients requirements and specifications are met.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Works in an iterative process that allows them to make changes whenever necessary.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7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Methodology</a:t>
            </a:r>
            <a:endParaRPr/>
          </a:p>
        </p:txBody>
      </p:sp>
      <p:pic>
        <p:nvPicPr>
          <p:cNvPr descr="Person typing on a computer (Provided by Getty Images)" id="708" name="Google Shape;708;p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00" r="16594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709" name="Google Shape;709;p87"/>
          <p:cNvSpPr txBox="1"/>
          <p:nvPr>
            <p:ph idx="1" type="body"/>
          </p:nvPr>
        </p:nvSpPr>
        <p:spPr>
          <a:xfrm>
            <a:off x="452575" y="1966775"/>
            <a:ext cx="43056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Methodology is commonly thought of as the traditional method of development. It involves a linear and sequential approach to project </a:t>
            </a:r>
            <a:r>
              <a:rPr lang="en"/>
              <a:t>management</a:t>
            </a:r>
            <a:r>
              <a:rPr lang="en"/>
              <a:t> that requires each phase of development to be completed in </a:t>
            </a:r>
            <a:r>
              <a:rPr lang="en"/>
              <a:t>its</a:t>
            </a:r>
            <a:r>
              <a:rPr lang="en"/>
              <a:t> entirety before moving onto the next. This means that it requires a lot of upfront planning as the entire phase of development must be known in advance for each phase.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8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Vs. Agile</a:t>
            </a:r>
            <a:endParaRPr/>
          </a:p>
        </p:txBody>
      </p:sp>
      <p:sp>
        <p:nvSpPr>
          <p:cNvPr id="715" name="Google Shape;715;p88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Pros:</a:t>
            </a:r>
            <a:endParaRPr/>
          </a:p>
        </p:txBody>
      </p:sp>
      <p:sp>
        <p:nvSpPr>
          <p:cNvPr id="716" name="Google Shape;716;p88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and adaptable, with being able to make changes at any time, with </a:t>
            </a:r>
            <a:r>
              <a:rPr lang="en"/>
              <a:t>iterative</a:t>
            </a:r>
            <a:r>
              <a:rPr lang="en"/>
              <a:t> and continuous development. </a:t>
            </a:r>
            <a:endParaRPr/>
          </a:p>
        </p:txBody>
      </p:sp>
      <p:sp>
        <p:nvSpPr>
          <p:cNvPr id="717" name="Google Shape;717;p88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Cons:</a:t>
            </a:r>
            <a:endParaRPr/>
          </a:p>
        </p:txBody>
      </p:sp>
      <p:sp>
        <p:nvSpPr>
          <p:cNvPr id="718" name="Google Shape;718;p88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Harder to predict, and more resource intensive. More prone to scope creep.</a:t>
            </a:r>
            <a:endParaRPr/>
          </a:p>
        </p:txBody>
      </p:sp>
      <p:sp>
        <p:nvSpPr>
          <p:cNvPr id="719" name="Google Shape;719;p88"/>
          <p:cNvSpPr txBox="1"/>
          <p:nvPr>
            <p:ph idx="5" type="subTitle"/>
          </p:nvPr>
        </p:nvSpPr>
        <p:spPr>
          <a:xfrm>
            <a:off x="3052450" y="348505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Cons</a:t>
            </a:r>
            <a:endParaRPr/>
          </a:p>
        </p:txBody>
      </p:sp>
      <p:sp>
        <p:nvSpPr>
          <p:cNvPr id="720" name="Google Shape;720;p88"/>
          <p:cNvSpPr txBox="1"/>
          <p:nvPr>
            <p:ph idx="6" type="body"/>
          </p:nvPr>
        </p:nvSpPr>
        <p:spPr>
          <a:xfrm>
            <a:off x="391625" y="3868350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more predictable timelines, and the scope of requirements is known from the start.</a:t>
            </a:r>
            <a:endParaRPr/>
          </a:p>
        </p:txBody>
      </p:sp>
      <p:sp>
        <p:nvSpPr>
          <p:cNvPr id="721" name="Google Shape;721;p88"/>
          <p:cNvSpPr txBox="1"/>
          <p:nvPr>
            <p:ph idx="5" type="subTitle"/>
          </p:nvPr>
        </p:nvSpPr>
        <p:spPr>
          <a:xfrm>
            <a:off x="467825" y="348505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Pros:</a:t>
            </a:r>
            <a:endParaRPr/>
          </a:p>
        </p:txBody>
      </p:sp>
      <p:sp>
        <p:nvSpPr>
          <p:cNvPr id="722" name="Google Shape;722;p88"/>
          <p:cNvSpPr txBox="1"/>
          <p:nvPr>
            <p:ph idx="6" type="body"/>
          </p:nvPr>
        </p:nvSpPr>
        <p:spPr>
          <a:xfrm>
            <a:off x="2976250" y="3868350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 less </a:t>
            </a:r>
            <a:r>
              <a:rPr lang="en"/>
              <a:t>flexibility</a:t>
            </a:r>
            <a:r>
              <a:rPr lang="en"/>
              <a:t>, and it becomes difficult to work on work from previous development phases.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9"/>
          <p:cNvSpPr txBox="1"/>
          <p:nvPr>
            <p:ph type="title"/>
          </p:nvPr>
        </p:nvSpPr>
        <p:spPr>
          <a:xfrm>
            <a:off x="452575" y="596800"/>
            <a:ext cx="8505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28" name="Google Shape;728;p89"/>
          <p:cNvSpPr txBox="1"/>
          <p:nvPr>
            <p:ph idx="1" type="body"/>
          </p:nvPr>
        </p:nvSpPr>
        <p:spPr>
          <a:xfrm>
            <a:off x="452575" y="1415650"/>
            <a:ext cx="82380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Laoyan, S. (2025, February 20). </a:t>
            </a:r>
            <a:r>
              <a:rPr i="1" lang="en">
                <a:solidFill>
                  <a:srgbClr val="000000"/>
                </a:solidFill>
              </a:rPr>
              <a:t>What is agile methodology? (a beginner’s guide) [2025] • asana</a:t>
            </a:r>
            <a:r>
              <a:rPr lang="en">
                <a:solidFill>
                  <a:srgbClr val="000000"/>
                </a:solidFill>
              </a:rPr>
              <a:t>. Asana. https://asana.com/resources/agile-methodology </a:t>
            </a:r>
            <a:endParaRPr>
              <a:solidFill>
                <a:srgbClr val="000000"/>
              </a:solidFill>
            </a:endParaRPr>
          </a:p>
          <a:p>
            <a:pPr indent="-400050" lvl="0" marL="4000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Hoffman, D. (2024, October 22). </a:t>
            </a:r>
            <a:r>
              <a:rPr i="1" lang="en">
                <a:solidFill>
                  <a:srgbClr val="000000"/>
                </a:solidFill>
              </a:rPr>
              <a:t>What is a product owner?: Definition from TechTarget</a:t>
            </a:r>
            <a:r>
              <a:rPr lang="en">
                <a:solidFill>
                  <a:srgbClr val="000000"/>
                </a:solidFill>
              </a:rPr>
              <a:t>. Search Software Quality. https://www.techtarget.com/searchsoftwarequality/definition/product-owner#:~:text=A%20product%20owner%20is%20a,to%20communicate%20and%20self%2Dorganize. </a:t>
            </a:r>
            <a:endParaRPr>
              <a:solidFill>
                <a:srgbClr val="000000"/>
              </a:solidFill>
            </a:endParaRPr>
          </a:p>
          <a:p>
            <a:pPr indent="-3556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Rehkopf, M. (2025). </a:t>
            </a:r>
            <a:r>
              <a:rPr i="1" lang="en">
                <a:solidFill>
                  <a:srgbClr val="000000"/>
                </a:solidFill>
              </a:rPr>
              <a:t>What is a scrum master? roles &amp; responsibilities</a:t>
            </a:r>
            <a:r>
              <a:rPr lang="en">
                <a:solidFill>
                  <a:srgbClr val="000000"/>
                </a:solidFill>
              </a:rPr>
              <a:t>. Atlassian. https://www.atlassian.com/agile/scrum/scrum-master </a:t>
            </a:r>
            <a:endParaRPr>
              <a:solidFill>
                <a:srgbClr val="000000"/>
              </a:solidFill>
            </a:endParaRPr>
          </a:p>
          <a:p>
            <a:pPr indent="-3556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Cobb, C. (2021, January 5). </a:t>
            </a:r>
            <a:r>
              <a:rPr i="1" lang="en">
                <a:solidFill>
                  <a:srgbClr val="000000"/>
                </a:solidFill>
              </a:rPr>
              <a:t>Agile Project Management training</a:t>
            </a:r>
            <a:r>
              <a:rPr lang="en">
                <a:solidFill>
                  <a:srgbClr val="000000"/>
                </a:solidFill>
              </a:rPr>
              <a:t>. Agile Project Management. https://managedagile.com/what-does-it-mean-to-be-an-agile-developer/ </a:t>
            </a:r>
            <a:endParaRPr>
              <a:solidFill>
                <a:srgbClr val="000000"/>
              </a:solidFill>
            </a:endParaRPr>
          </a:p>
          <a:p>
            <a:pPr indent="-3556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000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