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4" r:id="rId1"/>
  </p:sldMasterIdLst>
  <p:notesMasterIdLst>
    <p:notesMasterId r:id="rId14"/>
  </p:notesMasterIdLst>
  <p:sldIdLst>
    <p:sldId id="256" r:id="rId2"/>
    <p:sldId id="260" r:id="rId3"/>
    <p:sldId id="266" r:id="rId4"/>
    <p:sldId id="267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2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F82BF-8D04-1F41-8F92-A4444CA316EB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2C319-DD10-1043-BC50-2205D295E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64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 7 in </a:t>
            </a:r>
            <a:r>
              <a:rPr lang="en-US" dirty="0" err="1" smtClean="0"/>
              <a:t>MongoDB</a:t>
            </a:r>
            <a:r>
              <a:rPr lang="en-US" dirty="0" smtClean="0"/>
              <a:t> book.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2C319-DD10-1043-BC50-2205D295E0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400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https://www-</a:t>
            </a:r>
            <a:r>
              <a:rPr lang="en-US" dirty="0" err="1" smtClean="0"/>
              <a:t>conf.slac.stanford.edu</a:t>
            </a:r>
            <a:r>
              <a:rPr lang="en-US" dirty="0" smtClean="0"/>
              <a:t>/xldb10/docs/xldb4_wed1615_lightning_8_mongodb.pdf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2C319-DD10-1043-BC50-2205D295E0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15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From https://www-</a:t>
            </a:r>
            <a:r>
              <a:rPr lang="en-US" dirty="0" err="1" smtClean="0"/>
              <a:t>conf.slac.stanford.edu</a:t>
            </a:r>
            <a:r>
              <a:rPr lang="en-US" dirty="0" smtClean="0"/>
              <a:t>/xldb10/docs/xldb4_wed1615_lightning_8_mongodb.pdf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2C319-DD10-1043-BC50-2205D295E0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74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createCollection</a:t>
            </a:r>
            <a:r>
              <a:rPr lang="en-US" baseline="0" dirty="0" smtClean="0"/>
              <a:t> is </a:t>
            </a:r>
            <a:r>
              <a:rPr lang="en-US" dirty="0" smtClean="0"/>
              <a:t>from http://</a:t>
            </a:r>
            <a:r>
              <a:rPr lang="en-US" dirty="0" err="1" smtClean="0"/>
              <a:t>www.tutorialspoint.com</a:t>
            </a:r>
            <a:r>
              <a:rPr lang="en-US" dirty="0" smtClean="0"/>
              <a:t>/</a:t>
            </a:r>
            <a:r>
              <a:rPr lang="en-US" dirty="0" err="1" smtClean="0"/>
              <a:t>mongodb</a:t>
            </a:r>
            <a:r>
              <a:rPr lang="en-US" dirty="0" smtClean="0"/>
              <a:t>/</a:t>
            </a:r>
            <a:r>
              <a:rPr lang="en-US" dirty="0" err="1" smtClean="0"/>
              <a:t>mongodb_create_collection.htm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2C319-DD10-1043-BC50-2205D295E0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85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pp</a:t>
            </a:r>
            <a:r>
              <a:rPr lang="en-US" dirty="0" smtClean="0"/>
              <a:t> 14-16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2C319-DD10-1043-BC50-2205D295E0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8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pp</a:t>
            </a:r>
            <a:r>
              <a:rPr lang="en-US" dirty="0" smtClean="0"/>
              <a:t> 19 - 21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2C319-DD10-1043-BC50-2205D295E0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05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Pp</a:t>
            </a:r>
            <a:r>
              <a:rPr lang="en-US" dirty="0" smtClean="0"/>
              <a:t> 22 - 28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2C319-DD10-1043-BC50-2205D295E0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35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300719" y="63246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6705600" y="63517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9463" y="3540675"/>
            <a:ext cx="7583487" cy="1752600"/>
          </a:xfrm>
        </p:spPr>
        <p:txBody>
          <a:bodyPr/>
          <a:lstStyle/>
          <a:p>
            <a:r>
              <a:rPr lang="en-US" dirty="0" smtClean="0"/>
              <a:t>Week 1, Day 2</a:t>
            </a:r>
          </a:p>
          <a:p>
            <a:r>
              <a:rPr lang="en-US" dirty="0" smtClean="0"/>
              <a:t>Steve Chenoweth</a:t>
            </a:r>
          </a:p>
          <a:p>
            <a:r>
              <a:rPr lang="en-US" dirty="0" smtClean="0"/>
              <a:t>CSSE </a:t>
            </a:r>
            <a:r>
              <a:rPr lang="en-US" dirty="0" err="1" smtClean="0"/>
              <a:t>Dept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22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All the JSON types, plus a few more:</a:t>
            </a:r>
          </a:p>
          <a:p>
            <a:pPr lvl="1"/>
            <a:r>
              <a:rPr lang="en-US" dirty="0" smtClean="0"/>
              <a:t>Null</a:t>
            </a:r>
          </a:p>
          <a:p>
            <a:pPr lvl="1"/>
            <a:r>
              <a:rPr lang="en-US" dirty="0" smtClean="0"/>
              <a:t>Boolean</a:t>
            </a:r>
          </a:p>
          <a:p>
            <a:pPr lvl="1"/>
            <a:r>
              <a:rPr lang="en-US" dirty="0" smtClean="0"/>
              <a:t>Number (floating or integer)</a:t>
            </a:r>
          </a:p>
          <a:p>
            <a:pPr lvl="1"/>
            <a:r>
              <a:rPr lang="en-US" dirty="0" smtClean="0"/>
              <a:t>String</a:t>
            </a:r>
          </a:p>
          <a:p>
            <a:pPr lvl="1"/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Regular expression</a:t>
            </a:r>
          </a:p>
          <a:p>
            <a:pPr lvl="1"/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Embedded document</a:t>
            </a:r>
          </a:p>
          <a:p>
            <a:pPr lvl="1"/>
            <a:r>
              <a:rPr lang="en-US" dirty="0" smtClean="0"/>
              <a:t>Object id – every document has a 12-byte “_id” key.</a:t>
            </a:r>
          </a:p>
          <a:p>
            <a:pPr lvl="2"/>
            <a:r>
              <a:rPr lang="en-US" dirty="0" smtClean="0"/>
              <a:t>Unique within a collection.</a:t>
            </a:r>
          </a:p>
          <a:p>
            <a:pPr lvl="1"/>
            <a:r>
              <a:rPr lang="en-US" dirty="0" smtClean="0"/>
              <a:t>Binary data</a:t>
            </a:r>
          </a:p>
          <a:p>
            <a:pPr lvl="1"/>
            <a:r>
              <a:rPr lang="en-US" dirty="0" smtClean="0"/>
              <a:t>Code (arbitrary JavaScript)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045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</a:p>
          <a:p>
            <a:pPr lvl="1"/>
            <a:r>
              <a:rPr lang="en-US" dirty="0" smtClean="0"/>
              <a:t>{“things” : [“pie”, 3.14])</a:t>
            </a:r>
            <a:endParaRPr lang="en-US" dirty="0"/>
          </a:p>
          <a:p>
            <a:r>
              <a:rPr lang="en-US" dirty="0" smtClean="0"/>
              <a:t>Embedded documents – see slide 4</a:t>
            </a:r>
          </a:p>
          <a:p>
            <a:r>
              <a:rPr lang="en-US" dirty="0" err="1" smtClean="0"/>
              <a:t>ObjectIds</a:t>
            </a:r>
            <a:endParaRPr lang="en-US" dirty="0" smtClean="0"/>
          </a:p>
          <a:p>
            <a:pPr lvl="1"/>
            <a:r>
              <a:rPr lang="en-US" dirty="0" smtClean="0"/>
              <a:t>Created by the machine. The 12 bytes are:</a:t>
            </a:r>
          </a:p>
          <a:p>
            <a:pPr lvl="2"/>
            <a:r>
              <a:rPr lang="en-US" dirty="0" smtClean="0"/>
              <a:t> 0  1  2  3   |  4  5  6   | 7 8 | 9 10 11</a:t>
            </a:r>
          </a:p>
          <a:p>
            <a:pPr lvl="2"/>
            <a:r>
              <a:rPr lang="en-US" dirty="0" smtClean="0"/>
              <a:t>Timestamp Machine  PID    Increment</a:t>
            </a:r>
          </a:p>
          <a:p>
            <a:pPr lvl="2"/>
            <a:r>
              <a:rPr lang="en-US" dirty="0" smtClean="0"/>
              <a:t>Created client-side with a document.</a:t>
            </a:r>
          </a:p>
          <a:p>
            <a:pPr lvl="2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21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the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Can connect to other </a:t>
            </a:r>
            <a:r>
              <a:rPr lang="en-US" dirty="0" err="1" smtClean="0"/>
              <a:t>mongod’s</a:t>
            </a:r>
            <a:endParaRPr lang="en-US" dirty="0" smtClean="0"/>
          </a:p>
          <a:p>
            <a:r>
              <a:rPr lang="en-US" dirty="0" smtClean="0"/>
              <a:t>Help – includes typing functions to see how they work. (JavaScript)</a:t>
            </a:r>
          </a:p>
          <a:p>
            <a:r>
              <a:rPr lang="en-US" dirty="0" smtClean="0"/>
              <a:t>Can pass .</a:t>
            </a:r>
            <a:r>
              <a:rPr lang="en-US" dirty="0" err="1" smtClean="0"/>
              <a:t>js</a:t>
            </a:r>
            <a:r>
              <a:rPr lang="en-US" dirty="0" smtClean="0"/>
              <a:t> scripts to the shell.</a:t>
            </a:r>
          </a:p>
          <a:p>
            <a:r>
              <a:rPr lang="en-US" dirty="0" smtClean="0"/>
              <a:t>Shortcuts built-in, like:</a:t>
            </a:r>
          </a:p>
          <a:p>
            <a:pPr lvl="1"/>
            <a:r>
              <a:rPr lang="en-US" dirty="0" smtClean="0"/>
              <a:t>show collections  - for</a:t>
            </a:r>
          </a:p>
          <a:p>
            <a:pPr lvl="1"/>
            <a:r>
              <a:rPr lang="en-US" dirty="0" err="1" smtClean="0"/>
              <a:t>db.getCollectionNames</a:t>
            </a:r>
            <a:r>
              <a:rPr lang="en-US" dirty="0" smtClean="0"/>
              <a:t>()</a:t>
            </a:r>
          </a:p>
          <a:p>
            <a:r>
              <a:rPr lang="en-US" dirty="0" smtClean="0"/>
              <a:t>Startup file –    .</a:t>
            </a:r>
            <a:r>
              <a:rPr lang="en-US" dirty="0" err="1" smtClean="0"/>
              <a:t>mongorc.js</a:t>
            </a:r>
            <a:endParaRPr lang="en-US" dirty="0" smtClean="0"/>
          </a:p>
          <a:p>
            <a:r>
              <a:rPr lang="en-US" dirty="0" smtClean="0"/>
              <a:t>Customized prompts</a:t>
            </a:r>
          </a:p>
          <a:p>
            <a:r>
              <a:rPr lang="en-US" dirty="0" smtClean="0"/>
              <a:t>Can only edit current line!</a:t>
            </a:r>
          </a:p>
          <a:p>
            <a:pPr lvl="1"/>
            <a:r>
              <a:rPr lang="en-US" dirty="0" smtClean="0"/>
              <a:t>For more complex entries – use an editor.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8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Documents instead of SQL Rows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{ “greeting” : “Hello world”}</a:t>
            </a:r>
          </a:p>
          <a:p>
            <a:r>
              <a:rPr lang="en-US" dirty="0" smtClean="0"/>
              <a:t>An ordered set of keys with values.</a:t>
            </a:r>
          </a:p>
          <a:p>
            <a:pPr lvl="1"/>
            <a:r>
              <a:rPr lang="en-US" dirty="0" smtClean="0"/>
              <a:t>Thus, fits in with how </a:t>
            </a:r>
            <a:r>
              <a:rPr lang="en-US" dirty="0" err="1" smtClean="0"/>
              <a:t>Hadoop</a:t>
            </a:r>
            <a:r>
              <a:rPr lang="en-US" dirty="0" smtClean="0"/>
              <a:t> works, for example!</a:t>
            </a:r>
          </a:p>
          <a:p>
            <a:r>
              <a:rPr lang="en-US" dirty="0" smtClean="0"/>
              <a:t>Most documents have multiple keys &amp; values:</a:t>
            </a:r>
          </a:p>
          <a:p>
            <a:pPr lvl="1"/>
            <a:r>
              <a:rPr lang="en-US" dirty="0"/>
              <a:t>{ “greeting” : “Hello world</a:t>
            </a:r>
            <a:r>
              <a:rPr lang="en-US" dirty="0" smtClean="0"/>
              <a:t>”, “foo” : 3}</a:t>
            </a:r>
            <a:endParaRPr lang="en-US" dirty="0"/>
          </a:p>
          <a:p>
            <a:pPr lvl="1"/>
            <a:r>
              <a:rPr lang="en-US" dirty="0" smtClean="0"/>
              <a:t>The “values” can be lots of different types!</a:t>
            </a:r>
          </a:p>
          <a:p>
            <a:pPr lvl="1"/>
            <a:r>
              <a:rPr lang="en-US" dirty="0" smtClean="0"/>
              <a:t>But the keys are strings!</a:t>
            </a:r>
          </a:p>
          <a:p>
            <a:pPr lvl="1"/>
            <a:r>
              <a:rPr lang="en-US" dirty="0" smtClean="0"/>
              <a:t>With a few restrictions (see p 8)</a:t>
            </a:r>
          </a:p>
          <a:p>
            <a:pPr lvl="1"/>
            <a:r>
              <a:rPr lang="en-US" dirty="0" err="1" smtClean="0"/>
              <a:t>MongoDB</a:t>
            </a:r>
            <a:r>
              <a:rPr lang="en-US" dirty="0" smtClean="0"/>
              <a:t> is type and case sensitive.</a:t>
            </a:r>
          </a:p>
          <a:p>
            <a:pPr lvl="1"/>
            <a:r>
              <a:rPr lang="en-US" dirty="0" smtClean="0"/>
              <a:t>Can’t duplicate keys in a single document.</a:t>
            </a:r>
          </a:p>
          <a:p>
            <a:pPr lvl="1"/>
            <a:r>
              <a:rPr lang="en-US" dirty="0" smtClean="0"/>
              <a:t>The ordering is important.</a:t>
            </a:r>
          </a:p>
          <a:p>
            <a:r>
              <a:rPr lang="en-US" dirty="0" smtClean="0"/>
              <a:t>This is “BSON”, like “JSON”.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5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" y="0"/>
            <a:ext cx="89575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0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286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93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Collections instead of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 a dynamic schema.</a:t>
            </a:r>
          </a:p>
          <a:p>
            <a:pPr lvl="1"/>
            <a:r>
              <a:rPr lang="en-US" dirty="0" smtClean="0"/>
              <a:t>Different kinds of documents can go in a single collection.</a:t>
            </a:r>
          </a:p>
          <a:p>
            <a:pPr lvl="1"/>
            <a:r>
              <a:rPr lang="en-US" dirty="0" smtClean="0"/>
              <a:t>So why have multiple collections?  (See p 9.)</a:t>
            </a:r>
          </a:p>
          <a:p>
            <a:pPr lvl="1"/>
            <a:r>
              <a:rPr lang="en-US" dirty="0" smtClean="0"/>
              <a:t>The name of a collection is also a valid string.</a:t>
            </a:r>
          </a:p>
          <a:p>
            <a:pPr lvl="1"/>
            <a:r>
              <a:rPr lang="en-US" dirty="0" smtClean="0"/>
              <a:t>You can make </a:t>
            </a:r>
            <a:r>
              <a:rPr lang="en-US" dirty="0" err="1" smtClean="0"/>
              <a:t>subcollections</a:t>
            </a:r>
            <a:r>
              <a:rPr lang="en-US" dirty="0" smtClean="0"/>
              <a:t>, like:</a:t>
            </a:r>
          </a:p>
          <a:p>
            <a:pPr lvl="2"/>
            <a:r>
              <a:rPr lang="en-US" dirty="0" err="1" smtClean="0"/>
              <a:t>blog.post</a:t>
            </a:r>
            <a:endParaRPr lang="en-US" dirty="0" smtClean="0"/>
          </a:p>
          <a:p>
            <a:pPr lvl="2"/>
            <a:r>
              <a:rPr lang="en-US" dirty="0" smtClean="0"/>
              <a:t>But to </a:t>
            </a:r>
            <a:r>
              <a:rPr lang="en-US" dirty="0" err="1" smtClean="0"/>
              <a:t>MongoDB</a:t>
            </a:r>
            <a:r>
              <a:rPr lang="en-US" dirty="0" smtClean="0"/>
              <a:t>, these are all separate collections.</a:t>
            </a:r>
          </a:p>
          <a:p>
            <a:pPr lvl="1"/>
            <a:r>
              <a:rPr lang="en-US" dirty="0" smtClean="0"/>
              <a:t>To create a new collection, do something like:</a:t>
            </a:r>
          </a:p>
          <a:p>
            <a:pPr lvl="2"/>
            <a:r>
              <a:rPr lang="en-US" dirty="0" smtClean="0"/>
              <a:t>&gt; </a:t>
            </a:r>
            <a:r>
              <a:rPr lang="en-US" dirty="0" err="1"/>
              <a:t>db.createCollection</a:t>
            </a:r>
            <a:r>
              <a:rPr lang="en-US" dirty="0"/>
              <a:t>("</a:t>
            </a:r>
            <a:r>
              <a:rPr lang="en-US" dirty="0" err="1"/>
              <a:t>mycollection</a:t>
            </a:r>
            <a:r>
              <a:rPr lang="en-US" dirty="0"/>
              <a:t>")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84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Like in relational systems, </a:t>
            </a:r>
          </a:p>
          <a:p>
            <a:pPr lvl="1"/>
            <a:r>
              <a:rPr lang="en-US" dirty="0" smtClean="0"/>
              <a:t>A single instance of a DBMS can have many DB’s in it.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 databases also have string names.</a:t>
            </a:r>
          </a:p>
          <a:p>
            <a:pPr lvl="1"/>
            <a:r>
              <a:rPr lang="en-US" dirty="0" smtClean="0"/>
              <a:t>And a max of 64 bytes long.</a:t>
            </a:r>
          </a:p>
          <a:p>
            <a:r>
              <a:rPr lang="en-US" dirty="0" smtClean="0"/>
              <a:t>Databases also are used to save system stuff:</a:t>
            </a:r>
          </a:p>
          <a:p>
            <a:pPr lvl="1"/>
            <a:r>
              <a:rPr lang="en-US" dirty="0" smtClean="0"/>
              <a:t>admin is the “root” database.</a:t>
            </a:r>
          </a:p>
          <a:p>
            <a:pPr lvl="1"/>
            <a:r>
              <a:rPr lang="en-US" dirty="0" smtClean="0"/>
              <a:t>local puts things on a single server.</a:t>
            </a:r>
          </a:p>
          <a:p>
            <a:pPr lvl="1"/>
            <a:r>
              <a:rPr lang="en-US" dirty="0" err="1" smtClean="0"/>
              <a:t>config</a:t>
            </a:r>
            <a:r>
              <a:rPr lang="en-US" dirty="0" smtClean="0"/>
              <a:t> saves info about “shards” in a shared server setup.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&amp; startup </a:t>
            </a:r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</a:t>
            </a:r>
            <a:r>
              <a:rPr lang="en-US" dirty="0" err="1" smtClean="0"/>
              <a:t>p</a:t>
            </a:r>
            <a:r>
              <a:rPr lang="en-US" dirty="0" smtClean="0"/>
              <a:t> 11-12</a:t>
            </a:r>
          </a:p>
          <a:p>
            <a:r>
              <a:rPr lang="en-US" dirty="0" smtClean="0"/>
              <a:t>Widely considered to be “easy”.</a:t>
            </a:r>
          </a:p>
          <a:p>
            <a:r>
              <a:rPr lang="en-US" dirty="0" smtClean="0"/>
              <a:t>Comes with a shell (p 13):</a:t>
            </a:r>
          </a:p>
          <a:p>
            <a:r>
              <a:rPr lang="en-US" dirty="0" smtClean="0"/>
              <a:t>After starting </a:t>
            </a:r>
            <a:r>
              <a:rPr lang="en-US" dirty="0" err="1" smtClean="0"/>
              <a:t>mongoDB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$ mongo</a:t>
            </a:r>
          </a:p>
          <a:p>
            <a:pPr lvl="1"/>
            <a:r>
              <a:rPr lang="en-US" dirty="0" smtClean="0"/>
              <a:t>…</a:t>
            </a:r>
          </a:p>
          <a:p>
            <a:pPr lvl="1"/>
            <a:r>
              <a:rPr lang="en-US" dirty="0"/>
              <a:t>&gt;</a:t>
            </a:r>
            <a:endParaRPr lang="en-US" dirty="0" smtClean="0"/>
          </a:p>
          <a:p>
            <a:r>
              <a:rPr lang="en-US" dirty="0" smtClean="0"/>
              <a:t>It’s a </a:t>
            </a:r>
            <a:r>
              <a:rPr lang="en-US" dirty="0" err="1" smtClean="0"/>
              <a:t>javascript</a:t>
            </a:r>
            <a:r>
              <a:rPr lang="en-US" dirty="0" smtClean="0"/>
              <a:t> interpreter.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Typical shell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Pick your </a:t>
            </a:r>
            <a:r>
              <a:rPr lang="en-US" dirty="0" err="1" smtClean="0"/>
              <a:t>db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&gt; use </a:t>
            </a:r>
            <a:r>
              <a:rPr lang="en-US" dirty="0" err="1" smtClean="0"/>
              <a:t>foobar</a:t>
            </a:r>
            <a:endParaRPr lang="en-US" dirty="0" smtClean="0"/>
          </a:p>
          <a:p>
            <a:r>
              <a:rPr lang="en-US" dirty="0" smtClean="0"/>
              <a:t>Pick your collection:</a:t>
            </a:r>
          </a:p>
          <a:p>
            <a:pPr lvl="1"/>
            <a:r>
              <a:rPr lang="en-US" dirty="0" smtClean="0"/>
              <a:t>&gt; </a:t>
            </a:r>
            <a:r>
              <a:rPr lang="en-US" dirty="0" err="1" smtClean="0"/>
              <a:t>db.baz</a:t>
            </a:r>
            <a:endParaRPr lang="en-US" dirty="0" smtClean="0"/>
          </a:p>
          <a:p>
            <a:r>
              <a:rPr lang="en-US" dirty="0" smtClean="0"/>
              <a:t>Do something to it, like CRUD:</a:t>
            </a:r>
          </a:p>
          <a:p>
            <a:pPr lvl="1"/>
            <a:r>
              <a:rPr lang="en-US" dirty="0" smtClean="0"/>
              <a:t>&gt; post = {“title” : “My Blog Post”,</a:t>
            </a:r>
          </a:p>
          <a:p>
            <a:pPr lvl="1"/>
            <a:r>
              <a:rPr lang="en-US" dirty="0" smtClean="0"/>
              <a:t>… “content” : “Here’s my blog post”,</a:t>
            </a:r>
          </a:p>
          <a:p>
            <a:pPr lvl="1"/>
            <a:r>
              <a:rPr lang="en-US" dirty="0" smtClean="0"/>
              <a:t>… “date” : new Date()}</a:t>
            </a:r>
          </a:p>
          <a:p>
            <a:pPr marL="411480" lvl="1" indent="0">
              <a:buNone/>
            </a:pPr>
            <a:r>
              <a:rPr lang="en-US" dirty="0" smtClean="0"/>
              <a:t>- at which point the shell repeats the data, filling in the date -</a:t>
            </a:r>
          </a:p>
          <a:p>
            <a:pPr lvl="1"/>
            <a:r>
              <a:rPr lang="en-US" dirty="0" smtClean="0"/>
              <a:t>Then, to insert it,</a:t>
            </a:r>
          </a:p>
          <a:p>
            <a:pPr lvl="1"/>
            <a:r>
              <a:rPr lang="en-US" dirty="0" smtClean="0"/>
              <a:t>&gt; </a:t>
            </a:r>
            <a:r>
              <a:rPr lang="en-US" dirty="0" err="1" smtClean="0"/>
              <a:t>db.blog.insert</a:t>
            </a:r>
            <a:r>
              <a:rPr lang="en-US" dirty="0" smtClean="0"/>
              <a:t>(post)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typical CRUD 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&gt; </a:t>
            </a:r>
            <a:r>
              <a:rPr lang="en-US" dirty="0" err="1" smtClean="0"/>
              <a:t>db.blog.find</a:t>
            </a:r>
            <a:r>
              <a:rPr lang="en-US" dirty="0" smtClean="0"/>
              <a:t>()  or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db.blog.find</a:t>
            </a:r>
            <a:r>
              <a:rPr lang="en-US" dirty="0" smtClean="0"/>
              <a:t>(query)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db.blog.findOne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db.blog.remove</a:t>
            </a:r>
            <a:r>
              <a:rPr lang="en-US" dirty="0" smtClean="0"/>
              <a:t>({title : “My Blog Post”})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post.comments</a:t>
            </a:r>
            <a:r>
              <a:rPr lang="en-US" dirty="0" smtClean="0"/>
              <a:t> = []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db.blog.update</a:t>
            </a:r>
            <a:r>
              <a:rPr lang="en-US" dirty="0" smtClean="0"/>
              <a:t>({title : “My Blog Post”}, post)</a:t>
            </a:r>
          </a:p>
          <a:p>
            <a:pPr lvl="1"/>
            <a:r>
              <a:rPr lang="en-US" dirty="0" smtClean="0"/>
              <a:t>Adds a key for “comments” to this document.</a:t>
            </a:r>
          </a:p>
          <a:p>
            <a:pPr lvl="1"/>
            <a:endParaRPr lang="en-US" dirty="0"/>
          </a:p>
          <a:p>
            <a:r>
              <a:rPr lang="en-US" dirty="0" smtClean="0"/>
              <a:t>Lots more on this in </a:t>
            </a:r>
            <a:r>
              <a:rPr lang="en-US" dirty="0" err="1" smtClean="0"/>
              <a:t>Ch</a:t>
            </a:r>
            <a:r>
              <a:rPr lang="en-US" dirty="0" smtClean="0"/>
              <a:t> 3.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76750" y="2317750"/>
            <a:ext cx="3004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More on querying in </a:t>
            </a:r>
            <a:r>
              <a:rPr lang="en-US" dirty="0" err="1" smtClean="0"/>
              <a:t>Ch</a:t>
            </a:r>
            <a:r>
              <a:rPr lang="en-US" dirty="0" smtClean="0"/>
              <a:t>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9571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726</TotalTime>
  <Words>659</Words>
  <Application>Microsoft Office PowerPoint</Application>
  <PresentationFormat>On-screen Show (4:3)</PresentationFormat>
  <Paragraphs>117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 Antiqua</vt:lpstr>
      <vt:lpstr>Calibri</vt:lpstr>
      <vt:lpstr>Century Gothic</vt:lpstr>
      <vt:lpstr>Apothecary</vt:lpstr>
      <vt:lpstr>  MongoDB</vt:lpstr>
      <vt:lpstr>Documents instead of SQL Rows</vt:lpstr>
      <vt:lpstr>PowerPoint Presentation</vt:lpstr>
      <vt:lpstr>PowerPoint Presentation</vt:lpstr>
      <vt:lpstr>Collections instead of tables</vt:lpstr>
      <vt:lpstr>Databases</vt:lpstr>
      <vt:lpstr>How to get &amp; startup mongodb</vt:lpstr>
      <vt:lpstr>Typical shell use</vt:lpstr>
      <vt:lpstr>More typical CRUD ops</vt:lpstr>
      <vt:lpstr>Basic data types</vt:lpstr>
      <vt:lpstr>Examples</vt:lpstr>
      <vt:lpstr>More on the shell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533 – Database Systems</dc:title>
  <dc:creator>Steve Chenoweth</dc:creator>
  <cp:lastModifiedBy>pariweshg@gmail.com</cp:lastModifiedBy>
  <cp:revision>34</cp:revision>
  <dcterms:created xsi:type="dcterms:W3CDTF">2015-03-05T12:55:19Z</dcterms:created>
  <dcterms:modified xsi:type="dcterms:W3CDTF">2025-09-22T03:22:54Z</dcterms:modified>
</cp:coreProperties>
</file>