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85" r:id="rId3"/>
    <p:sldId id="261" r:id="rId4"/>
    <p:sldId id="259" r:id="rId5"/>
    <p:sldId id="265" r:id="rId6"/>
    <p:sldId id="266" r:id="rId7"/>
    <p:sldId id="279" r:id="rId8"/>
    <p:sldId id="262" r:id="rId9"/>
    <p:sldId id="280" r:id="rId10"/>
    <p:sldId id="281" r:id="rId11"/>
    <p:sldId id="282" r:id="rId12"/>
    <p:sldId id="273" r:id="rId13"/>
    <p:sldId id="284" r:id="rId14"/>
    <p:sldId id="264" r:id="rId15"/>
    <p:sldId id="286" r:id="rId16"/>
    <p:sldId id="287" r:id="rId17"/>
    <p:sldId id="270" r:id="rId18"/>
  </p:sldIdLst>
  <p:sldSz cx="9144000" cy="5143500" type="screen16x9"/>
  <p:notesSz cx="6858000" cy="9144000"/>
  <p:embeddedFontLst>
    <p:embeddedFont>
      <p:font typeface="Arvo" panose="02000000000000000000" pitchFamily="2" charset="77"/>
      <p:regular r:id="rId20"/>
      <p:bold r:id="rId21"/>
      <p:italic r:id="rId22"/>
      <p:boldItalic r:id="rId23"/>
    </p:embeddedFont>
    <p:embeddedFont>
      <p:font typeface="Bodoni" pitchFamily="2" charset="0"/>
      <p:regular r:id="rId24"/>
      <p:bold r:id="rId25"/>
      <p:italic r:id="rId26"/>
    </p:embeddedFont>
    <p:embeddedFont>
      <p:font typeface="Ubuntu" panose="020B0504030602030204" pitchFamily="34" charset="0"/>
      <p:regular r:id="rId27"/>
      <p:bold r:id="rId28"/>
      <p:italic r:id="rId29"/>
      <p:boldItalic r:id="rId30"/>
    </p:embeddedFont>
    <p:embeddedFont>
      <p:font typeface="Ubuntu Light" panose="020B0304030602030204" pitchFamily="34" charset="0"/>
      <p:regular r:id="rId31"/>
      <p:bold r:id="rId32"/>
      <p:italic r:id="rId33"/>
      <p:boldItalic r:id="rId34"/>
    </p:embeddedFont>
    <p:embeddedFont>
      <p:font typeface="Ubuntu Medium" panose="020B0604030602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8AF84F-6049-45E1-9AFE-D11C8EFD4743}">
  <a:tblStyle styleId="{798AF84F-6049-45E1-9AFE-D11C8EFD47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593"/>
  </p:normalViewPr>
  <p:slideViewPr>
    <p:cSldViewPr snapToGrid="0">
      <p:cViewPr varScale="1">
        <p:scale>
          <a:sx n="156" d="100"/>
          <a:sy n="156" d="100"/>
        </p:scale>
        <p:origin x="304" y="16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40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442eb61d9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442eb61d9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714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2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88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4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30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7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55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27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37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2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43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02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1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8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53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283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25969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434343"/>
                </a:solidFill>
              </a:rPr>
              <a:t>S</a:t>
            </a:r>
            <a:r>
              <a:rPr lang="es" dirty="0">
                <a:solidFill>
                  <a:srgbClr val="434343"/>
                </a:solidFill>
              </a:rPr>
              <a:t>ynchronous approach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COMMUNICATION WITH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rgbClr val="666666"/>
                </a:solidFill>
              </a:rPr>
              <a:t>What is gRPC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6232D8-6326-C547-A237-476365A9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00" y="1985065"/>
            <a:ext cx="6083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>
            <a:spLocks noGrp="1"/>
          </p:cNvSpPr>
          <p:nvPr>
            <p:ph type="title" idx="4"/>
          </p:nvPr>
        </p:nvSpPr>
        <p:spPr>
          <a:xfrm>
            <a:off x="-466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</a:rPr>
              <a:t>Benifits &amp; Drawbacks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754" name="Google Shape;754;p53"/>
          <p:cNvGrpSpPr/>
          <p:nvPr/>
        </p:nvGrpSpPr>
        <p:grpSpPr>
          <a:xfrm>
            <a:off x="2253223" y="1471563"/>
            <a:ext cx="4559847" cy="819916"/>
            <a:chOff x="2253223" y="1471563"/>
            <a:chExt cx="4559847" cy="819916"/>
          </a:xfrm>
        </p:grpSpPr>
        <p:grpSp>
          <p:nvGrpSpPr>
            <p:cNvPr id="755" name="Google Shape;755;p53"/>
            <p:cNvGrpSpPr/>
            <p:nvPr/>
          </p:nvGrpSpPr>
          <p:grpSpPr>
            <a:xfrm>
              <a:off x="5993170" y="1471563"/>
              <a:ext cx="819900" cy="819900"/>
              <a:chOff x="6034070" y="1612738"/>
              <a:chExt cx="819900" cy="819900"/>
            </a:xfrm>
          </p:grpSpPr>
          <p:sp>
            <p:nvSpPr>
              <p:cNvPr id="756" name="Google Shape;756;p53"/>
              <p:cNvSpPr/>
              <p:nvPr/>
            </p:nvSpPr>
            <p:spPr>
              <a:xfrm>
                <a:off x="6034070" y="1612738"/>
                <a:ext cx="819900" cy="819900"/>
              </a:xfrm>
              <a:prstGeom prst="ellipse">
                <a:avLst/>
              </a:prstGeom>
              <a:solidFill>
                <a:srgbClr val="81ECEC"/>
              </a:solidFill>
              <a:ln w="38100" cap="flat" cmpd="sng">
                <a:solidFill>
                  <a:srgbClr val="81EC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53"/>
              <p:cNvGrpSpPr/>
              <p:nvPr/>
            </p:nvGrpSpPr>
            <p:grpSpPr>
              <a:xfrm>
                <a:off x="6192102" y="1775130"/>
                <a:ext cx="498945" cy="495441"/>
                <a:chOff x="-63250675" y="3744075"/>
                <a:chExt cx="320350" cy="318100"/>
              </a:xfrm>
            </p:grpSpPr>
            <p:sp>
              <p:nvSpPr>
                <p:cNvPr id="758" name="Google Shape;758;p53"/>
                <p:cNvSpPr/>
                <p:nvPr/>
              </p:nvSpPr>
              <p:spPr>
                <a:xfrm>
                  <a:off x="-63126250" y="3744075"/>
                  <a:ext cx="195925" cy="19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7" h="7715" extrusionOk="0">
                      <a:moveTo>
                        <a:pt x="6020" y="0"/>
                      </a:moveTo>
                      <a:cubicBezTo>
                        <a:pt x="5921" y="0"/>
                        <a:pt x="5820" y="37"/>
                        <a:pt x="5735" y="122"/>
                      </a:cubicBezTo>
                      <a:lnTo>
                        <a:pt x="4097" y="1760"/>
                      </a:lnTo>
                      <a:cubicBezTo>
                        <a:pt x="4034" y="1854"/>
                        <a:pt x="3971" y="1917"/>
                        <a:pt x="3971" y="2012"/>
                      </a:cubicBezTo>
                      <a:lnTo>
                        <a:pt x="3782" y="3304"/>
                      </a:lnTo>
                      <a:lnTo>
                        <a:pt x="1734" y="5351"/>
                      </a:lnTo>
                      <a:cubicBezTo>
                        <a:pt x="1576" y="5288"/>
                        <a:pt x="1387" y="5225"/>
                        <a:pt x="1230" y="5225"/>
                      </a:cubicBezTo>
                      <a:cubicBezTo>
                        <a:pt x="537" y="5225"/>
                        <a:pt x="1" y="5793"/>
                        <a:pt x="1" y="6486"/>
                      </a:cubicBezTo>
                      <a:cubicBezTo>
                        <a:pt x="1" y="7210"/>
                        <a:pt x="537" y="7714"/>
                        <a:pt x="1230" y="7714"/>
                      </a:cubicBezTo>
                      <a:cubicBezTo>
                        <a:pt x="1891" y="7714"/>
                        <a:pt x="2458" y="7179"/>
                        <a:pt x="2458" y="6486"/>
                      </a:cubicBezTo>
                      <a:cubicBezTo>
                        <a:pt x="2458" y="6297"/>
                        <a:pt x="2395" y="6139"/>
                        <a:pt x="2332" y="5982"/>
                      </a:cubicBezTo>
                      <a:lnTo>
                        <a:pt x="4380" y="3934"/>
                      </a:lnTo>
                      <a:lnTo>
                        <a:pt x="5672" y="3745"/>
                      </a:lnTo>
                      <a:cubicBezTo>
                        <a:pt x="5735" y="3745"/>
                        <a:pt x="5829" y="3713"/>
                        <a:pt x="5924" y="3619"/>
                      </a:cubicBezTo>
                      <a:lnTo>
                        <a:pt x="7562" y="1980"/>
                      </a:lnTo>
                      <a:cubicBezTo>
                        <a:pt x="7837" y="1706"/>
                        <a:pt x="7609" y="1254"/>
                        <a:pt x="7251" y="1254"/>
                      </a:cubicBezTo>
                      <a:cubicBezTo>
                        <a:pt x="7240" y="1254"/>
                        <a:pt x="7228" y="1255"/>
                        <a:pt x="7216" y="1256"/>
                      </a:cubicBezTo>
                      <a:lnTo>
                        <a:pt x="6302" y="1382"/>
                      </a:lnTo>
                      <a:lnTo>
                        <a:pt x="6428" y="468"/>
                      </a:lnTo>
                      <a:cubicBezTo>
                        <a:pt x="6472" y="203"/>
                        <a:pt x="6253" y="0"/>
                        <a:pt x="60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3"/>
                <p:cNvSpPr/>
                <p:nvPr/>
              </p:nvSpPr>
              <p:spPr>
                <a:xfrm>
                  <a:off x="-63190025" y="3814050"/>
                  <a:ext cx="186675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7" h="7436" extrusionOk="0">
                      <a:moveTo>
                        <a:pt x="3718" y="1"/>
                      </a:moveTo>
                      <a:cubicBezTo>
                        <a:pt x="1670" y="1"/>
                        <a:pt x="0" y="1670"/>
                        <a:pt x="0" y="3750"/>
                      </a:cubicBezTo>
                      <a:cubicBezTo>
                        <a:pt x="0" y="5797"/>
                        <a:pt x="1638" y="7436"/>
                        <a:pt x="3718" y="7436"/>
                      </a:cubicBezTo>
                      <a:cubicBezTo>
                        <a:pt x="5765" y="7436"/>
                        <a:pt x="7467" y="5797"/>
                        <a:pt x="7467" y="3750"/>
                      </a:cubicBezTo>
                      <a:cubicBezTo>
                        <a:pt x="7467" y="3151"/>
                        <a:pt x="7341" y="2647"/>
                        <a:pt x="7120" y="2143"/>
                      </a:cubicBezTo>
                      <a:lnTo>
                        <a:pt x="5828" y="3435"/>
                      </a:lnTo>
                      <a:cubicBezTo>
                        <a:pt x="5828" y="3498"/>
                        <a:pt x="5860" y="3624"/>
                        <a:pt x="5860" y="3718"/>
                      </a:cubicBezTo>
                      <a:cubicBezTo>
                        <a:pt x="5860" y="4852"/>
                        <a:pt x="4915" y="5797"/>
                        <a:pt x="3781" y="5797"/>
                      </a:cubicBezTo>
                      <a:cubicBezTo>
                        <a:pt x="2615" y="5797"/>
                        <a:pt x="1670" y="4852"/>
                        <a:pt x="1670" y="3718"/>
                      </a:cubicBezTo>
                      <a:cubicBezTo>
                        <a:pt x="1733" y="2552"/>
                        <a:pt x="2615" y="1607"/>
                        <a:pt x="3781" y="1607"/>
                      </a:cubicBezTo>
                      <a:cubicBezTo>
                        <a:pt x="3875" y="1607"/>
                        <a:pt x="3970" y="1607"/>
                        <a:pt x="4033" y="1670"/>
                      </a:cubicBezTo>
                      <a:lnTo>
                        <a:pt x="5356" y="347"/>
                      </a:lnTo>
                      <a:cubicBezTo>
                        <a:pt x="4883" y="127"/>
                        <a:pt x="4316" y="1"/>
                        <a:pt x="37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3"/>
                <p:cNvSpPr/>
                <p:nvPr/>
              </p:nvSpPr>
              <p:spPr>
                <a:xfrm>
                  <a:off x="-63250675" y="3751050"/>
                  <a:ext cx="311125" cy="3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5" extrusionOk="0">
                      <a:moveTo>
                        <a:pt x="6270" y="0"/>
                      </a:moveTo>
                      <a:cubicBezTo>
                        <a:pt x="2773" y="0"/>
                        <a:pt x="0" y="2804"/>
                        <a:pt x="0" y="6238"/>
                      </a:cubicBezTo>
                      <a:cubicBezTo>
                        <a:pt x="0" y="9641"/>
                        <a:pt x="2804" y="12445"/>
                        <a:pt x="6238" y="12445"/>
                      </a:cubicBezTo>
                      <a:cubicBezTo>
                        <a:pt x="9672" y="12445"/>
                        <a:pt x="12445" y="9641"/>
                        <a:pt x="12445" y="6238"/>
                      </a:cubicBezTo>
                      <a:cubicBezTo>
                        <a:pt x="12445" y="5325"/>
                        <a:pt x="12256" y="4411"/>
                        <a:pt x="11878" y="3592"/>
                      </a:cubicBezTo>
                      <a:lnTo>
                        <a:pt x="11563" y="3907"/>
                      </a:lnTo>
                      <a:cubicBezTo>
                        <a:pt x="11342" y="4096"/>
                        <a:pt x="11121" y="4222"/>
                        <a:pt x="10838" y="4253"/>
                      </a:cubicBezTo>
                      <a:lnTo>
                        <a:pt x="10397" y="4348"/>
                      </a:lnTo>
                      <a:cubicBezTo>
                        <a:pt x="10680" y="4915"/>
                        <a:pt x="10806" y="5545"/>
                        <a:pt x="10806" y="6238"/>
                      </a:cubicBezTo>
                      <a:cubicBezTo>
                        <a:pt x="10806" y="8759"/>
                        <a:pt x="8759" y="10743"/>
                        <a:pt x="6270" y="10743"/>
                      </a:cubicBezTo>
                      <a:cubicBezTo>
                        <a:pt x="3781" y="10743"/>
                        <a:pt x="1733" y="8696"/>
                        <a:pt x="1733" y="6238"/>
                      </a:cubicBezTo>
                      <a:cubicBezTo>
                        <a:pt x="1733" y="3718"/>
                        <a:pt x="3781" y="1670"/>
                        <a:pt x="6270" y="1670"/>
                      </a:cubicBezTo>
                      <a:cubicBezTo>
                        <a:pt x="6931" y="1670"/>
                        <a:pt x="7561" y="1796"/>
                        <a:pt x="8160" y="2048"/>
                      </a:cubicBezTo>
                      <a:lnTo>
                        <a:pt x="8254" y="1607"/>
                      </a:lnTo>
                      <a:cubicBezTo>
                        <a:pt x="8286" y="1355"/>
                        <a:pt x="8412" y="1103"/>
                        <a:pt x="8601" y="914"/>
                      </a:cubicBezTo>
                      <a:lnTo>
                        <a:pt x="8916" y="599"/>
                      </a:lnTo>
                      <a:cubicBezTo>
                        <a:pt x="8097" y="189"/>
                        <a:pt x="7215" y="0"/>
                        <a:pt x="62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1" name="Google Shape;761;p53"/>
            <p:cNvGrpSpPr/>
            <p:nvPr/>
          </p:nvGrpSpPr>
          <p:grpSpPr>
            <a:xfrm>
              <a:off x="2253223" y="1471579"/>
              <a:ext cx="819900" cy="819900"/>
              <a:chOff x="2253223" y="1471579"/>
              <a:chExt cx="819900" cy="819900"/>
            </a:xfrm>
          </p:grpSpPr>
          <p:sp>
            <p:nvSpPr>
              <p:cNvPr id="762" name="Google Shape;762;p53"/>
              <p:cNvSpPr/>
              <p:nvPr/>
            </p:nvSpPr>
            <p:spPr>
              <a:xfrm>
                <a:off x="2253223" y="1471579"/>
                <a:ext cx="819900" cy="819900"/>
              </a:xfrm>
              <a:prstGeom prst="ellipse">
                <a:avLst/>
              </a:prstGeom>
              <a:solidFill>
                <a:srgbClr val="81ECEC"/>
              </a:solidFill>
              <a:ln w="38100" cap="flat" cmpd="sng">
                <a:solidFill>
                  <a:srgbClr val="81EC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53"/>
              <p:cNvGrpSpPr/>
              <p:nvPr/>
            </p:nvGrpSpPr>
            <p:grpSpPr>
              <a:xfrm>
                <a:off x="2413676" y="1633760"/>
                <a:ext cx="499000" cy="495503"/>
                <a:chOff x="2450476" y="1774935"/>
                <a:chExt cx="499000" cy="495503"/>
              </a:xfrm>
            </p:grpSpPr>
            <p:sp>
              <p:nvSpPr>
                <p:cNvPr id="764" name="Google Shape;764;p53"/>
                <p:cNvSpPr/>
                <p:nvPr/>
              </p:nvSpPr>
              <p:spPr>
                <a:xfrm>
                  <a:off x="2476454" y="1818441"/>
                  <a:ext cx="428449" cy="42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" h="10902" extrusionOk="0">
                      <a:moveTo>
                        <a:pt x="6554" y="2647"/>
                      </a:moveTo>
                      <a:cubicBezTo>
                        <a:pt x="6979" y="2647"/>
                        <a:pt x="7404" y="2805"/>
                        <a:pt x="7719" y="3120"/>
                      </a:cubicBezTo>
                      <a:cubicBezTo>
                        <a:pt x="8381" y="3782"/>
                        <a:pt x="8381" y="4821"/>
                        <a:pt x="7751" y="5483"/>
                      </a:cubicBezTo>
                      <a:cubicBezTo>
                        <a:pt x="7436" y="5798"/>
                        <a:pt x="7058" y="5955"/>
                        <a:pt x="6585" y="5955"/>
                      </a:cubicBezTo>
                      <a:cubicBezTo>
                        <a:pt x="6144" y="5955"/>
                        <a:pt x="5703" y="5798"/>
                        <a:pt x="5388" y="5483"/>
                      </a:cubicBezTo>
                      <a:cubicBezTo>
                        <a:pt x="5073" y="5168"/>
                        <a:pt x="4915" y="4758"/>
                        <a:pt x="4915" y="4286"/>
                      </a:cubicBezTo>
                      <a:cubicBezTo>
                        <a:pt x="4915" y="3813"/>
                        <a:pt x="5073" y="3435"/>
                        <a:pt x="5388" y="3120"/>
                      </a:cubicBezTo>
                      <a:cubicBezTo>
                        <a:pt x="5703" y="2805"/>
                        <a:pt x="6128" y="2647"/>
                        <a:pt x="6554" y="2647"/>
                      </a:cubicBezTo>
                      <a:close/>
                      <a:moveTo>
                        <a:pt x="2175" y="6901"/>
                      </a:moveTo>
                      <a:lnTo>
                        <a:pt x="4065" y="8791"/>
                      </a:lnTo>
                      <a:lnTo>
                        <a:pt x="3592" y="9484"/>
                      </a:lnTo>
                      <a:lnTo>
                        <a:pt x="1418" y="7342"/>
                      </a:lnTo>
                      <a:lnTo>
                        <a:pt x="2175" y="6901"/>
                      </a:lnTo>
                      <a:close/>
                      <a:moveTo>
                        <a:pt x="6907" y="1"/>
                      </a:moveTo>
                      <a:cubicBezTo>
                        <a:pt x="6851" y="1"/>
                        <a:pt x="6795" y="11"/>
                        <a:pt x="6743" y="33"/>
                      </a:cubicBezTo>
                      <a:cubicBezTo>
                        <a:pt x="5546" y="663"/>
                        <a:pt x="4474" y="1576"/>
                        <a:pt x="3655" y="2616"/>
                      </a:cubicBezTo>
                      <a:cubicBezTo>
                        <a:pt x="3025" y="3341"/>
                        <a:pt x="2553" y="4223"/>
                        <a:pt x="2175" y="5136"/>
                      </a:cubicBezTo>
                      <a:cubicBezTo>
                        <a:pt x="2048" y="5451"/>
                        <a:pt x="1922" y="5766"/>
                        <a:pt x="1859" y="6050"/>
                      </a:cubicBezTo>
                      <a:lnTo>
                        <a:pt x="505" y="6838"/>
                      </a:lnTo>
                      <a:cubicBezTo>
                        <a:pt x="379" y="6932"/>
                        <a:pt x="316" y="7058"/>
                        <a:pt x="316" y="7184"/>
                      </a:cubicBezTo>
                      <a:cubicBezTo>
                        <a:pt x="316" y="7279"/>
                        <a:pt x="347" y="7405"/>
                        <a:pt x="442" y="7531"/>
                      </a:cubicBezTo>
                      <a:lnTo>
                        <a:pt x="1072" y="8161"/>
                      </a:lnTo>
                      <a:cubicBezTo>
                        <a:pt x="631" y="8696"/>
                        <a:pt x="1" y="9673"/>
                        <a:pt x="1" y="10272"/>
                      </a:cubicBezTo>
                      <a:cubicBezTo>
                        <a:pt x="1" y="10524"/>
                        <a:pt x="64" y="10681"/>
                        <a:pt x="158" y="10744"/>
                      </a:cubicBezTo>
                      <a:cubicBezTo>
                        <a:pt x="221" y="10839"/>
                        <a:pt x="379" y="10902"/>
                        <a:pt x="631" y="10902"/>
                      </a:cubicBezTo>
                      <a:cubicBezTo>
                        <a:pt x="1229" y="10902"/>
                        <a:pt x="2238" y="10240"/>
                        <a:pt x="2742" y="9830"/>
                      </a:cubicBezTo>
                      <a:lnTo>
                        <a:pt x="3372" y="10461"/>
                      </a:lnTo>
                      <a:cubicBezTo>
                        <a:pt x="3466" y="10555"/>
                        <a:pt x="3592" y="10587"/>
                        <a:pt x="3655" y="10587"/>
                      </a:cubicBezTo>
                      <a:lnTo>
                        <a:pt x="3687" y="10587"/>
                      </a:lnTo>
                      <a:cubicBezTo>
                        <a:pt x="3813" y="10587"/>
                        <a:pt x="3939" y="10524"/>
                        <a:pt x="4002" y="10398"/>
                      </a:cubicBezTo>
                      <a:lnTo>
                        <a:pt x="4789" y="9074"/>
                      </a:lnTo>
                      <a:cubicBezTo>
                        <a:pt x="5104" y="8980"/>
                        <a:pt x="5420" y="8854"/>
                        <a:pt x="5735" y="8759"/>
                      </a:cubicBezTo>
                      <a:cubicBezTo>
                        <a:pt x="6648" y="8381"/>
                        <a:pt x="7530" y="7877"/>
                        <a:pt x="8255" y="7279"/>
                      </a:cubicBezTo>
                      <a:cubicBezTo>
                        <a:pt x="9295" y="6459"/>
                        <a:pt x="10208" y="5388"/>
                        <a:pt x="10838" y="4223"/>
                      </a:cubicBezTo>
                      <a:cubicBezTo>
                        <a:pt x="10901" y="4065"/>
                        <a:pt x="10870" y="3876"/>
                        <a:pt x="10744" y="3750"/>
                      </a:cubicBezTo>
                      <a:lnTo>
                        <a:pt x="7215" y="127"/>
                      </a:lnTo>
                      <a:cubicBezTo>
                        <a:pt x="7131" y="43"/>
                        <a:pt x="7019" y="1"/>
                        <a:pt x="69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3"/>
                <p:cNvSpPr/>
                <p:nvPr/>
              </p:nvSpPr>
              <p:spPr>
                <a:xfrm>
                  <a:off x="2784770" y="1774935"/>
                  <a:ext cx="164706" cy="16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227" extrusionOk="0">
                      <a:moveTo>
                        <a:pt x="2941" y="1"/>
                      </a:moveTo>
                      <a:cubicBezTo>
                        <a:pt x="2906" y="1"/>
                        <a:pt x="2871" y="2"/>
                        <a:pt x="2836" y="5"/>
                      </a:cubicBezTo>
                      <a:cubicBezTo>
                        <a:pt x="1828" y="100"/>
                        <a:pt x="883" y="320"/>
                        <a:pt x="0" y="667"/>
                      </a:cubicBezTo>
                      <a:lnTo>
                        <a:pt x="3529" y="4227"/>
                      </a:lnTo>
                      <a:cubicBezTo>
                        <a:pt x="3876" y="3313"/>
                        <a:pt x="4128" y="2368"/>
                        <a:pt x="4191" y="1392"/>
                      </a:cubicBezTo>
                      <a:cubicBezTo>
                        <a:pt x="4191" y="982"/>
                        <a:pt x="4033" y="635"/>
                        <a:pt x="3812" y="352"/>
                      </a:cubicBezTo>
                      <a:cubicBezTo>
                        <a:pt x="3558" y="125"/>
                        <a:pt x="3252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3"/>
                <p:cNvSpPr/>
                <p:nvPr/>
              </p:nvSpPr>
              <p:spPr>
                <a:xfrm>
                  <a:off x="2663409" y="2145346"/>
                  <a:ext cx="133777" cy="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183" extrusionOk="0">
                      <a:moveTo>
                        <a:pt x="3403" y="0"/>
                      </a:moveTo>
                      <a:lnTo>
                        <a:pt x="3403" y="0"/>
                      </a:lnTo>
                      <a:cubicBezTo>
                        <a:pt x="2710" y="473"/>
                        <a:pt x="2017" y="819"/>
                        <a:pt x="1261" y="1134"/>
                      </a:cubicBezTo>
                      <a:cubicBezTo>
                        <a:pt x="1041" y="1292"/>
                        <a:pt x="726" y="1386"/>
                        <a:pt x="442" y="1449"/>
                      </a:cubicBezTo>
                      <a:cubicBezTo>
                        <a:pt x="347" y="1859"/>
                        <a:pt x="253" y="2237"/>
                        <a:pt x="95" y="2584"/>
                      </a:cubicBezTo>
                      <a:cubicBezTo>
                        <a:pt x="1" y="2741"/>
                        <a:pt x="32" y="2930"/>
                        <a:pt x="158" y="3056"/>
                      </a:cubicBezTo>
                      <a:cubicBezTo>
                        <a:pt x="253" y="3151"/>
                        <a:pt x="347" y="3182"/>
                        <a:pt x="442" y="3182"/>
                      </a:cubicBezTo>
                      <a:cubicBezTo>
                        <a:pt x="505" y="3182"/>
                        <a:pt x="568" y="3182"/>
                        <a:pt x="600" y="3151"/>
                      </a:cubicBezTo>
                      <a:cubicBezTo>
                        <a:pt x="1135" y="2867"/>
                        <a:pt x="1671" y="2521"/>
                        <a:pt x="2080" y="2080"/>
                      </a:cubicBezTo>
                      <a:cubicBezTo>
                        <a:pt x="2679" y="1481"/>
                        <a:pt x="3151" y="756"/>
                        <a:pt x="3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3"/>
                <p:cNvSpPr/>
                <p:nvPr/>
              </p:nvSpPr>
              <p:spPr>
                <a:xfrm>
                  <a:off x="2450476" y="1924947"/>
                  <a:ext cx="126310" cy="13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" h="3403" extrusionOk="0">
                      <a:moveTo>
                        <a:pt x="3214" y="0"/>
                      </a:moveTo>
                      <a:cubicBezTo>
                        <a:pt x="2426" y="252"/>
                        <a:pt x="1733" y="725"/>
                        <a:pt x="1134" y="1324"/>
                      </a:cubicBezTo>
                      <a:cubicBezTo>
                        <a:pt x="693" y="1733"/>
                        <a:pt x="347" y="2269"/>
                        <a:pt x="63" y="2804"/>
                      </a:cubicBezTo>
                      <a:cubicBezTo>
                        <a:pt x="0" y="2962"/>
                        <a:pt x="32" y="3151"/>
                        <a:pt x="158" y="3277"/>
                      </a:cubicBezTo>
                      <a:cubicBezTo>
                        <a:pt x="221" y="3371"/>
                        <a:pt x="347" y="3403"/>
                        <a:pt x="410" y="3403"/>
                      </a:cubicBezTo>
                      <a:cubicBezTo>
                        <a:pt x="504" y="3403"/>
                        <a:pt x="536" y="3403"/>
                        <a:pt x="630" y="3371"/>
                      </a:cubicBezTo>
                      <a:cubicBezTo>
                        <a:pt x="977" y="3214"/>
                        <a:pt x="1355" y="3088"/>
                        <a:pt x="1764" y="2993"/>
                      </a:cubicBezTo>
                      <a:cubicBezTo>
                        <a:pt x="1827" y="2678"/>
                        <a:pt x="1953" y="2426"/>
                        <a:pt x="2079" y="2143"/>
                      </a:cubicBezTo>
                      <a:cubicBezTo>
                        <a:pt x="2394" y="1387"/>
                        <a:pt x="2741" y="694"/>
                        <a:pt x="32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68" name="Google Shape;768;p53"/>
          <p:cNvSpPr txBox="1">
            <a:spLocks noGrp="1"/>
          </p:cNvSpPr>
          <p:nvPr>
            <p:ph type="sldNum" idx="12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769" name="Google Shape;769;p53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Benifits</a:t>
            </a:r>
            <a:endParaRPr dirty="0"/>
          </a:p>
        </p:txBody>
      </p:sp>
      <p:sp>
        <p:nvSpPr>
          <p:cNvPr id="771" name="Google Shape;771;p53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Drawbacks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06CDD-24C2-E94C-A30B-C7CC0638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278" y="2756525"/>
            <a:ext cx="3424722" cy="11124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It does not care HTTP verbs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Compact IPC mechanism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Strong typing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Bidirectional streaming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5D476-05B7-BE48-9243-7BFA238082D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52428" y="2756525"/>
            <a:ext cx="3867502" cy="1112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VN" sz="1200" dirty="0"/>
              <a:t>Older firewall does not support HTTP/2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It takes more work for JavaScript clients to consume </a:t>
            </a:r>
            <a:r>
              <a:rPr lang="en-US" sz="1200" b="1" dirty="0" err="1"/>
              <a:t>gRPC</a:t>
            </a:r>
            <a:r>
              <a:rPr lang="en-US" sz="1200" b="1" dirty="0"/>
              <a:t>-based</a:t>
            </a:r>
            <a:r>
              <a:rPr lang="en-US" sz="1200" dirty="0"/>
              <a:t> API than REST/JSON-based APIs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VN" sz="1200" dirty="0"/>
          </a:p>
          <a:p>
            <a:pPr algn="l">
              <a:buFont typeface="Arial" panose="020B0604020202020204" pitchFamily="34" charset="0"/>
              <a:buChar char="•"/>
            </a:pPr>
            <a:endParaRPr lang="en-VN" sz="1200" dirty="0"/>
          </a:p>
          <a:p>
            <a:pPr algn="l">
              <a:buFont typeface="Arial" panose="020B0604020202020204" pitchFamily="34" charset="0"/>
              <a:buChar char="•"/>
            </a:pP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40883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3. Handling partial failure</a:t>
            </a:r>
            <a:endParaRPr b="1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7291AF-5C61-6D42-BFDC-8BCEB651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61" y="1903330"/>
            <a:ext cx="5712078" cy="22616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F0F55A-C947-8544-A120-535B8B5869DA}"/>
              </a:ext>
            </a:extLst>
          </p:cNvPr>
          <p:cNvSpPr/>
          <p:nvPr/>
        </p:nvSpPr>
        <p:spPr>
          <a:xfrm>
            <a:off x="4572000" y="2895600"/>
            <a:ext cx="695739" cy="616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797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>
            <a:spLocks noGrp="1"/>
          </p:cNvSpPr>
          <p:nvPr>
            <p:ph type="title"/>
          </p:nvPr>
        </p:nvSpPr>
        <p:spPr>
          <a:xfrm>
            <a:off x="1117200" y="603300"/>
            <a:ext cx="6909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</a:rPr>
              <a:t>3. Handling partial failure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778" name="Google Shape;778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779" name="Google Shape;779;p54"/>
          <p:cNvSpPr txBox="1">
            <a:spLocks noGrp="1"/>
          </p:cNvSpPr>
          <p:nvPr>
            <p:ph type="ctrTitle" idx="2"/>
          </p:nvPr>
        </p:nvSpPr>
        <p:spPr>
          <a:xfrm>
            <a:off x="1069513" y="2062425"/>
            <a:ext cx="21851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Network timeouts</a:t>
            </a:r>
            <a:endParaRPr sz="1400" dirty="0"/>
          </a:p>
        </p:txBody>
      </p:sp>
      <p:sp>
        <p:nvSpPr>
          <p:cNvPr id="780" name="Google Shape;780;p54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200" dirty="0"/>
              <a:t>Never block indefinitely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200" dirty="0"/>
              <a:t>Always use timeouts when requesting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781" name="Google Shape;781;p54"/>
          <p:cNvSpPr txBox="1">
            <a:spLocks noGrp="1"/>
          </p:cNvSpPr>
          <p:nvPr>
            <p:ph type="ctrTitle" idx="3"/>
          </p:nvPr>
        </p:nvSpPr>
        <p:spPr>
          <a:xfrm>
            <a:off x="3443570" y="2062425"/>
            <a:ext cx="226149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Outstanding requests </a:t>
            </a:r>
          </a:p>
        </p:txBody>
      </p:sp>
      <p:sp>
        <p:nvSpPr>
          <p:cNvPr id="782" name="Google Shape;782;p54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Impose an upper bound on the number of outstanding requests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If the limit has been reached, those attempts should fail immediately.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83" name="Google Shape;783;p54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VENUS</a:t>
            </a:r>
            <a:endParaRPr sz="1400" dirty="0"/>
          </a:p>
        </p:txBody>
      </p:sp>
      <p:sp>
        <p:nvSpPr>
          <p:cNvPr id="784" name="Google Shape;784;p54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Track the number of successful and failed requests.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 big number of requests failing suggests that the service is unavailable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85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901044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4. Service discovery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You need to know IP in your code to make a request to a service instance.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14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038E003-1967-5D4C-BFD3-979D2AE3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14" y="374365"/>
            <a:ext cx="6161586" cy="4394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A6FD9-0AE2-3D4A-81CF-11D1F10E2F68}"/>
              </a:ext>
            </a:extLst>
          </p:cNvPr>
          <p:cNvSpPr txBox="1"/>
          <p:nvPr/>
        </p:nvSpPr>
        <p:spPr>
          <a:xfrm>
            <a:off x="423333" y="2248584"/>
            <a:ext cx="240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/>
              <a:t>Clients must know all services locations for communicating</a:t>
            </a:r>
          </a:p>
        </p:txBody>
      </p:sp>
    </p:spTree>
    <p:extLst>
      <p:ext uri="{BB962C8B-B14F-4D97-AF65-F5344CB8AC3E}">
        <p14:creationId xmlns:p14="http://schemas.microsoft.com/office/powerpoint/2010/main" val="320508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4BBE822-B6BA-184C-BEB0-CF2F766A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96" y="345521"/>
            <a:ext cx="6093471" cy="4452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0362F-742A-BC49-A53B-FCA37DBB0E00}"/>
              </a:ext>
            </a:extLst>
          </p:cNvPr>
          <p:cNvSpPr txBox="1"/>
          <p:nvPr/>
        </p:nvSpPr>
        <p:spPr>
          <a:xfrm>
            <a:off x="423333" y="2248584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dirty="0"/>
              <a:t>Clients know other services via a service registry</a:t>
            </a:r>
          </a:p>
        </p:txBody>
      </p:sp>
    </p:spTree>
    <p:extLst>
      <p:ext uri="{BB962C8B-B14F-4D97-AF65-F5344CB8AC3E}">
        <p14:creationId xmlns:p14="http://schemas.microsoft.com/office/powerpoint/2010/main" val="378034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4. Service discovery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1303867" y="2705600"/>
            <a:ext cx="1768032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 dirty="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SERVICE STOP</a:t>
            </a:r>
            <a:endParaRPr sz="1000" b="1" dirty="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Unregistering that entry in </a:t>
            </a:r>
            <a:r>
              <a:rPr lang="en-US" sz="1000" b="1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Service Registry </a:t>
            </a:r>
            <a:r>
              <a:rPr lang="en-US" sz="1000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table</a:t>
            </a:r>
            <a:endParaRPr sz="100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5524450" y="1951825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000" b="1" dirty="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SERVICE START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Registering an entry in </a:t>
            </a:r>
            <a:r>
              <a:rPr lang="en-US" sz="1000" b="1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Service Registry </a:t>
            </a:r>
            <a:r>
              <a:rPr lang="en-US" sz="1000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table</a:t>
            </a:r>
          </a:p>
        </p:txBody>
      </p:sp>
      <p:sp>
        <p:nvSpPr>
          <p:cNvPr id="314" name="Google Shape;314;p44"/>
          <p:cNvSpPr txBox="1"/>
          <p:nvPr/>
        </p:nvSpPr>
        <p:spPr>
          <a:xfrm>
            <a:off x="5524450" y="3227275"/>
            <a:ext cx="18393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 dirty="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CLIENT GET SERVICE INFO</a:t>
            </a:r>
            <a:endParaRPr sz="1000" b="1" dirty="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Client query information </a:t>
            </a:r>
            <a:r>
              <a:rPr lang="es" sz="1000" b="1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from Service Registry</a:t>
            </a:r>
            <a:r>
              <a:rPr lang="es" sz="1000" dirty="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 table</a:t>
            </a:r>
            <a:endParaRPr sz="100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315" name="Google Shape;315;p44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316" name="Google Shape;316;p44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rgbClr val="1E8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44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322" name="Google Shape;322;p44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rgbClr val="C0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44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327" name="Google Shape;327;p44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rgbClr val="C0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rgbClr val="81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rgbClr val="0FB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909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3F06353-0908-9043-8C3E-097E8FD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630307"/>
            <a:ext cx="7886699" cy="38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1. Using REST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REST is an IPC mechanism that uses HTTP and the key concept of REST is </a:t>
            </a:r>
            <a:r>
              <a:rPr lang="en-US" i="1" dirty="0"/>
              <a:t>’resource’.</a:t>
            </a:r>
          </a:p>
        </p:txBody>
      </p:sp>
    </p:spTree>
    <p:extLst>
      <p:ext uri="{BB962C8B-B14F-4D97-AF65-F5344CB8AC3E}">
        <p14:creationId xmlns:p14="http://schemas.microsoft.com/office/powerpoint/2010/main" val="4029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547750"/>
            <a:ext cx="4893741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REST is an IPC mechanism uses HTTP protocol to communicate.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REST uses HTTP verbs such as</a:t>
            </a:r>
            <a:r>
              <a:rPr lang="es" b="1" dirty="0"/>
              <a:t> GET, POST, DELETE, PUT, … </a:t>
            </a:r>
            <a:r>
              <a:rPr lang="es" dirty="0"/>
              <a:t>for manipulating resources which are referenced using an </a:t>
            </a:r>
            <a:r>
              <a:rPr lang="es" b="1" dirty="0"/>
              <a:t>URL</a:t>
            </a:r>
            <a:r>
              <a:rPr lang="es" dirty="0"/>
              <a:t>.</a:t>
            </a:r>
            <a:endParaRPr b="1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rgbClr val="666666"/>
                </a:solidFill>
              </a:rPr>
              <a:t>What is REST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18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4679056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" b="1" dirty="0"/>
              <a:t>GET: </a:t>
            </a:r>
            <a:r>
              <a:rPr lang="es" dirty="0"/>
              <a:t>get details of a resource, ex GET product/1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POST: </a:t>
            </a:r>
            <a:r>
              <a:rPr lang="es" dirty="0"/>
              <a:t>create a resource, POST product/1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PUT: </a:t>
            </a:r>
            <a:r>
              <a:rPr lang="es" dirty="0"/>
              <a:t>update a resource, PUT product/1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DELETE: </a:t>
            </a:r>
            <a:r>
              <a:rPr lang="es" dirty="0"/>
              <a:t>delete a resource, DELETE product/1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rgbClr val="666666"/>
                </a:solidFill>
              </a:rPr>
              <a:t>What is REST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1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434343"/>
                </a:solidFill>
              </a:rPr>
              <a:t>Problems in REST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941424"/>
            <a:ext cx="3169500" cy="630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solidFill>
                  <a:srgbClr val="666666"/>
                </a:solidFill>
                <a:latin typeface="Ubuntu Medium"/>
                <a:ea typeface="Ubuntu Medium"/>
                <a:cs typeface="Ubuntu Medium"/>
                <a:sym typeface="Ubuntu Medium"/>
              </a:rPr>
              <a:t>Fetching multiple objects in a single request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5" y="2456952"/>
            <a:ext cx="3101400" cy="1842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 want to retrieve order and order’s consumer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Needs at least two requests</a:t>
            </a:r>
            <a:endParaRPr b="1" dirty="0"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941424"/>
            <a:ext cx="3169500" cy="630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>
                <a:latin typeface="Ubuntu Medium"/>
                <a:ea typeface="Ubuntu Medium"/>
                <a:cs typeface="Ubuntu Medium"/>
                <a:sym typeface="Ubuntu Medium"/>
              </a:rPr>
              <a:t>Mapping operations to HTTP verbs</a:t>
            </a:r>
            <a:endParaRPr lang="en-US" dirty="0"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2456952"/>
            <a:ext cx="3101400" cy="1842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poor number of HTTP verbs.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How if you want to map your ‘cancel order’ operation to REST?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b="1" dirty="0"/>
              <a:t>Using other verbs POST, PUT or DELETE</a:t>
            </a:r>
          </a:p>
        </p:txBody>
      </p:sp>
    </p:spTree>
    <p:extLst>
      <p:ext uri="{BB962C8B-B14F-4D97-AF65-F5344CB8AC3E}">
        <p14:creationId xmlns:p14="http://schemas.microsoft.com/office/powerpoint/2010/main" val="13032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>
            <a:spLocks noGrp="1"/>
          </p:cNvSpPr>
          <p:nvPr>
            <p:ph type="title" idx="4"/>
          </p:nvPr>
        </p:nvSpPr>
        <p:spPr>
          <a:xfrm>
            <a:off x="-466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</a:rPr>
              <a:t>Benifits &amp; Drawbacks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754" name="Google Shape;754;p53"/>
          <p:cNvGrpSpPr/>
          <p:nvPr/>
        </p:nvGrpSpPr>
        <p:grpSpPr>
          <a:xfrm>
            <a:off x="2253223" y="1471563"/>
            <a:ext cx="4559847" cy="819916"/>
            <a:chOff x="2253223" y="1471563"/>
            <a:chExt cx="4559847" cy="819916"/>
          </a:xfrm>
        </p:grpSpPr>
        <p:grpSp>
          <p:nvGrpSpPr>
            <p:cNvPr id="755" name="Google Shape;755;p53"/>
            <p:cNvGrpSpPr/>
            <p:nvPr/>
          </p:nvGrpSpPr>
          <p:grpSpPr>
            <a:xfrm>
              <a:off x="5993170" y="1471563"/>
              <a:ext cx="819900" cy="819900"/>
              <a:chOff x="6034070" y="1612738"/>
              <a:chExt cx="819900" cy="819900"/>
            </a:xfrm>
          </p:grpSpPr>
          <p:sp>
            <p:nvSpPr>
              <p:cNvPr id="756" name="Google Shape;756;p53"/>
              <p:cNvSpPr/>
              <p:nvPr/>
            </p:nvSpPr>
            <p:spPr>
              <a:xfrm>
                <a:off x="6034070" y="1612738"/>
                <a:ext cx="819900" cy="819900"/>
              </a:xfrm>
              <a:prstGeom prst="ellipse">
                <a:avLst/>
              </a:prstGeom>
              <a:solidFill>
                <a:srgbClr val="81ECEC"/>
              </a:solidFill>
              <a:ln w="38100" cap="flat" cmpd="sng">
                <a:solidFill>
                  <a:srgbClr val="81EC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53"/>
              <p:cNvGrpSpPr/>
              <p:nvPr/>
            </p:nvGrpSpPr>
            <p:grpSpPr>
              <a:xfrm>
                <a:off x="6192102" y="1775130"/>
                <a:ext cx="498945" cy="495441"/>
                <a:chOff x="-63250675" y="3744075"/>
                <a:chExt cx="320350" cy="318100"/>
              </a:xfrm>
            </p:grpSpPr>
            <p:sp>
              <p:nvSpPr>
                <p:cNvPr id="758" name="Google Shape;758;p53"/>
                <p:cNvSpPr/>
                <p:nvPr/>
              </p:nvSpPr>
              <p:spPr>
                <a:xfrm>
                  <a:off x="-63126250" y="3744075"/>
                  <a:ext cx="195925" cy="19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7" h="7715" extrusionOk="0">
                      <a:moveTo>
                        <a:pt x="6020" y="0"/>
                      </a:moveTo>
                      <a:cubicBezTo>
                        <a:pt x="5921" y="0"/>
                        <a:pt x="5820" y="37"/>
                        <a:pt x="5735" y="122"/>
                      </a:cubicBezTo>
                      <a:lnTo>
                        <a:pt x="4097" y="1760"/>
                      </a:lnTo>
                      <a:cubicBezTo>
                        <a:pt x="4034" y="1854"/>
                        <a:pt x="3971" y="1917"/>
                        <a:pt x="3971" y="2012"/>
                      </a:cubicBezTo>
                      <a:lnTo>
                        <a:pt x="3782" y="3304"/>
                      </a:lnTo>
                      <a:lnTo>
                        <a:pt x="1734" y="5351"/>
                      </a:lnTo>
                      <a:cubicBezTo>
                        <a:pt x="1576" y="5288"/>
                        <a:pt x="1387" y="5225"/>
                        <a:pt x="1230" y="5225"/>
                      </a:cubicBezTo>
                      <a:cubicBezTo>
                        <a:pt x="537" y="5225"/>
                        <a:pt x="1" y="5793"/>
                        <a:pt x="1" y="6486"/>
                      </a:cubicBezTo>
                      <a:cubicBezTo>
                        <a:pt x="1" y="7210"/>
                        <a:pt x="537" y="7714"/>
                        <a:pt x="1230" y="7714"/>
                      </a:cubicBezTo>
                      <a:cubicBezTo>
                        <a:pt x="1891" y="7714"/>
                        <a:pt x="2458" y="7179"/>
                        <a:pt x="2458" y="6486"/>
                      </a:cubicBezTo>
                      <a:cubicBezTo>
                        <a:pt x="2458" y="6297"/>
                        <a:pt x="2395" y="6139"/>
                        <a:pt x="2332" y="5982"/>
                      </a:cubicBezTo>
                      <a:lnTo>
                        <a:pt x="4380" y="3934"/>
                      </a:lnTo>
                      <a:lnTo>
                        <a:pt x="5672" y="3745"/>
                      </a:lnTo>
                      <a:cubicBezTo>
                        <a:pt x="5735" y="3745"/>
                        <a:pt x="5829" y="3713"/>
                        <a:pt x="5924" y="3619"/>
                      </a:cubicBezTo>
                      <a:lnTo>
                        <a:pt x="7562" y="1980"/>
                      </a:lnTo>
                      <a:cubicBezTo>
                        <a:pt x="7837" y="1706"/>
                        <a:pt x="7609" y="1254"/>
                        <a:pt x="7251" y="1254"/>
                      </a:cubicBezTo>
                      <a:cubicBezTo>
                        <a:pt x="7240" y="1254"/>
                        <a:pt x="7228" y="1255"/>
                        <a:pt x="7216" y="1256"/>
                      </a:cubicBezTo>
                      <a:lnTo>
                        <a:pt x="6302" y="1382"/>
                      </a:lnTo>
                      <a:lnTo>
                        <a:pt x="6428" y="468"/>
                      </a:lnTo>
                      <a:cubicBezTo>
                        <a:pt x="6472" y="203"/>
                        <a:pt x="6253" y="0"/>
                        <a:pt x="60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3"/>
                <p:cNvSpPr/>
                <p:nvPr/>
              </p:nvSpPr>
              <p:spPr>
                <a:xfrm>
                  <a:off x="-63190025" y="3814050"/>
                  <a:ext cx="186675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7" h="7436" extrusionOk="0">
                      <a:moveTo>
                        <a:pt x="3718" y="1"/>
                      </a:moveTo>
                      <a:cubicBezTo>
                        <a:pt x="1670" y="1"/>
                        <a:pt x="0" y="1670"/>
                        <a:pt x="0" y="3750"/>
                      </a:cubicBezTo>
                      <a:cubicBezTo>
                        <a:pt x="0" y="5797"/>
                        <a:pt x="1638" y="7436"/>
                        <a:pt x="3718" y="7436"/>
                      </a:cubicBezTo>
                      <a:cubicBezTo>
                        <a:pt x="5765" y="7436"/>
                        <a:pt x="7467" y="5797"/>
                        <a:pt x="7467" y="3750"/>
                      </a:cubicBezTo>
                      <a:cubicBezTo>
                        <a:pt x="7467" y="3151"/>
                        <a:pt x="7341" y="2647"/>
                        <a:pt x="7120" y="2143"/>
                      </a:cubicBezTo>
                      <a:lnTo>
                        <a:pt x="5828" y="3435"/>
                      </a:lnTo>
                      <a:cubicBezTo>
                        <a:pt x="5828" y="3498"/>
                        <a:pt x="5860" y="3624"/>
                        <a:pt x="5860" y="3718"/>
                      </a:cubicBezTo>
                      <a:cubicBezTo>
                        <a:pt x="5860" y="4852"/>
                        <a:pt x="4915" y="5797"/>
                        <a:pt x="3781" y="5797"/>
                      </a:cubicBezTo>
                      <a:cubicBezTo>
                        <a:pt x="2615" y="5797"/>
                        <a:pt x="1670" y="4852"/>
                        <a:pt x="1670" y="3718"/>
                      </a:cubicBezTo>
                      <a:cubicBezTo>
                        <a:pt x="1733" y="2552"/>
                        <a:pt x="2615" y="1607"/>
                        <a:pt x="3781" y="1607"/>
                      </a:cubicBezTo>
                      <a:cubicBezTo>
                        <a:pt x="3875" y="1607"/>
                        <a:pt x="3970" y="1607"/>
                        <a:pt x="4033" y="1670"/>
                      </a:cubicBezTo>
                      <a:lnTo>
                        <a:pt x="5356" y="347"/>
                      </a:lnTo>
                      <a:cubicBezTo>
                        <a:pt x="4883" y="127"/>
                        <a:pt x="4316" y="1"/>
                        <a:pt x="37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3"/>
                <p:cNvSpPr/>
                <p:nvPr/>
              </p:nvSpPr>
              <p:spPr>
                <a:xfrm>
                  <a:off x="-63250675" y="3751050"/>
                  <a:ext cx="311125" cy="3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5" extrusionOk="0">
                      <a:moveTo>
                        <a:pt x="6270" y="0"/>
                      </a:moveTo>
                      <a:cubicBezTo>
                        <a:pt x="2773" y="0"/>
                        <a:pt x="0" y="2804"/>
                        <a:pt x="0" y="6238"/>
                      </a:cubicBezTo>
                      <a:cubicBezTo>
                        <a:pt x="0" y="9641"/>
                        <a:pt x="2804" y="12445"/>
                        <a:pt x="6238" y="12445"/>
                      </a:cubicBezTo>
                      <a:cubicBezTo>
                        <a:pt x="9672" y="12445"/>
                        <a:pt x="12445" y="9641"/>
                        <a:pt x="12445" y="6238"/>
                      </a:cubicBezTo>
                      <a:cubicBezTo>
                        <a:pt x="12445" y="5325"/>
                        <a:pt x="12256" y="4411"/>
                        <a:pt x="11878" y="3592"/>
                      </a:cubicBezTo>
                      <a:lnTo>
                        <a:pt x="11563" y="3907"/>
                      </a:lnTo>
                      <a:cubicBezTo>
                        <a:pt x="11342" y="4096"/>
                        <a:pt x="11121" y="4222"/>
                        <a:pt x="10838" y="4253"/>
                      </a:cubicBezTo>
                      <a:lnTo>
                        <a:pt x="10397" y="4348"/>
                      </a:lnTo>
                      <a:cubicBezTo>
                        <a:pt x="10680" y="4915"/>
                        <a:pt x="10806" y="5545"/>
                        <a:pt x="10806" y="6238"/>
                      </a:cubicBezTo>
                      <a:cubicBezTo>
                        <a:pt x="10806" y="8759"/>
                        <a:pt x="8759" y="10743"/>
                        <a:pt x="6270" y="10743"/>
                      </a:cubicBezTo>
                      <a:cubicBezTo>
                        <a:pt x="3781" y="10743"/>
                        <a:pt x="1733" y="8696"/>
                        <a:pt x="1733" y="6238"/>
                      </a:cubicBezTo>
                      <a:cubicBezTo>
                        <a:pt x="1733" y="3718"/>
                        <a:pt x="3781" y="1670"/>
                        <a:pt x="6270" y="1670"/>
                      </a:cubicBezTo>
                      <a:cubicBezTo>
                        <a:pt x="6931" y="1670"/>
                        <a:pt x="7561" y="1796"/>
                        <a:pt x="8160" y="2048"/>
                      </a:cubicBezTo>
                      <a:lnTo>
                        <a:pt x="8254" y="1607"/>
                      </a:lnTo>
                      <a:cubicBezTo>
                        <a:pt x="8286" y="1355"/>
                        <a:pt x="8412" y="1103"/>
                        <a:pt x="8601" y="914"/>
                      </a:cubicBezTo>
                      <a:lnTo>
                        <a:pt x="8916" y="599"/>
                      </a:lnTo>
                      <a:cubicBezTo>
                        <a:pt x="8097" y="189"/>
                        <a:pt x="7215" y="0"/>
                        <a:pt x="62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1" name="Google Shape;761;p53"/>
            <p:cNvGrpSpPr/>
            <p:nvPr/>
          </p:nvGrpSpPr>
          <p:grpSpPr>
            <a:xfrm>
              <a:off x="2253223" y="1471579"/>
              <a:ext cx="819900" cy="819900"/>
              <a:chOff x="2253223" y="1471579"/>
              <a:chExt cx="819900" cy="819900"/>
            </a:xfrm>
          </p:grpSpPr>
          <p:sp>
            <p:nvSpPr>
              <p:cNvPr id="762" name="Google Shape;762;p53"/>
              <p:cNvSpPr/>
              <p:nvPr/>
            </p:nvSpPr>
            <p:spPr>
              <a:xfrm>
                <a:off x="2253223" y="1471579"/>
                <a:ext cx="819900" cy="819900"/>
              </a:xfrm>
              <a:prstGeom prst="ellipse">
                <a:avLst/>
              </a:prstGeom>
              <a:solidFill>
                <a:srgbClr val="81ECEC"/>
              </a:solidFill>
              <a:ln w="38100" cap="flat" cmpd="sng">
                <a:solidFill>
                  <a:srgbClr val="81EC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53"/>
              <p:cNvGrpSpPr/>
              <p:nvPr/>
            </p:nvGrpSpPr>
            <p:grpSpPr>
              <a:xfrm>
                <a:off x="2413676" y="1633760"/>
                <a:ext cx="499000" cy="495503"/>
                <a:chOff x="2450476" y="1774935"/>
                <a:chExt cx="499000" cy="495503"/>
              </a:xfrm>
            </p:grpSpPr>
            <p:sp>
              <p:nvSpPr>
                <p:cNvPr id="764" name="Google Shape;764;p53"/>
                <p:cNvSpPr/>
                <p:nvPr/>
              </p:nvSpPr>
              <p:spPr>
                <a:xfrm>
                  <a:off x="2476454" y="1818441"/>
                  <a:ext cx="428449" cy="42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" h="10902" extrusionOk="0">
                      <a:moveTo>
                        <a:pt x="6554" y="2647"/>
                      </a:moveTo>
                      <a:cubicBezTo>
                        <a:pt x="6979" y="2647"/>
                        <a:pt x="7404" y="2805"/>
                        <a:pt x="7719" y="3120"/>
                      </a:cubicBezTo>
                      <a:cubicBezTo>
                        <a:pt x="8381" y="3782"/>
                        <a:pt x="8381" y="4821"/>
                        <a:pt x="7751" y="5483"/>
                      </a:cubicBezTo>
                      <a:cubicBezTo>
                        <a:pt x="7436" y="5798"/>
                        <a:pt x="7058" y="5955"/>
                        <a:pt x="6585" y="5955"/>
                      </a:cubicBezTo>
                      <a:cubicBezTo>
                        <a:pt x="6144" y="5955"/>
                        <a:pt x="5703" y="5798"/>
                        <a:pt x="5388" y="5483"/>
                      </a:cubicBezTo>
                      <a:cubicBezTo>
                        <a:pt x="5073" y="5168"/>
                        <a:pt x="4915" y="4758"/>
                        <a:pt x="4915" y="4286"/>
                      </a:cubicBezTo>
                      <a:cubicBezTo>
                        <a:pt x="4915" y="3813"/>
                        <a:pt x="5073" y="3435"/>
                        <a:pt x="5388" y="3120"/>
                      </a:cubicBezTo>
                      <a:cubicBezTo>
                        <a:pt x="5703" y="2805"/>
                        <a:pt x="6128" y="2647"/>
                        <a:pt x="6554" y="2647"/>
                      </a:cubicBezTo>
                      <a:close/>
                      <a:moveTo>
                        <a:pt x="2175" y="6901"/>
                      </a:moveTo>
                      <a:lnTo>
                        <a:pt x="4065" y="8791"/>
                      </a:lnTo>
                      <a:lnTo>
                        <a:pt x="3592" y="9484"/>
                      </a:lnTo>
                      <a:lnTo>
                        <a:pt x="1418" y="7342"/>
                      </a:lnTo>
                      <a:lnTo>
                        <a:pt x="2175" y="6901"/>
                      </a:lnTo>
                      <a:close/>
                      <a:moveTo>
                        <a:pt x="6907" y="1"/>
                      </a:moveTo>
                      <a:cubicBezTo>
                        <a:pt x="6851" y="1"/>
                        <a:pt x="6795" y="11"/>
                        <a:pt x="6743" y="33"/>
                      </a:cubicBezTo>
                      <a:cubicBezTo>
                        <a:pt x="5546" y="663"/>
                        <a:pt x="4474" y="1576"/>
                        <a:pt x="3655" y="2616"/>
                      </a:cubicBezTo>
                      <a:cubicBezTo>
                        <a:pt x="3025" y="3341"/>
                        <a:pt x="2553" y="4223"/>
                        <a:pt x="2175" y="5136"/>
                      </a:cubicBezTo>
                      <a:cubicBezTo>
                        <a:pt x="2048" y="5451"/>
                        <a:pt x="1922" y="5766"/>
                        <a:pt x="1859" y="6050"/>
                      </a:cubicBezTo>
                      <a:lnTo>
                        <a:pt x="505" y="6838"/>
                      </a:lnTo>
                      <a:cubicBezTo>
                        <a:pt x="379" y="6932"/>
                        <a:pt x="316" y="7058"/>
                        <a:pt x="316" y="7184"/>
                      </a:cubicBezTo>
                      <a:cubicBezTo>
                        <a:pt x="316" y="7279"/>
                        <a:pt x="347" y="7405"/>
                        <a:pt x="442" y="7531"/>
                      </a:cubicBezTo>
                      <a:lnTo>
                        <a:pt x="1072" y="8161"/>
                      </a:lnTo>
                      <a:cubicBezTo>
                        <a:pt x="631" y="8696"/>
                        <a:pt x="1" y="9673"/>
                        <a:pt x="1" y="10272"/>
                      </a:cubicBezTo>
                      <a:cubicBezTo>
                        <a:pt x="1" y="10524"/>
                        <a:pt x="64" y="10681"/>
                        <a:pt x="158" y="10744"/>
                      </a:cubicBezTo>
                      <a:cubicBezTo>
                        <a:pt x="221" y="10839"/>
                        <a:pt x="379" y="10902"/>
                        <a:pt x="631" y="10902"/>
                      </a:cubicBezTo>
                      <a:cubicBezTo>
                        <a:pt x="1229" y="10902"/>
                        <a:pt x="2238" y="10240"/>
                        <a:pt x="2742" y="9830"/>
                      </a:cubicBezTo>
                      <a:lnTo>
                        <a:pt x="3372" y="10461"/>
                      </a:lnTo>
                      <a:cubicBezTo>
                        <a:pt x="3466" y="10555"/>
                        <a:pt x="3592" y="10587"/>
                        <a:pt x="3655" y="10587"/>
                      </a:cubicBezTo>
                      <a:lnTo>
                        <a:pt x="3687" y="10587"/>
                      </a:lnTo>
                      <a:cubicBezTo>
                        <a:pt x="3813" y="10587"/>
                        <a:pt x="3939" y="10524"/>
                        <a:pt x="4002" y="10398"/>
                      </a:cubicBezTo>
                      <a:lnTo>
                        <a:pt x="4789" y="9074"/>
                      </a:lnTo>
                      <a:cubicBezTo>
                        <a:pt x="5104" y="8980"/>
                        <a:pt x="5420" y="8854"/>
                        <a:pt x="5735" y="8759"/>
                      </a:cubicBezTo>
                      <a:cubicBezTo>
                        <a:pt x="6648" y="8381"/>
                        <a:pt x="7530" y="7877"/>
                        <a:pt x="8255" y="7279"/>
                      </a:cubicBezTo>
                      <a:cubicBezTo>
                        <a:pt x="9295" y="6459"/>
                        <a:pt x="10208" y="5388"/>
                        <a:pt x="10838" y="4223"/>
                      </a:cubicBezTo>
                      <a:cubicBezTo>
                        <a:pt x="10901" y="4065"/>
                        <a:pt x="10870" y="3876"/>
                        <a:pt x="10744" y="3750"/>
                      </a:cubicBezTo>
                      <a:lnTo>
                        <a:pt x="7215" y="127"/>
                      </a:lnTo>
                      <a:cubicBezTo>
                        <a:pt x="7131" y="43"/>
                        <a:pt x="7019" y="1"/>
                        <a:pt x="69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3"/>
                <p:cNvSpPr/>
                <p:nvPr/>
              </p:nvSpPr>
              <p:spPr>
                <a:xfrm>
                  <a:off x="2784770" y="1774935"/>
                  <a:ext cx="164706" cy="16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227" extrusionOk="0">
                      <a:moveTo>
                        <a:pt x="2941" y="1"/>
                      </a:moveTo>
                      <a:cubicBezTo>
                        <a:pt x="2906" y="1"/>
                        <a:pt x="2871" y="2"/>
                        <a:pt x="2836" y="5"/>
                      </a:cubicBezTo>
                      <a:cubicBezTo>
                        <a:pt x="1828" y="100"/>
                        <a:pt x="883" y="320"/>
                        <a:pt x="0" y="667"/>
                      </a:cubicBezTo>
                      <a:lnTo>
                        <a:pt x="3529" y="4227"/>
                      </a:lnTo>
                      <a:cubicBezTo>
                        <a:pt x="3876" y="3313"/>
                        <a:pt x="4128" y="2368"/>
                        <a:pt x="4191" y="1392"/>
                      </a:cubicBezTo>
                      <a:cubicBezTo>
                        <a:pt x="4191" y="982"/>
                        <a:pt x="4033" y="635"/>
                        <a:pt x="3812" y="352"/>
                      </a:cubicBezTo>
                      <a:cubicBezTo>
                        <a:pt x="3558" y="125"/>
                        <a:pt x="3252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3"/>
                <p:cNvSpPr/>
                <p:nvPr/>
              </p:nvSpPr>
              <p:spPr>
                <a:xfrm>
                  <a:off x="2663409" y="2145346"/>
                  <a:ext cx="133777" cy="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183" extrusionOk="0">
                      <a:moveTo>
                        <a:pt x="3403" y="0"/>
                      </a:moveTo>
                      <a:lnTo>
                        <a:pt x="3403" y="0"/>
                      </a:lnTo>
                      <a:cubicBezTo>
                        <a:pt x="2710" y="473"/>
                        <a:pt x="2017" y="819"/>
                        <a:pt x="1261" y="1134"/>
                      </a:cubicBezTo>
                      <a:cubicBezTo>
                        <a:pt x="1041" y="1292"/>
                        <a:pt x="726" y="1386"/>
                        <a:pt x="442" y="1449"/>
                      </a:cubicBezTo>
                      <a:cubicBezTo>
                        <a:pt x="347" y="1859"/>
                        <a:pt x="253" y="2237"/>
                        <a:pt x="95" y="2584"/>
                      </a:cubicBezTo>
                      <a:cubicBezTo>
                        <a:pt x="1" y="2741"/>
                        <a:pt x="32" y="2930"/>
                        <a:pt x="158" y="3056"/>
                      </a:cubicBezTo>
                      <a:cubicBezTo>
                        <a:pt x="253" y="3151"/>
                        <a:pt x="347" y="3182"/>
                        <a:pt x="442" y="3182"/>
                      </a:cubicBezTo>
                      <a:cubicBezTo>
                        <a:pt x="505" y="3182"/>
                        <a:pt x="568" y="3182"/>
                        <a:pt x="600" y="3151"/>
                      </a:cubicBezTo>
                      <a:cubicBezTo>
                        <a:pt x="1135" y="2867"/>
                        <a:pt x="1671" y="2521"/>
                        <a:pt x="2080" y="2080"/>
                      </a:cubicBezTo>
                      <a:cubicBezTo>
                        <a:pt x="2679" y="1481"/>
                        <a:pt x="3151" y="756"/>
                        <a:pt x="3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3"/>
                <p:cNvSpPr/>
                <p:nvPr/>
              </p:nvSpPr>
              <p:spPr>
                <a:xfrm>
                  <a:off x="2450476" y="1924947"/>
                  <a:ext cx="126310" cy="13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" h="3403" extrusionOk="0">
                      <a:moveTo>
                        <a:pt x="3214" y="0"/>
                      </a:moveTo>
                      <a:cubicBezTo>
                        <a:pt x="2426" y="252"/>
                        <a:pt x="1733" y="725"/>
                        <a:pt x="1134" y="1324"/>
                      </a:cubicBezTo>
                      <a:cubicBezTo>
                        <a:pt x="693" y="1733"/>
                        <a:pt x="347" y="2269"/>
                        <a:pt x="63" y="2804"/>
                      </a:cubicBezTo>
                      <a:cubicBezTo>
                        <a:pt x="0" y="2962"/>
                        <a:pt x="32" y="3151"/>
                        <a:pt x="158" y="3277"/>
                      </a:cubicBezTo>
                      <a:cubicBezTo>
                        <a:pt x="221" y="3371"/>
                        <a:pt x="347" y="3403"/>
                        <a:pt x="410" y="3403"/>
                      </a:cubicBezTo>
                      <a:cubicBezTo>
                        <a:pt x="504" y="3403"/>
                        <a:pt x="536" y="3403"/>
                        <a:pt x="630" y="3371"/>
                      </a:cubicBezTo>
                      <a:cubicBezTo>
                        <a:pt x="977" y="3214"/>
                        <a:pt x="1355" y="3088"/>
                        <a:pt x="1764" y="2993"/>
                      </a:cubicBezTo>
                      <a:cubicBezTo>
                        <a:pt x="1827" y="2678"/>
                        <a:pt x="1953" y="2426"/>
                        <a:pt x="2079" y="2143"/>
                      </a:cubicBezTo>
                      <a:cubicBezTo>
                        <a:pt x="2394" y="1387"/>
                        <a:pt x="2741" y="694"/>
                        <a:pt x="32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68" name="Google Shape;768;p53"/>
          <p:cNvSpPr txBox="1">
            <a:spLocks noGrp="1"/>
          </p:cNvSpPr>
          <p:nvPr>
            <p:ph type="sldNum" idx="12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769" name="Google Shape;769;p53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Benifits</a:t>
            </a:r>
            <a:endParaRPr dirty="0"/>
          </a:p>
        </p:txBody>
      </p:sp>
      <p:sp>
        <p:nvSpPr>
          <p:cNvPr id="771" name="Google Shape;771;p53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Drawbacks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06CDD-24C2-E94C-A30B-C7CC0638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278" y="2756525"/>
            <a:ext cx="3424722" cy="11124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Simple &amp; Familiar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Test more easily by using browser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Use HTTP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VN" sz="1200" dirty="0"/>
              <a:t>It does not require intermediate broker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5D476-05B7-BE48-9243-7BFA238082D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52428" y="2756525"/>
            <a:ext cx="3867502" cy="1112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VN" sz="1200" dirty="0"/>
              <a:t>Only support request/response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VN" sz="1200" dirty="0"/>
              <a:t>Reduced 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VN" sz="1200" dirty="0"/>
              <a:t>Clients must know the URL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VN" sz="1200" dirty="0"/>
              <a:t>Fetching multiple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VN" sz="1200" dirty="0"/>
              <a:t>Mapping multiples update operations to HTTP verbs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VN" sz="1200" dirty="0"/>
          </a:p>
          <a:p>
            <a:pPr algn="l">
              <a:buFont typeface="Arial" panose="020B0604020202020204" pitchFamily="34" charset="0"/>
              <a:buChar char="•"/>
            </a:pP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35237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2. Using gRPC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binary message-based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85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547750"/>
            <a:ext cx="4893741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err="1"/>
              <a:t>gRPC</a:t>
            </a:r>
            <a:r>
              <a:rPr lang="en-US" dirty="0"/>
              <a:t> is a binary message-based protocol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/>
            <a:r>
              <a:rPr lang="en-US" dirty="0"/>
              <a:t>You define your </a:t>
            </a:r>
            <a:r>
              <a:rPr lang="en-US" b="1" dirty="0" err="1"/>
              <a:t>gRPC</a:t>
            </a:r>
            <a:r>
              <a:rPr lang="en-US" dirty="0"/>
              <a:t> APIs using a Protocol Buffers-based IDL </a:t>
            </a:r>
          </a:p>
          <a:p>
            <a:pPr marL="0" lvl="0" indent="0"/>
            <a:endParaRPr lang="en-US" dirty="0"/>
          </a:p>
          <a:p>
            <a:pPr marL="0" indent="0"/>
            <a:r>
              <a:rPr lang="en-US" dirty="0"/>
              <a:t>IDL is a mechanism for </a:t>
            </a:r>
            <a:r>
              <a:rPr lang="en-US" b="1" dirty="0"/>
              <a:t>serializing</a:t>
            </a:r>
            <a:r>
              <a:rPr lang="en-US" dirty="0"/>
              <a:t> structured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rgbClr val="666666"/>
                </a:solidFill>
              </a:rPr>
              <a:t>What is gRPC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70037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436</Words>
  <Application>Microsoft Macintosh PowerPoint</Application>
  <PresentationFormat>On-screen Show (16:9)</PresentationFormat>
  <Paragraphs>85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Arvo</vt:lpstr>
      <vt:lpstr>Ubuntu Light</vt:lpstr>
      <vt:lpstr>Ubuntu</vt:lpstr>
      <vt:lpstr>Ubuntu Medium</vt:lpstr>
      <vt:lpstr>Bodoni</vt:lpstr>
      <vt:lpstr>Minimal Charm</vt:lpstr>
      <vt:lpstr>Synchronous approach</vt:lpstr>
      <vt:lpstr>PowerPoint Presentation</vt:lpstr>
      <vt:lpstr>1. Using REST</vt:lpstr>
      <vt:lpstr>What is REST</vt:lpstr>
      <vt:lpstr>What is REST</vt:lpstr>
      <vt:lpstr>Problems in REST</vt:lpstr>
      <vt:lpstr>Benifits &amp; Drawbacks</vt:lpstr>
      <vt:lpstr>2. Using gRPC</vt:lpstr>
      <vt:lpstr>What is gRPC</vt:lpstr>
      <vt:lpstr>What is gRPC</vt:lpstr>
      <vt:lpstr>Benifits &amp; Drawbacks</vt:lpstr>
      <vt:lpstr>3. Handling partial failure</vt:lpstr>
      <vt:lpstr>3. Handling partial failure</vt:lpstr>
      <vt:lpstr>4. Service discovery</vt:lpstr>
      <vt:lpstr>PowerPoint Presentation</vt:lpstr>
      <vt:lpstr>PowerPoint Presentation</vt:lpstr>
      <vt:lpstr>4. Service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THÁI CHÍ CƯỜNG</cp:lastModifiedBy>
  <cp:revision>33</cp:revision>
  <dcterms:modified xsi:type="dcterms:W3CDTF">2020-08-13T04:13:41Z</dcterms:modified>
</cp:coreProperties>
</file>