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9"/>
  </p:notesMasterIdLst>
  <p:sldIdLst>
    <p:sldId id="256" r:id="rId2"/>
    <p:sldId id="285" r:id="rId3"/>
    <p:sldId id="287" r:id="rId4"/>
    <p:sldId id="286" r:id="rId5"/>
    <p:sldId id="288" r:id="rId6"/>
    <p:sldId id="290" r:id="rId7"/>
    <p:sldId id="289" r:id="rId8"/>
    <p:sldId id="291" r:id="rId9"/>
    <p:sldId id="293" r:id="rId10"/>
    <p:sldId id="294" r:id="rId11"/>
    <p:sldId id="295" r:id="rId12"/>
    <p:sldId id="301" r:id="rId13"/>
    <p:sldId id="302" r:id="rId14"/>
    <p:sldId id="296" r:id="rId15"/>
    <p:sldId id="281" r:id="rId16"/>
    <p:sldId id="298" r:id="rId17"/>
    <p:sldId id="299" r:id="rId18"/>
  </p:sldIdLst>
  <p:sldSz cx="9144000" cy="5143500" type="screen16x9"/>
  <p:notesSz cx="6858000" cy="9144000"/>
  <p:embeddedFontLst>
    <p:embeddedFont>
      <p:font typeface="Source Sans Pro" panose="020B0604020202020204" charset="0"/>
      <p:regular r:id="rId20"/>
      <p:bold r:id="rId21"/>
      <p:italic r:id="rId22"/>
      <p:boldItalic r:id="rId23"/>
    </p:embeddedFont>
    <p:embeddedFont>
      <p:font typeface="Roboto Slab" panose="020B0604020202020204" charset="0"/>
      <p:regular r:id="rId24"/>
      <p:bold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7638CC0-CC3B-4EAC-8CC6-BAE419E0684C}">
  <a:tblStyle styleId="{37638CC0-CC3B-4EAC-8CC6-BAE419E0684C}"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909" autoAdjust="0"/>
  </p:normalViewPr>
  <p:slideViewPr>
    <p:cSldViewPr snapToGrid="0">
      <p:cViewPr varScale="1">
        <p:scale>
          <a:sx n="82" d="100"/>
          <a:sy n="82" d="100"/>
        </p:scale>
        <p:origin x="105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28435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9407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21033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33179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7155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15410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26790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1971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7230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72501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87111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71523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Là</a:t>
            </a:r>
            <a:r>
              <a:rPr lang="en-US" baseline="0" dirty="0" smtClean="0"/>
              <a:t> thuật toán máy học đơn giản nhưng hiệu quả trong vài trường hợp</a:t>
            </a:r>
          </a:p>
          <a:p>
            <a:pPr marL="0" lvl="0" indent="0" algn="l" rtl="0">
              <a:spcBef>
                <a:spcPts val="0"/>
              </a:spcBef>
              <a:spcAft>
                <a:spcPts val="0"/>
              </a:spcAft>
              <a:buNone/>
            </a:pPr>
            <a:r>
              <a:rPr lang="en-US" baseline="0" dirty="0" smtClean="0"/>
              <a:t>Lazy-learning bởi vì thuật toán này ko học điều gì từ dữ liệu huấn luyện, chỉ thực hiện tính toán khi cần dự đoán kết quả của dữ liệu mới</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2804801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Là</a:t>
            </a:r>
            <a:r>
              <a:rPr lang="en-US" baseline="0" dirty="0" smtClean="0"/>
              <a:t> thuật toán máy học đơn giản nhưng hiệu quả trong vài trường hợp</a:t>
            </a:r>
          </a:p>
          <a:p>
            <a:pPr marL="0" lvl="0" indent="0" algn="l" rtl="0">
              <a:spcBef>
                <a:spcPts val="0"/>
              </a:spcBef>
              <a:spcAft>
                <a:spcPts val="0"/>
              </a:spcAft>
              <a:buNone/>
            </a:pPr>
            <a:r>
              <a:rPr lang="en-US" baseline="0" dirty="0" smtClean="0"/>
              <a:t>Lazy-learning bởi vì thuật toán này ko học điều gì từ dữ liệu huấn luyện, chỉ thực hiện tính toán khi cần dự đoán kết quả của dữ liệu mới</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6290014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700185" y="1991850"/>
            <a:ext cx="5807400" cy="1159800"/>
          </a:xfrm>
          <a:prstGeom prst="rect">
            <a:avLst/>
          </a:prstGeom>
        </p:spPr>
        <p:txBody>
          <a:bodyPr spcFirstLastPara="1" wrap="square" lIns="91425" tIns="91425" rIns="91425" bIns="91425" anchor="ctr" anchorCtr="0">
            <a:noAutofit/>
          </a:bodyPr>
          <a:lstStyle>
            <a:lvl1pPr lvl="0">
              <a:spcBef>
                <a:spcPts val="0"/>
              </a:spcBef>
              <a:spcAft>
                <a:spcPts val="0"/>
              </a:spcAft>
              <a:buSzPts val="5800"/>
              <a:buNone/>
              <a:defRPr sz="5800" b="1"/>
            </a:lvl1pPr>
            <a:lvl2pPr lvl="1">
              <a:spcBef>
                <a:spcPts val="0"/>
              </a:spcBef>
              <a:spcAft>
                <a:spcPts val="0"/>
              </a:spcAft>
              <a:buSzPts val="5800"/>
              <a:buNone/>
              <a:defRPr sz="5800" b="1"/>
            </a:lvl2pPr>
            <a:lvl3pPr lvl="2">
              <a:spcBef>
                <a:spcPts val="0"/>
              </a:spcBef>
              <a:spcAft>
                <a:spcPts val="0"/>
              </a:spcAft>
              <a:buSzPts val="5800"/>
              <a:buNone/>
              <a:defRPr sz="5800" b="1"/>
            </a:lvl3pPr>
            <a:lvl4pPr lvl="3">
              <a:spcBef>
                <a:spcPts val="0"/>
              </a:spcBef>
              <a:spcAft>
                <a:spcPts val="0"/>
              </a:spcAft>
              <a:buSzPts val="5800"/>
              <a:buNone/>
              <a:defRPr sz="5800" b="1"/>
            </a:lvl4pPr>
            <a:lvl5pPr lvl="4">
              <a:spcBef>
                <a:spcPts val="0"/>
              </a:spcBef>
              <a:spcAft>
                <a:spcPts val="0"/>
              </a:spcAft>
              <a:buSzPts val="5800"/>
              <a:buNone/>
              <a:defRPr sz="5800" b="1"/>
            </a:lvl5pPr>
            <a:lvl6pPr lvl="5">
              <a:spcBef>
                <a:spcPts val="0"/>
              </a:spcBef>
              <a:spcAft>
                <a:spcPts val="0"/>
              </a:spcAft>
              <a:buSzPts val="5800"/>
              <a:buNone/>
              <a:defRPr sz="5800" b="1"/>
            </a:lvl6pPr>
            <a:lvl7pPr lvl="6">
              <a:spcBef>
                <a:spcPts val="0"/>
              </a:spcBef>
              <a:spcAft>
                <a:spcPts val="0"/>
              </a:spcAft>
              <a:buSzPts val="5800"/>
              <a:buNone/>
              <a:defRPr sz="5800" b="1"/>
            </a:lvl7pPr>
            <a:lvl8pPr lvl="7">
              <a:spcBef>
                <a:spcPts val="0"/>
              </a:spcBef>
              <a:spcAft>
                <a:spcPts val="0"/>
              </a:spcAft>
              <a:buSzPts val="5800"/>
              <a:buNone/>
              <a:defRPr sz="5800" b="1"/>
            </a:lvl8pPr>
            <a:lvl9pPr lvl="8">
              <a:spcBef>
                <a:spcPts val="0"/>
              </a:spcBef>
              <a:spcAft>
                <a:spcPts val="0"/>
              </a:spcAft>
              <a:buSzPts val="5800"/>
              <a:buNone/>
              <a:defRPr sz="5800" b="1"/>
            </a:lvl9pPr>
          </a:lstStyle>
          <a:p>
            <a:endParaRPr/>
          </a:p>
        </p:txBody>
      </p:sp>
      <p:sp>
        <p:nvSpPr>
          <p:cNvPr id="11" name="Google Shape;11;p2"/>
          <p:cNvSpPr/>
          <p:nvPr/>
        </p:nvSpPr>
        <p:spPr>
          <a:xfrm>
            <a:off x="7337531" y="463007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0243" y="4182401"/>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893253" y="3333348"/>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71302" y="4923775"/>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386266" y="50813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79460" y="2703980"/>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61540" y="643097"/>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07235" y="1080863"/>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14019" y="3625322"/>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882858" y="4186761"/>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58313" y="1596559"/>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396483" y="226428"/>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17492" y="2000594"/>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425273" y="387880"/>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014029" y="4567546"/>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3"/>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400"/>
              <a:buNone/>
              <a:defRPr sz="4400" b="1"/>
            </a:lvl1pPr>
            <a:lvl2pPr lvl="1" rtl="0">
              <a:spcBef>
                <a:spcPts val="0"/>
              </a:spcBef>
              <a:spcAft>
                <a:spcPts val="0"/>
              </a:spcAft>
              <a:buSzPts val="4400"/>
              <a:buNone/>
              <a:defRPr sz="4400" b="1"/>
            </a:lvl2pPr>
            <a:lvl3pPr lvl="2" rtl="0">
              <a:spcBef>
                <a:spcPts val="0"/>
              </a:spcBef>
              <a:spcAft>
                <a:spcPts val="0"/>
              </a:spcAft>
              <a:buSzPts val="4400"/>
              <a:buNone/>
              <a:defRPr sz="4400" b="1"/>
            </a:lvl3pPr>
            <a:lvl4pPr lvl="3" rtl="0">
              <a:spcBef>
                <a:spcPts val="0"/>
              </a:spcBef>
              <a:spcAft>
                <a:spcPts val="0"/>
              </a:spcAft>
              <a:buSzPts val="4400"/>
              <a:buNone/>
              <a:defRPr sz="4400" b="1"/>
            </a:lvl4pPr>
            <a:lvl5pPr lvl="4" rtl="0">
              <a:spcBef>
                <a:spcPts val="0"/>
              </a:spcBef>
              <a:spcAft>
                <a:spcPts val="0"/>
              </a:spcAft>
              <a:buSzPts val="4400"/>
              <a:buNone/>
              <a:defRPr sz="4400" b="1"/>
            </a:lvl5pPr>
            <a:lvl6pPr lvl="5" rtl="0">
              <a:spcBef>
                <a:spcPts val="0"/>
              </a:spcBef>
              <a:spcAft>
                <a:spcPts val="0"/>
              </a:spcAft>
              <a:buSzPts val="4400"/>
              <a:buNone/>
              <a:defRPr sz="4400" b="1"/>
            </a:lvl6pPr>
            <a:lvl7pPr lvl="6" rtl="0">
              <a:spcBef>
                <a:spcPts val="0"/>
              </a:spcBef>
              <a:spcAft>
                <a:spcPts val="0"/>
              </a:spcAft>
              <a:buSzPts val="4400"/>
              <a:buNone/>
              <a:defRPr sz="4400" b="1"/>
            </a:lvl7pPr>
            <a:lvl8pPr lvl="7" rtl="0">
              <a:spcBef>
                <a:spcPts val="0"/>
              </a:spcBef>
              <a:spcAft>
                <a:spcPts val="0"/>
              </a:spcAft>
              <a:buSzPts val="4400"/>
              <a:buNone/>
              <a:defRPr sz="4400" b="1"/>
            </a:lvl8pPr>
            <a:lvl9pPr lvl="8" rtl="0">
              <a:spcBef>
                <a:spcPts val="0"/>
              </a:spcBef>
              <a:spcAft>
                <a:spcPts val="0"/>
              </a:spcAft>
              <a:buSzPts val="4400"/>
              <a:buNone/>
              <a:defRPr sz="4400" b="1"/>
            </a:lvl9pPr>
          </a:lstStyle>
          <a:p>
            <a:endParaRPr/>
          </a:p>
        </p:txBody>
      </p:sp>
      <p:sp>
        <p:nvSpPr>
          <p:cNvPr id="28" name="Google Shape;28;p3"/>
          <p:cNvSpPr txBox="1">
            <a:spLocks noGrp="1"/>
          </p:cNvSpPr>
          <p:nvPr>
            <p:ph type="subTitle" idx="1"/>
          </p:nvPr>
        </p:nvSpPr>
        <p:spPr>
          <a:xfrm>
            <a:off x="1546025" y="3011511"/>
            <a:ext cx="58326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3000">
                <a:solidFill>
                  <a:schemeClr val="accent3"/>
                </a:solidFill>
              </a:defRPr>
            </a:lvl2pPr>
            <a:lvl3pPr lvl="2" rtl="0">
              <a:spcBef>
                <a:spcPts val="0"/>
              </a:spcBef>
              <a:spcAft>
                <a:spcPts val="0"/>
              </a:spcAft>
              <a:buClr>
                <a:schemeClr val="accent3"/>
              </a:buClr>
              <a:buSzPts val="3000"/>
              <a:buNone/>
              <a:defRPr sz="3000">
                <a:solidFill>
                  <a:schemeClr val="accent3"/>
                </a:solidFill>
              </a:defRPr>
            </a:lvl3pPr>
            <a:lvl4pPr lvl="3" rtl="0">
              <a:spcBef>
                <a:spcPts val="0"/>
              </a:spcBef>
              <a:spcAft>
                <a:spcPts val="0"/>
              </a:spcAft>
              <a:buClr>
                <a:schemeClr val="accent3"/>
              </a:buClr>
              <a:buSzPts val="3000"/>
              <a:buNone/>
              <a:defRPr sz="3000">
                <a:solidFill>
                  <a:schemeClr val="accent3"/>
                </a:solidFill>
              </a:defRPr>
            </a:lvl4pPr>
            <a:lvl5pPr lvl="4" rtl="0">
              <a:spcBef>
                <a:spcPts val="0"/>
              </a:spcBef>
              <a:spcAft>
                <a:spcPts val="0"/>
              </a:spcAft>
              <a:buClr>
                <a:schemeClr val="accent3"/>
              </a:buClr>
              <a:buSzPts val="3000"/>
              <a:buNone/>
              <a:defRPr sz="3000">
                <a:solidFill>
                  <a:schemeClr val="accent3"/>
                </a:solidFill>
              </a:defRPr>
            </a:lvl5pPr>
            <a:lvl6pPr lvl="5" rtl="0">
              <a:spcBef>
                <a:spcPts val="0"/>
              </a:spcBef>
              <a:spcAft>
                <a:spcPts val="0"/>
              </a:spcAft>
              <a:buClr>
                <a:schemeClr val="accent3"/>
              </a:buClr>
              <a:buSzPts val="3000"/>
              <a:buNone/>
              <a:defRPr sz="3000">
                <a:solidFill>
                  <a:schemeClr val="accent3"/>
                </a:solidFill>
              </a:defRPr>
            </a:lvl6pPr>
            <a:lvl7pPr lvl="6" rtl="0">
              <a:spcBef>
                <a:spcPts val="0"/>
              </a:spcBef>
              <a:spcAft>
                <a:spcPts val="0"/>
              </a:spcAft>
              <a:buClr>
                <a:schemeClr val="accent3"/>
              </a:buClr>
              <a:buSzPts val="3000"/>
              <a:buNone/>
              <a:defRPr sz="3000">
                <a:solidFill>
                  <a:schemeClr val="accent3"/>
                </a:solidFill>
              </a:defRPr>
            </a:lvl7pPr>
            <a:lvl8pPr lvl="7" rtl="0">
              <a:spcBef>
                <a:spcPts val="0"/>
              </a:spcBef>
              <a:spcAft>
                <a:spcPts val="0"/>
              </a:spcAft>
              <a:buClr>
                <a:schemeClr val="accent3"/>
              </a:buClr>
              <a:buSzPts val="3000"/>
              <a:buNone/>
              <a:defRPr sz="3000">
                <a:solidFill>
                  <a:schemeClr val="accent3"/>
                </a:solidFill>
              </a:defRPr>
            </a:lvl8pPr>
            <a:lvl9pPr lvl="8" rtl="0">
              <a:spcBef>
                <a:spcPts val="0"/>
              </a:spcBef>
              <a:spcAft>
                <a:spcPts val="0"/>
              </a:spcAft>
              <a:buClr>
                <a:schemeClr val="accent3"/>
              </a:buClr>
              <a:buSzPts val="3000"/>
              <a:buNone/>
              <a:defRPr sz="3000">
                <a:solidFill>
                  <a:schemeClr val="accent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2" name="Google Shape;42;p5"/>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43" name="Google Shape;43;p5"/>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10"/>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6">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786150" y="1261700"/>
            <a:ext cx="7571700" cy="35736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b="1">
                <a:solidFill>
                  <a:schemeClr val="accent1"/>
                </a:solidFill>
                <a:latin typeface="Source Sans Pro"/>
                <a:ea typeface="Source Sans Pro"/>
                <a:cs typeface="Source Sans Pro"/>
                <a:sym typeface="Source Sans Pro"/>
              </a:defRPr>
            </a:lvl1pPr>
            <a:lvl2pPr lvl="1" algn="r">
              <a:buNone/>
              <a:defRPr sz="1300" b="1">
                <a:solidFill>
                  <a:schemeClr val="accent1"/>
                </a:solidFill>
                <a:latin typeface="Source Sans Pro"/>
                <a:ea typeface="Source Sans Pro"/>
                <a:cs typeface="Source Sans Pro"/>
                <a:sym typeface="Source Sans Pro"/>
              </a:defRPr>
            </a:lvl2pPr>
            <a:lvl3pPr lvl="2" algn="r">
              <a:buNone/>
              <a:defRPr sz="1300" b="1">
                <a:solidFill>
                  <a:schemeClr val="accent1"/>
                </a:solidFill>
                <a:latin typeface="Source Sans Pro"/>
                <a:ea typeface="Source Sans Pro"/>
                <a:cs typeface="Source Sans Pro"/>
                <a:sym typeface="Source Sans Pro"/>
              </a:defRPr>
            </a:lvl3pPr>
            <a:lvl4pPr lvl="3" algn="r">
              <a:buNone/>
              <a:defRPr sz="1300" b="1">
                <a:solidFill>
                  <a:schemeClr val="accent1"/>
                </a:solidFill>
                <a:latin typeface="Source Sans Pro"/>
                <a:ea typeface="Source Sans Pro"/>
                <a:cs typeface="Source Sans Pro"/>
                <a:sym typeface="Source Sans Pro"/>
              </a:defRPr>
            </a:lvl4pPr>
            <a:lvl5pPr lvl="4" algn="r">
              <a:buNone/>
              <a:defRPr sz="1300" b="1">
                <a:solidFill>
                  <a:schemeClr val="accent1"/>
                </a:solidFill>
                <a:latin typeface="Source Sans Pro"/>
                <a:ea typeface="Source Sans Pro"/>
                <a:cs typeface="Source Sans Pro"/>
                <a:sym typeface="Source Sans Pro"/>
              </a:defRPr>
            </a:lvl5pPr>
            <a:lvl6pPr lvl="5" algn="r">
              <a:buNone/>
              <a:defRPr sz="1300" b="1">
                <a:solidFill>
                  <a:schemeClr val="accent1"/>
                </a:solidFill>
                <a:latin typeface="Source Sans Pro"/>
                <a:ea typeface="Source Sans Pro"/>
                <a:cs typeface="Source Sans Pro"/>
                <a:sym typeface="Source Sans Pro"/>
              </a:defRPr>
            </a:lvl6pPr>
            <a:lvl7pPr lvl="6" algn="r">
              <a:buNone/>
              <a:defRPr sz="1300" b="1">
                <a:solidFill>
                  <a:schemeClr val="accent1"/>
                </a:solidFill>
                <a:latin typeface="Source Sans Pro"/>
                <a:ea typeface="Source Sans Pro"/>
                <a:cs typeface="Source Sans Pro"/>
                <a:sym typeface="Source Sans Pro"/>
              </a:defRPr>
            </a:lvl7pPr>
            <a:lvl8pPr lvl="7" algn="r">
              <a:buNone/>
              <a:defRPr sz="1300" b="1">
                <a:solidFill>
                  <a:schemeClr val="accent1"/>
                </a:solidFill>
                <a:latin typeface="Source Sans Pro"/>
                <a:ea typeface="Source Sans Pro"/>
                <a:cs typeface="Source Sans Pro"/>
                <a:sym typeface="Source Sans Pro"/>
              </a:defRPr>
            </a:lvl8pPr>
            <a:lvl9pPr lvl="8" algn="r">
              <a:buNone/>
              <a:defRPr sz="1300" b="1">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6"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ctrTitle"/>
          </p:nvPr>
        </p:nvSpPr>
        <p:spPr>
          <a:xfrm>
            <a:off x="1700185" y="1991850"/>
            <a:ext cx="58074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mtClean="0"/>
              <a:t>CHATBOT CHO SINH VIÊN</a:t>
            </a:r>
            <a:endParaRP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smtClean="0">
                <a:solidFill>
                  <a:schemeClr val="accent4"/>
                </a:solidFill>
              </a:rPr>
              <a:t>3.</a:t>
            </a:r>
            <a:endParaRPr sz="6000" dirty="0">
              <a:solidFill>
                <a:schemeClr val="accent4"/>
              </a:solidFill>
            </a:endParaRPr>
          </a:p>
          <a:p>
            <a:pPr marL="0" lvl="0" indent="0" algn="l" rtl="0">
              <a:spcBef>
                <a:spcPts val="0"/>
              </a:spcBef>
              <a:spcAft>
                <a:spcPts val="0"/>
              </a:spcAft>
              <a:buNone/>
            </a:pPr>
            <a:r>
              <a:rPr lang="en" dirty="0" smtClean="0"/>
              <a:t>Kết quả</a:t>
            </a:r>
            <a:endParaRPr dirty="0"/>
          </a:p>
        </p:txBody>
      </p:sp>
      <p:sp>
        <p:nvSpPr>
          <p:cNvPr id="98" name="Google Shape;98;p15"/>
          <p:cNvSpPr txBox="1">
            <a:spLocks noGrp="1"/>
          </p:cNvSpPr>
          <p:nvPr>
            <p:ph type="subTitle" idx="1"/>
          </p:nvPr>
        </p:nvSpPr>
        <p:spPr>
          <a:xfrm>
            <a:off x="1546025" y="3011511"/>
            <a:ext cx="58326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3829156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dirty="0" smtClean="0"/>
              <a:t>Kết quả</a:t>
            </a:r>
            <a:endParaRPr sz="2800" dirty="0"/>
          </a:p>
        </p:txBody>
      </p:sp>
      <p:sp>
        <p:nvSpPr>
          <p:cNvPr id="111" name="Google Shape;111;p17"/>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dirty="0" smtClean="0"/>
              <a:t>Tập dữ liệu gồm 190 câu hỏi cho 19 câu trả lời</a:t>
            </a:r>
          </a:p>
          <a:p>
            <a:pPr marL="457200" lvl="0" indent="-381000" algn="l" rtl="0">
              <a:spcBef>
                <a:spcPts val="0"/>
              </a:spcBef>
              <a:spcAft>
                <a:spcPts val="0"/>
              </a:spcAft>
              <a:buSzPts val="2400"/>
              <a:buChar char="◎"/>
            </a:pPr>
            <a:endParaRPr dirty="0"/>
          </a:p>
          <a:p>
            <a:pPr marL="457200" lvl="0" indent="-381000" algn="l" rtl="0">
              <a:spcBef>
                <a:spcPts val="0"/>
              </a:spcBef>
              <a:spcAft>
                <a:spcPts val="0"/>
              </a:spcAft>
              <a:buSzPts val="2400"/>
              <a:buChar char="◎"/>
            </a:pPr>
            <a:r>
              <a:rPr lang="en-US" dirty="0" smtClean="0"/>
              <a:t>Độ chính xác trung bình gần 78%</a:t>
            </a:r>
            <a:endParaRPr dirty="0"/>
          </a:p>
          <a:p>
            <a:pPr marL="0" lvl="0" indent="0" algn="l" rtl="0">
              <a:spcBef>
                <a:spcPts val="600"/>
              </a:spcBef>
              <a:spcAft>
                <a:spcPts val="0"/>
              </a:spcAft>
              <a:buNone/>
            </a:pPr>
            <a:endParaRPr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Tree>
    <p:extLst>
      <p:ext uri="{BB962C8B-B14F-4D97-AF65-F5344CB8AC3E}">
        <p14:creationId xmlns:p14="http://schemas.microsoft.com/office/powerpoint/2010/main" val="2429562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sz="2800" dirty="0"/>
          </a:p>
        </p:txBody>
      </p:sp>
      <p:sp>
        <p:nvSpPr>
          <p:cNvPr id="111" name="Google Shape;111;p17"/>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endParaRPr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7811426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786150" y="308120"/>
            <a:ext cx="7618235" cy="4527181"/>
          </a:xfrm>
          <a:prstGeom prst="rect">
            <a:avLst/>
          </a:prstGeom>
        </p:spPr>
      </p:pic>
    </p:spTree>
    <p:extLst>
      <p:ext uri="{BB962C8B-B14F-4D97-AF65-F5344CB8AC3E}">
        <p14:creationId xmlns:p14="http://schemas.microsoft.com/office/powerpoint/2010/main" val="19901353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solidFill>
                  <a:schemeClr val="accent4"/>
                </a:solidFill>
              </a:rPr>
              <a:t>4</a:t>
            </a:r>
            <a:r>
              <a:rPr lang="en" sz="6000" dirty="0" smtClean="0">
                <a:solidFill>
                  <a:schemeClr val="accent4"/>
                </a:solidFill>
              </a:rPr>
              <a:t>.</a:t>
            </a:r>
            <a:endParaRPr sz="6000" dirty="0">
              <a:solidFill>
                <a:schemeClr val="accent4"/>
              </a:solidFill>
            </a:endParaRPr>
          </a:p>
          <a:p>
            <a:pPr marL="0" lvl="0" indent="0" algn="l" rtl="0">
              <a:spcBef>
                <a:spcPts val="0"/>
              </a:spcBef>
              <a:spcAft>
                <a:spcPts val="0"/>
              </a:spcAft>
              <a:buNone/>
            </a:pPr>
            <a:r>
              <a:rPr lang="en" dirty="0" smtClean="0"/>
              <a:t>Demo</a:t>
            </a:r>
            <a:endParaRPr dirty="0"/>
          </a:p>
        </p:txBody>
      </p:sp>
      <p:sp>
        <p:nvSpPr>
          <p:cNvPr id="98" name="Google Shape;98;p15"/>
          <p:cNvSpPr txBox="1">
            <a:spLocks noGrp="1"/>
          </p:cNvSpPr>
          <p:nvPr>
            <p:ph type="subTitle" idx="1"/>
          </p:nvPr>
        </p:nvSpPr>
        <p:spPr>
          <a:xfrm>
            <a:off x="1546025" y="3011511"/>
            <a:ext cx="58326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Tree>
    <p:extLst>
      <p:ext uri="{BB962C8B-B14F-4D97-AF65-F5344CB8AC3E}">
        <p14:creationId xmlns:p14="http://schemas.microsoft.com/office/powerpoint/2010/main" val="17632347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3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References</a:t>
            </a:r>
            <a:endParaRPr dirty="0"/>
          </a:p>
        </p:txBody>
      </p:sp>
      <p:sp>
        <p:nvSpPr>
          <p:cNvPr id="390" name="Google Shape;390;p37"/>
          <p:cNvSpPr txBox="1">
            <a:spLocks noGrp="1"/>
          </p:cNvSpPr>
          <p:nvPr>
            <p:ph type="body" idx="1"/>
          </p:nvPr>
        </p:nvSpPr>
        <p:spPr>
          <a:xfrm>
            <a:off x="786150" y="1200150"/>
            <a:ext cx="7466100" cy="2664600"/>
          </a:xfrm>
          <a:prstGeom prst="rect">
            <a:avLst/>
          </a:prstGeom>
        </p:spPr>
        <p:txBody>
          <a:bodyPr spcFirstLastPara="1" wrap="square" lIns="91425" tIns="91425" rIns="91425" bIns="91425" anchor="t" anchorCtr="0">
            <a:noAutofit/>
          </a:bodyPr>
          <a:lstStyle/>
          <a:p>
            <a:pPr marL="342900" lvl="0" indent="-342900">
              <a:lnSpc>
                <a:spcPct val="115000"/>
              </a:lnSpc>
              <a:spcBef>
                <a:spcPts val="0"/>
              </a:spcBef>
              <a:buFont typeface="Arial" panose="020B0604020202020204" pitchFamily="34" charset="0"/>
              <a:buChar char="•"/>
            </a:pPr>
            <a:r>
              <a:rPr lang="vi-VN" sz="1400" dirty="0" smtClean="0">
                <a:solidFill>
                  <a:schemeClr val="tx1"/>
                </a:solidFill>
              </a:rPr>
              <a:t>Đỗ </a:t>
            </a:r>
            <a:r>
              <a:rPr lang="vi-VN" sz="1400" dirty="0">
                <a:solidFill>
                  <a:schemeClr val="tx1"/>
                </a:solidFill>
              </a:rPr>
              <a:t>Thanh Nghị, Hoàng Tùng (2019), Chatbot cho sinh viên công nghệ thông tin, kỷ yếu Hội nghị Quốc gia lần thứ XII về nghiêm cứu cơ bản và ứng dụng Công nghệ thông tin (FAIR), Huế</a:t>
            </a:r>
            <a:r>
              <a:rPr lang="vi-VN" sz="1400" dirty="0" smtClean="0">
                <a:solidFill>
                  <a:schemeClr val="tx1"/>
                </a:solidFill>
              </a:rPr>
              <a:t>.</a:t>
            </a:r>
            <a:endParaRPr lang="en-US" sz="1400" dirty="0">
              <a:solidFill>
                <a:schemeClr val="tx1"/>
              </a:solidFill>
            </a:endParaRPr>
          </a:p>
          <a:p>
            <a:pPr marL="342900" lvl="0" indent="-342900">
              <a:lnSpc>
                <a:spcPct val="115000"/>
              </a:lnSpc>
              <a:spcBef>
                <a:spcPts val="0"/>
              </a:spcBef>
              <a:buFont typeface="Arial" panose="020B0604020202020204" pitchFamily="34" charset="0"/>
              <a:buChar char="•"/>
            </a:pPr>
            <a:r>
              <a:rPr lang="en-US" sz="1400" dirty="0" smtClean="0">
                <a:solidFill>
                  <a:schemeClr val="tx1"/>
                </a:solidFill>
              </a:rPr>
              <a:t>Alexandru </a:t>
            </a:r>
            <a:r>
              <a:rPr lang="en-US" sz="1400" dirty="0">
                <a:solidFill>
                  <a:schemeClr val="tx1"/>
                </a:solidFill>
              </a:rPr>
              <a:t>Iliescu (2016), Mondly launches first voice chatbot for learning languages,&lt;https://www.mondly.com/blog/2016/08/25/mondly-chatbot-press-release/&gt;, [online: October 10, 2019</a:t>
            </a:r>
            <a:r>
              <a:rPr lang="en-US" sz="1400" dirty="0" smtClean="0">
                <a:solidFill>
                  <a:schemeClr val="tx1"/>
                </a:solidFill>
              </a:rPr>
              <a:t>]</a:t>
            </a:r>
          </a:p>
          <a:p>
            <a:pPr marL="342900" lvl="0" indent="-342900">
              <a:lnSpc>
                <a:spcPct val="115000"/>
              </a:lnSpc>
              <a:spcBef>
                <a:spcPts val="0"/>
              </a:spcBef>
              <a:buFont typeface="Arial" panose="020B0604020202020204" pitchFamily="34" charset="0"/>
              <a:buChar char="•"/>
            </a:pPr>
            <a:r>
              <a:rPr lang="en-US" sz="1400" dirty="0" smtClean="0">
                <a:solidFill>
                  <a:schemeClr val="tx1"/>
                </a:solidFill>
              </a:rPr>
              <a:t>James </a:t>
            </a:r>
            <a:r>
              <a:rPr lang="en-US" sz="1400" dirty="0">
                <a:solidFill>
                  <a:schemeClr val="tx1"/>
                </a:solidFill>
              </a:rPr>
              <a:t>D.McCaffrey, A comparison of Ten Machine Learning Classification Algorithms, &lt;https://jamesmccaffrey.wordpress.com/2018/11/07/a-comparison-of-ten-machine-learning-classification-algorithms/&gt; [online: November 2, 2019</a:t>
            </a:r>
            <a:r>
              <a:rPr lang="en-US" sz="1400" dirty="0" smtClean="0">
                <a:solidFill>
                  <a:schemeClr val="tx1"/>
                </a:solidFill>
              </a:rPr>
              <a:t>]</a:t>
            </a:r>
          </a:p>
          <a:p>
            <a:pPr marL="342900" lvl="0" indent="-342900">
              <a:lnSpc>
                <a:spcPct val="115000"/>
              </a:lnSpc>
              <a:spcBef>
                <a:spcPts val="0"/>
              </a:spcBef>
              <a:buFont typeface="Arial" panose="020B0604020202020204" pitchFamily="34" charset="0"/>
              <a:buChar char="•"/>
            </a:pPr>
            <a:r>
              <a:rPr lang="en-US" sz="1400" dirty="0" smtClean="0">
                <a:solidFill>
                  <a:schemeClr val="tx1"/>
                </a:solidFill>
              </a:rPr>
              <a:t>Open </a:t>
            </a:r>
            <a:r>
              <a:rPr lang="en-US" sz="1400" dirty="0">
                <a:solidFill>
                  <a:schemeClr val="tx1"/>
                </a:solidFill>
              </a:rPr>
              <a:t>FPT, &lt;https://docs.openfpt.vn/?python#openfpt-api&gt;, [online: October 14, </a:t>
            </a:r>
            <a:r>
              <a:rPr lang="en-US" sz="1400" dirty="0" smtClean="0">
                <a:solidFill>
                  <a:schemeClr val="tx1"/>
                </a:solidFill>
              </a:rPr>
              <a:t>2019]</a:t>
            </a:r>
          </a:p>
          <a:p>
            <a:pPr marL="342900" lvl="0" indent="-342900">
              <a:lnSpc>
                <a:spcPct val="115000"/>
              </a:lnSpc>
              <a:spcBef>
                <a:spcPts val="0"/>
              </a:spcBef>
              <a:buFont typeface="Arial" panose="020B0604020202020204" pitchFamily="34" charset="0"/>
              <a:buChar char="•"/>
            </a:pPr>
            <a:r>
              <a:rPr lang="en-US" sz="1400" dirty="0" smtClean="0">
                <a:solidFill>
                  <a:schemeClr val="tx1"/>
                </a:solidFill>
              </a:rPr>
              <a:t>KNN </a:t>
            </a:r>
            <a:r>
              <a:rPr lang="en-US" sz="1400" dirty="0">
                <a:solidFill>
                  <a:schemeClr val="tx1"/>
                </a:solidFill>
              </a:rPr>
              <a:t>Classification using Scikit-learn, &lt;https://www.datacamp.com/community/tutorials/k-nearest-neighbor-classification-scikit-learn&gt;, [online: November 4, 2019]</a:t>
            </a:r>
            <a:endParaRPr sz="1400" dirty="0" smtClean="0">
              <a:solidFill>
                <a:schemeClr val="tx1"/>
              </a:solidFill>
            </a:endParaRPr>
          </a:p>
          <a:p>
            <a:pPr marL="0" lvl="0" indent="0" algn="l" rtl="0">
              <a:lnSpc>
                <a:spcPct val="115000"/>
              </a:lnSpc>
              <a:spcBef>
                <a:spcPts val="0"/>
              </a:spcBef>
              <a:spcAft>
                <a:spcPts val="0"/>
              </a:spcAft>
              <a:buNone/>
            </a:pPr>
            <a:endParaRPr sz="1400" dirty="0"/>
          </a:p>
        </p:txBody>
      </p:sp>
      <p:sp>
        <p:nvSpPr>
          <p:cNvPr id="391" name="Google Shape;391;p37"/>
          <p:cNvSpPr txBox="1"/>
          <p:nvPr/>
        </p:nvSpPr>
        <p:spPr>
          <a:xfrm>
            <a:off x="3146900" y="4185319"/>
            <a:ext cx="5160300" cy="67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dirty="0">
              <a:solidFill>
                <a:srgbClr val="607D8B"/>
              </a:solidFill>
              <a:latin typeface="Source Sans Pro"/>
              <a:ea typeface="Source Sans Pro"/>
              <a:cs typeface="Source Sans Pro"/>
              <a:sym typeface="Source Sans Pro"/>
            </a:endParaRPr>
          </a:p>
          <a:p>
            <a:pPr marL="0" lvl="0" indent="0" algn="l" rtl="0">
              <a:spcBef>
                <a:spcPts val="0"/>
              </a:spcBef>
              <a:spcAft>
                <a:spcPts val="0"/>
              </a:spcAft>
              <a:buNone/>
            </a:pPr>
            <a:endParaRPr sz="1200" i="1" dirty="0">
              <a:solidFill>
                <a:srgbClr val="607D8B"/>
              </a:solidFill>
              <a:latin typeface="Source Sans Pro"/>
              <a:ea typeface="Source Sans Pro"/>
              <a:cs typeface="Source Sans Pro"/>
              <a:sym typeface="Source Sans Pro"/>
            </a:endParaRPr>
          </a:p>
        </p:txBody>
      </p:sp>
      <p:sp>
        <p:nvSpPr>
          <p:cNvPr id="392" name="Google Shape;392;p3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3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References</a:t>
            </a:r>
            <a:endParaRPr dirty="0"/>
          </a:p>
        </p:txBody>
      </p:sp>
      <p:sp>
        <p:nvSpPr>
          <p:cNvPr id="390" name="Google Shape;390;p37"/>
          <p:cNvSpPr txBox="1">
            <a:spLocks noGrp="1"/>
          </p:cNvSpPr>
          <p:nvPr>
            <p:ph type="body" idx="1"/>
          </p:nvPr>
        </p:nvSpPr>
        <p:spPr>
          <a:xfrm>
            <a:off x="786150" y="1200150"/>
            <a:ext cx="7466100" cy="2664600"/>
          </a:xfrm>
          <a:prstGeom prst="rect">
            <a:avLst/>
          </a:prstGeom>
        </p:spPr>
        <p:txBody>
          <a:bodyPr spcFirstLastPara="1" wrap="square" lIns="91425" tIns="91425" rIns="91425" bIns="91425" anchor="t" anchorCtr="0">
            <a:noAutofit/>
          </a:bodyPr>
          <a:lstStyle/>
          <a:p>
            <a:pPr marL="285750" indent="-285750">
              <a:lnSpc>
                <a:spcPct val="115000"/>
              </a:lnSpc>
              <a:spcBef>
                <a:spcPts val="0"/>
              </a:spcBef>
              <a:buFont typeface="Arial" panose="020B0604020202020204" pitchFamily="34" charset="0"/>
              <a:buChar char="•"/>
            </a:pPr>
            <a:r>
              <a:rPr lang="en-US" sz="1400" dirty="0" smtClean="0"/>
              <a:t>A </a:t>
            </a:r>
            <a:r>
              <a:rPr lang="en-US" sz="1400" dirty="0"/>
              <a:t>complete guide for beginning with K-nearest neighbours algorithm in python, &lt;https://analyticsindiamag.com/a-complete-guide-for-beginning-with-k-nearest-neighbours-algorithm-in-python/&gt;, [online: November 4, 2019</a:t>
            </a:r>
            <a:r>
              <a:rPr lang="en-US" sz="1400" dirty="0" smtClean="0"/>
              <a:t>]</a:t>
            </a:r>
          </a:p>
          <a:p>
            <a:pPr marL="285750" indent="-285750">
              <a:lnSpc>
                <a:spcPct val="115000"/>
              </a:lnSpc>
              <a:spcBef>
                <a:spcPts val="0"/>
              </a:spcBef>
              <a:buFont typeface="Arial" panose="020B0604020202020204" pitchFamily="34" charset="0"/>
              <a:buChar char="•"/>
            </a:pPr>
            <a:r>
              <a:rPr lang="en-US" sz="1400" dirty="0" smtClean="0"/>
              <a:t>Kaggle </a:t>
            </a:r>
            <a:r>
              <a:rPr lang="en-US" sz="1400" dirty="0"/>
              <a:t>(2016), Text classification using bag of word features , &lt;https://www.kaggle.com/aneeshc/text-classification-using-bag-of-word-features/data&gt;, [online: November 4, 2019</a:t>
            </a:r>
            <a:r>
              <a:rPr lang="en-US" sz="1400" dirty="0" smtClean="0"/>
              <a:t>]</a:t>
            </a:r>
          </a:p>
          <a:p>
            <a:pPr marL="285750" indent="-285750">
              <a:lnSpc>
                <a:spcPct val="115000"/>
              </a:lnSpc>
              <a:spcBef>
                <a:spcPts val="0"/>
              </a:spcBef>
              <a:buFont typeface="Arial" panose="020B0604020202020204" pitchFamily="34" charset="0"/>
              <a:buChar char="•"/>
            </a:pPr>
            <a:r>
              <a:rPr lang="en-US" sz="1400" dirty="0" smtClean="0"/>
              <a:t>Ravi </a:t>
            </a:r>
            <a:r>
              <a:rPr lang="en-US" sz="1400" dirty="0"/>
              <a:t>Shankar (2017), Measuring Text Similarity in Python &lt;https://www.linkedin.com/pulse/measuring-text-similarity-python-ravi-shankar&gt;, [online: November 4, 2019</a:t>
            </a:r>
            <a:r>
              <a:rPr lang="en-US" sz="1400" dirty="0" smtClean="0"/>
              <a:t>]</a:t>
            </a:r>
          </a:p>
          <a:p>
            <a:pPr marL="285750" indent="-285750">
              <a:lnSpc>
                <a:spcPct val="115000"/>
              </a:lnSpc>
              <a:spcBef>
                <a:spcPts val="0"/>
              </a:spcBef>
              <a:buFont typeface="Arial" panose="020B0604020202020204" pitchFamily="34" charset="0"/>
              <a:buChar char="•"/>
            </a:pPr>
            <a:r>
              <a:rPr lang="en-US" sz="1400" dirty="0" smtClean="0"/>
              <a:t>sklearn.neighbors.KneighborsClassifier</a:t>
            </a:r>
            <a:r>
              <a:rPr lang="en-US" sz="1400" dirty="0"/>
              <a:t>, &lt;https://scikit-learn.org/stable/modules/generated/sklearn.neighbors.KNeighborsClassifier.html&gt;, [online: November 4, 2019]</a:t>
            </a:r>
          </a:p>
          <a:p>
            <a:pPr marL="285750" indent="-285750">
              <a:lnSpc>
                <a:spcPct val="115000"/>
              </a:lnSpc>
              <a:spcBef>
                <a:spcPts val="0"/>
              </a:spcBef>
              <a:buFont typeface="Arial" panose="020B0604020202020204" pitchFamily="34" charset="0"/>
              <a:buChar char="•"/>
            </a:pPr>
            <a:endParaRPr sz="1400" dirty="0"/>
          </a:p>
        </p:txBody>
      </p:sp>
      <p:sp>
        <p:nvSpPr>
          <p:cNvPr id="391" name="Google Shape;391;p37"/>
          <p:cNvSpPr txBox="1"/>
          <p:nvPr/>
        </p:nvSpPr>
        <p:spPr>
          <a:xfrm>
            <a:off x="3146900" y="4185319"/>
            <a:ext cx="5160300" cy="67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dirty="0">
              <a:solidFill>
                <a:srgbClr val="607D8B"/>
              </a:solidFill>
              <a:latin typeface="Source Sans Pro"/>
              <a:ea typeface="Source Sans Pro"/>
              <a:cs typeface="Source Sans Pro"/>
              <a:sym typeface="Source Sans Pro"/>
            </a:endParaRPr>
          </a:p>
          <a:p>
            <a:pPr marL="0" lvl="0" indent="0" algn="l" rtl="0">
              <a:spcBef>
                <a:spcPts val="0"/>
              </a:spcBef>
              <a:spcAft>
                <a:spcPts val="0"/>
              </a:spcAft>
              <a:buNone/>
            </a:pPr>
            <a:endParaRPr sz="1200" i="1" dirty="0">
              <a:solidFill>
                <a:srgbClr val="607D8B"/>
              </a:solidFill>
              <a:latin typeface="Source Sans Pro"/>
              <a:ea typeface="Source Sans Pro"/>
              <a:cs typeface="Source Sans Pro"/>
              <a:sym typeface="Source Sans Pro"/>
            </a:endParaRPr>
          </a:p>
        </p:txBody>
      </p:sp>
      <p:sp>
        <p:nvSpPr>
          <p:cNvPr id="392" name="Google Shape;392;p3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Tree>
    <p:extLst>
      <p:ext uri="{BB962C8B-B14F-4D97-AF65-F5344CB8AC3E}">
        <p14:creationId xmlns:p14="http://schemas.microsoft.com/office/powerpoint/2010/main" val="25503127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p:nvPr/>
        </p:nvSpPr>
        <p:spPr>
          <a:xfrm>
            <a:off x="5725650" y="909615"/>
            <a:ext cx="1875600" cy="18528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txBox="1">
            <a:spLocks noGrp="1"/>
          </p:cNvSpPr>
          <p:nvPr>
            <p:ph type="ctrTitle" idx="4294967295"/>
          </p:nvPr>
        </p:nvSpPr>
        <p:spPr>
          <a:xfrm>
            <a:off x="533400" y="1252131"/>
            <a:ext cx="4714009"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5400" b="1" dirty="0" smtClean="0"/>
              <a:t>THANK YOU!</a:t>
            </a:r>
            <a:endParaRPr sz="5400" b="1" dirty="0"/>
          </a:p>
        </p:txBody>
      </p:sp>
      <p:sp>
        <p:nvSpPr>
          <p:cNvPr id="119" name="Google Shape;119;p18"/>
          <p:cNvSpPr txBox="1">
            <a:spLocks noGrp="1"/>
          </p:cNvSpPr>
          <p:nvPr>
            <p:ph type="subTitle" idx="4294967295"/>
          </p:nvPr>
        </p:nvSpPr>
        <p:spPr>
          <a:xfrm>
            <a:off x="533400" y="2394538"/>
            <a:ext cx="4779600" cy="784800"/>
          </a:xfrm>
          <a:prstGeom prst="rect">
            <a:avLst/>
          </a:prstGeom>
        </p:spPr>
        <p:txBody>
          <a:bodyPr spcFirstLastPara="1" wrap="square" lIns="91425" tIns="91425" rIns="91425" bIns="91425" anchor="t" anchorCtr="0">
            <a:noAutofit/>
          </a:bodyPr>
          <a:lstStyle/>
          <a:p>
            <a:pPr marL="0" lvl="0" indent="0" algn="r" rtl="0">
              <a:spcBef>
                <a:spcPts val="600"/>
              </a:spcBef>
              <a:spcAft>
                <a:spcPts val="0"/>
              </a:spcAft>
              <a:buNone/>
            </a:pPr>
            <a:r>
              <a:rPr lang="en-US" dirty="0" smtClean="0"/>
              <a:t>THANK FOR YOU ATTENTION</a:t>
            </a:r>
            <a:endParaRPr dirty="0"/>
          </a:p>
        </p:txBody>
      </p:sp>
      <p:cxnSp>
        <p:nvCxnSpPr>
          <p:cNvPr id="120" name="Google Shape;120;p18"/>
          <p:cNvCxnSpPr/>
          <p:nvPr/>
        </p:nvCxnSpPr>
        <p:spPr>
          <a:xfrm rot="10800000" flipH="1">
            <a:off x="6805299" y="540952"/>
            <a:ext cx="143700" cy="377100"/>
          </a:xfrm>
          <a:prstGeom prst="straightConnector1">
            <a:avLst/>
          </a:prstGeom>
          <a:noFill/>
          <a:ln w="9525" cap="flat" cmpd="sng">
            <a:solidFill>
              <a:srgbClr val="CFD8DC"/>
            </a:solidFill>
            <a:prstDash val="solid"/>
            <a:round/>
            <a:headEnd type="none" w="med" len="med"/>
            <a:tailEnd type="none" w="med" len="med"/>
          </a:ln>
        </p:spPr>
      </p:cxnSp>
      <p:cxnSp>
        <p:nvCxnSpPr>
          <p:cNvPr id="121" name="Google Shape;121;p18"/>
          <p:cNvCxnSpPr/>
          <p:nvPr/>
        </p:nvCxnSpPr>
        <p:spPr>
          <a:xfrm flipH="1">
            <a:off x="7451750" y="1182125"/>
            <a:ext cx="337200" cy="131100"/>
          </a:xfrm>
          <a:prstGeom prst="straightConnector1">
            <a:avLst/>
          </a:prstGeom>
          <a:noFill/>
          <a:ln w="9525" cap="flat" cmpd="sng">
            <a:solidFill>
              <a:srgbClr val="CFD8DC"/>
            </a:solidFill>
            <a:prstDash val="solid"/>
            <a:round/>
            <a:headEnd type="none" w="med" len="med"/>
            <a:tailEnd type="none" w="med" len="med"/>
          </a:ln>
        </p:spPr>
      </p:cxnSp>
      <p:cxnSp>
        <p:nvCxnSpPr>
          <p:cNvPr id="122" name="Google Shape;122;p18"/>
          <p:cNvCxnSpPr>
            <a:endCxn id="117" idx="6"/>
          </p:cNvCxnSpPr>
          <p:nvPr/>
        </p:nvCxnSpPr>
        <p:spPr>
          <a:xfrm rot="10800000">
            <a:off x="7601250" y="1836015"/>
            <a:ext cx="998100" cy="98100"/>
          </a:xfrm>
          <a:prstGeom prst="straightConnector1">
            <a:avLst/>
          </a:prstGeom>
          <a:noFill/>
          <a:ln w="9525" cap="flat" cmpd="sng">
            <a:solidFill>
              <a:srgbClr val="CFD8DC"/>
            </a:solidFill>
            <a:prstDash val="solid"/>
            <a:round/>
            <a:headEnd type="none" w="med" len="med"/>
            <a:tailEnd type="none" w="med" len="med"/>
          </a:ln>
        </p:spPr>
      </p:cxnSp>
      <p:sp>
        <p:nvSpPr>
          <p:cNvPr id="123" name="Google Shape;123;p18"/>
          <p:cNvSpPr/>
          <p:nvPr/>
        </p:nvSpPr>
        <p:spPr>
          <a:xfrm>
            <a:off x="5875408" y="1057537"/>
            <a:ext cx="1576200" cy="15567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grpSp>
        <p:nvGrpSpPr>
          <p:cNvPr id="15" name="Google Shape;4542;p39"/>
          <p:cNvGrpSpPr/>
          <p:nvPr/>
        </p:nvGrpSpPr>
        <p:grpSpPr>
          <a:xfrm>
            <a:off x="6312325" y="1517779"/>
            <a:ext cx="789074" cy="636471"/>
            <a:chOff x="5975075" y="2327500"/>
            <a:chExt cx="420100" cy="388350"/>
          </a:xfrm>
        </p:grpSpPr>
        <p:sp>
          <p:nvSpPr>
            <p:cNvPr id="16" name="Google Shape;4543;p39"/>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7" name="Google Shape;4544;p39"/>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Tree>
    <p:extLst>
      <p:ext uri="{BB962C8B-B14F-4D97-AF65-F5344CB8AC3E}">
        <p14:creationId xmlns:p14="http://schemas.microsoft.com/office/powerpoint/2010/main" val="5705829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dirty="0" smtClean="0"/>
              <a:t>Chatbot cho sinh viên</a:t>
            </a:r>
            <a:endParaRPr sz="2800" dirty="0"/>
          </a:p>
        </p:txBody>
      </p:sp>
      <p:sp>
        <p:nvSpPr>
          <p:cNvPr id="111" name="Google Shape;111;p17"/>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pPr marL="533400" lvl="0" indent="-457200" algn="l" rtl="0">
              <a:spcBef>
                <a:spcPts val="600"/>
              </a:spcBef>
              <a:spcAft>
                <a:spcPts val="0"/>
              </a:spcAft>
              <a:buSzPts val="2400"/>
              <a:buFont typeface="+mj-lt"/>
              <a:buAutoNum type="arabicPeriod"/>
            </a:pPr>
            <a:r>
              <a:rPr lang="en-US" dirty="0" smtClean="0"/>
              <a:t>Vấn đề nghiêm cứu</a:t>
            </a:r>
          </a:p>
          <a:p>
            <a:pPr marL="533400" lvl="0" indent="-457200" algn="l" rtl="0">
              <a:spcBef>
                <a:spcPts val="600"/>
              </a:spcBef>
              <a:spcAft>
                <a:spcPts val="0"/>
              </a:spcAft>
              <a:buSzPts val="2400"/>
              <a:buFont typeface="+mj-lt"/>
              <a:buAutoNum type="arabicPeriod"/>
            </a:pPr>
            <a:endParaRPr lang="en-US" dirty="0" smtClean="0"/>
          </a:p>
          <a:p>
            <a:pPr marL="533400" lvl="0" indent="-457200" algn="l" rtl="0">
              <a:spcBef>
                <a:spcPts val="600"/>
              </a:spcBef>
              <a:spcAft>
                <a:spcPts val="0"/>
              </a:spcAft>
              <a:buSzPts val="2400"/>
              <a:buFont typeface="+mj-lt"/>
              <a:buAutoNum type="arabicPeriod"/>
            </a:pPr>
            <a:r>
              <a:rPr lang="en-US" dirty="0" smtClean="0"/>
              <a:t>Thuật toán K láng giềng</a:t>
            </a:r>
            <a:endParaRPr dirty="0"/>
          </a:p>
          <a:p>
            <a:pPr marL="533400" lvl="0" indent="-457200" algn="l" rtl="0">
              <a:spcBef>
                <a:spcPts val="0"/>
              </a:spcBef>
              <a:spcAft>
                <a:spcPts val="0"/>
              </a:spcAft>
              <a:buSzPts val="2400"/>
              <a:buFont typeface="+mj-lt"/>
              <a:buAutoNum type="arabicPeriod"/>
            </a:pPr>
            <a:endParaRPr dirty="0"/>
          </a:p>
          <a:p>
            <a:pPr marL="533400" lvl="0" indent="-457200" algn="l" rtl="0">
              <a:spcBef>
                <a:spcPts val="0"/>
              </a:spcBef>
              <a:spcAft>
                <a:spcPts val="0"/>
              </a:spcAft>
              <a:buSzPts val="2400"/>
              <a:buFont typeface="+mj-lt"/>
              <a:buAutoNum type="arabicPeriod"/>
            </a:pPr>
            <a:r>
              <a:rPr lang="en-US" dirty="0" smtClean="0"/>
              <a:t>Kết quả thực nghiệm</a:t>
            </a:r>
          </a:p>
          <a:p>
            <a:pPr marL="533400" lvl="0" indent="-457200" algn="l" rtl="0">
              <a:spcBef>
                <a:spcPts val="0"/>
              </a:spcBef>
              <a:spcAft>
                <a:spcPts val="0"/>
              </a:spcAft>
              <a:buSzPts val="2400"/>
              <a:buFont typeface="+mj-lt"/>
              <a:buAutoNum type="arabicPeriod"/>
            </a:pPr>
            <a:endParaRPr lang="en-US" dirty="0"/>
          </a:p>
          <a:p>
            <a:pPr marL="533400" lvl="0" indent="-457200" algn="l" rtl="0">
              <a:spcBef>
                <a:spcPts val="0"/>
              </a:spcBef>
              <a:spcAft>
                <a:spcPts val="0"/>
              </a:spcAft>
              <a:buSzPts val="2400"/>
              <a:buFont typeface="+mj-lt"/>
              <a:buAutoNum type="arabicPeriod"/>
            </a:pPr>
            <a:r>
              <a:rPr lang="en-US" dirty="0" smtClean="0"/>
              <a:t>Demo</a:t>
            </a:r>
          </a:p>
          <a:p>
            <a:pPr marL="457200" lvl="0" indent="-381000" algn="l" rtl="0">
              <a:spcBef>
                <a:spcPts val="0"/>
              </a:spcBef>
              <a:spcAft>
                <a:spcPts val="0"/>
              </a:spcAft>
              <a:buSzPts val="2400"/>
              <a:buChar char="◎"/>
            </a:pPr>
            <a:endParaRPr lang="en-US" dirty="0"/>
          </a:p>
          <a:p>
            <a:pPr marL="457200" lvl="0" indent="-381000" algn="l" rtl="0">
              <a:spcBef>
                <a:spcPts val="0"/>
              </a:spcBef>
              <a:spcAft>
                <a:spcPts val="0"/>
              </a:spcAft>
              <a:buSzPts val="2400"/>
              <a:buChar char="◎"/>
            </a:pPr>
            <a:endParaRPr dirty="0"/>
          </a:p>
          <a:p>
            <a:pPr marL="0" lvl="0" indent="0" algn="l" rtl="0">
              <a:spcBef>
                <a:spcPts val="600"/>
              </a:spcBef>
              <a:spcAft>
                <a:spcPts val="0"/>
              </a:spcAft>
              <a:buNone/>
            </a:pPr>
            <a:endParaRPr dirty="0"/>
          </a:p>
          <a:p>
            <a:pPr marL="0" lvl="0" indent="0" algn="l" rtl="0">
              <a:spcBef>
                <a:spcPts val="600"/>
              </a:spcBef>
              <a:spcAft>
                <a:spcPts val="0"/>
              </a:spcAft>
              <a:buNone/>
            </a:pPr>
            <a:r>
              <a:rPr lang="en" dirty="0"/>
              <a:t>Your audience will listen to you or read the content, but won’t do both. </a:t>
            </a:r>
            <a:endParaRPr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extLst>
      <p:ext uri="{BB962C8B-B14F-4D97-AF65-F5344CB8AC3E}">
        <p14:creationId xmlns:p14="http://schemas.microsoft.com/office/powerpoint/2010/main" val="10201271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solidFill>
                  <a:schemeClr val="accent4"/>
                </a:solidFill>
              </a:rPr>
              <a:t>1.</a:t>
            </a:r>
            <a:endParaRPr sz="6000" dirty="0">
              <a:solidFill>
                <a:schemeClr val="accent4"/>
              </a:solidFill>
            </a:endParaRPr>
          </a:p>
          <a:p>
            <a:pPr marL="0" lvl="0" indent="0" algn="l" rtl="0">
              <a:spcBef>
                <a:spcPts val="0"/>
              </a:spcBef>
              <a:spcAft>
                <a:spcPts val="0"/>
              </a:spcAft>
              <a:buNone/>
            </a:pPr>
            <a:r>
              <a:rPr lang="en" dirty="0" smtClean="0"/>
              <a:t>Vấn đề nghiêm cứu</a:t>
            </a:r>
            <a:endParaRPr dirty="0"/>
          </a:p>
        </p:txBody>
      </p:sp>
      <p:sp>
        <p:nvSpPr>
          <p:cNvPr id="98" name="Google Shape;98;p15"/>
          <p:cNvSpPr txBox="1">
            <a:spLocks noGrp="1"/>
          </p:cNvSpPr>
          <p:nvPr>
            <p:ph type="subTitle" idx="1"/>
          </p:nvPr>
        </p:nvSpPr>
        <p:spPr>
          <a:xfrm>
            <a:off x="1546025" y="3011511"/>
            <a:ext cx="58326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11513633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dirty="0" smtClean="0"/>
              <a:t>Vấn đề nghiêm cứu</a:t>
            </a:r>
            <a:endParaRPr sz="2800" dirty="0"/>
          </a:p>
        </p:txBody>
      </p:sp>
      <p:sp>
        <p:nvSpPr>
          <p:cNvPr id="111" name="Google Shape;111;p17"/>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US" dirty="0" smtClean="0"/>
              <a:t>Chatbot trả lời tự động các câu hỏi của sinh viên</a:t>
            </a:r>
          </a:p>
          <a:p>
            <a:pPr marL="457200" lvl="0" indent="-381000" algn="l" rtl="0">
              <a:spcBef>
                <a:spcPts val="600"/>
              </a:spcBef>
              <a:spcAft>
                <a:spcPts val="0"/>
              </a:spcAft>
              <a:buSzPts val="2400"/>
              <a:buChar char="◎"/>
            </a:pPr>
            <a:endParaRPr dirty="0"/>
          </a:p>
          <a:p>
            <a:pPr marL="457200" lvl="0" indent="-381000" algn="l" rtl="0">
              <a:spcBef>
                <a:spcPts val="0"/>
              </a:spcBef>
              <a:spcAft>
                <a:spcPts val="0"/>
              </a:spcAft>
              <a:buSzPts val="2400"/>
              <a:buChar char="◎"/>
            </a:pPr>
            <a:r>
              <a:rPr lang="en" dirty="0" smtClean="0"/>
              <a:t>Sinh viên đặt câu hỏi bằng giọng nói</a:t>
            </a:r>
          </a:p>
          <a:p>
            <a:pPr marL="457200" lvl="0" indent="-381000" algn="l" rtl="0">
              <a:spcBef>
                <a:spcPts val="0"/>
              </a:spcBef>
              <a:spcAft>
                <a:spcPts val="0"/>
              </a:spcAft>
              <a:buSzPts val="2400"/>
              <a:buChar char="◎"/>
            </a:pPr>
            <a:endParaRPr dirty="0"/>
          </a:p>
          <a:p>
            <a:pPr marL="457200" lvl="0" indent="-381000" algn="l" rtl="0">
              <a:spcBef>
                <a:spcPts val="0"/>
              </a:spcBef>
              <a:spcAft>
                <a:spcPts val="0"/>
              </a:spcAft>
              <a:buSzPts val="2400"/>
              <a:buChar char="◎"/>
            </a:pPr>
            <a:r>
              <a:rPr lang="en" dirty="0" smtClean="0"/>
              <a:t>Chatbot trả lời bằng giọng nói</a:t>
            </a:r>
            <a:endParaRPr dirty="0"/>
          </a:p>
          <a:p>
            <a:pPr marL="0" lvl="0" indent="0" algn="l" rtl="0">
              <a:spcBef>
                <a:spcPts val="600"/>
              </a:spcBef>
              <a:spcAft>
                <a:spcPts val="0"/>
              </a:spcAft>
              <a:buNone/>
            </a:pPr>
            <a:endParaRPr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Tree>
    <p:extLst>
      <p:ext uri="{BB962C8B-B14F-4D97-AF65-F5344CB8AC3E}">
        <p14:creationId xmlns:p14="http://schemas.microsoft.com/office/powerpoint/2010/main" val="3944097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solidFill>
                  <a:schemeClr val="accent4"/>
                </a:solidFill>
              </a:rPr>
              <a:t>2</a:t>
            </a:r>
            <a:r>
              <a:rPr lang="en" sz="6000" dirty="0" smtClean="0">
                <a:solidFill>
                  <a:schemeClr val="accent4"/>
                </a:solidFill>
              </a:rPr>
              <a:t>.</a:t>
            </a:r>
            <a:endParaRPr sz="6000" dirty="0">
              <a:solidFill>
                <a:schemeClr val="accent4"/>
              </a:solidFill>
            </a:endParaRPr>
          </a:p>
          <a:p>
            <a:pPr marL="0" lvl="0" indent="0" algn="l" rtl="0">
              <a:spcBef>
                <a:spcPts val="0"/>
              </a:spcBef>
              <a:spcAft>
                <a:spcPts val="0"/>
              </a:spcAft>
              <a:buNone/>
            </a:pPr>
            <a:r>
              <a:rPr lang="en" dirty="0" smtClean="0"/>
              <a:t>Giải pháp</a:t>
            </a:r>
            <a:endParaRPr dirty="0"/>
          </a:p>
        </p:txBody>
      </p:sp>
      <p:sp>
        <p:nvSpPr>
          <p:cNvPr id="98" name="Google Shape;98;p15"/>
          <p:cNvSpPr txBox="1">
            <a:spLocks noGrp="1"/>
          </p:cNvSpPr>
          <p:nvPr>
            <p:ph type="subTitle" idx="1"/>
          </p:nvPr>
        </p:nvSpPr>
        <p:spPr>
          <a:xfrm>
            <a:off x="1546025" y="3011511"/>
            <a:ext cx="58326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33370917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2"/>
          <p:cNvSpPr/>
          <p:nvPr/>
        </p:nvSpPr>
        <p:spPr>
          <a:xfrm>
            <a:off x="387175" y="327675"/>
            <a:ext cx="2572500" cy="2496900"/>
          </a:xfrm>
          <a:prstGeom prst="ellipse">
            <a:avLst/>
          </a:prstGeom>
          <a:noFill/>
          <a:ln w="9525" cap="flat" cmpd="sng">
            <a:solidFill>
              <a:srgbClr val="ECEFF1"/>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smtClean="0">
                <a:solidFill>
                  <a:srgbClr val="FFFFFF"/>
                </a:solidFill>
                <a:latin typeface="Source Sans Pro"/>
                <a:ea typeface="Source Sans Pro"/>
                <a:cs typeface="Source Sans Pro"/>
                <a:sym typeface="Source Sans Pro"/>
              </a:rPr>
              <a:t>Use </a:t>
            </a:r>
            <a:r>
              <a:rPr lang="en" sz="1800" dirty="0">
                <a:solidFill>
                  <a:srgbClr val="FFFFFF"/>
                </a:solidFill>
                <a:latin typeface="Source Sans Pro"/>
                <a:ea typeface="Source Sans Pro"/>
                <a:cs typeface="Source Sans Pro"/>
                <a:sym typeface="Source Sans Pro"/>
              </a:rPr>
              <a:t>big image.</a:t>
            </a:r>
            <a:endParaRPr sz="1800" dirty="0">
              <a:solidFill>
                <a:srgbClr val="FFFFFF"/>
              </a:solidFill>
              <a:latin typeface="Roboto Slab"/>
              <a:ea typeface="Roboto Slab"/>
              <a:cs typeface="Roboto Slab"/>
              <a:sym typeface="Roboto Slab"/>
            </a:endParaRPr>
          </a:p>
        </p:txBody>
      </p:sp>
      <p:sp>
        <p:nvSpPr>
          <p:cNvPr id="162" name="Google Shape;162;p22"/>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a:off x="657370" y="327675"/>
            <a:ext cx="7747014" cy="4250244"/>
          </a:xfrm>
          <a:prstGeom prst="rect">
            <a:avLst/>
          </a:prstGeom>
        </p:spPr>
      </p:pic>
    </p:spTree>
    <p:extLst>
      <p:ext uri="{BB962C8B-B14F-4D97-AF65-F5344CB8AC3E}">
        <p14:creationId xmlns:p14="http://schemas.microsoft.com/office/powerpoint/2010/main" val="14742593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p:nvPr/>
        </p:nvSpPr>
        <p:spPr>
          <a:xfrm>
            <a:off x="5725650" y="909615"/>
            <a:ext cx="1875600" cy="18528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txBox="1">
            <a:spLocks noGrp="1"/>
          </p:cNvSpPr>
          <p:nvPr>
            <p:ph type="ctrTitle" idx="4294967295"/>
          </p:nvPr>
        </p:nvSpPr>
        <p:spPr>
          <a:xfrm>
            <a:off x="533400" y="1252131"/>
            <a:ext cx="4714009"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5400" b="1" dirty="0" smtClean="0"/>
              <a:t>K láng giềng</a:t>
            </a:r>
            <a:endParaRPr sz="5400" b="1" dirty="0"/>
          </a:p>
        </p:txBody>
      </p:sp>
      <p:sp>
        <p:nvSpPr>
          <p:cNvPr id="119" name="Google Shape;119;p18"/>
          <p:cNvSpPr txBox="1">
            <a:spLocks noGrp="1"/>
          </p:cNvSpPr>
          <p:nvPr>
            <p:ph type="subTitle" idx="4294967295"/>
          </p:nvPr>
        </p:nvSpPr>
        <p:spPr>
          <a:xfrm>
            <a:off x="533400" y="2394538"/>
            <a:ext cx="4779600" cy="784800"/>
          </a:xfrm>
          <a:prstGeom prst="rect">
            <a:avLst/>
          </a:prstGeom>
        </p:spPr>
        <p:txBody>
          <a:bodyPr spcFirstLastPara="1" wrap="square" lIns="91425" tIns="91425" rIns="91425" bIns="91425" anchor="t" anchorCtr="0">
            <a:noAutofit/>
          </a:bodyPr>
          <a:lstStyle/>
          <a:p>
            <a:pPr marL="0" lvl="0" indent="0" algn="r" rtl="0">
              <a:spcBef>
                <a:spcPts val="600"/>
              </a:spcBef>
              <a:spcAft>
                <a:spcPts val="0"/>
              </a:spcAft>
              <a:buNone/>
            </a:pPr>
            <a:r>
              <a:rPr lang="en-US" dirty="0" smtClean="0"/>
              <a:t>K-nearest neighbors</a:t>
            </a:r>
            <a:endParaRPr dirty="0"/>
          </a:p>
        </p:txBody>
      </p:sp>
      <p:cxnSp>
        <p:nvCxnSpPr>
          <p:cNvPr id="120" name="Google Shape;120;p18"/>
          <p:cNvCxnSpPr/>
          <p:nvPr/>
        </p:nvCxnSpPr>
        <p:spPr>
          <a:xfrm rot="10800000" flipH="1">
            <a:off x="6805299" y="540952"/>
            <a:ext cx="143700" cy="377100"/>
          </a:xfrm>
          <a:prstGeom prst="straightConnector1">
            <a:avLst/>
          </a:prstGeom>
          <a:noFill/>
          <a:ln w="9525" cap="flat" cmpd="sng">
            <a:solidFill>
              <a:srgbClr val="CFD8DC"/>
            </a:solidFill>
            <a:prstDash val="solid"/>
            <a:round/>
            <a:headEnd type="none" w="med" len="med"/>
            <a:tailEnd type="none" w="med" len="med"/>
          </a:ln>
        </p:spPr>
      </p:cxnSp>
      <p:cxnSp>
        <p:nvCxnSpPr>
          <p:cNvPr id="121" name="Google Shape;121;p18"/>
          <p:cNvCxnSpPr/>
          <p:nvPr/>
        </p:nvCxnSpPr>
        <p:spPr>
          <a:xfrm flipH="1">
            <a:off x="7451750" y="1182125"/>
            <a:ext cx="337200" cy="131100"/>
          </a:xfrm>
          <a:prstGeom prst="straightConnector1">
            <a:avLst/>
          </a:prstGeom>
          <a:noFill/>
          <a:ln w="9525" cap="flat" cmpd="sng">
            <a:solidFill>
              <a:srgbClr val="CFD8DC"/>
            </a:solidFill>
            <a:prstDash val="solid"/>
            <a:round/>
            <a:headEnd type="none" w="med" len="med"/>
            <a:tailEnd type="none" w="med" len="med"/>
          </a:ln>
        </p:spPr>
      </p:cxnSp>
      <p:cxnSp>
        <p:nvCxnSpPr>
          <p:cNvPr id="122" name="Google Shape;122;p18"/>
          <p:cNvCxnSpPr>
            <a:endCxn id="117" idx="6"/>
          </p:cNvCxnSpPr>
          <p:nvPr/>
        </p:nvCxnSpPr>
        <p:spPr>
          <a:xfrm rot="10800000">
            <a:off x="7601250" y="1836015"/>
            <a:ext cx="998100" cy="98100"/>
          </a:xfrm>
          <a:prstGeom prst="straightConnector1">
            <a:avLst/>
          </a:prstGeom>
          <a:noFill/>
          <a:ln w="9525" cap="flat" cmpd="sng">
            <a:solidFill>
              <a:srgbClr val="CFD8DC"/>
            </a:solidFill>
            <a:prstDash val="solid"/>
            <a:round/>
            <a:headEnd type="none" w="med" len="med"/>
            <a:tailEnd type="none" w="med" len="med"/>
          </a:ln>
        </p:spPr>
      </p:cxnSp>
      <p:sp>
        <p:nvSpPr>
          <p:cNvPr id="123" name="Google Shape;123;p18"/>
          <p:cNvSpPr/>
          <p:nvPr/>
        </p:nvSpPr>
        <p:spPr>
          <a:xfrm>
            <a:off x="5875408" y="1057537"/>
            <a:ext cx="1576200" cy="15567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grpSp>
        <p:nvGrpSpPr>
          <p:cNvPr id="18" name="Google Shape;563;p38"/>
          <p:cNvGrpSpPr/>
          <p:nvPr/>
        </p:nvGrpSpPr>
        <p:grpSpPr>
          <a:xfrm>
            <a:off x="6318717" y="1536210"/>
            <a:ext cx="630282" cy="677054"/>
            <a:chOff x="3951850" y="2985350"/>
            <a:chExt cx="407950" cy="416500"/>
          </a:xfrm>
        </p:grpSpPr>
        <p:sp>
          <p:nvSpPr>
            <p:cNvPr id="19" name="Google Shape;564;p38"/>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0" name="Google Shape;565;p38"/>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1" name="Google Shape;566;p38"/>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2" name="Google Shape;567;p38"/>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Tree>
    <p:extLst>
      <p:ext uri="{BB962C8B-B14F-4D97-AF65-F5344CB8AC3E}">
        <p14:creationId xmlns:p14="http://schemas.microsoft.com/office/powerpoint/2010/main" val="30549434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dirty="0" smtClean="0"/>
              <a:t>K láng giềng</a:t>
            </a:r>
            <a:endParaRPr sz="2800" dirty="0"/>
          </a:p>
        </p:txBody>
      </p:sp>
      <p:sp>
        <p:nvSpPr>
          <p:cNvPr id="111" name="Google Shape;111;p17"/>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dirty="0" smtClean="0"/>
              <a:t>Là thuật toán máy học đơn giản</a:t>
            </a:r>
          </a:p>
          <a:p>
            <a:pPr marL="457200" lvl="0" indent="-381000" algn="l" rtl="0">
              <a:spcBef>
                <a:spcPts val="600"/>
              </a:spcBef>
              <a:spcAft>
                <a:spcPts val="0"/>
              </a:spcAft>
              <a:buSzPts val="2400"/>
              <a:buChar char="◎"/>
            </a:pPr>
            <a:endParaRPr lang="en" dirty="0" smtClean="0"/>
          </a:p>
          <a:p>
            <a:pPr marL="457200" lvl="0" indent="-381000" algn="l" rtl="0">
              <a:spcBef>
                <a:spcPts val="600"/>
              </a:spcBef>
              <a:spcAft>
                <a:spcPts val="0"/>
              </a:spcAft>
              <a:buSzPts val="2400"/>
              <a:buChar char="◎"/>
            </a:pPr>
            <a:r>
              <a:rPr lang="en-US" dirty="0" smtClean="0"/>
              <a:t>Là thuật toán lazy-learning</a:t>
            </a:r>
          </a:p>
          <a:p>
            <a:pPr marL="457200" lvl="0" indent="-381000" algn="l" rtl="0">
              <a:spcBef>
                <a:spcPts val="600"/>
              </a:spcBef>
              <a:spcAft>
                <a:spcPts val="0"/>
              </a:spcAft>
              <a:buSzPts val="2400"/>
              <a:buChar char="◎"/>
            </a:pPr>
            <a:endParaRPr dirty="0" smtClean="0"/>
          </a:p>
          <a:p>
            <a:pPr marL="457200" lvl="0" indent="-381000" algn="l" rtl="0">
              <a:spcBef>
                <a:spcPts val="0"/>
              </a:spcBef>
              <a:spcAft>
                <a:spcPts val="0"/>
              </a:spcAft>
              <a:buSzPts val="2400"/>
              <a:buChar char="◎"/>
            </a:pPr>
            <a:r>
              <a:rPr lang="en-US" dirty="0" smtClean="0"/>
              <a:t>Áp dụng trong các bài toán phân loại hoặc hồi quy</a:t>
            </a:r>
            <a:endParaRPr dirty="0"/>
          </a:p>
          <a:p>
            <a:pPr marL="0" lvl="0" indent="0" algn="l" rtl="0">
              <a:spcBef>
                <a:spcPts val="600"/>
              </a:spcBef>
              <a:spcAft>
                <a:spcPts val="0"/>
              </a:spcAft>
              <a:buNone/>
            </a:pPr>
            <a:endParaRPr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Tree>
    <p:extLst>
      <p:ext uri="{BB962C8B-B14F-4D97-AF65-F5344CB8AC3E}">
        <p14:creationId xmlns:p14="http://schemas.microsoft.com/office/powerpoint/2010/main" val="3815861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dirty="0" smtClean="0"/>
              <a:t>K láng giềng</a:t>
            </a:r>
            <a:endParaRPr sz="2800" dirty="0"/>
          </a:p>
        </p:txBody>
      </p:sp>
      <p:sp>
        <p:nvSpPr>
          <p:cNvPr id="111" name="Google Shape;111;p17"/>
          <p:cNvSpPr txBox="1">
            <a:spLocks noGrp="1"/>
          </p:cNvSpPr>
          <p:nvPr>
            <p:ph type="body" idx="1"/>
          </p:nvPr>
        </p:nvSpPr>
        <p:spPr>
          <a:xfrm>
            <a:off x="773958" y="1261700"/>
            <a:ext cx="7571700" cy="3573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lang="en-US" dirty="0" smtClean="0"/>
          </a:p>
          <a:p>
            <a:pPr marL="0" lvl="0" indent="0" algn="l" rtl="0">
              <a:spcBef>
                <a:spcPts val="600"/>
              </a:spcBef>
              <a:spcAft>
                <a:spcPts val="0"/>
              </a:spcAft>
              <a:buNone/>
            </a:pPr>
            <a:endParaRPr lang="en-US" dirty="0"/>
          </a:p>
          <a:p>
            <a:pPr marL="0" lvl="0" indent="0" algn="l" rtl="0">
              <a:spcBef>
                <a:spcPts val="600"/>
              </a:spcBef>
              <a:spcAft>
                <a:spcPts val="0"/>
              </a:spcAft>
              <a:buNone/>
            </a:pPr>
            <a:endParaRPr lang="en-US" dirty="0" smtClean="0"/>
          </a:p>
          <a:p>
            <a:pPr marL="0" lvl="0" indent="0" algn="l" rtl="0">
              <a:spcBef>
                <a:spcPts val="600"/>
              </a:spcBef>
              <a:spcAft>
                <a:spcPts val="0"/>
              </a:spcAft>
              <a:buNone/>
            </a:pPr>
            <a:endParaRPr lang="en-US" dirty="0"/>
          </a:p>
          <a:p>
            <a:r>
              <a:rPr lang="es-ES" sz="2000" dirty="0"/>
              <a:t>Số lượng tín chỉ của luận văn = [ 1, 0, 1, 0, 1, 0, 1, 0, 1, 1, 0, 1 ]</a:t>
            </a:r>
            <a:endParaRPr lang="en-US" sz="2000" dirty="0"/>
          </a:p>
          <a:p>
            <a:r>
              <a:rPr lang="es-ES" sz="2000" dirty="0"/>
              <a:t>Thời gian xét tốt nghiệp        </a:t>
            </a:r>
            <a:r>
              <a:rPr lang="es-ES" sz="2000" dirty="0" smtClean="0"/>
              <a:t>   = [ </a:t>
            </a:r>
            <a:r>
              <a:rPr lang="es-ES" sz="2000" dirty="0"/>
              <a:t>0, 1, 0, 1, 0, 1, 0, 1, 0, 0, 1, 0 ]</a:t>
            </a:r>
            <a:endParaRPr lang="en-US" sz="2000" dirty="0"/>
          </a:p>
          <a:p>
            <a:pPr marL="0" lvl="0" indent="0" algn="l" rtl="0">
              <a:spcBef>
                <a:spcPts val="600"/>
              </a:spcBef>
              <a:spcAft>
                <a:spcPts val="0"/>
              </a:spcAft>
              <a:buNone/>
            </a:pPr>
            <a:endParaRPr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616" y="1261700"/>
            <a:ext cx="7618234" cy="1751459"/>
          </a:xfrm>
          <a:prstGeom prst="rect">
            <a:avLst/>
          </a:prstGeom>
        </p:spPr>
      </p:pic>
    </p:spTree>
    <p:extLst>
      <p:ext uri="{BB962C8B-B14F-4D97-AF65-F5344CB8AC3E}">
        <p14:creationId xmlns:p14="http://schemas.microsoft.com/office/powerpoint/2010/main" val="4176464868"/>
      </p:ext>
    </p:extLst>
  </p:cSld>
  <p:clrMapOvr>
    <a:masterClrMapping/>
  </p:clrMapOvr>
  <p:timing>
    <p:tnLst>
      <p:par>
        <p:cTn id="1" dur="indefinite" restart="never" nodeType="tmRoot"/>
      </p:par>
    </p:tnLst>
  </p:timing>
</p:sld>
</file>

<file path=ppt/theme/theme1.xml><?xml version="1.0" encoding="utf-8"?>
<a:theme xmlns:a="http://schemas.openxmlformats.org/drawingml/2006/main"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156</TotalTime>
  <Words>541</Words>
  <Application>Microsoft Office PowerPoint</Application>
  <PresentationFormat>On-screen Show (16:9)</PresentationFormat>
  <Paragraphs>80</Paragraphs>
  <Slides>17</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Source Sans Pro</vt:lpstr>
      <vt:lpstr>Roboto Slab</vt:lpstr>
      <vt:lpstr>Arial</vt:lpstr>
      <vt:lpstr>Cordelia template</vt:lpstr>
      <vt:lpstr>CHATBOT CHO SINH VIÊN</vt:lpstr>
      <vt:lpstr>Chatbot cho sinh viên</vt:lpstr>
      <vt:lpstr>1. Vấn đề nghiêm cứu</vt:lpstr>
      <vt:lpstr>Vấn đề nghiêm cứu</vt:lpstr>
      <vt:lpstr>2. Giải pháp</vt:lpstr>
      <vt:lpstr>PowerPoint Presentation</vt:lpstr>
      <vt:lpstr>K láng giềng</vt:lpstr>
      <vt:lpstr>K láng giềng</vt:lpstr>
      <vt:lpstr>K láng giềng</vt:lpstr>
      <vt:lpstr>3. Kết quả</vt:lpstr>
      <vt:lpstr>Kết quả</vt:lpstr>
      <vt:lpstr>PowerPoint Presentation</vt:lpstr>
      <vt:lpstr>PowerPoint Presentation</vt:lpstr>
      <vt:lpstr>4. Demo</vt:lpstr>
      <vt:lpstr>References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CHATBOT CHO SINH VIÊN</dc:title>
  <cp:lastModifiedBy>Windows User</cp:lastModifiedBy>
  <cp:revision>19</cp:revision>
  <dcterms:modified xsi:type="dcterms:W3CDTF">2019-12-13T01:33:50Z</dcterms:modified>
</cp:coreProperties>
</file>