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7.xml"/><Relationship Id="rId22" Type="http://schemas.openxmlformats.org/officeDocument/2006/relationships/font" Target="fonts/QuattrocentoSans-boldItalic.fntdata"/><Relationship Id="rId10" Type="http://schemas.openxmlformats.org/officeDocument/2006/relationships/slide" Target="slides/slide6.xml"/><Relationship Id="rId21" Type="http://schemas.openxmlformats.org/officeDocument/2006/relationships/font" Target="fonts/QuattrocentoSans-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QuattrocentoSans-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Shape 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Shape 12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Navigation</a:t>
            </a:r>
            <a:r>
              <a:rPr b="0" i="0" lang="en" sz="1000" u="none" cap="none" strike="noStrike">
                <a:solidFill>
                  <a:srgbClr val="0B1A33"/>
                </a:solidFill>
                <a:latin typeface="Quattrocento Sans"/>
                <a:ea typeface="Quattrocento Sans"/>
                <a:cs typeface="Quattrocento Sans"/>
                <a:sym typeface="Quattrocento Sans"/>
              </a:rPr>
              <a:t> - Kiểm tra việc chuyển hướng của tất cả các menu,hyperlink, button. Kiểm tra này nên được thực hiện bằng thao tác trên bàn phím và chuột để đảm bảo chúng đều có chung một phản hồi được trả về.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Shape 13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Shape 14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Shape 15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rgbClr val="000000"/>
              </a:buClr>
              <a:buSzPts val="1100"/>
              <a:buFont typeface="Arial"/>
              <a:buNone/>
            </a:pPr>
            <a:r>
              <a:rPr b="0" i="0" lang="en" sz="1200" u="none" cap="none" strike="noStrike">
                <a:solidFill>
                  <a:srgbClr val="0B1A33"/>
                </a:solidFill>
                <a:latin typeface="Quattrocento Sans"/>
                <a:ea typeface="Quattrocento Sans"/>
                <a:cs typeface="Quattrocento Sans"/>
                <a:sym typeface="Quattrocento Sans"/>
              </a:rPr>
              <a:t>Kiểm tra các định dạng phù hợp với mỗi đối tượng tương ứng như như các text-box để nhập/ chọn ngày cần hiển thị đúng định dạng, text-box để nhập mật khẩu nên hiển thị dưới dạng dấu kí tự,... </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1100"/>
              <a:buFont typeface="Arial"/>
              <a:buNone/>
            </a:pPr>
            <a:r>
              <a:rPr b="1" i="0" lang="en" sz="1200" u="none" cap="none" strike="noStrike">
                <a:solidFill>
                  <a:srgbClr val="000000"/>
                </a:solidFill>
                <a:latin typeface="Arial"/>
                <a:ea typeface="Arial"/>
                <a:cs typeface="Arial"/>
                <a:sym typeface="Arial"/>
              </a:rPr>
              <a:t>Kiểu kí tự</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1 . Kiểm tra maxlength</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2 . Phân biệt chữ hoa / chữ thường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3 . Phân biệt 全角/半角 (toàn giác/bán giác: chỉ áp dụng với Tiếng Nhật, toàn giác thì chữ mập, tròn hơn 2-3bytes; bán giác: chữ ốm 1byte)</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4 . Phân biệt ký tự unicode</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rPr b="0" i="0" lang="en" sz="1200" u="none" cap="none" strike="noStrike">
                <a:solidFill>
                  <a:srgbClr val="000000"/>
                </a:solidFill>
                <a:latin typeface="Arial"/>
                <a:ea typeface="Arial"/>
                <a:cs typeface="Arial"/>
                <a:sym typeface="Arial"/>
              </a:rPr>
              <a:t>5 . Cho phép null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6 . Cho phép nhập ký tự đặc biệt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1" i="0" lang="en" sz="1200" u="none" cap="none" strike="noStrike">
                <a:solidFill>
                  <a:srgbClr val="000000"/>
                </a:solidFill>
                <a:latin typeface="Arial"/>
                <a:ea typeface="Arial"/>
                <a:cs typeface="Arial"/>
                <a:sym typeface="Arial"/>
              </a:rPr>
              <a:t>Kiểu số nguyên</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1 . Kiểm tra maxlength.</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2 . Kiểm tra giá trị max, min</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3 . Có cho phép nhập ký tự chữ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4 . Cho phép nhập ký tự đặc biệt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5 . Có cho phép nhập ký tự số 2 byte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6 . Cho phép null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7 . Không được phép nhập blank ở vị trí đầu tiên của field số.</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9 . Không được phép nhập blank ở vị trí cuối cùng của field số.</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11 . Kiểm tra lỗi chia cho 0</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12 . Kiểm tra giá trị 0 cho tất cả các tính tóan</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13 . Kiểm tra giá trị trong giới hạn max,min</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14 . Kiểm tra giá trị = giá trị max, min</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15 . Kiểm tra giá trị vượt giới hạn giá trị max, min</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1" i="0" lang="en" sz="1200" u="none" cap="none" strike="noStrike">
                <a:solidFill>
                  <a:srgbClr val="000000"/>
                </a:solidFill>
                <a:latin typeface="Arial"/>
                <a:ea typeface="Arial"/>
                <a:cs typeface="Arial"/>
                <a:sym typeface="Arial"/>
              </a:rPr>
              <a:t>Kiểu ngày tháng</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1 . Kiểm tra maxlength</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2 . Kiểm tra ngày hợp lệ</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3 . Có cho phép nhập chữ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4 . Có cho phép nhập ký tự đặc biệt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5 . Có cho phép nhập ký tự số 2 byte hay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6 . Kiểm tra format theo kiểu nào?</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7 . Kiểm tra đối với trường hợp năm nhuần có được tính đúng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8 . Kiểm tra giá trị 00 và 13 đối với tháng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9 . Kiểm tra giá trị 00 và 32 đối với ngày</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100"/>
              <a:buFont typeface="Arial"/>
              <a:buNone/>
            </a:pPr>
            <a:r>
              <a:rPr b="0" i="0" lang="en" sz="1200" u="none" cap="none" strike="noStrike">
                <a:solidFill>
                  <a:srgbClr val="000000"/>
                </a:solidFill>
                <a:latin typeface="Arial"/>
                <a:ea typeface="Arial"/>
                <a:cs typeface="Arial"/>
                <a:sym typeface="Arial"/>
              </a:rPr>
              <a:t>10 . Kiểm tra giá trị 28 , 29, 30 -Feb có được tính đúng không?</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1"/>
              </a:buClr>
              <a:buSzPts val="11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Shape 6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Shape 7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333333"/>
                </a:solidFill>
                <a:latin typeface="Arial"/>
                <a:ea typeface="Arial"/>
                <a:cs typeface="Arial"/>
                <a:sym typeface="Arial"/>
              </a:rPr>
              <a:t>_GUI được sử dụng phổ biến trong máy tính, các thiết bị cầm tay, các thiết bị đa phương tiện, hoặc các linh kiện điện tử trong văn phòng, nhà ở...Phạm vi sử dụng thuật ngữ GUI hầu như chỉ được giới hạn trong các thiết bị có màn hình 2 chiều.</a:t>
            </a:r>
            <a:endParaRPr b="0" i="0" sz="10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333333"/>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333333"/>
                </a:solidFill>
                <a:latin typeface="Arial"/>
                <a:ea typeface="Arial"/>
                <a:cs typeface="Arial"/>
                <a:sym typeface="Arial"/>
              </a:rPr>
              <a:t>-Giao diện dòng lệnh (Command line interface) là người dùng có thể ra mệnh lệnh cho máy tính thông qua các tập câu lệnh.</a:t>
            </a:r>
            <a:endParaRPr b="0" i="0" sz="10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333333"/>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100"/>
              <a:buFont typeface="Arial"/>
              <a:buNone/>
            </a:pPr>
            <a:r>
              <a:rPr b="0" i="0" lang="en" sz="1000" u="none" cap="none" strike="noStrike">
                <a:solidFill>
                  <a:srgbClr val="333333"/>
                </a:solidFill>
                <a:latin typeface="Arial"/>
                <a:ea typeface="Arial"/>
                <a:cs typeface="Arial"/>
                <a:sym typeface="Arial"/>
              </a:rPr>
              <a:t>-Giao diện người dùng đồ họa (Graphical user interface) là người dùng tương tác với máy tính thông qua bằng hình ảnh và chữ viết thay vì chỉ là các dòng lệnh đơn thuần. Một số thành phần trong tương tác giữa người dùng với các ứng dụng</a:t>
            </a:r>
            <a:endParaRPr b="0" i="0" sz="10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000" u="none" cap="none" strike="noStrike">
                <a:solidFill>
                  <a:srgbClr val="333333"/>
                </a:solidFill>
                <a:latin typeface="Arial"/>
                <a:ea typeface="Arial"/>
                <a:cs typeface="Arial"/>
                <a:sym typeface="Arial"/>
              </a:rPr>
              <a:t>_GUI được sử dụng phổ biến trong máy tính, các thiết bị cầm tay, các thiết bị đa phương tiện, hoặc các linh kiện điện tử trong văn phòng, nhà ở...Phạm vi sử dụng thuật ngữ GUI hầu như chỉ được giới hạn trong các thiết bị có màn hình 2 chiều.</a:t>
            </a:r>
            <a:endParaRPr b="0" i="0" sz="10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000" u="none" cap="none" strike="noStrike">
                <a:solidFill>
                  <a:srgbClr val="333333"/>
                </a:solidFill>
                <a:latin typeface="Arial"/>
                <a:ea typeface="Arial"/>
                <a:cs typeface="Arial"/>
                <a:sym typeface="Arial"/>
              </a:rPr>
              <a:t>_GUI testing bao gồm việc kiểm tra màn hình với các đối tượng như menu, button, icon, text box, …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Shape 8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chemeClr val="dk1"/>
              </a:buClr>
              <a:buSzPts val="1100"/>
              <a:buFont typeface="Arial"/>
              <a:buNone/>
            </a:pPr>
            <a:r>
              <a:rPr b="0" i="0" lang="en" sz="1600" u="none" cap="none" strike="noStrike">
                <a:solidFill>
                  <a:srgbClr val="0B1A33"/>
                </a:solidFill>
                <a:latin typeface="Quattrocento Sans"/>
                <a:ea typeface="Quattrocento Sans"/>
                <a:cs typeface="Quattrocento Sans"/>
                <a:sym typeface="Quattrocento Sans"/>
              </a:rPr>
              <a:t>UI của một ứng dụng luôn có phần ảnh hưởng lớn đến quyết định của người sử dụng trong việc có tiếp tục dùng ứng dụng nữa hay là không. Người dùng bình thường sẽ quan sát thiết kế và giao diện của một ứng dụng và đánh giá nó có dễ dàng để tiếp cận và sử dụng hay không. Nếu người dùng không thấy thoải mái với ứng dụng hoặc cảm thấy ứng dụng này phức tạp khi dùng thì sẽ không dùng lại ứng dụng. Đó là lý do mà tại sao kiểm thử giao diện người dùng là một vấn đề phải quan tâm và cần phải tiến hành kiểm tra thích hợp để đảm bảo rằng không để xảy ra lỗi UI</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Shape 9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0B1A33"/>
              </a:buClr>
              <a:buSzPts val="1600"/>
              <a:buFont typeface="Quattrocento Sans"/>
              <a:buChar char="●"/>
            </a:pPr>
            <a:r>
              <a:rPr b="0" i="0" lang="en" sz="1600" u="none" cap="none" strike="noStrike">
                <a:solidFill>
                  <a:srgbClr val="0B1A33"/>
                </a:solidFill>
                <a:latin typeface="Quattrocento Sans"/>
                <a:ea typeface="Quattrocento Sans"/>
                <a:cs typeface="Quattrocento Sans"/>
                <a:sym typeface="Quattrocento Sans"/>
              </a:rPr>
              <a:t>Manual Based Testing (Kiểm tra bằng tay) Theo cách tiếp cận này, các đối tượng GUI trên màn hình được kiểm tra bằng tay bởi tester đảm bảo đúng với các yêu cầu nêu trong tài liệu yêu cầu dự án hoặc file thiết kế giao diện đính kèm.</a:t>
            </a:r>
            <a:endParaRPr b="0" i="0" sz="1600" u="none" cap="none" strike="noStrike">
              <a:solidFill>
                <a:srgbClr val="0B1A33"/>
              </a:solidFill>
              <a:latin typeface="Quattrocento Sans"/>
              <a:ea typeface="Quattrocento Sans"/>
              <a:cs typeface="Quattrocento Sans"/>
              <a:sym typeface="Quattrocento Sans"/>
            </a:endParaRPr>
          </a:p>
          <a:p>
            <a:pPr indent="-330200" lvl="0" marL="457200" marR="0" rtl="0" algn="l">
              <a:lnSpc>
                <a:spcPct val="115000"/>
              </a:lnSpc>
              <a:spcBef>
                <a:spcPts val="0"/>
              </a:spcBef>
              <a:spcAft>
                <a:spcPts val="0"/>
              </a:spcAft>
              <a:buClr>
                <a:srgbClr val="0B1A33"/>
              </a:buClr>
              <a:buSzPts val="1600"/>
              <a:buFont typeface="Quattrocento Sans"/>
              <a:buChar char="●"/>
            </a:pPr>
            <a:r>
              <a:rPr b="0" i="0" lang="en" sz="1600" u="none" cap="none" strike="noStrike">
                <a:solidFill>
                  <a:srgbClr val="0B1A33"/>
                </a:solidFill>
                <a:latin typeface="Quattrocento Sans"/>
                <a:ea typeface="Quattrocento Sans"/>
                <a:cs typeface="Quattrocento Sans"/>
                <a:sym typeface="Quattrocento Sans"/>
              </a:rPr>
              <a:t>Record and Replay  :việc kiểm tra các đối tượng GUI có thể được thực hiện bằng các tool tự động. Cách này gồm 2 phần là quá trình ghi lại (Record) tự động l</a:t>
            </a:r>
            <a:r>
              <a:rPr lang="en" sz="1600">
                <a:solidFill>
                  <a:srgbClr val="0B1A33"/>
                </a:solidFill>
                <a:latin typeface="Quattrocento Sans"/>
                <a:ea typeface="Quattrocento Sans"/>
                <a:cs typeface="Quattrocento Sans"/>
                <a:sym typeface="Quattrocento Sans"/>
              </a:rPr>
              <a:t>ưu lại </a:t>
            </a:r>
            <a:r>
              <a:rPr lang="en" sz="1600">
                <a:solidFill>
                  <a:srgbClr val="0B1A33"/>
                </a:solidFill>
                <a:latin typeface="Quattrocento Sans"/>
                <a:ea typeface="Quattrocento Sans"/>
                <a:cs typeface="Quattrocento Sans"/>
                <a:sym typeface="Quattrocento Sans"/>
              </a:rPr>
              <a:t>các thao tác giữa tester và ui bởi một tool </a:t>
            </a:r>
            <a:r>
              <a:rPr b="0" i="0" lang="en" sz="1600" u="none" cap="none" strike="noStrike">
                <a:solidFill>
                  <a:srgbClr val="0B1A33"/>
                </a:solidFill>
                <a:latin typeface="Quattrocento Sans"/>
                <a:ea typeface="Quattrocento Sans"/>
                <a:cs typeface="Quattrocento Sans"/>
                <a:sym typeface="Quattrocento Sans"/>
              </a:rPr>
              <a:t>và t</a:t>
            </a:r>
            <a:r>
              <a:rPr lang="en" sz="1600">
                <a:solidFill>
                  <a:srgbClr val="0B1A33"/>
                </a:solidFill>
                <a:latin typeface="Quattrocento Sans"/>
                <a:ea typeface="Quattrocento Sans"/>
                <a:cs typeface="Quattrocento Sans"/>
                <a:sym typeface="Quattrocento Sans"/>
              </a:rPr>
              <a:t>ự động thực hiện các lại các thao tác đó</a:t>
            </a:r>
            <a:r>
              <a:rPr b="0" i="0" lang="en" sz="1600" u="none" cap="none" strike="noStrike">
                <a:solidFill>
                  <a:srgbClr val="0B1A33"/>
                </a:solidFill>
                <a:latin typeface="Quattrocento Sans"/>
                <a:ea typeface="Quattrocento Sans"/>
                <a:cs typeface="Quattrocento Sans"/>
                <a:sym typeface="Quattrocento Sans"/>
              </a:rPr>
              <a:t> (Replay) .để kiểm tra </a:t>
            </a:r>
            <a:r>
              <a:rPr lang="en" sz="1600">
                <a:solidFill>
                  <a:srgbClr val="0B1A33"/>
                </a:solidFill>
                <a:latin typeface="Quattrocento Sans"/>
                <a:ea typeface="Quattrocento Sans"/>
                <a:cs typeface="Quattrocento Sans"/>
                <a:sym typeface="Quattrocento Sans"/>
              </a:rPr>
              <a:t>hoạt động của chương trình ở các môi trường  khác nhau(trình duyệt , hệ điều hành,phiên bản phần mềm,...)</a:t>
            </a:r>
            <a:endParaRPr b="0" i="0" sz="16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rgbClr val="000000"/>
              </a:buClr>
              <a:buSzPts val="1100"/>
              <a:buFont typeface="Arial"/>
              <a:buNone/>
            </a:pPr>
            <a:r>
              <a:t/>
            </a:r>
            <a:endParaRPr b="0" i="0" sz="1600" u="none" cap="none" strike="noStrike">
              <a:solidFill>
                <a:srgbClr val="0B1A33"/>
              </a:solidFill>
              <a:latin typeface="Quattrocento Sans"/>
              <a:ea typeface="Quattrocento Sans"/>
              <a:cs typeface="Quattrocento Sans"/>
              <a:sym typeface="Quattrocento Sans"/>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Shape 10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chemeClr val="dk1"/>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Shape 10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 sz="1000">
                <a:solidFill>
                  <a:srgbClr val="0B1A33"/>
                </a:solidFill>
                <a:latin typeface="Quattrocento Sans"/>
                <a:ea typeface="Quattrocento Sans"/>
                <a:cs typeface="Quattrocento Sans"/>
                <a:sym typeface="Quattrocento Sans"/>
              </a:rPr>
              <a:t>Ghi chú thêm:</a:t>
            </a:r>
            <a:endParaRPr b="1" sz="1000">
              <a:solidFill>
                <a:srgbClr val="0B1A33"/>
              </a:solidFill>
              <a:latin typeface="Quattrocento Sans"/>
              <a:ea typeface="Quattrocento Sans"/>
              <a:cs typeface="Quattrocento Sans"/>
              <a:sym typeface="Quattrocento Sans"/>
            </a:endParaRPr>
          </a:p>
          <a:p>
            <a:pPr indent="0" lvl="0" marL="0" marR="0" rtl="0" algn="l">
              <a:lnSpc>
                <a:spcPct val="115000"/>
              </a:lnSpc>
              <a:spcBef>
                <a:spcPts val="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Color and fonts</a:t>
            </a:r>
            <a:r>
              <a:rPr b="0" i="0" lang="en" sz="1000" u="none" cap="none" strike="noStrike">
                <a:solidFill>
                  <a:srgbClr val="0B1A33"/>
                </a:solidFill>
                <a:latin typeface="Quattrocento Sans"/>
                <a:ea typeface="Quattrocento Sans"/>
                <a:cs typeface="Quattrocento Sans"/>
                <a:sym typeface="Quattrocento Sans"/>
              </a:rPr>
              <a:t> - Kiểm tra tất cả màu sắc, kích thước font của các đoạn văn bản hay các thông báo lỗi trên màn hình. </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Scrolls </a:t>
            </a:r>
            <a:r>
              <a:rPr b="0" i="0" lang="en" sz="1000" u="none" cap="none" strike="noStrike">
                <a:solidFill>
                  <a:srgbClr val="0B1A33"/>
                </a:solidFill>
                <a:latin typeface="Quattrocento Sans"/>
                <a:ea typeface="Quattrocento Sans"/>
                <a:cs typeface="Quattrocento Sans"/>
                <a:sym typeface="Quattrocento Sans"/>
              </a:rPr>
              <a:t>-Tất cả thanh cuộn ngang hay thanh cuộn dọc chỉ nên xuất hiện khi cần thiết khi nội dung vượt ra khỏi độ dài màn hình.</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Spelling and grammar</a:t>
            </a:r>
            <a:r>
              <a:rPr b="0" i="0" lang="en" sz="1000" u="none" cap="none" strike="noStrike">
                <a:solidFill>
                  <a:srgbClr val="0B1A33"/>
                </a:solidFill>
                <a:latin typeface="Quattrocento Sans"/>
                <a:ea typeface="Quattrocento Sans"/>
                <a:cs typeface="Quattrocento Sans"/>
                <a:sym typeface="Quattrocento Sans"/>
              </a:rPr>
              <a:t> - Đối với các đối tượng như đoạn văn bản, chú thích, thông báo lỗi, lời nhắc, thanh trạng thái,... phải được hiển thị đúng chính tả và ngữ pháp.</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Justification</a:t>
            </a:r>
            <a:r>
              <a:rPr b="0" i="0" lang="en" sz="1000" u="none" cap="none" strike="noStrike">
                <a:solidFill>
                  <a:srgbClr val="0B1A33"/>
                </a:solidFill>
                <a:latin typeface="Quattrocento Sans"/>
                <a:ea typeface="Quattrocento Sans"/>
                <a:cs typeface="Quattrocento Sans"/>
                <a:sym typeface="Quattrocento Sans"/>
              </a:rPr>
              <a:t> - Nếu dữ liệu là số thì nên được canh phải, dữ liệu là các ký tự, chữ cái thì được canh trái (nếu không có ngoại lệ đặc biệt). </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Tab</a:t>
            </a:r>
            <a:r>
              <a:rPr b="0" i="0" lang="en" sz="1000" u="none" cap="none" strike="noStrike">
                <a:solidFill>
                  <a:srgbClr val="0B1A33"/>
                </a:solidFill>
                <a:latin typeface="Quattrocento Sans"/>
                <a:ea typeface="Quattrocento Sans"/>
                <a:cs typeface="Quattrocento Sans"/>
                <a:sym typeface="Quattrocento Sans"/>
              </a:rPr>
              <a:t> - Đảm bảo khi người dùng nhấn phím tab trên bàn phím thì theo thứ tự con trỏ chuột sẽ focus trên các đối tượng từ phía trên bên trái di chuyển xuống phía dưới và bên phải, Bỏ quá các đối tượng đang có thuộc tính disable hay read-only.</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Opening input</a:t>
            </a:r>
            <a:r>
              <a:rPr b="0" i="0" lang="en" sz="1000" u="none" cap="none" strike="noStrike">
                <a:solidFill>
                  <a:srgbClr val="0B1A33"/>
                </a:solidFill>
                <a:latin typeface="Quattrocento Sans"/>
                <a:ea typeface="Quattrocento Sans"/>
                <a:cs typeface="Quattrocento Sans"/>
                <a:sym typeface="Quattrocento Sans"/>
              </a:rPr>
              <a:t>- Kiểm tra việc khi tải xong một trang hay một cửa sổ thì con trỏ chuột có focus vào text-box đầu tiên để cho phép người dùng nhập dữ liệu vào nó hay không?</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Alternatives</a:t>
            </a:r>
            <a:r>
              <a:rPr b="0" i="0" lang="en" sz="1000" u="none" cap="none" strike="noStrike">
                <a:solidFill>
                  <a:srgbClr val="0B1A33"/>
                </a:solidFill>
                <a:latin typeface="Quattrocento Sans"/>
                <a:ea typeface="Quattrocento Sans"/>
                <a:cs typeface="Quattrocento Sans"/>
                <a:sym typeface="Quattrocento Sans"/>
              </a:rPr>
              <a:t> - Khi menu của ứng dụng có các phím nóng (hot key) thay thế thì chúng nên hoạt động chuẩn xác và không để xảy ra trường hợp trùng lặp hot key trên cùng một cửa sổ.</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Contrast</a:t>
            </a:r>
            <a:r>
              <a:rPr b="0" i="0" lang="en" sz="1000" u="none" cap="none" strike="noStrike">
                <a:solidFill>
                  <a:srgbClr val="0B1A33"/>
                </a:solidFill>
                <a:latin typeface="Quattrocento Sans"/>
                <a:ea typeface="Quattrocento Sans"/>
                <a:cs typeface="Quattrocento Sans"/>
                <a:sym typeface="Quattrocento Sans"/>
              </a:rPr>
              <a:t> - Các đối tượng như text-box, button,.. khi chúng đang mang thuộc tính disable hay read-only thì nên được đổi màu (màu xám) để phân biệt với các đối tượng khác.</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rPr b="1" i="0" lang="en" sz="1000" u="none" cap="none" strike="noStrike">
                <a:solidFill>
                  <a:srgbClr val="0B1A33"/>
                </a:solidFill>
                <a:latin typeface="Quattrocento Sans"/>
                <a:ea typeface="Quattrocento Sans"/>
                <a:cs typeface="Quattrocento Sans"/>
                <a:sym typeface="Quattrocento Sans"/>
              </a:rPr>
              <a:t>Images</a:t>
            </a:r>
            <a:r>
              <a:rPr b="0" i="0" lang="en" sz="1000" u="none" cap="none" strike="noStrike">
                <a:solidFill>
                  <a:srgbClr val="0B1A33"/>
                </a:solidFill>
                <a:latin typeface="Quattrocento Sans"/>
                <a:ea typeface="Quattrocento Sans"/>
                <a:cs typeface="Quattrocento Sans"/>
                <a:sym typeface="Quattrocento Sans"/>
              </a:rPr>
              <a:t> - Kiểm tra tất cả các hình ảnh đang có trong ứng dụng. Kiểm tra kích thước, dung lượng của chúng vì có thể ảnh hưởng nhiều đến GUI performance.</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1"/>
              </a:buClr>
              <a:buSzPts val="1100"/>
              <a:buFont typeface="Arial"/>
              <a:buNone/>
            </a:pPr>
            <a:r>
              <a:t/>
            </a:r>
            <a:endParaRPr b="0" i="0" sz="1000" u="none" cap="none" strike="noStrike">
              <a:solidFill>
                <a:srgbClr val="0B1A33"/>
              </a:solidFill>
              <a:latin typeface="Quattrocento Sans"/>
              <a:ea typeface="Quattrocento Sans"/>
              <a:cs typeface="Quattrocento Sans"/>
              <a:sym typeface="Quattrocento Sans"/>
            </a:endParaRPr>
          </a:p>
          <a:p>
            <a:pPr indent="0" lvl="0" marL="0" marR="0" rtl="0" algn="l">
              <a:lnSpc>
                <a:spcPct val="100000"/>
              </a:lnSpc>
              <a:spcBef>
                <a:spcPts val="10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Shape 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p:txBody>
      </p:sp>
      <p:sp>
        <p:nvSpPr>
          <p:cNvPr id="46" name="Shape 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 name="Shape 13"/>
        <p:cNvGrpSpPr/>
        <p:nvPr/>
      </p:nvGrpSpPr>
      <p:grpSpPr>
        <a:xfrm>
          <a:off x="0" y="0"/>
          <a:ext cx="0" cy="0"/>
          <a:chOff x="0" y="0"/>
          <a:chExt cx="0" cy="0"/>
        </a:xfrm>
      </p:grpSpPr>
      <p:sp>
        <p:nvSpPr>
          <p:cNvPr id="14" name="Shape 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15" name="Shape 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6" name="Shape 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7" name="Shape 17"/>
        <p:cNvGrpSpPr/>
        <p:nvPr/>
      </p:nvGrpSpPr>
      <p:grpSpPr>
        <a:xfrm>
          <a:off x="0" y="0"/>
          <a:ext cx="0" cy="0"/>
          <a:chOff x="0" y="0"/>
          <a:chExt cx="0" cy="0"/>
        </a:xfrm>
      </p:grpSpPr>
      <p:sp>
        <p:nvSpPr>
          <p:cNvPr id="18" name="Shape 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19" name="Shape 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Shape 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3" name="Shape 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Shape 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9" name="Shape 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0" name="Shape 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Shape 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4" name="Shape 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Shape 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Shape 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Shape 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3" name="Shape 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53" name="Shape 53"/>
        <p:cNvGrpSpPr/>
        <p:nvPr/>
      </p:nvGrpSpPr>
      <p:grpSpPr>
        <a:xfrm>
          <a:off x="0" y="0"/>
          <a:ext cx="0" cy="0"/>
          <a:chOff x="0" y="0"/>
          <a:chExt cx="0" cy="0"/>
        </a:xfrm>
      </p:grpSpPr>
      <p:sp>
        <p:nvSpPr>
          <p:cNvPr id="54" name="Shape 54"/>
          <p:cNvSpPr txBox="1"/>
          <p:nvPr>
            <p:ph idx="1" type="subTitle"/>
          </p:nvPr>
        </p:nvSpPr>
        <p:spPr>
          <a:xfrm>
            <a:off x="0" y="2724300"/>
            <a:ext cx="5423100" cy="241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Arial"/>
              <a:buNone/>
            </a:pPr>
            <a:r>
              <a:rPr lang="en" sz="2400">
                <a:solidFill>
                  <a:schemeClr val="accent5"/>
                </a:solidFill>
              </a:rPr>
              <a:t>Giảng viên</a:t>
            </a:r>
            <a:r>
              <a:rPr lang="en" sz="2400"/>
              <a:t> :Nguyễn Công Hoan</a:t>
            </a:r>
            <a:endParaRPr sz="2400"/>
          </a:p>
          <a:p>
            <a:pPr indent="0" lvl="0" marL="0" marR="0" rtl="0" algn="l">
              <a:lnSpc>
                <a:spcPct val="100000"/>
              </a:lnSpc>
              <a:spcBef>
                <a:spcPts val="0"/>
              </a:spcBef>
              <a:spcAft>
                <a:spcPts val="0"/>
              </a:spcAft>
              <a:buClr>
                <a:schemeClr val="dk2"/>
              </a:buClr>
              <a:buSzPts val="2800"/>
              <a:buFont typeface="Arial"/>
              <a:buNone/>
            </a:pPr>
            <a:r>
              <a:rPr b="0" i="0" lang="en" sz="2400" u="none" cap="none" strike="noStrike">
                <a:solidFill>
                  <a:schemeClr val="accent5"/>
                </a:solidFill>
                <a:latin typeface="Arial"/>
                <a:ea typeface="Arial"/>
                <a:cs typeface="Arial"/>
                <a:sym typeface="Arial"/>
              </a:rPr>
              <a:t>Nhóm thực hiện</a:t>
            </a:r>
            <a:r>
              <a:rPr b="0" i="0" lang="en" sz="2400" u="none" cap="none" strike="noStrike">
                <a:solidFill>
                  <a:schemeClr val="dk2"/>
                </a:solidFill>
                <a:latin typeface="Arial"/>
                <a:ea typeface="Arial"/>
                <a:cs typeface="Arial"/>
                <a:sym typeface="Arial"/>
              </a:rPr>
              <a:t> :</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800"/>
              <a:buFont typeface="Arial"/>
              <a:buNone/>
            </a:pPr>
            <a:r>
              <a:rPr lang="en" sz="2400"/>
              <a:t>    1. Trần Công Tiến       15520889</a:t>
            </a:r>
            <a:br>
              <a:rPr lang="en" sz="2400"/>
            </a:br>
            <a:r>
              <a:rPr lang="en" sz="2400"/>
              <a:t>    2. Nguyễn Chí Vinh     155201017</a:t>
            </a:r>
            <a:br>
              <a:rPr lang="en" sz="2400"/>
            </a:br>
            <a:r>
              <a:rPr lang="en" sz="2400"/>
              <a:t>    3. Hoàng Đức Lương  15520462</a:t>
            </a:r>
            <a:br>
              <a:rPr lang="en" sz="2400"/>
            </a:br>
            <a:r>
              <a:rPr lang="en" sz="2400"/>
              <a:t>    4. Bành Lê Minh Nhã  15520562</a:t>
            </a:r>
            <a:endParaRPr sz="2400"/>
          </a:p>
        </p:txBody>
      </p:sp>
      <p:pic>
        <p:nvPicPr>
          <p:cNvPr id="55" name="Shape 55"/>
          <p:cNvPicPr preferRelativeResize="0"/>
          <p:nvPr/>
        </p:nvPicPr>
        <p:blipFill rotWithShape="1">
          <a:blip r:embed="rId3">
            <a:alphaModFix/>
          </a:blip>
          <a:srcRect b="0" l="0" r="0" t="0"/>
          <a:stretch/>
        </p:blipFill>
        <p:spPr>
          <a:xfrm>
            <a:off x="4991100" y="0"/>
            <a:ext cx="4152900" cy="5143500"/>
          </a:xfrm>
          <a:prstGeom prst="rect">
            <a:avLst/>
          </a:prstGeom>
          <a:noFill/>
          <a:ln>
            <a:noFill/>
          </a:ln>
        </p:spPr>
      </p:pic>
      <p:sp>
        <p:nvSpPr>
          <p:cNvPr id="56" name="Shape 56"/>
          <p:cNvSpPr txBox="1"/>
          <p:nvPr>
            <p:ph type="ctrTitle"/>
          </p:nvPr>
        </p:nvSpPr>
        <p:spPr>
          <a:xfrm>
            <a:off x="0" y="0"/>
            <a:ext cx="4991100" cy="2724300"/>
          </a:xfrm>
          <a:prstGeom prst="rect">
            <a:avLst/>
          </a:prstGeom>
          <a:noFill/>
          <a:ln>
            <a:noFill/>
          </a:ln>
        </p:spPr>
        <p:txBody>
          <a:bodyPr anchorCtr="0" anchor="ctr" bIns="91425" lIns="91425" spcFirstLastPara="1" rIns="91425" wrap="square" tIns="91425">
            <a:noAutofit/>
          </a:bodyPr>
          <a:lstStyle/>
          <a:p>
            <a:pPr indent="457200" lvl="0" marL="0" marR="0" rtl="0" algn="r">
              <a:lnSpc>
                <a:spcPct val="100000"/>
              </a:lnSpc>
              <a:spcBef>
                <a:spcPts val="0"/>
              </a:spcBef>
              <a:spcAft>
                <a:spcPts val="0"/>
              </a:spcAft>
              <a:buClr>
                <a:schemeClr val="dk1"/>
              </a:buClr>
              <a:buSzPts val="5200"/>
              <a:buFont typeface="Arial"/>
              <a:buNone/>
            </a:pPr>
            <a:r>
              <a:rPr b="0" i="0" lang="en" sz="5200" u="none" cap="none" strike="noStrike">
                <a:solidFill>
                  <a:srgbClr val="E69138"/>
                </a:solidFill>
                <a:latin typeface="Arial"/>
                <a:ea typeface="Arial"/>
                <a:cs typeface="Arial"/>
                <a:sym typeface="Arial"/>
              </a:rPr>
              <a:t>GUI</a:t>
            </a:r>
            <a:endParaRPr b="0" i="0" sz="5200" u="none" cap="none" strike="noStrike">
              <a:solidFill>
                <a:srgbClr val="E69138"/>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5200"/>
              <a:buFont typeface="Arial"/>
              <a:buNone/>
            </a:pPr>
            <a:r>
              <a:rPr b="0" i="0" lang="en" sz="5200" u="none" cap="none" strike="noStrike">
                <a:solidFill>
                  <a:srgbClr val="E69138"/>
                </a:solidFill>
                <a:latin typeface="Arial"/>
                <a:ea typeface="Arial"/>
                <a:cs typeface="Arial"/>
                <a:sym typeface="Arial"/>
              </a:rPr>
              <a:t>TESTING CHECKLIST</a:t>
            </a:r>
            <a:r>
              <a:rPr b="0" i="0" lang="en" sz="5200" u="none" cap="none" strike="noStrike">
                <a:solidFill>
                  <a:schemeClr val="dk1"/>
                </a:solidFill>
                <a:latin typeface="Arial"/>
                <a:ea typeface="Arial"/>
                <a:cs typeface="Arial"/>
                <a:sym typeface="Arial"/>
              </a:rPr>
              <a:t> </a:t>
            </a:r>
            <a:endParaRPr b="0" i="0" sz="5200" u="none" cap="none" strike="noStrike">
              <a:solidFill>
                <a:schemeClr val="dk1"/>
              </a:solidFill>
              <a:latin typeface="Arial"/>
              <a:ea typeface="Arial"/>
              <a:cs typeface="Arial"/>
              <a:sym typeface="Arial"/>
            </a:endParaRPr>
          </a:p>
        </p:txBody>
      </p:sp>
      <p:sp>
        <p:nvSpPr>
          <p:cNvPr id="57" name="Shape 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Shape 125"/>
          <p:cNvSpPr txBox="1"/>
          <p:nvPr>
            <p:ph idx="1" type="body"/>
          </p:nvPr>
        </p:nvSpPr>
        <p:spPr>
          <a:xfrm>
            <a:off x="0" y="1620325"/>
            <a:ext cx="9021300" cy="3523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t/>
            </a:r>
            <a:endParaRPr sz="1700"/>
          </a:p>
          <a:p>
            <a:pPr indent="-330200" lvl="0" marL="457200" marR="0" rtl="0" algn="l">
              <a:lnSpc>
                <a:spcPct val="115000"/>
              </a:lnSpc>
              <a:spcBef>
                <a:spcPts val="1600"/>
              </a:spcBef>
              <a:spcAft>
                <a:spcPts val="0"/>
              </a:spcAft>
              <a:buClr>
                <a:schemeClr val="dk2"/>
              </a:buClr>
              <a:buSzPts val="1600"/>
              <a:buAutoNum type="arabicPeriod"/>
            </a:pPr>
            <a:r>
              <a:rPr b="1" i="0" lang="en" sz="1600" u="none" cap="none" strike="noStrike">
                <a:solidFill>
                  <a:schemeClr val="dk2"/>
                </a:solidFill>
              </a:rPr>
              <a:t>Tất cả các trang web/cửa sổ đều có thể truy cập từ menu.</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AutoNum type="arabicPeriod"/>
            </a:pPr>
            <a:r>
              <a:rPr b="1" i="0" lang="en" sz="1600" u="none" cap="none" strike="noStrike">
                <a:solidFill>
                  <a:schemeClr val="dk2"/>
                </a:solidFill>
              </a:rPr>
              <a:t>Tất cả các cửa sổ đều có thể truy cập từ toolbar</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AutoNum type="arabicPeriod"/>
            </a:pPr>
            <a:r>
              <a:rPr b="1" i="0" lang="en" sz="1600" u="none" cap="none" strike="noStrike">
                <a:solidFill>
                  <a:schemeClr val="dk2"/>
                </a:solidFill>
              </a:rPr>
              <a:t>Kiểm tra tất cả các màn hình được gọi từ button có được hiển thị đúng hay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AutoNum type="arabicPeriod"/>
            </a:pPr>
            <a:r>
              <a:rPr b="1" i="0" lang="en" sz="1600" u="none" cap="none" strike="noStrike">
                <a:solidFill>
                  <a:schemeClr val="dk2"/>
                </a:solidFill>
              </a:rPr>
              <a:t>Khi chuyển page trên menu có hiển thị msg xác nhận chuyển trang hay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AutoNum type="arabicPeriod"/>
            </a:pPr>
            <a:r>
              <a:rPr b="1" i="0" lang="en" sz="1600" u="none" cap="none" strike="noStrike">
                <a:solidFill>
                  <a:schemeClr val="dk2"/>
                </a:solidFill>
              </a:rPr>
              <a:t>Khi chuyển page trên menu có hiển thị msg xác nhận chuyển trang hay không?</a:t>
            </a:r>
            <a:endParaRPr b="1" i="0" sz="1600" u="none" cap="none" strike="noStrike">
              <a:solidFill>
                <a:schemeClr val="dk2"/>
              </a:solidFill>
            </a:endParaRPr>
          </a:p>
        </p:txBody>
      </p:sp>
      <p:sp>
        <p:nvSpPr>
          <p:cNvPr id="126" name="Shape 126"/>
          <p:cNvSpPr txBox="1"/>
          <p:nvPr>
            <p:ph idx="12" type="sldNum"/>
          </p:nvPr>
        </p:nvSpPr>
        <p:spPr>
          <a:xfrm>
            <a:off x="6872958" y="4475042"/>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
        <p:nvSpPr>
          <p:cNvPr id="127" name="Shape 127"/>
          <p:cNvSpPr/>
          <p:nvPr/>
        </p:nvSpPr>
        <p:spPr>
          <a:xfrm>
            <a:off x="512250" y="1024525"/>
            <a:ext cx="8217000" cy="59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nSpc>
                <a:spcPct val="115000"/>
              </a:lnSpc>
              <a:spcBef>
                <a:spcPts val="0"/>
              </a:spcBef>
              <a:spcAft>
                <a:spcPts val="0"/>
              </a:spcAft>
              <a:buClr>
                <a:schemeClr val="dk2"/>
              </a:buClr>
              <a:buSzPts val="1800"/>
              <a:buFont typeface="Arial"/>
              <a:buNone/>
            </a:pPr>
            <a:r>
              <a:rPr b="1" lang="en" sz="1800">
                <a:solidFill>
                  <a:schemeClr val="dk2"/>
                </a:solidFill>
              </a:rPr>
              <a:t>NAVIGATION CHECK　(Kiểm tra phương pháp di chuyển/duyệt web)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Shape 132"/>
          <p:cNvSpPr txBox="1"/>
          <p:nvPr>
            <p:ph idx="1" type="body"/>
          </p:nvPr>
        </p:nvSpPr>
        <p:spPr>
          <a:xfrm>
            <a:off x="0" y="1620325"/>
            <a:ext cx="9021300" cy="3363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1600"/>
              </a:spcBef>
              <a:spcAft>
                <a:spcPts val="0"/>
              </a:spcAft>
              <a:buClr>
                <a:schemeClr val="dk2"/>
              </a:buClr>
              <a:buSzPts val="1600"/>
              <a:buFont typeface="Arial"/>
              <a:buAutoNum type="arabicPeriod"/>
            </a:pPr>
            <a:r>
              <a:rPr b="1" i="0" lang="en" sz="1600" u="none" cap="none" strike="noStrike">
                <a:solidFill>
                  <a:schemeClr val="dk2"/>
                </a:solidFill>
              </a:rPr>
              <a:t>Tất cả các danh sách có được sort hay không? Mặc định là sort theo alphabel?</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Tất cả các giá trị ngày tháng có được format theo đúng yêu cầu hay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Tất cả các button trên màn hình có được gán với phím tắt tương ứng hay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Tất cả các phím tắt được gán có họat động đúng hay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Thứ tự Tab có theo đúng trình tự hay không? Ngọai trừ trường hợp có yêu cầu set thứ tự riêng biệt.</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Kiểm tra tất cả các field read-only đều không có thứ tự tab</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Kiểm tra tất cả các field disable đều không có thứ tự tab</a:t>
            </a:r>
            <a:endParaRPr b="1" i="0" sz="1600" u="none" cap="none" strike="noStrike">
              <a:solidFill>
                <a:schemeClr val="dk2"/>
              </a:solidFill>
            </a:endParaRPr>
          </a:p>
        </p:txBody>
      </p:sp>
      <p:sp>
        <p:nvSpPr>
          <p:cNvPr id="133" name="Shape 1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
        <p:nvSpPr>
          <p:cNvPr id="134" name="Shape 134"/>
          <p:cNvSpPr/>
          <p:nvPr/>
        </p:nvSpPr>
        <p:spPr>
          <a:xfrm>
            <a:off x="512250" y="1024525"/>
            <a:ext cx="7610700" cy="59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nSpc>
                <a:spcPct val="115000"/>
              </a:lnSpc>
              <a:spcBef>
                <a:spcPts val="0"/>
              </a:spcBef>
              <a:spcAft>
                <a:spcPts val="0"/>
              </a:spcAft>
              <a:buClr>
                <a:schemeClr val="dk1"/>
              </a:buClr>
              <a:buSzPts val="1100"/>
              <a:buFont typeface="Arial"/>
              <a:buNone/>
            </a:pPr>
            <a:r>
              <a:rPr b="1" lang="en" sz="1800">
                <a:solidFill>
                  <a:schemeClr val="dk2"/>
                </a:solidFill>
              </a:rPr>
              <a:t>USABILITY CHECK: (Kiểm tra tính thân thiện của chương trình)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Shape 139"/>
          <p:cNvSpPr txBox="1"/>
          <p:nvPr>
            <p:ph idx="1" type="body"/>
          </p:nvPr>
        </p:nvSpPr>
        <p:spPr>
          <a:xfrm>
            <a:off x="0" y="1620325"/>
            <a:ext cx="9021300" cy="34365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Clr>
                <a:schemeClr val="dk1"/>
              </a:buClr>
              <a:buSzPts val="1100"/>
              <a:buFont typeface="Arial"/>
              <a:buNone/>
            </a:pPr>
            <a:r>
              <a:t/>
            </a:r>
            <a:endParaRPr b="1" i="0" sz="1600" u="none" cap="none" strike="noStrike">
              <a:solidFill>
                <a:schemeClr val="dk2"/>
              </a:solidFill>
              <a:latin typeface="Arial"/>
              <a:ea typeface="Arial"/>
              <a:cs typeface="Arial"/>
              <a:sym typeface="Arial"/>
            </a:endParaRPr>
          </a:p>
          <a:p>
            <a:pPr indent="-355600" lvl="0" marL="482600" marR="0" rtl="0" algn="l">
              <a:lnSpc>
                <a:spcPct val="115000"/>
              </a:lnSpc>
              <a:spcBef>
                <a:spcPts val="0"/>
              </a:spcBef>
              <a:spcAft>
                <a:spcPts val="0"/>
              </a:spcAft>
              <a:buClr>
                <a:schemeClr val="dk2"/>
              </a:buClr>
              <a:buSzPts val="1600"/>
              <a:buFont typeface="Arial"/>
              <a:buAutoNum type="arabicPeriod" startAt="8"/>
            </a:pPr>
            <a:r>
              <a:rPr b="1" i="0" lang="en" sz="1600" u="none" cap="none" strike="noStrike">
                <a:solidFill>
                  <a:schemeClr val="dk2"/>
                </a:solidFill>
              </a:rPr>
              <a:t>Kiểm tra vị trí focus có được đặt ngay field đầu tiên hay control đầu tiên khi load màn hình hay không? . Ngọai trừ có trường hợp yêu cầu set vị trí focus cụ thể</a:t>
            </a:r>
            <a:endParaRPr b="1" i="0" sz="1600" u="none" cap="none" strike="noStrike">
              <a:solidFill>
                <a:schemeClr val="dk2"/>
              </a:solidFill>
            </a:endParaRPr>
          </a:p>
          <a:p>
            <a:pPr indent="-355600" lvl="0" marL="482600" marR="0" rtl="0" algn="l">
              <a:lnSpc>
                <a:spcPct val="115000"/>
              </a:lnSpc>
              <a:spcBef>
                <a:spcPts val="0"/>
              </a:spcBef>
              <a:spcAft>
                <a:spcPts val="0"/>
              </a:spcAft>
              <a:buClr>
                <a:schemeClr val="dk2"/>
              </a:buClr>
              <a:buSzPts val="1600"/>
              <a:buFont typeface="Arial"/>
              <a:buAutoNum type="arabicPeriod" startAt="8"/>
            </a:pPr>
            <a:r>
              <a:rPr b="1" i="0" lang="en" sz="1600" u="none" cap="none" strike="noStrike">
                <a:solidFill>
                  <a:schemeClr val="dk2"/>
                </a:solidFill>
              </a:rPr>
              <a:t>Trong trường hợp lỗi input, Khi hiển thị msg lỗi , có focus về vị trí lỗi sau khi đóng cửa sổ thông báo hay không?</a:t>
            </a:r>
            <a:endParaRPr b="1" i="0" sz="1600" u="none" cap="none" strike="noStrike">
              <a:solidFill>
                <a:schemeClr val="dk2"/>
              </a:solidFill>
            </a:endParaRPr>
          </a:p>
          <a:p>
            <a:pPr indent="-355600" lvl="0" marL="482600" marR="0" rtl="0" algn="l">
              <a:lnSpc>
                <a:spcPct val="115000"/>
              </a:lnSpc>
              <a:spcBef>
                <a:spcPts val="0"/>
              </a:spcBef>
              <a:spcAft>
                <a:spcPts val="0"/>
              </a:spcAft>
              <a:buClr>
                <a:schemeClr val="dk2"/>
              </a:buClr>
              <a:buSzPts val="1600"/>
              <a:buFont typeface="Arial"/>
              <a:buAutoNum type="arabicPeriod" startAt="8"/>
            </a:pPr>
            <a:r>
              <a:rPr b="1" i="0" lang="en" sz="1600" u="none" cap="none" strike="noStrike">
                <a:solidFill>
                  <a:schemeClr val="dk2"/>
                </a:solidFill>
              </a:rPr>
              <a:t>Trong trường hợp lỗi thao tác, khi hiển thị msg lỗi, có focus về vị trí trước đó sau khi đóng cửa sổ popup hay không?</a:t>
            </a:r>
            <a:endParaRPr b="1" i="0" sz="1600" u="none" cap="none" strike="noStrike">
              <a:solidFill>
                <a:schemeClr val="dk2"/>
              </a:solidFill>
            </a:endParaRPr>
          </a:p>
          <a:p>
            <a:pPr indent="-355600" lvl="0" marL="482600" marR="0" rtl="0" algn="l">
              <a:lnSpc>
                <a:spcPct val="115000"/>
              </a:lnSpc>
              <a:spcBef>
                <a:spcPts val="0"/>
              </a:spcBef>
              <a:spcAft>
                <a:spcPts val="0"/>
              </a:spcAft>
              <a:buClr>
                <a:schemeClr val="dk2"/>
              </a:buClr>
              <a:buSzPts val="1600"/>
              <a:buFont typeface="Arial"/>
              <a:buAutoNum type="arabicPeriod" startAt="8"/>
            </a:pPr>
            <a:r>
              <a:rPr b="1" i="0" lang="en" sz="1600" u="none" cap="none" strike="noStrike">
                <a:solidFill>
                  <a:schemeClr val="dk2"/>
                </a:solidFill>
              </a:rPr>
              <a:t>Trong trường hợp gọi cửa sổ popup , sau khi đóng của sổ có focus về vị trí trước đó hay không</a:t>
            </a:r>
            <a:endParaRPr b="1" i="0" sz="1600" u="none" cap="none" strike="noStrike">
              <a:solidFill>
                <a:schemeClr val="dk2"/>
              </a:solidFill>
            </a:endParaRPr>
          </a:p>
          <a:p>
            <a:pPr indent="-355600" lvl="0" marL="482600" marR="0" rtl="0" algn="l">
              <a:lnSpc>
                <a:spcPct val="115000"/>
              </a:lnSpc>
              <a:spcBef>
                <a:spcPts val="0"/>
              </a:spcBef>
              <a:spcAft>
                <a:spcPts val="0"/>
              </a:spcAft>
              <a:buClr>
                <a:schemeClr val="dk2"/>
              </a:buClr>
              <a:buSzPts val="1600"/>
              <a:buFont typeface="Arial"/>
              <a:buAutoNum type="arabicPeriod" startAt="8"/>
            </a:pPr>
            <a:r>
              <a:rPr b="1" i="0" lang="en" sz="1600" u="none" cap="none" strike="noStrike">
                <a:solidFill>
                  <a:schemeClr val="dk2"/>
                </a:solidFill>
              </a:rPr>
              <a:t>Trong trường hợp chưa đóng cửa sổ popup, thì không được phép focus xuống trang đang xử lý data</a:t>
            </a:r>
            <a:endParaRPr b="1" i="0" sz="1600" u="none" cap="none" strike="noStrike">
              <a:solidFill>
                <a:schemeClr val="dk2"/>
              </a:solidFill>
            </a:endParaRPr>
          </a:p>
          <a:p>
            <a:pPr indent="-228600" lvl="0" marL="342900" marR="0" rtl="0" algn="l">
              <a:lnSpc>
                <a:spcPct val="115000"/>
              </a:lnSpc>
              <a:spcBef>
                <a:spcPts val="1600"/>
              </a:spcBef>
              <a:spcAft>
                <a:spcPts val="1600"/>
              </a:spcAft>
              <a:buClr>
                <a:schemeClr val="dk2"/>
              </a:buClr>
              <a:buSzPts val="1800"/>
              <a:buFont typeface="Arial"/>
              <a:buNone/>
            </a:pPr>
            <a:r>
              <a:t/>
            </a:r>
            <a:endParaRPr b="1" i="0" sz="1600" u="none" cap="none" strike="noStrike">
              <a:solidFill>
                <a:schemeClr val="dk2"/>
              </a:solidFill>
            </a:endParaRPr>
          </a:p>
        </p:txBody>
      </p:sp>
      <p:sp>
        <p:nvSpPr>
          <p:cNvPr id="140" name="Shape 140"/>
          <p:cNvSpPr/>
          <p:nvPr/>
        </p:nvSpPr>
        <p:spPr>
          <a:xfrm>
            <a:off x="512250" y="1024525"/>
            <a:ext cx="7610700" cy="59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nSpc>
                <a:spcPct val="115000"/>
              </a:lnSpc>
              <a:spcBef>
                <a:spcPts val="0"/>
              </a:spcBef>
              <a:spcAft>
                <a:spcPts val="0"/>
              </a:spcAft>
              <a:buNone/>
            </a:pPr>
            <a:r>
              <a:rPr b="1" lang="en" sz="1800">
                <a:solidFill>
                  <a:schemeClr val="dk2"/>
                </a:solidFill>
              </a:rPr>
              <a:t>USABILITY CHECK: (Kiểm tra tính thân thiện của chương trình)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Shape 145"/>
          <p:cNvSpPr txBox="1"/>
          <p:nvPr>
            <p:ph idx="1" type="body"/>
          </p:nvPr>
        </p:nvSpPr>
        <p:spPr>
          <a:xfrm>
            <a:off x="0" y="1620325"/>
            <a:ext cx="9021300" cy="343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chemeClr val="dk1"/>
              </a:buClr>
              <a:buSzPts val="1100"/>
              <a:buFont typeface="Arial"/>
              <a:buNone/>
            </a:pPr>
            <a:r>
              <a:t/>
            </a:r>
            <a:endParaRPr b="1" i="0" sz="1700" u="none" cap="none" strike="noStrike">
              <a:solidFill>
                <a:schemeClr val="dk2"/>
              </a:solidFill>
              <a:latin typeface="Arial"/>
              <a:ea typeface="Arial"/>
              <a:cs typeface="Arial"/>
              <a:sym typeface="Arial"/>
            </a:endParaRPr>
          </a:p>
          <a:p>
            <a:pPr indent="-336550" lvl="0" marL="914400" marR="0" rtl="0" algn="l">
              <a:lnSpc>
                <a:spcPct val="115000"/>
              </a:lnSpc>
              <a:spcBef>
                <a:spcPts val="1600"/>
              </a:spcBef>
              <a:spcAft>
                <a:spcPts val="0"/>
              </a:spcAft>
              <a:buClr>
                <a:schemeClr val="dk2"/>
              </a:buClr>
              <a:buSzPts val="1700"/>
              <a:buFont typeface="Arial"/>
              <a:buAutoNum type="arabicPeriod"/>
            </a:pPr>
            <a:r>
              <a:rPr b="1" i="0" lang="en" sz="1700" u="none" cap="none" strike="noStrike">
                <a:solidFill>
                  <a:schemeClr val="dk2"/>
                </a:solidFill>
              </a:rPr>
              <a:t>Data có được lưu khi đóng cửa sổ hay không?</a:t>
            </a:r>
            <a:endParaRPr b="1" i="0" sz="1700" u="none" cap="none" strike="noStrike">
              <a:solidFill>
                <a:schemeClr val="dk2"/>
              </a:solidFill>
            </a:endParaRPr>
          </a:p>
          <a:p>
            <a:pPr indent="-336550" lvl="0" marL="914400" marR="0" rtl="0" algn="l">
              <a:lnSpc>
                <a:spcPct val="115000"/>
              </a:lnSpc>
              <a:spcBef>
                <a:spcPts val="0"/>
              </a:spcBef>
              <a:spcAft>
                <a:spcPts val="0"/>
              </a:spcAft>
              <a:buClr>
                <a:schemeClr val="dk2"/>
              </a:buClr>
              <a:buSzPts val="1700"/>
              <a:buFont typeface="Arial"/>
              <a:buAutoNum type="arabicPeriod"/>
            </a:pPr>
            <a:r>
              <a:rPr b="1" i="0" lang="en" sz="1700" u="none" cap="none" strike="noStrike">
                <a:solidFill>
                  <a:schemeClr val="dk2"/>
                </a:solidFill>
              </a:rPr>
              <a:t>Kiểm tra chiều dài tối đa của tất cả các field, và đảm bảo các ký tự đều không bị cắt.</a:t>
            </a:r>
            <a:endParaRPr b="1" i="0" sz="1700" u="none" cap="none" strike="noStrike">
              <a:solidFill>
                <a:schemeClr val="dk2"/>
              </a:solidFill>
            </a:endParaRPr>
          </a:p>
          <a:p>
            <a:pPr indent="-336550" lvl="0" marL="914400" marR="0" rtl="0" algn="l">
              <a:lnSpc>
                <a:spcPct val="115000"/>
              </a:lnSpc>
              <a:spcBef>
                <a:spcPts val="0"/>
              </a:spcBef>
              <a:spcAft>
                <a:spcPts val="0"/>
              </a:spcAft>
              <a:buClr>
                <a:schemeClr val="dk2"/>
              </a:buClr>
              <a:buSzPts val="1700"/>
              <a:buFont typeface="Arial"/>
              <a:buAutoNum type="arabicPeriod"/>
            </a:pPr>
            <a:r>
              <a:rPr b="1" i="0" lang="en" sz="1700" u="none" cap="none" strike="noStrike">
                <a:solidFill>
                  <a:schemeClr val="dk2"/>
                </a:solidFill>
              </a:rPr>
              <a:t>Kiểm tra giá trị max/min đối với ký tự số</a:t>
            </a:r>
            <a:endParaRPr b="1" i="0" sz="1700" u="none" cap="none" strike="noStrike">
              <a:solidFill>
                <a:schemeClr val="dk2"/>
              </a:solidFill>
            </a:endParaRPr>
          </a:p>
        </p:txBody>
      </p:sp>
      <p:sp>
        <p:nvSpPr>
          <p:cNvPr id="146" name="Shape 1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
        <p:nvSpPr>
          <p:cNvPr id="147" name="Shape 147"/>
          <p:cNvSpPr/>
          <p:nvPr/>
        </p:nvSpPr>
        <p:spPr>
          <a:xfrm>
            <a:off x="512250" y="1024525"/>
            <a:ext cx="8091600" cy="59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nSpc>
                <a:spcPct val="115000"/>
              </a:lnSpc>
              <a:spcBef>
                <a:spcPts val="0"/>
              </a:spcBef>
              <a:spcAft>
                <a:spcPts val="0"/>
              </a:spcAft>
              <a:buNone/>
            </a:pPr>
            <a:r>
              <a:rPr b="1" lang="en" sz="1800">
                <a:solidFill>
                  <a:schemeClr val="dk2"/>
                </a:solidFill>
              </a:rPr>
              <a:t>DATA INTEGRITY CONDITIONS (Kiểm tra tính ràng buộc dữ liệu)</a:t>
            </a:r>
            <a:endParaRPr b="1"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Shape 152"/>
          <p:cNvSpPr txBox="1"/>
          <p:nvPr>
            <p:ph idx="1" type="body"/>
          </p:nvPr>
        </p:nvSpPr>
        <p:spPr>
          <a:xfrm>
            <a:off x="0" y="1620325"/>
            <a:ext cx="9021000" cy="343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chemeClr val="dk1"/>
              </a:buClr>
              <a:buSzPts val="1100"/>
              <a:buFont typeface="Arial"/>
              <a:buNone/>
            </a:pPr>
            <a:r>
              <a:t/>
            </a:r>
            <a:endParaRPr b="1" i="0" sz="1700" u="none" cap="none" strike="noStrike">
              <a:solidFill>
                <a:schemeClr val="dk2"/>
              </a:solidFill>
              <a:latin typeface="Arial"/>
              <a:ea typeface="Arial"/>
              <a:cs typeface="Arial"/>
              <a:sym typeface="Arial"/>
            </a:endParaRPr>
          </a:p>
          <a:p>
            <a:pPr indent="-336550" lvl="0" marL="914400" marR="0" rtl="0" algn="l">
              <a:lnSpc>
                <a:spcPct val="115000"/>
              </a:lnSpc>
              <a:spcBef>
                <a:spcPts val="1600"/>
              </a:spcBef>
              <a:spcAft>
                <a:spcPts val="0"/>
              </a:spcAft>
              <a:buClr>
                <a:schemeClr val="dk2"/>
              </a:buClr>
              <a:buSzPts val="1700"/>
              <a:buFont typeface="Arial"/>
              <a:buAutoNum type="arabicPeriod"/>
            </a:pPr>
            <a:r>
              <a:rPr b="1" i="0" lang="en" sz="1700" u="none" cap="none" strike="noStrike">
                <a:solidFill>
                  <a:schemeClr val="dk2"/>
                </a:solidFill>
              </a:rPr>
              <a:t>Kiểu kí tự</a:t>
            </a:r>
            <a:endParaRPr b="1" i="0" sz="1700" u="none" cap="none" strike="noStrike">
              <a:solidFill>
                <a:schemeClr val="dk2"/>
              </a:solidFill>
            </a:endParaRPr>
          </a:p>
          <a:p>
            <a:pPr indent="-336550" lvl="0" marL="914400" marR="0" rtl="0" algn="l">
              <a:lnSpc>
                <a:spcPct val="115000"/>
              </a:lnSpc>
              <a:spcBef>
                <a:spcPts val="0"/>
              </a:spcBef>
              <a:spcAft>
                <a:spcPts val="0"/>
              </a:spcAft>
              <a:buClr>
                <a:schemeClr val="dk2"/>
              </a:buClr>
              <a:buSzPts val="1700"/>
              <a:buFont typeface="Arial"/>
              <a:buAutoNum type="arabicPeriod"/>
            </a:pPr>
            <a:r>
              <a:rPr b="1" i="0" lang="en" sz="1700" u="none" cap="none" strike="noStrike">
                <a:solidFill>
                  <a:schemeClr val="dk2"/>
                </a:solidFill>
              </a:rPr>
              <a:t>Kiểu số nguyên</a:t>
            </a:r>
            <a:endParaRPr b="1" i="0" sz="1700" u="none" cap="none" strike="noStrike">
              <a:solidFill>
                <a:schemeClr val="dk2"/>
              </a:solidFill>
            </a:endParaRPr>
          </a:p>
          <a:p>
            <a:pPr indent="-336550" lvl="0" marL="914400" marR="0" rtl="0" algn="l">
              <a:lnSpc>
                <a:spcPct val="115000"/>
              </a:lnSpc>
              <a:spcBef>
                <a:spcPts val="0"/>
              </a:spcBef>
              <a:spcAft>
                <a:spcPts val="0"/>
              </a:spcAft>
              <a:buClr>
                <a:schemeClr val="dk2"/>
              </a:buClr>
              <a:buSzPts val="1700"/>
              <a:buFont typeface="Arial"/>
              <a:buAutoNum type="arabicPeriod"/>
            </a:pPr>
            <a:r>
              <a:rPr b="1" i="0" lang="en" sz="1700" u="none" cap="none" strike="noStrike">
                <a:solidFill>
                  <a:schemeClr val="dk2"/>
                </a:solidFill>
              </a:rPr>
              <a:t>Kiểu ngày tháng</a:t>
            </a:r>
            <a:endParaRPr b="1" i="0" sz="1700" u="none" cap="none" strike="noStrike">
              <a:solidFill>
                <a:schemeClr val="dk2"/>
              </a:solidFill>
            </a:endParaRPr>
          </a:p>
          <a:p>
            <a:pPr indent="0" lvl="0" marL="0" marR="0" rtl="0" algn="l">
              <a:lnSpc>
                <a:spcPct val="115000"/>
              </a:lnSpc>
              <a:spcBef>
                <a:spcPts val="1600"/>
              </a:spcBef>
              <a:spcAft>
                <a:spcPts val="1600"/>
              </a:spcAft>
              <a:buClr>
                <a:schemeClr val="dk2"/>
              </a:buClr>
              <a:buSzPts val="1800"/>
              <a:buFont typeface="Arial"/>
              <a:buNone/>
            </a:pPr>
            <a:r>
              <a:t/>
            </a:r>
            <a:endParaRPr b="1" i="0" sz="1700" u="none" cap="none" strike="noStrike">
              <a:solidFill>
                <a:schemeClr val="dk2"/>
              </a:solidFill>
            </a:endParaRPr>
          </a:p>
        </p:txBody>
      </p:sp>
      <p:sp>
        <p:nvSpPr>
          <p:cNvPr id="153" name="Shape 1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
        <p:nvSpPr>
          <p:cNvPr id="154" name="Shape 154"/>
          <p:cNvSpPr/>
          <p:nvPr/>
        </p:nvSpPr>
        <p:spPr>
          <a:xfrm>
            <a:off x="512250" y="1024525"/>
            <a:ext cx="5728800" cy="59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nSpc>
                <a:spcPct val="115000"/>
              </a:lnSpc>
              <a:spcBef>
                <a:spcPts val="0"/>
              </a:spcBef>
              <a:spcAft>
                <a:spcPts val="0"/>
              </a:spcAft>
              <a:buNone/>
            </a:pPr>
            <a:r>
              <a:rPr b="1" lang="en" sz="1800">
                <a:solidFill>
                  <a:schemeClr val="dk2"/>
                </a:solidFill>
              </a:rPr>
              <a:t>VALIDATION CHECK (Kiểm tra tính hợp lệ)</a:t>
            </a:r>
            <a:endParaRPr b="1"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0" y="0"/>
            <a:ext cx="9144000" cy="5143500"/>
          </a:xfrm>
          <a:prstGeom prst="rect">
            <a:avLst/>
          </a:prstGeom>
          <a:noFill/>
          <a:ln>
            <a:noFill/>
          </a:ln>
        </p:spPr>
      </p:pic>
      <p:sp>
        <p:nvSpPr>
          <p:cNvPr id="63" name="Shape 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rgbClr val="000000"/>
              </a:buClr>
              <a:buSzPts val="1000"/>
              <a:buFont typeface="Arial"/>
              <a:buNone/>
            </a:pPr>
            <a:fld id="{00000000-1234-1234-1234-123412341234}" type="slidenum">
              <a:rPr lang="en"/>
              <a:t>‹#›</a:t>
            </a:fld>
            <a:endParaRPr/>
          </a:p>
        </p:txBody>
      </p:sp>
      <p:sp>
        <p:nvSpPr>
          <p:cNvPr id="64" name="Shape 64"/>
          <p:cNvSpPr txBox="1"/>
          <p:nvPr>
            <p:ph idx="4294967295" type="title"/>
          </p:nvPr>
        </p:nvSpPr>
        <p:spPr>
          <a:xfrm>
            <a:off x="0" y="0"/>
            <a:ext cx="9144000" cy="1563300"/>
          </a:xfrm>
          <a:prstGeom prst="rect">
            <a:avLst/>
          </a:prstGeom>
          <a:solidFill>
            <a:srgbClr val="00FFFF"/>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Arial"/>
              <a:buNone/>
            </a:pPr>
            <a:r>
              <a:rPr b="1" i="0" lang="en" sz="2400" u="none" cap="none" strike="noStrike">
                <a:solidFill>
                  <a:schemeClr val="dk1"/>
                </a:solidFill>
                <a:latin typeface="Arial"/>
                <a:ea typeface="Arial"/>
                <a:cs typeface="Arial"/>
                <a:sym typeface="Arial"/>
              </a:rPr>
              <a:t>   </a:t>
            </a:r>
            <a:r>
              <a:rPr b="1" i="0" lang="en" sz="3000" u="none" cap="none" strike="noStrike">
                <a:solidFill>
                  <a:schemeClr val="dk1"/>
                </a:solidFill>
                <a:latin typeface="Arial"/>
                <a:ea typeface="Arial"/>
                <a:cs typeface="Arial"/>
                <a:sym typeface="Arial"/>
              </a:rPr>
              <a:t> </a:t>
            </a:r>
            <a:r>
              <a:rPr b="1" i="0" lang="en" sz="3000" u="none" cap="none" strike="noStrike">
                <a:solidFill>
                  <a:srgbClr val="E69138"/>
                </a:solidFill>
                <a:latin typeface="Arial"/>
                <a:ea typeface="Arial"/>
                <a:cs typeface="Arial"/>
                <a:sym typeface="Arial"/>
              </a:rPr>
              <a:t> </a:t>
            </a:r>
            <a:r>
              <a:rPr b="1" lang="en" sz="3000">
                <a:solidFill>
                  <a:srgbClr val="E69138"/>
                </a:solidFill>
              </a:rPr>
              <a:t>NỘI DUNG</a:t>
            </a:r>
            <a:endParaRPr b="1" i="0" sz="3000" u="none" cap="none" strike="noStrike">
              <a:solidFill>
                <a:srgbClr val="E69138"/>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 sz="2400" u="none" cap="none" strike="noStrike">
                <a:solidFill>
                  <a:schemeClr val="dk1"/>
                </a:solidFill>
                <a:latin typeface="Arial"/>
                <a:ea typeface="Arial"/>
                <a:cs typeface="Arial"/>
                <a:sym typeface="Arial"/>
              </a:rPr>
              <a:t>    </a:t>
            </a:r>
            <a:endParaRPr b="1" i="0" sz="2400" u="none" cap="none" strike="noStrike">
              <a:solidFill>
                <a:schemeClr val="dk1"/>
              </a:solidFill>
              <a:latin typeface="Arial"/>
              <a:ea typeface="Arial"/>
              <a:cs typeface="Arial"/>
              <a:sym typeface="Arial"/>
            </a:endParaRPr>
          </a:p>
        </p:txBody>
      </p:sp>
      <p:sp>
        <p:nvSpPr>
          <p:cNvPr id="65" name="Shape 65"/>
          <p:cNvSpPr txBox="1"/>
          <p:nvPr>
            <p:ph idx="4294967295" type="body"/>
          </p:nvPr>
        </p:nvSpPr>
        <p:spPr>
          <a:xfrm>
            <a:off x="623400" y="2104200"/>
            <a:ext cx="7897200" cy="1563300"/>
          </a:xfrm>
          <a:prstGeom prst="rect">
            <a:avLst/>
          </a:prstGeom>
          <a:noFill/>
          <a:ln>
            <a:noFill/>
          </a:ln>
        </p:spPr>
        <p:txBody>
          <a:bodyPr anchorCtr="0" anchor="t" bIns="91425" lIns="91425" spcFirstLastPara="1" rIns="91425" wrap="square" tIns="91425">
            <a:noAutofit/>
          </a:bodyPr>
          <a:lstStyle/>
          <a:p>
            <a:pPr indent="-400050" lvl="0" marL="457200" marR="0" rtl="0" algn="l">
              <a:lnSpc>
                <a:spcPct val="100000"/>
              </a:lnSpc>
              <a:spcBef>
                <a:spcPts val="0"/>
              </a:spcBef>
              <a:spcAft>
                <a:spcPts val="0"/>
              </a:spcAft>
              <a:buClr>
                <a:schemeClr val="dk2"/>
              </a:buClr>
              <a:buSzPts val="2700"/>
              <a:buAutoNum type="arabicPeriod"/>
            </a:pPr>
            <a:r>
              <a:rPr b="1" lang="en" sz="2700">
                <a:solidFill>
                  <a:schemeClr val="dk1"/>
                </a:solidFill>
              </a:rPr>
              <a:t>Giới thiệu</a:t>
            </a:r>
            <a:endParaRPr b="1" sz="2700">
              <a:solidFill>
                <a:schemeClr val="dk1"/>
              </a:solidFill>
            </a:endParaRPr>
          </a:p>
          <a:p>
            <a:pPr indent="-400050" lvl="0" marL="457200" marR="0" rtl="0" algn="l">
              <a:lnSpc>
                <a:spcPct val="100000"/>
              </a:lnSpc>
              <a:spcBef>
                <a:spcPts val="0"/>
              </a:spcBef>
              <a:spcAft>
                <a:spcPts val="0"/>
              </a:spcAft>
              <a:buClr>
                <a:schemeClr val="dk1"/>
              </a:buClr>
              <a:buSzPts val="2700"/>
              <a:buAutoNum type="arabicPeriod"/>
            </a:pPr>
            <a:r>
              <a:rPr b="1" lang="en" sz="2700">
                <a:solidFill>
                  <a:schemeClr val="dk1"/>
                </a:solidFill>
              </a:rPr>
              <a:t>Sự cần thiết của GUI TESTING CHECKLIST </a:t>
            </a:r>
            <a:endParaRPr b="1" sz="2700">
              <a:solidFill>
                <a:schemeClr val="dk1"/>
              </a:solidFill>
            </a:endParaRPr>
          </a:p>
          <a:p>
            <a:pPr indent="-400050" lvl="0" marL="457200" marR="0" rtl="0" algn="l">
              <a:lnSpc>
                <a:spcPct val="100000"/>
              </a:lnSpc>
              <a:spcBef>
                <a:spcPts val="0"/>
              </a:spcBef>
              <a:spcAft>
                <a:spcPts val="0"/>
              </a:spcAft>
              <a:buClr>
                <a:schemeClr val="dk1"/>
              </a:buClr>
              <a:buSzPts val="2700"/>
              <a:buAutoNum type="arabicPeriod"/>
            </a:pPr>
            <a:r>
              <a:rPr b="1" lang="en" sz="2700">
                <a:solidFill>
                  <a:schemeClr val="dk1"/>
                </a:solidFill>
              </a:rPr>
              <a:t>Cách tiếp cận GUI TESTING CHECKLIST </a:t>
            </a:r>
            <a:endParaRPr b="1" sz="2700">
              <a:solidFill>
                <a:schemeClr val="dk1"/>
              </a:solidFill>
            </a:endParaRPr>
          </a:p>
          <a:p>
            <a:pPr indent="-400050" lvl="0" marL="457200" marR="0" rtl="0" algn="l">
              <a:lnSpc>
                <a:spcPct val="100000"/>
              </a:lnSpc>
              <a:spcBef>
                <a:spcPts val="0"/>
              </a:spcBef>
              <a:spcAft>
                <a:spcPts val="0"/>
              </a:spcAft>
              <a:buClr>
                <a:schemeClr val="dk1"/>
              </a:buClr>
              <a:buSzPts val="2700"/>
              <a:buAutoNum type="arabicPeriod"/>
            </a:pPr>
            <a:r>
              <a:rPr b="1" lang="en" sz="2700">
                <a:solidFill>
                  <a:schemeClr val="dk1"/>
                </a:solidFill>
              </a:rPr>
              <a:t>GUI TESTING  là làm gì ?</a:t>
            </a:r>
            <a:endParaRPr b="1" sz="2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Shape 70"/>
          <p:cNvSpPr txBox="1"/>
          <p:nvPr>
            <p:ph type="title"/>
          </p:nvPr>
        </p:nvSpPr>
        <p:spPr>
          <a:xfrm>
            <a:off x="0" y="0"/>
            <a:ext cx="9144000" cy="1563300"/>
          </a:xfrm>
          <a:prstGeom prst="rect">
            <a:avLst/>
          </a:prstGeom>
          <a:solidFill>
            <a:srgbClr val="00FFFF"/>
          </a:solid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1" i="0" lang="en" sz="2400" u="none" cap="none" strike="noStrike">
                <a:solidFill>
                  <a:schemeClr val="dk1"/>
                </a:solidFill>
                <a:latin typeface="Arial"/>
                <a:ea typeface="Arial"/>
                <a:cs typeface="Arial"/>
                <a:sym typeface="Arial"/>
              </a:rPr>
              <a:t>   </a:t>
            </a:r>
            <a:r>
              <a:rPr b="1" i="0" lang="en" sz="3000" u="none" cap="none" strike="noStrike">
                <a:solidFill>
                  <a:schemeClr val="dk1"/>
                </a:solidFill>
                <a:latin typeface="Arial"/>
                <a:ea typeface="Arial"/>
                <a:cs typeface="Arial"/>
                <a:sym typeface="Arial"/>
              </a:rPr>
              <a:t> </a:t>
            </a:r>
            <a:r>
              <a:rPr b="1" i="0" lang="en" sz="3000" u="none" cap="none" strike="noStrike">
                <a:solidFill>
                  <a:srgbClr val="E69138"/>
                </a:solidFill>
                <a:latin typeface="Arial"/>
                <a:ea typeface="Arial"/>
                <a:cs typeface="Arial"/>
                <a:sym typeface="Arial"/>
              </a:rPr>
              <a:t> I.GIỚI THIỆU </a:t>
            </a:r>
            <a:endParaRPr b="1" i="0" sz="3000" u="none" cap="none" strike="noStrike">
              <a:solidFill>
                <a:srgbClr val="E69138"/>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 sz="2400" u="none" cap="none" strike="noStrike">
                <a:solidFill>
                  <a:schemeClr val="dk1"/>
                </a:solidFill>
                <a:latin typeface="Arial"/>
                <a:ea typeface="Arial"/>
                <a:cs typeface="Arial"/>
                <a:sym typeface="Arial"/>
              </a:rPr>
              <a:t>    </a:t>
            </a:r>
            <a:endParaRPr b="1" i="0" sz="2400" u="none" cap="none" strike="noStrike">
              <a:solidFill>
                <a:schemeClr val="dk1"/>
              </a:solidFill>
              <a:latin typeface="Arial"/>
              <a:ea typeface="Arial"/>
              <a:cs typeface="Arial"/>
              <a:sym typeface="Arial"/>
            </a:endParaRPr>
          </a:p>
        </p:txBody>
      </p:sp>
      <p:sp>
        <p:nvSpPr>
          <p:cNvPr id="71" name="Shape 71"/>
          <p:cNvSpPr txBox="1"/>
          <p:nvPr>
            <p:ph idx="1" type="body"/>
          </p:nvPr>
        </p:nvSpPr>
        <p:spPr>
          <a:xfrm>
            <a:off x="575350" y="1563200"/>
            <a:ext cx="3602700" cy="358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200"/>
              <a:buFont typeface="Arial"/>
              <a:buNone/>
            </a:pPr>
            <a:r>
              <a:t/>
            </a:r>
            <a:endParaRPr b="1" i="0" sz="2700" u="none" cap="none" strike="noStrike">
              <a:solidFill>
                <a:schemeClr val="dk1"/>
              </a:solidFill>
            </a:endParaRPr>
          </a:p>
          <a:p>
            <a:pPr indent="-400050" lvl="0" marL="457200" marR="0" rtl="0" algn="l">
              <a:lnSpc>
                <a:spcPct val="100000"/>
              </a:lnSpc>
              <a:spcBef>
                <a:spcPts val="0"/>
              </a:spcBef>
              <a:spcAft>
                <a:spcPts val="0"/>
              </a:spcAft>
              <a:buClr>
                <a:schemeClr val="dk1"/>
              </a:buClr>
              <a:buSzPts val="2700"/>
              <a:buFont typeface="Arial"/>
              <a:buChar char="●"/>
            </a:pPr>
            <a:r>
              <a:rPr b="1" i="0" lang="en" sz="2700" u="none" cap="none" strike="noStrike">
                <a:solidFill>
                  <a:schemeClr val="dk1"/>
                </a:solidFill>
              </a:rPr>
              <a:t>GUI (Graphic User Interface )</a:t>
            </a:r>
            <a:endParaRPr b="1" i="0" sz="27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b="1" i="0" sz="2700" u="none" cap="none" strike="noStrike">
              <a:solidFill>
                <a:schemeClr val="dk1"/>
              </a:solidFill>
            </a:endParaRPr>
          </a:p>
          <a:p>
            <a:pPr indent="-400050" lvl="0" marL="457200" marR="0" rtl="0" algn="l">
              <a:lnSpc>
                <a:spcPct val="100000"/>
              </a:lnSpc>
              <a:spcBef>
                <a:spcPts val="0"/>
              </a:spcBef>
              <a:spcAft>
                <a:spcPts val="0"/>
              </a:spcAft>
              <a:buClr>
                <a:schemeClr val="dk1"/>
              </a:buClr>
              <a:buSzPts val="2700"/>
              <a:buFont typeface="Arial"/>
              <a:buChar char="●"/>
            </a:pPr>
            <a:r>
              <a:rPr b="1" i="0" lang="en" sz="2700" u="none" cap="none" strike="noStrike">
                <a:solidFill>
                  <a:schemeClr val="dk1"/>
                </a:solidFill>
              </a:rPr>
              <a:t>GUI TESTING CHECKLIST</a:t>
            </a:r>
            <a:endParaRPr b="1" i="0" sz="2700" u="none" cap="none" strike="noStrike">
              <a:solidFill>
                <a:schemeClr val="dk2"/>
              </a:solidFill>
            </a:endParaRPr>
          </a:p>
        </p:txBody>
      </p:sp>
      <p:pic>
        <p:nvPicPr>
          <p:cNvPr id="72" name="Shape 72"/>
          <p:cNvPicPr preferRelativeResize="0"/>
          <p:nvPr/>
        </p:nvPicPr>
        <p:blipFill rotWithShape="1">
          <a:blip r:embed="rId4">
            <a:alphaModFix/>
          </a:blip>
          <a:srcRect b="0" l="0" r="0" t="0"/>
          <a:stretch/>
        </p:blipFill>
        <p:spPr>
          <a:xfrm>
            <a:off x="4132275" y="444262"/>
            <a:ext cx="4254975" cy="4254975"/>
          </a:xfrm>
          <a:prstGeom prst="rect">
            <a:avLst/>
          </a:prstGeom>
          <a:noFill/>
          <a:ln>
            <a:noFill/>
          </a:ln>
        </p:spPr>
      </p:pic>
      <p:sp>
        <p:nvSpPr>
          <p:cNvPr id="73" name="Shape 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Shape 78"/>
          <p:cNvSpPr/>
          <p:nvPr/>
        </p:nvSpPr>
        <p:spPr>
          <a:xfrm>
            <a:off x="197200" y="3140500"/>
            <a:ext cx="2804700" cy="12708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800" u="none" cap="none" strike="noStrike">
                <a:solidFill>
                  <a:schemeClr val="dk1"/>
                </a:solidFill>
                <a:latin typeface="Arial"/>
                <a:ea typeface="Arial"/>
                <a:cs typeface="Arial"/>
                <a:sym typeface="Arial"/>
              </a:rPr>
              <a:t>GUI </a:t>
            </a:r>
            <a:endParaRPr b="1"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1" i="0" lang="en" sz="2800" u="none" cap="none" strike="noStrike">
                <a:solidFill>
                  <a:schemeClr val="dk1"/>
                </a:solidFill>
                <a:latin typeface="Arial"/>
                <a:ea typeface="Arial"/>
                <a:cs typeface="Arial"/>
                <a:sym typeface="Arial"/>
              </a:rPr>
              <a:t>TESTING CHECKLIST</a:t>
            </a:r>
            <a:endParaRPr b="0" i="0" sz="1400" u="none" cap="none" strike="noStrike">
              <a:solidFill>
                <a:srgbClr val="000000"/>
              </a:solidFill>
              <a:latin typeface="Arial"/>
              <a:ea typeface="Arial"/>
              <a:cs typeface="Arial"/>
              <a:sym typeface="Arial"/>
            </a:endParaRPr>
          </a:p>
        </p:txBody>
      </p:sp>
      <p:sp>
        <p:nvSpPr>
          <p:cNvPr id="79" name="Shape 79"/>
          <p:cNvSpPr txBox="1"/>
          <p:nvPr/>
        </p:nvSpPr>
        <p:spPr>
          <a:xfrm>
            <a:off x="3131875" y="443575"/>
            <a:ext cx="6012000" cy="18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75"/>
              </a:spcBef>
              <a:spcAft>
                <a:spcPts val="0"/>
              </a:spcAft>
              <a:buClr>
                <a:schemeClr val="dk1"/>
              </a:buClr>
              <a:buSzPts val="1100"/>
              <a:buFont typeface="Arial"/>
              <a:buNone/>
            </a:pPr>
            <a:r>
              <a:rPr b="1" i="0" lang="en" sz="1700" u="none" cap="none" strike="noStrike">
                <a:solidFill>
                  <a:srgbClr val="0B1A33"/>
                </a:solidFill>
                <a:latin typeface="Quattrocento Sans"/>
                <a:ea typeface="Quattrocento Sans"/>
                <a:cs typeface="Quattrocento Sans"/>
                <a:sym typeface="Quattrocento Sans"/>
              </a:rPr>
              <a:t>L</a:t>
            </a:r>
            <a:r>
              <a:rPr b="1" i="0" lang="en" sz="1700" u="none" cap="none" strike="noStrike">
                <a:solidFill>
                  <a:srgbClr val="222222"/>
                </a:solidFill>
                <a:latin typeface="Quattrocento Sans"/>
                <a:ea typeface="Quattrocento Sans"/>
                <a:cs typeface="Quattrocento Sans"/>
                <a:sym typeface="Quattrocento Sans"/>
              </a:rPr>
              <a:t>à một thuật ngữ trong ngành công nghiệp máy tính. Đó là một cách giao tiếp với máy tính hay các thiết bị điện tử bằng hình ảnh và chữ viết thay vì chỉ là các dòng lệnh đơn thuần.</a:t>
            </a:r>
            <a:endParaRPr b="1" i="0" sz="1700" u="none" cap="none" strike="noStrike">
              <a:solidFill>
                <a:srgbClr val="0B1A33"/>
              </a:solidFill>
              <a:latin typeface="Quattrocento Sans"/>
              <a:ea typeface="Quattrocento Sans"/>
              <a:cs typeface="Quattrocento Sans"/>
              <a:sym typeface="Quattrocento Sans"/>
            </a:endParaRPr>
          </a:p>
          <a:p>
            <a:pPr indent="0" lvl="0" marL="0" marR="0" rtl="0" algn="l">
              <a:lnSpc>
                <a:spcPct val="100000"/>
              </a:lnSpc>
              <a:spcBef>
                <a:spcPts val="375"/>
              </a:spcBef>
              <a:spcAft>
                <a:spcPts val="0"/>
              </a:spcAft>
              <a:buClr>
                <a:schemeClr val="dk1"/>
              </a:buClr>
              <a:buSzPts val="1100"/>
              <a:buFont typeface="Arial"/>
              <a:buNone/>
            </a:pPr>
            <a:r>
              <a:rPr b="1" i="0" lang="en" sz="1700" u="none" cap="none" strike="noStrike">
                <a:solidFill>
                  <a:srgbClr val="0B1A33"/>
                </a:solidFill>
                <a:latin typeface="Quattrocento Sans"/>
                <a:ea typeface="Quattrocento Sans"/>
                <a:cs typeface="Quattrocento Sans"/>
                <a:sym typeface="Quattrocento Sans"/>
              </a:rPr>
              <a:t>Có hai loại giao diện người dùng cho các ứng dụng trên máy tính.</a:t>
            </a:r>
            <a:endParaRPr b="1" i="0" sz="1700" u="none" cap="none" strike="noStrike">
              <a:solidFill>
                <a:srgbClr val="0B1A33"/>
              </a:solidFill>
              <a:latin typeface="Quattrocento Sans"/>
              <a:ea typeface="Quattrocento Sans"/>
              <a:cs typeface="Quattrocento Sans"/>
              <a:sym typeface="Quattrocento Sans"/>
            </a:endParaRPr>
          </a:p>
          <a:p>
            <a:pPr indent="-336550" lvl="0" marL="457200" marR="0" rtl="0" algn="l">
              <a:lnSpc>
                <a:spcPct val="100000"/>
              </a:lnSpc>
              <a:spcBef>
                <a:spcPts val="970"/>
              </a:spcBef>
              <a:spcAft>
                <a:spcPts val="0"/>
              </a:spcAft>
              <a:buClr>
                <a:schemeClr val="dk1"/>
              </a:buClr>
              <a:buSzPts val="1700"/>
              <a:buFont typeface="Noto Sans Symbols"/>
              <a:buAutoNum type="arabicPeriod"/>
            </a:pPr>
            <a:r>
              <a:rPr b="1" i="0" lang="en" sz="1700" u="none" cap="none" strike="noStrike">
                <a:solidFill>
                  <a:schemeClr val="dk1"/>
                </a:solidFill>
                <a:latin typeface="Quattrocento Sans"/>
                <a:ea typeface="Quattrocento Sans"/>
                <a:cs typeface="Quattrocento Sans"/>
                <a:sym typeface="Quattrocento Sans"/>
              </a:rPr>
              <a:t>Giao diện dòng lệnh (Command line interface)</a:t>
            </a:r>
            <a:endParaRPr b="1" i="0" sz="1700" u="none" cap="none" strike="noStrike">
              <a:solidFill>
                <a:schemeClr val="dk1"/>
              </a:solidFill>
              <a:latin typeface="Quattrocento Sans"/>
              <a:ea typeface="Quattrocento Sans"/>
              <a:cs typeface="Quattrocento Sans"/>
              <a:sym typeface="Quattrocento Sans"/>
            </a:endParaRPr>
          </a:p>
          <a:p>
            <a:pPr indent="-336550" lvl="0" marL="457200" marR="0" rtl="0" algn="l">
              <a:lnSpc>
                <a:spcPct val="100000"/>
              </a:lnSpc>
              <a:spcBef>
                <a:spcPts val="0"/>
              </a:spcBef>
              <a:spcAft>
                <a:spcPts val="0"/>
              </a:spcAft>
              <a:buClr>
                <a:schemeClr val="dk1"/>
              </a:buClr>
              <a:buSzPts val="1700"/>
              <a:buFont typeface="Noto Sans Symbols"/>
              <a:buAutoNum type="arabicPeriod"/>
            </a:pPr>
            <a:r>
              <a:rPr b="1" i="0" lang="en" sz="1700" u="none" cap="none" strike="noStrike">
                <a:solidFill>
                  <a:schemeClr val="dk1"/>
                </a:solidFill>
                <a:latin typeface="Quattrocento Sans"/>
                <a:ea typeface="Quattrocento Sans"/>
                <a:cs typeface="Quattrocento Sans"/>
                <a:sym typeface="Quattrocento Sans"/>
              </a:rPr>
              <a:t>Giao diện người dùng đồ họa (Graphical user interface)</a:t>
            </a:r>
            <a:endParaRPr b="1" i="0" sz="1700" u="none" cap="none" strike="noStrike">
              <a:solidFill>
                <a:schemeClr val="dk2"/>
              </a:solidFill>
            </a:endParaRPr>
          </a:p>
          <a:p>
            <a:pPr indent="0" lvl="0" marL="0" marR="0" rtl="0" algn="l">
              <a:lnSpc>
                <a:spcPct val="100000"/>
              </a:lnSpc>
              <a:spcBef>
                <a:spcPts val="1400"/>
              </a:spcBef>
              <a:spcAft>
                <a:spcPts val="0"/>
              </a:spcAft>
              <a:buClr>
                <a:srgbClr val="000000"/>
              </a:buClr>
              <a:buSzPts val="1600"/>
              <a:buFont typeface="Arial"/>
              <a:buNone/>
            </a:pPr>
            <a:r>
              <a:t/>
            </a:r>
            <a:endParaRPr b="1" i="0" sz="1700" u="none" cap="none" strike="noStrike">
              <a:solidFill>
                <a:srgbClr val="000000"/>
              </a:solidFill>
            </a:endParaRPr>
          </a:p>
        </p:txBody>
      </p:sp>
      <p:sp>
        <p:nvSpPr>
          <p:cNvPr id="80" name="Shape 80"/>
          <p:cNvSpPr txBox="1"/>
          <p:nvPr/>
        </p:nvSpPr>
        <p:spPr>
          <a:xfrm>
            <a:off x="3131875" y="3113100"/>
            <a:ext cx="6012000" cy="1485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0"/>
              </a:spcAft>
              <a:buClr>
                <a:srgbClr val="000000"/>
              </a:buClr>
              <a:buSzPts val="1600"/>
              <a:buFont typeface="Arial"/>
              <a:buNone/>
            </a:pPr>
            <a:r>
              <a:rPr b="1" i="0" lang="en" sz="1700" u="none" cap="none" strike="noStrike">
                <a:solidFill>
                  <a:srgbClr val="000000"/>
                </a:solidFill>
                <a:latin typeface="Quattrocento Sans"/>
                <a:ea typeface="Quattrocento Sans"/>
                <a:cs typeface="Quattrocento Sans"/>
                <a:sym typeface="Quattrocento Sans"/>
              </a:rPr>
              <a:t>GUI testing là quá trình thử nghiệm Giao diện đồ họa người dùng trong các ứng dụng để đảm bảo đáp ứng được các yêu cầu và đánh giá khả năng sử dụng của nó.</a:t>
            </a:r>
            <a:endParaRPr b="1" i="0" sz="1700" u="none" cap="none" strike="noStrike">
              <a:solidFill>
                <a:srgbClr val="000000"/>
              </a:solidFill>
            </a:endParaRPr>
          </a:p>
        </p:txBody>
      </p:sp>
      <p:sp>
        <p:nvSpPr>
          <p:cNvPr id="81" name="Shape 81"/>
          <p:cNvSpPr/>
          <p:nvPr/>
        </p:nvSpPr>
        <p:spPr>
          <a:xfrm>
            <a:off x="197200" y="781475"/>
            <a:ext cx="2841000" cy="11466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4800" u="none" cap="none" strike="noStrike">
                <a:solidFill>
                  <a:schemeClr val="dk1"/>
                </a:solidFill>
                <a:latin typeface="Arial"/>
                <a:ea typeface="Arial"/>
                <a:cs typeface="Arial"/>
                <a:sym typeface="Arial"/>
              </a:rPr>
              <a:t> </a:t>
            </a:r>
            <a:r>
              <a:rPr b="1" i="0" lang="en" sz="3000" u="none" cap="none" strike="noStrike">
                <a:solidFill>
                  <a:schemeClr val="dk1"/>
                </a:solidFill>
                <a:latin typeface="Arial"/>
                <a:ea typeface="Arial"/>
                <a:cs typeface="Arial"/>
                <a:sym typeface="Arial"/>
              </a:rPr>
              <a:t>GUI</a:t>
            </a:r>
            <a:endParaRPr b="0" i="0" sz="1400" u="none" cap="none" strike="noStrike">
              <a:solidFill>
                <a:srgbClr val="000000"/>
              </a:solidFill>
              <a:latin typeface="Arial"/>
              <a:ea typeface="Arial"/>
              <a:cs typeface="Arial"/>
              <a:sym typeface="Arial"/>
            </a:endParaRPr>
          </a:p>
        </p:txBody>
      </p:sp>
      <p:sp>
        <p:nvSpPr>
          <p:cNvPr id="82" name="Shape 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Shape 87"/>
          <p:cNvSpPr txBox="1"/>
          <p:nvPr>
            <p:ph type="title"/>
          </p:nvPr>
        </p:nvSpPr>
        <p:spPr>
          <a:xfrm>
            <a:off x="0" y="0"/>
            <a:ext cx="9144000" cy="1563300"/>
          </a:xfrm>
          <a:prstGeom prst="rect">
            <a:avLst/>
          </a:prstGeom>
          <a:solidFill>
            <a:srgbClr val="00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    </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II.Sự cần thiết của GUI TESTING CHECKLIST </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    </a:t>
            </a:r>
            <a:endParaRPr b="1" i="0" sz="2800" u="none" cap="none" strike="noStrike">
              <a:solidFill>
                <a:schemeClr val="dk1"/>
              </a:solidFill>
              <a:latin typeface="Arial"/>
              <a:ea typeface="Arial"/>
              <a:cs typeface="Arial"/>
              <a:sym typeface="Arial"/>
            </a:endParaRPr>
          </a:p>
        </p:txBody>
      </p:sp>
      <p:sp>
        <p:nvSpPr>
          <p:cNvPr id="88" name="Shape 88"/>
          <p:cNvSpPr txBox="1"/>
          <p:nvPr>
            <p:ph idx="1" type="body"/>
          </p:nvPr>
        </p:nvSpPr>
        <p:spPr>
          <a:xfrm>
            <a:off x="2711300" y="1563200"/>
            <a:ext cx="6432600" cy="358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t/>
            </a:r>
            <a:endParaRPr b="1" i="0" sz="1700" u="none" cap="none" strike="noStrike">
              <a:solidFill>
                <a:srgbClr val="0B1A33"/>
              </a:solidFill>
              <a:latin typeface="Quattrocento Sans"/>
              <a:ea typeface="Quattrocento Sans"/>
              <a:cs typeface="Quattrocento Sans"/>
              <a:sym typeface="Quattrocento Sans"/>
            </a:endParaRPr>
          </a:p>
          <a:p>
            <a:pPr indent="-336550" lvl="0" marL="457200" marR="0" rtl="0" algn="l">
              <a:lnSpc>
                <a:spcPct val="115000"/>
              </a:lnSpc>
              <a:spcBef>
                <a:spcPts val="1000"/>
              </a:spcBef>
              <a:spcAft>
                <a:spcPts val="0"/>
              </a:spcAft>
              <a:buClr>
                <a:srgbClr val="0B1A33"/>
              </a:buClr>
              <a:buSzPts val="1700"/>
              <a:buFont typeface="Quattrocento Sans"/>
              <a:buChar char="●"/>
            </a:pPr>
            <a:r>
              <a:rPr b="1" i="0" lang="en" sz="1700" u="none" cap="none" strike="noStrike">
                <a:solidFill>
                  <a:srgbClr val="0B1A33"/>
                </a:solidFill>
                <a:latin typeface="Quattrocento Sans"/>
                <a:ea typeface="Quattrocento Sans"/>
                <a:cs typeface="Quattrocento Sans"/>
                <a:sym typeface="Quattrocento Sans"/>
              </a:rPr>
              <a:t>Kiểm tra GUI khá quan trọng vì nó sẽ xác định các vấn đề về khả năng sử dụng trước khi ứng dụng được phát hành. Nó cũng đảm bảo tất cả các yếu tố thiết kế như phông chữ, kích cỡ phông chữ, màu sắc, bố cục, nhãn, danh sách, các nút, chú thích văn bản, biểu tượng, nội dung và liên kết đều đạt tiêu chuẩn đã đưa ra. </a:t>
            </a:r>
            <a:endParaRPr b="1" i="0" sz="1700" u="none" cap="none" strike="noStrike">
              <a:solidFill>
                <a:srgbClr val="0B1A33"/>
              </a:solidFill>
              <a:latin typeface="Quattrocento Sans"/>
              <a:ea typeface="Quattrocento Sans"/>
              <a:cs typeface="Quattrocento Sans"/>
              <a:sym typeface="Quattrocento Sans"/>
            </a:endParaRPr>
          </a:p>
          <a:p>
            <a:pPr indent="-336550" lvl="0" marL="457200" marR="0" rtl="0" algn="l">
              <a:lnSpc>
                <a:spcPct val="115000"/>
              </a:lnSpc>
              <a:spcBef>
                <a:spcPts val="0"/>
              </a:spcBef>
              <a:spcAft>
                <a:spcPts val="0"/>
              </a:spcAft>
              <a:buClr>
                <a:srgbClr val="0B1A33"/>
              </a:buClr>
              <a:buSzPts val="1700"/>
              <a:buFont typeface="Quattrocento Sans"/>
              <a:buChar char="●"/>
            </a:pPr>
            <a:r>
              <a:rPr b="1" i="0" lang="en" sz="1700" u="none" cap="none" strike="noStrike">
                <a:solidFill>
                  <a:srgbClr val="0B1A33"/>
                </a:solidFill>
                <a:latin typeface="Quattrocento Sans"/>
                <a:ea typeface="Quattrocento Sans"/>
                <a:cs typeface="Quattrocento Sans"/>
                <a:sym typeface="Quattrocento Sans"/>
              </a:rPr>
              <a:t>Thông qua GUI testing, chúng ta có thể xác định các khó khăn và nó có thể được giải quyết và sửa đổi để làm cho giao diện thân thiện hơn với người sử dụng.</a:t>
            </a:r>
            <a:endParaRPr b="1" i="0" sz="1700" u="none" cap="none" strike="noStrike">
              <a:solidFill>
                <a:srgbClr val="0B1A33"/>
              </a:solidFill>
              <a:latin typeface="Quattrocento Sans"/>
              <a:ea typeface="Quattrocento Sans"/>
              <a:cs typeface="Quattrocento Sans"/>
              <a:sym typeface="Quattrocento Sans"/>
            </a:endParaRPr>
          </a:p>
        </p:txBody>
      </p:sp>
      <p:sp>
        <p:nvSpPr>
          <p:cNvPr id="89" name="Shape 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pic>
        <p:nvPicPr>
          <p:cNvPr id="90" name="Shape 90"/>
          <p:cNvPicPr preferRelativeResize="0"/>
          <p:nvPr/>
        </p:nvPicPr>
        <p:blipFill rotWithShape="1">
          <a:blip r:embed="rId4">
            <a:alphaModFix/>
          </a:blip>
          <a:srcRect b="0" l="0" r="0" t="0"/>
          <a:stretch/>
        </p:blipFill>
        <p:spPr>
          <a:xfrm>
            <a:off x="152400" y="1715700"/>
            <a:ext cx="2406499" cy="2406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Shape 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
        <p:nvSpPr>
          <p:cNvPr id="96" name="Shape 96"/>
          <p:cNvSpPr txBox="1"/>
          <p:nvPr>
            <p:ph type="title"/>
          </p:nvPr>
        </p:nvSpPr>
        <p:spPr>
          <a:xfrm>
            <a:off x="0" y="0"/>
            <a:ext cx="9144000" cy="1563300"/>
          </a:xfrm>
          <a:prstGeom prst="rect">
            <a:avLst/>
          </a:prstGeom>
          <a:solidFill>
            <a:srgbClr val="00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    </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III.</a:t>
            </a:r>
            <a:r>
              <a:rPr b="1" i="0" lang="en" sz="2800" u="none" cap="none" strike="noStrike">
                <a:solidFill>
                  <a:srgbClr val="000000"/>
                </a:solidFill>
                <a:latin typeface="Arial"/>
                <a:ea typeface="Arial"/>
                <a:cs typeface="Arial"/>
                <a:sym typeface="Arial"/>
              </a:rPr>
              <a:t> </a:t>
            </a:r>
            <a:r>
              <a:rPr b="1" i="0" lang="en" sz="2800" u="none" cap="none" strike="noStrike">
                <a:solidFill>
                  <a:schemeClr val="dk1"/>
                </a:solidFill>
                <a:latin typeface="Arial"/>
                <a:ea typeface="Arial"/>
                <a:cs typeface="Arial"/>
                <a:sym typeface="Arial"/>
              </a:rPr>
              <a:t>Cách tiếp cận GUI TESTING CHECKLIST</a:t>
            </a:r>
            <a:endParaRPr b="1"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1400" u="none" cap="none" strike="noStrike">
                <a:solidFill>
                  <a:srgbClr val="000000"/>
                </a:solidFill>
                <a:latin typeface="Arial"/>
                <a:ea typeface="Arial"/>
                <a:cs typeface="Arial"/>
                <a:sym typeface="Arial"/>
              </a:rPr>
              <a:t>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 </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    </a:t>
            </a:r>
            <a:endParaRPr b="1" i="0" sz="2800" u="none" cap="none" strike="noStrike">
              <a:solidFill>
                <a:schemeClr val="dk1"/>
              </a:solidFill>
              <a:latin typeface="Arial"/>
              <a:ea typeface="Arial"/>
              <a:cs typeface="Arial"/>
              <a:sym typeface="Arial"/>
            </a:endParaRPr>
          </a:p>
        </p:txBody>
      </p:sp>
      <p:sp>
        <p:nvSpPr>
          <p:cNvPr id="97" name="Shape 97"/>
          <p:cNvSpPr txBox="1"/>
          <p:nvPr>
            <p:ph idx="1" type="body"/>
          </p:nvPr>
        </p:nvSpPr>
        <p:spPr>
          <a:xfrm>
            <a:off x="2704400" y="1563300"/>
            <a:ext cx="6439500" cy="358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t/>
            </a:r>
            <a:endParaRPr b="0" i="0" sz="17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2"/>
              </a:buClr>
              <a:buSzPts val="1800"/>
              <a:buFont typeface="Arial"/>
              <a:buNone/>
            </a:pPr>
            <a:r>
              <a:rPr b="0" i="0" lang="en" sz="1700" u="none" cap="none" strike="noStrike">
                <a:solidFill>
                  <a:srgbClr val="0B1A33"/>
                </a:solidFill>
                <a:latin typeface="Quattrocento Sans"/>
                <a:ea typeface="Quattrocento Sans"/>
                <a:cs typeface="Quattrocento Sans"/>
                <a:sym typeface="Quattrocento Sans"/>
              </a:rPr>
              <a:t>GUI testing có thể được thực hiện thông qua 2 cách cơ bản</a:t>
            </a:r>
            <a:endParaRPr b="0" i="0" sz="17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2"/>
              </a:buClr>
              <a:buSzPts val="1800"/>
              <a:buFont typeface="Arial"/>
              <a:buNone/>
            </a:pPr>
            <a:r>
              <a:t/>
            </a:r>
            <a:endParaRPr b="0" i="0" sz="1700" u="none" cap="none" strike="noStrike">
              <a:solidFill>
                <a:srgbClr val="0B1A33"/>
              </a:solidFill>
              <a:latin typeface="Quattrocento Sans"/>
              <a:ea typeface="Quattrocento Sans"/>
              <a:cs typeface="Quattrocento Sans"/>
              <a:sym typeface="Quattrocento Sans"/>
            </a:endParaRPr>
          </a:p>
          <a:p>
            <a:pPr indent="-336550" lvl="0" marL="914400" marR="0" rtl="0" algn="l">
              <a:lnSpc>
                <a:spcPct val="115000"/>
              </a:lnSpc>
              <a:spcBef>
                <a:spcPts val="1000"/>
              </a:spcBef>
              <a:spcAft>
                <a:spcPts val="0"/>
              </a:spcAft>
              <a:buClr>
                <a:srgbClr val="0B1A33"/>
              </a:buClr>
              <a:buSzPts val="1700"/>
              <a:buFont typeface="Quattrocento Sans"/>
              <a:buAutoNum type="arabicPeriod"/>
            </a:pPr>
            <a:r>
              <a:rPr b="1" i="0" lang="en" sz="1700" u="none" cap="none" strike="noStrike">
                <a:solidFill>
                  <a:srgbClr val="0B1A33"/>
                </a:solidFill>
                <a:latin typeface="Quattrocento Sans"/>
                <a:ea typeface="Quattrocento Sans"/>
                <a:cs typeface="Quattrocento Sans"/>
                <a:sym typeface="Quattrocento Sans"/>
              </a:rPr>
              <a:t>Manual Based Testing</a:t>
            </a:r>
            <a:r>
              <a:rPr b="0" i="0" lang="en" sz="1700" u="none" cap="none" strike="noStrike">
                <a:solidFill>
                  <a:srgbClr val="0B1A33"/>
                </a:solidFill>
                <a:latin typeface="Quattrocento Sans"/>
                <a:ea typeface="Quattrocento Sans"/>
                <a:cs typeface="Quattrocento Sans"/>
                <a:sym typeface="Quattrocento Sans"/>
              </a:rPr>
              <a:t> </a:t>
            </a:r>
            <a:endParaRPr b="0" i="0" sz="17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0"/>
              </a:spcAft>
              <a:buClr>
                <a:schemeClr val="dk2"/>
              </a:buClr>
              <a:buSzPts val="1800"/>
              <a:buFont typeface="Arial"/>
              <a:buNone/>
            </a:pPr>
            <a:r>
              <a:t/>
            </a:r>
            <a:endParaRPr b="0" i="0" sz="1700" u="none" cap="none" strike="noStrike">
              <a:solidFill>
                <a:srgbClr val="0B1A33"/>
              </a:solidFill>
              <a:latin typeface="Quattrocento Sans"/>
              <a:ea typeface="Quattrocento Sans"/>
              <a:cs typeface="Quattrocento Sans"/>
              <a:sym typeface="Quattrocento Sans"/>
            </a:endParaRPr>
          </a:p>
          <a:p>
            <a:pPr indent="-336550" lvl="0" marL="914400" marR="0" rtl="0" algn="l">
              <a:lnSpc>
                <a:spcPct val="115000"/>
              </a:lnSpc>
              <a:spcBef>
                <a:spcPts val="1000"/>
              </a:spcBef>
              <a:spcAft>
                <a:spcPts val="0"/>
              </a:spcAft>
              <a:buClr>
                <a:srgbClr val="0B1A33"/>
              </a:buClr>
              <a:buSzPts val="1700"/>
              <a:buFont typeface="Quattrocento Sans"/>
              <a:buAutoNum type="arabicPeriod"/>
            </a:pPr>
            <a:r>
              <a:rPr b="1" i="0" lang="en" sz="1700" u="none" cap="none" strike="noStrike">
                <a:solidFill>
                  <a:srgbClr val="0B1A33"/>
                </a:solidFill>
                <a:latin typeface="Quattrocento Sans"/>
                <a:ea typeface="Quattrocento Sans"/>
                <a:cs typeface="Quattrocento Sans"/>
                <a:sym typeface="Quattrocento Sans"/>
              </a:rPr>
              <a:t>Record and Replay</a:t>
            </a:r>
            <a:r>
              <a:rPr b="0" i="0" lang="en" sz="1700" u="none" cap="none" strike="noStrike">
                <a:solidFill>
                  <a:srgbClr val="0B1A33"/>
                </a:solidFill>
                <a:latin typeface="Quattrocento Sans"/>
                <a:ea typeface="Quattrocento Sans"/>
                <a:cs typeface="Quattrocento Sans"/>
                <a:sym typeface="Quattrocento Sans"/>
              </a:rPr>
              <a:t> </a:t>
            </a:r>
            <a:endParaRPr b="0" i="0" sz="1700" u="none" cap="none" strike="noStrike">
              <a:solidFill>
                <a:srgbClr val="0B1A33"/>
              </a:solidFill>
              <a:latin typeface="Quattrocento Sans"/>
              <a:ea typeface="Quattrocento Sans"/>
              <a:cs typeface="Quattrocento Sans"/>
              <a:sym typeface="Quattrocento Sans"/>
            </a:endParaRPr>
          </a:p>
        </p:txBody>
      </p:sp>
      <p:pic>
        <p:nvPicPr>
          <p:cNvPr id="98" name="Shape 98"/>
          <p:cNvPicPr preferRelativeResize="0"/>
          <p:nvPr/>
        </p:nvPicPr>
        <p:blipFill rotWithShape="1">
          <a:blip r:embed="rId4">
            <a:alphaModFix/>
          </a:blip>
          <a:srcRect b="0" l="0" r="0" t="0"/>
          <a:stretch/>
        </p:blipFill>
        <p:spPr>
          <a:xfrm flipH="1">
            <a:off x="152400" y="2060450"/>
            <a:ext cx="2552000" cy="216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Shape 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
        <p:nvSpPr>
          <p:cNvPr id="104" name="Shape 104"/>
          <p:cNvSpPr txBox="1"/>
          <p:nvPr>
            <p:ph type="title"/>
          </p:nvPr>
        </p:nvSpPr>
        <p:spPr>
          <a:xfrm>
            <a:off x="0" y="0"/>
            <a:ext cx="9144000" cy="1563300"/>
          </a:xfrm>
          <a:prstGeom prst="rect">
            <a:avLst/>
          </a:prstGeom>
          <a:solidFill>
            <a:srgbClr val="00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    </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IV.</a:t>
            </a:r>
            <a:r>
              <a:rPr b="1" i="0" lang="en" sz="2800" u="none" cap="none" strike="noStrike">
                <a:solidFill>
                  <a:srgbClr val="000000"/>
                </a:solidFill>
                <a:latin typeface="Arial"/>
                <a:ea typeface="Arial"/>
                <a:cs typeface="Arial"/>
                <a:sym typeface="Arial"/>
              </a:rPr>
              <a:t> </a:t>
            </a:r>
            <a:r>
              <a:rPr b="1" i="0" lang="en" sz="2800" u="none" cap="none" strike="noStrike">
                <a:solidFill>
                  <a:schemeClr val="dk1"/>
                </a:solidFill>
                <a:latin typeface="Arial"/>
                <a:ea typeface="Arial"/>
                <a:cs typeface="Arial"/>
                <a:sym typeface="Arial"/>
              </a:rPr>
              <a:t>GUI tetsing là làm gì?</a:t>
            </a:r>
            <a:endParaRPr b="1"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1400" u="none" cap="none" strike="noStrike">
                <a:solidFill>
                  <a:srgbClr val="000000"/>
                </a:solidFill>
                <a:latin typeface="Arial"/>
                <a:ea typeface="Arial"/>
                <a:cs typeface="Arial"/>
                <a:sym typeface="Arial"/>
              </a:rPr>
              <a:t>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 </a:t>
            </a:r>
            <a:endParaRPr b="1"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chemeClr val="dk1"/>
                </a:solidFill>
                <a:latin typeface="Arial"/>
                <a:ea typeface="Arial"/>
                <a:cs typeface="Arial"/>
                <a:sym typeface="Arial"/>
              </a:rPr>
              <a:t>    </a:t>
            </a:r>
            <a:endParaRPr b="1" i="0" sz="2800" u="none" cap="none" strike="noStrike">
              <a:solidFill>
                <a:schemeClr val="dk1"/>
              </a:solidFill>
              <a:latin typeface="Arial"/>
              <a:ea typeface="Arial"/>
              <a:cs typeface="Arial"/>
              <a:sym typeface="Arial"/>
            </a:endParaRPr>
          </a:p>
        </p:txBody>
      </p:sp>
      <p:sp>
        <p:nvSpPr>
          <p:cNvPr id="105" name="Shape 105"/>
          <p:cNvSpPr txBox="1"/>
          <p:nvPr>
            <p:ph idx="1" type="body"/>
          </p:nvPr>
        </p:nvSpPr>
        <p:spPr>
          <a:xfrm>
            <a:off x="0" y="1754900"/>
            <a:ext cx="3932100" cy="33018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0B1A33"/>
              </a:buClr>
              <a:buSzPts val="1700"/>
              <a:buFont typeface="Quattrocento Sans"/>
              <a:buChar char="●"/>
            </a:pPr>
            <a:r>
              <a:rPr b="1" i="0" lang="en" sz="1700" u="none" cap="none" strike="noStrike">
                <a:solidFill>
                  <a:srgbClr val="0B1A33"/>
                </a:solidFill>
                <a:latin typeface="Quattrocento Sans"/>
                <a:ea typeface="Quattrocento Sans"/>
                <a:cs typeface="Quattrocento Sans"/>
                <a:sym typeface="Quattrocento Sans"/>
              </a:rPr>
              <a:t>Kiểm tra để đảm bảo rằng mỗi đối tượng/ thành phần trên màn hình hoạt động chính xác, ví dụ như việc sử dụng từng mục trình đơn, cửa sổ, hộp văn bản, … làm việc đúng, chính xác. </a:t>
            </a:r>
            <a:endParaRPr b="1" i="0" sz="1700" u="none" cap="none" strike="noStrike">
              <a:solidFill>
                <a:srgbClr val="0B1A33"/>
              </a:solidFill>
              <a:latin typeface="Quattrocento Sans"/>
              <a:ea typeface="Quattrocento Sans"/>
              <a:cs typeface="Quattrocento Sans"/>
              <a:sym typeface="Quattrocento Sans"/>
            </a:endParaRPr>
          </a:p>
          <a:p>
            <a:pPr indent="-336550" lvl="0" marL="457200" marR="0" rtl="0" algn="l">
              <a:lnSpc>
                <a:spcPct val="115000"/>
              </a:lnSpc>
              <a:spcBef>
                <a:spcPts val="0"/>
              </a:spcBef>
              <a:spcAft>
                <a:spcPts val="0"/>
              </a:spcAft>
              <a:buClr>
                <a:srgbClr val="0B1A33"/>
              </a:buClr>
              <a:buSzPts val="1700"/>
              <a:buFont typeface="Quattrocento Sans"/>
              <a:buChar char="●"/>
            </a:pPr>
            <a:r>
              <a:rPr b="1" i="0" lang="en" sz="1700" u="none" cap="none" strike="noStrike">
                <a:solidFill>
                  <a:srgbClr val="0B1A33"/>
                </a:solidFill>
                <a:latin typeface="Quattrocento Sans"/>
                <a:ea typeface="Quattrocento Sans"/>
                <a:cs typeface="Quattrocento Sans"/>
                <a:sym typeface="Quattrocento Sans"/>
              </a:rPr>
              <a:t>Với kiểm tra GUI, chúng ta sẽ tìm kiếm các vấn đề, lỗi không chính xác hoặc trục trặc để sửa chữa.</a:t>
            </a:r>
            <a:endParaRPr b="1" i="0" sz="1700" u="none" cap="none" strike="noStrike">
              <a:solidFill>
                <a:srgbClr val="0B1A33"/>
              </a:solidFill>
              <a:latin typeface="Quattrocento Sans"/>
              <a:ea typeface="Quattrocento Sans"/>
              <a:cs typeface="Quattrocento Sans"/>
              <a:sym typeface="Quattrocento Sans"/>
            </a:endParaRPr>
          </a:p>
          <a:p>
            <a:pPr indent="0" lvl="0" marL="0" marR="0" rtl="0" algn="l">
              <a:lnSpc>
                <a:spcPct val="115000"/>
              </a:lnSpc>
              <a:spcBef>
                <a:spcPts val="1000"/>
              </a:spcBef>
              <a:spcAft>
                <a:spcPts val="1000"/>
              </a:spcAft>
              <a:buClr>
                <a:schemeClr val="dk2"/>
              </a:buClr>
              <a:buSzPts val="1800"/>
              <a:buFont typeface="Arial"/>
              <a:buNone/>
            </a:pPr>
            <a:r>
              <a:t/>
            </a:r>
            <a:endParaRPr b="1" i="0" sz="1700" u="none" cap="none" strike="noStrike">
              <a:solidFill>
                <a:srgbClr val="0B1A33"/>
              </a:solidFill>
              <a:latin typeface="Quattrocento Sans"/>
              <a:ea typeface="Quattrocento Sans"/>
              <a:cs typeface="Quattrocento Sans"/>
              <a:sym typeface="Quattrocento Sans"/>
            </a:endParaRPr>
          </a:p>
        </p:txBody>
      </p:sp>
      <p:sp>
        <p:nvSpPr>
          <p:cNvPr id="106" name="Shape 106"/>
          <p:cNvSpPr txBox="1"/>
          <p:nvPr>
            <p:ph idx="1" type="body"/>
          </p:nvPr>
        </p:nvSpPr>
        <p:spPr>
          <a:xfrm>
            <a:off x="3932175" y="1563300"/>
            <a:ext cx="5211300" cy="358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t/>
            </a:r>
            <a:endParaRPr b="1" i="0" sz="1700" u="none" cap="none" strike="noStrike">
              <a:solidFill>
                <a:schemeClr val="dk2"/>
              </a:solidFill>
            </a:endParaRPr>
          </a:p>
          <a:p>
            <a:pPr indent="-336550" lvl="0" marL="457200" marR="0" rtl="0" algn="l">
              <a:lnSpc>
                <a:spcPct val="115000"/>
              </a:lnSpc>
              <a:spcBef>
                <a:spcPts val="1600"/>
              </a:spcBef>
              <a:spcAft>
                <a:spcPts val="0"/>
              </a:spcAft>
              <a:buClr>
                <a:schemeClr val="dk2"/>
              </a:buClr>
              <a:buSzPts val="1700"/>
              <a:buFont typeface="Arial"/>
              <a:buAutoNum type="arabicPeriod"/>
            </a:pPr>
            <a:r>
              <a:rPr b="1" i="0" lang="en" sz="1700" u="none" cap="none" strike="noStrike">
                <a:solidFill>
                  <a:schemeClr val="dk2"/>
                </a:solidFill>
              </a:rPr>
              <a:t>AESTHETIC CHECK (Kiểm tra về giao diện)</a:t>
            </a:r>
            <a:endParaRPr b="1" i="0" sz="1700" u="none" cap="none" strike="noStrike">
              <a:solidFill>
                <a:schemeClr val="dk2"/>
              </a:solidFill>
            </a:endParaRPr>
          </a:p>
          <a:p>
            <a:pPr indent="-336550" lvl="0" marL="457200" marR="0" rtl="0" algn="l">
              <a:lnSpc>
                <a:spcPct val="115000"/>
              </a:lnSpc>
              <a:spcBef>
                <a:spcPts val="0"/>
              </a:spcBef>
              <a:spcAft>
                <a:spcPts val="0"/>
              </a:spcAft>
              <a:buClr>
                <a:schemeClr val="dk2"/>
              </a:buClr>
              <a:buSzPts val="1700"/>
              <a:buFont typeface="Arial"/>
              <a:buAutoNum type="arabicPeriod"/>
            </a:pPr>
            <a:r>
              <a:rPr b="1" i="0" lang="en" sz="1700" u="none" cap="none" strike="noStrike">
                <a:solidFill>
                  <a:schemeClr val="dk2"/>
                </a:solidFill>
              </a:rPr>
              <a:t>NAVIGATION CHECK (Kiểm tra phương pháp di chuyển/duyệt web)</a:t>
            </a:r>
            <a:endParaRPr b="1" i="0" sz="1700" u="none" cap="none" strike="noStrike">
              <a:solidFill>
                <a:schemeClr val="dk2"/>
              </a:solidFill>
            </a:endParaRPr>
          </a:p>
          <a:p>
            <a:pPr indent="-336550" lvl="0" marL="457200" marR="0" rtl="0" algn="l">
              <a:lnSpc>
                <a:spcPct val="115000"/>
              </a:lnSpc>
              <a:spcBef>
                <a:spcPts val="0"/>
              </a:spcBef>
              <a:spcAft>
                <a:spcPts val="0"/>
              </a:spcAft>
              <a:buClr>
                <a:schemeClr val="dk2"/>
              </a:buClr>
              <a:buSzPts val="1700"/>
              <a:buFont typeface="Arial"/>
              <a:buAutoNum type="arabicPeriod"/>
            </a:pPr>
            <a:r>
              <a:rPr b="1" i="0" lang="en" sz="1700" u="none" cap="none" strike="noStrike">
                <a:solidFill>
                  <a:schemeClr val="dk2"/>
                </a:solidFill>
              </a:rPr>
              <a:t>VALIDATION CHECK (Kiểm tra tính hợp lệ)</a:t>
            </a:r>
            <a:endParaRPr b="1" i="0" sz="1700" u="none" cap="none" strike="noStrike">
              <a:solidFill>
                <a:schemeClr val="dk2"/>
              </a:solidFill>
            </a:endParaRPr>
          </a:p>
          <a:p>
            <a:pPr indent="-336550" lvl="0" marL="457200" marR="0" rtl="0" algn="l">
              <a:lnSpc>
                <a:spcPct val="115000"/>
              </a:lnSpc>
              <a:spcBef>
                <a:spcPts val="0"/>
              </a:spcBef>
              <a:spcAft>
                <a:spcPts val="0"/>
              </a:spcAft>
              <a:buClr>
                <a:schemeClr val="dk2"/>
              </a:buClr>
              <a:buSzPts val="1700"/>
              <a:buFont typeface="Arial"/>
              <a:buAutoNum type="arabicPeriod"/>
            </a:pPr>
            <a:r>
              <a:rPr b="1" i="0" lang="en" sz="1700" u="none" cap="none" strike="noStrike">
                <a:solidFill>
                  <a:schemeClr val="dk2"/>
                </a:solidFill>
              </a:rPr>
              <a:t>USABILITY CHECK (Kiểm tra tính thân thiện của chương trình)</a:t>
            </a:r>
            <a:endParaRPr b="1" i="0" sz="1700" u="none" cap="none" strike="noStrike">
              <a:solidFill>
                <a:schemeClr val="dk2"/>
              </a:solidFill>
            </a:endParaRPr>
          </a:p>
          <a:p>
            <a:pPr indent="-336550" lvl="0" marL="457200" marR="0" rtl="0" algn="l">
              <a:lnSpc>
                <a:spcPct val="115000"/>
              </a:lnSpc>
              <a:spcBef>
                <a:spcPts val="0"/>
              </a:spcBef>
              <a:spcAft>
                <a:spcPts val="0"/>
              </a:spcAft>
              <a:buClr>
                <a:schemeClr val="dk2"/>
              </a:buClr>
              <a:buSzPts val="1700"/>
              <a:buFont typeface="Arial"/>
              <a:buAutoNum type="arabicPeriod"/>
            </a:pPr>
            <a:r>
              <a:rPr b="1" i="0" lang="en" sz="1700" u="none" cap="none" strike="noStrike">
                <a:solidFill>
                  <a:schemeClr val="dk2"/>
                </a:solidFill>
              </a:rPr>
              <a:t>DATA INTEGRITY CONDITIONS (Kiểm tra tính ràng buộc dữ liệu)</a:t>
            </a:r>
            <a:endParaRPr b="1" i="0" sz="1700" u="none" cap="none" strike="noStrike">
              <a:solidFill>
                <a:schemeClr val="dk2"/>
              </a:solidFill>
            </a:endParaRPr>
          </a:p>
          <a:p>
            <a:pPr indent="0" lvl="0" marL="0" marR="0" rtl="0" algn="l">
              <a:lnSpc>
                <a:spcPct val="115000"/>
              </a:lnSpc>
              <a:spcBef>
                <a:spcPts val="1600"/>
              </a:spcBef>
              <a:spcAft>
                <a:spcPts val="0"/>
              </a:spcAft>
              <a:buClr>
                <a:schemeClr val="dk2"/>
              </a:buClr>
              <a:buSzPts val="1800"/>
              <a:buFont typeface="Arial"/>
              <a:buNone/>
            </a:pPr>
            <a:r>
              <a:t/>
            </a:r>
            <a:endParaRPr b="1" i="0" sz="1700" u="none" cap="none" strike="noStrike">
              <a:solidFill>
                <a:schemeClr val="dk2"/>
              </a:solidFill>
            </a:endParaRPr>
          </a:p>
          <a:p>
            <a:pPr indent="0" lvl="0" marL="0" marR="0" rtl="0" algn="l">
              <a:lnSpc>
                <a:spcPct val="115000"/>
              </a:lnSpc>
              <a:spcBef>
                <a:spcPts val="1600"/>
              </a:spcBef>
              <a:spcAft>
                <a:spcPts val="0"/>
              </a:spcAft>
              <a:buClr>
                <a:schemeClr val="dk1"/>
              </a:buClr>
              <a:buSzPts val="1100"/>
              <a:buFont typeface="Arial"/>
              <a:buNone/>
            </a:pPr>
            <a:r>
              <a:t/>
            </a:r>
            <a:endParaRPr b="1" i="0" sz="1700" u="none" cap="none" strike="noStrike">
              <a:solidFill>
                <a:schemeClr val="dk2"/>
              </a:solidFill>
            </a:endParaRPr>
          </a:p>
          <a:p>
            <a:pPr indent="0" lvl="0" marL="0" marR="0" rtl="0" algn="l">
              <a:lnSpc>
                <a:spcPct val="115000"/>
              </a:lnSpc>
              <a:spcBef>
                <a:spcPts val="1600"/>
              </a:spcBef>
              <a:spcAft>
                <a:spcPts val="1000"/>
              </a:spcAft>
              <a:buClr>
                <a:schemeClr val="dk2"/>
              </a:buClr>
              <a:buSzPts val="1800"/>
              <a:buFont typeface="Arial"/>
              <a:buNone/>
            </a:pPr>
            <a:r>
              <a:t/>
            </a:r>
            <a:endParaRPr b="1" i="0" sz="1700" u="none" cap="none" strike="noStrike">
              <a:solidFill>
                <a:srgbClr val="0B1A33"/>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Shape 111"/>
          <p:cNvSpPr txBox="1"/>
          <p:nvPr>
            <p:ph idx="1" type="body"/>
          </p:nvPr>
        </p:nvSpPr>
        <p:spPr>
          <a:xfrm>
            <a:off x="0" y="1620325"/>
            <a:ext cx="9021300" cy="3436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1600"/>
              </a:spcBef>
              <a:spcAft>
                <a:spcPts val="0"/>
              </a:spcAft>
              <a:buClr>
                <a:schemeClr val="dk2"/>
              </a:buClr>
              <a:buSzPts val="1600"/>
              <a:buFont typeface="Arial"/>
              <a:buAutoNum type="arabicPeriod"/>
            </a:pPr>
            <a:r>
              <a:rPr b="1" i="0" lang="en" sz="1600" u="none" cap="none" strike="noStrike">
                <a:solidFill>
                  <a:schemeClr val="dk2"/>
                </a:solidFill>
              </a:rPr>
              <a:t>Kiểm tra màu nền chung của toàn bộ màn hình có được set đúng theo yêu cầu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Kiểm tra màu chữ, font, font size của tất cả các textbox có set đúng theo yêu cầu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Kiểm tra background (màu nền) của tất cả các textbox có set đúng theo yêu cầu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Kiểm tra màu chữ, font, font size của tất cả các label có set đúng theo yêu cầu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Kiểm tra background (màu nền) của tất cả các label có set đúng theo yêu cầu không?</a:t>
            </a:r>
            <a:endParaRPr b="1" i="0" sz="1600" u="none" cap="none" strike="noStrike">
              <a:solidFill>
                <a:schemeClr val="dk2"/>
              </a:solidFill>
            </a:endParaRPr>
          </a:p>
          <a:p>
            <a:pPr indent="-330200" lvl="0" marL="457200" marR="0" rtl="0" algn="l">
              <a:lnSpc>
                <a:spcPct val="115000"/>
              </a:lnSpc>
              <a:spcBef>
                <a:spcPts val="0"/>
              </a:spcBef>
              <a:spcAft>
                <a:spcPts val="0"/>
              </a:spcAft>
              <a:buClr>
                <a:schemeClr val="dk2"/>
              </a:buClr>
              <a:buSzPts val="1600"/>
              <a:buFont typeface="Arial"/>
              <a:buAutoNum type="arabicPeriod"/>
            </a:pPr>
            <a:r>
              <a:rPr b="1" i="0" lang="en" sz="1600" u="none" cap="none" strike="noStrike">
                <a:solidFill>
                  <a:schemeClr val="dk2"/>
                </a:solidFill>
              </a:rPr>
              <a:t>Kiểm tra màu chữ và màu nền của các textbox trong chế độ read-only có được set đúng theo yêu cầu hay không?</a:t>
            </a:r>
            <a:endParaRPr b="1" i="0" sz="1600" u="none" cap="none" strike="noStrike">
              <a:solidFill>
                <a:schemeClr val="dk2"/>
              </a:solidFill>
            </a:endParaRPr>
          </a:p>
        </p:txBody>
      </p:sp>
      <p:sp>
        <p:nvSpPr>
          <p:cNvPr id="112" name="Shape 1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
        <p:nvSpPr>
          <p:cNvPr id="113" name="Shape 113"/>
          <p:cNvSpPr/>
          <p:nvPr/>
        </p:nvSpPr>
        <p:spPr>
          <a:xfrm>
            <a:off x="512250" y="1024525"/>
            <a:ext cx="5791800" cy="59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lnSpc>
                <a:spcPct val="115000"/>
              </a:lnSpc>
              <a:spcBef>
                <a:spcPts val="0"/>
              </a:spcBef>
              <a:spcAft>
                <a:spcPts val="0"/>
              </a:spcAft>
              <a:buNone/>
            </a:pPr>
            <a:r>
              <a:rPr b="1" lang="en" sz="1800">
                <a:solidFill>
                  <a:schemeClr val="dk2"/>
                </a:solidFill>
              </a:rPr>
              <a:t>AESTHETIC CHECK　(Kiểm tra về giao diện)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Shape 1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
        <p:nvSpPr>
          <p:cNvPr id="119" name="Shape 119"/>
          <p:cNvSpPr txBox="1"/>
          <p:nvPr>
            <p:ph idx="1" type="body"/>
          </p:nvPr>
        </p:nvSpPr>
        <p:spPr>
          <a:xfrm>
            <a:off x="0" y="1620325"/>
            <a:ext cx="9021300" cy="3436500"/>
          </a:xfrm>
          <a:prstGeom prst="rect">
            <a:avLst/>
          </a:prstGeom>
          <a:noFill/>
          <a:ln>
            <a:noFill/>
          </a:ln>
        </p:spPr>
        <p:txBody>
          <a:bodyPr anchorCtr="0" anchor="t" bIns="91425" lIns="91425" spcFirstLastPara="1" rIns="91425" wrap="square" tIns="91425">
            <a:noAutofit/>
          </a:bodyPr>
          <a:lstStyle/>
          <a:p>
            <a:pPr indent="-355600" lvl="0" marL="482600" rtl="0">
              <a:spcBef>
                <a:spcPts val="0"/>
              </a:spcBef>
              <a:spcAft>
                <a:spcPts val="0"/>
              </a:spcAft>
              <a:buClr>
                <a:schemeClr val="dk2"/>
              </a:buClr>
              <a:buSzPts val="1600"/>
              <a:buFont typeface="Arial"/>
              <a:buAutoNum type="arabicPeriod" startAt="7"/>
            </a:pPr>
            <a:r>
              <a:rPr b="1" lang="en" sz="1600"/>
              <a:t>Kiểm tra tất cả các control trên màn hình có được canh đều hay không? </a:t>
            </a:r>
            <a:endParaRPr b="1" sz="1600"/>
          </a:p>
          <a:p>
            <a:pPr indent="-355600" lvl="0" marL="482600" rtl="0">
              <a:spcBef>
                <a:spcPts val="0"/>
              </a:spcBef>
              <a:spcAft>
                <a:spcPts val="0"/>
              </a:spcAft>
              <a:buClr>
                <a:schemeClr val="dk2"/>
              </a:buClr>
              <a:buSzPts val="1600"/>
              <a:buFont typeface="Arial"/>
              <a:buAutoNum type="arabicPeriod" startAt="7"/>
            </a:pPr>
            <a:r>
              <a:rPr b="1" lang="en" sz="1600"/>
              <a:t>Kiểm tra mặc định tất cả các ký tự chữ và ký tự số đều canh trái. Ngọai trừ trường hợp có yêu cầu cụ thể</a:t>
            </a:r>
            <a:endParaRPr b="1" sz="1600"/>
          </a:p>
          <a:p>
            <a:pPr indent="-355600" lvl="0" marL="482600" rtl="0">
              <a:spcBef>
                <a:spcPts val="0"/>
              </a:spcBef>
              <a:spcAft>
                <a:spcPts val="0"/>
              </a:spcAft>
              <a:buClr>
                <a:schemeClr val="dk2"/>
              </a:buClr>
              <a:buSzPts val="1600"/>
              <a:buFont typeface="Arial"/>
              <a:buAutoNum type="arabicPeriod" startAt="7"/>
            </a:pPr>
            <a:r>
              <a:rPr b="1" lang="en" sz="1600"/>
              <a:t>Kiểm tra mặc định tất cả các số đều canh phải. Ngọai trừ trường hợp có yêu cầu cụ thể.</a:t>
            </a:r>
            <a:endParaRPr b="1" sz="1600"/>
          </a:p>
          <a:p>
            <a:pPr indent="-355600" lvl="0" marL="482600" rtl="0">
              <a:spcBef>
                <a:spcPts val="0"/>
              </a:spcBef>
              <a:spcAft>
                <a:spcPts val="0"/>
              </a:spcAft>
              <a:buClr>
                <a:schemeClr val="dk2"/>
              </a:buClr>
              <a:buSzPts val="1600"/>
              <a:buFont typeface="Arial"/>
              <a:buAutoNum type="arabicPeriod" startAt="7"/>
            </a:pPr>
            <a:r>
              <a:rPr b="1" lang="en" sz="1600"/>
              <a:t>Kiểm tra tất cả các msg thông báo trên màn hình có được viết đúng chính tả hay không?</a:t>
            </a:r>
            <a:endParaRPr b="1" sz="1600"/>
          </a:p>
          <a:p>
            <a:pPr indent="-355600" lvl="0" marL="482600" rtl="0">
              <a:spcBef>
                <a:spcPts val="0"/>
              </a:spcBef>
              <a:spcAft>
                <a:spcPts val="0"/>
              </a:spcAft>
              <a:buClr>
                <a:schemeClr val="dk2"/>
              </a:buClr>
              <a:buSzPts val="1600"/>
              <a:buFont typeface="Arial"/>
              <a:buAutoNum type="arabicPeriod" startAt="7"/>
            </a:pPr>
            <a:r>
              <a:rPr b="1" lang="en" sz="1600"/>
              <a:t>Kiểm tra tất cả các giá trị input chữ hoa hay chữ thường có được hiển thị đúng hay không?</a:t>
            </a:r>
            <a:endParaRPr b="1" sz="1600"/>
          </a:p>
          <a:p>
            <a:pPr indent="-355600" lvl="0" marL="482600" rtl="0">
              <a:spcBef>
                <a:spcPts val="0"/>
              </a:spcBef>
              <a:spcAft>
                <a:spcPts val="0"/>
              </a:spcAft>
              <a:buClr>
                <a:schemeClr val="dk2"/>
              </a:buClr>
              <a:buSzPts val="1600"/>
              <a:buFont typeface="Arial"/>
              <a:buAutoNum type="arabicPeriod" startAt="7"/>
            </a:pPr>
            <a:r>
              <a:rPr b="1" lang="en" sz="1600"/>
              <a:t>Kiểm tra tất cả các textbox có yêu cầu set border hay không?</a:t>
            </a:r>
            <a:endParaRPr b="1" sz="1600"/>
          </a:p>
          <a:p>
            <a:pPr indent="-355600" lvl="0" marL="482600" rtl="0">
              <a:spcBef>
                <a:spcPts val="0"/>
              </a:spcBef>
              <a:spcAft>
                <a:spcPts val="0"/>
              </a:spcAft>
              <a:buClr>
                <a:schemeClr val="dk2"/>
              </a:buClr>
              <a:buSzPts val="1600"/>
              <a:buFont typeface="Arial"/>
              <a:buAutoNum type="arabicPeriod" startAt="7"/>
            </a:pPr>
            <a:r>
              <a:rPr b="1" lang="en" sz="1600"/>
              <a:t>Kiểm tra độ phân giải của màn hình có được set theo đúng chuẩn yêu cầu hay không?</a:t>
            </a:r>
            <a:endParaRPr b="1" sz="1600"/>
          </a:p>
        </p:txBody>
      </p:sp>
      <p:sp>
        <p:nvSpPr>
          <p:cNvPr id="120" name="Shape 120"/>
          <p:cNvSpPr/>
          <p:nvPr/>
        </p:nvSpPr>
        <p:spPr>
          <a:xfrm>
            <a:off x="512250" y="1024525"/>
            <a:ext cx="5791800" cy="59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lnSpc>
                <a:spcPct val="115000"/>
              </a:lnSpc>
              <a:spcBef>
                <a:spcPts val="0"/>
              </a:spcBef>
              <a:spcAft>
                <a:spcPts val="0"/>
              </a:spcAft>
              <a:buNone/>
            </a:pPr>
            <a:r>
              <a:rPr b="1" lang="en" sz="1800">
                <a:solidFill>
                  <a:schemeClr val="dk2"/>
                </a:solidFill>
              </a:rPr>
              <a:t>AESTHETIC CHECK　(Kiểm tra về giao diện)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