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5" r:id="rId2"/>
    <p:sldId id="310" r:id="rId3"/>
    <p:sldId id="320" r:id="rId4"/>
    <p:sldId id="323" r:id="rId5"/>
    <p:sldId id="321" r:id="rId6"/>
    <p:sldId id="324" r:id="rId7"/>
    <p:sldId id="325" r:id="rId8"/>
    <p:sldId id="326" r:id="rId9"/>
    <p:sldId id="332" r:id="rId10"/>
    <p:sldId id="333" r:id="rId11"/>
    <p:sldId id="334" r:id="rId12"/>
    <p:sldId id="335" r:id="rId13"/>
    <p:sldId id="336" r:id="rId14"/>
    <p:sldId id="337" r:id="rId15"/>
    <p:sldId id="328" r:id="rId16"/>
    <p:sldId id="329" r:id="rId17"/>
    <p:sldId id="330" r:id="rId18"/>
    <p:sldId id="331" r:id="rId19"/>
    <p:sldId id="338" r:id="rId20"/>
    <p:sldId id="339" r:id="rId21"/>
    <p:sldId id="327" r:id="rId22"/>
    <p:sldId id="341" r:id="rId23"/>
    <p:sldId id="340" r:id="rId24"/>
  </p:sldIdLst>
  <p:sldSz cx="12188825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29" autoAdjust="0"/>
  </p:normalViewPr>
  <p:slideViewPr>
    <p:cSldViewPr showGuides="1">
      <p:cViewPr varScale="1">
        <p:scale>
          <a:sx n="70" d="100"/>
          <a:sy n="70" d="100"/>
        </p:scale>
        <p:origin x="738" y="4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2018-05-18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2018-05-18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trên mô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yêu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So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hai phương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trên,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không mong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mắc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88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trên mô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yêu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So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hai phương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trên,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không mong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mắc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8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2018-05-18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2018-05-18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2018-05-18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2018-05-18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2018-05-18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2018-05-18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2018-05-18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2018-05-18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2018-05-18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2018-05-18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2018-05-18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gui-testing-checklist-phan-1-jvElaLNoZkw" TargetMode="External"/><Relationship Id="rId2" Type="http://schemas.openxmlformats.org/officeDocument/2006/relationships/hyperlink" Target="http://securitybox.vn/2016/kiem-thu-gui-la-g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x.walkme.com/gui-testing-checklis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 Testing Checklist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600200"/>
          </a:xfrm>
        </p:spPr>
        <p:txBody>
          <a:bodyPr/>
          <a:lstStyle/>
          <a:p>
            <a:r>
              <a:rPr lang="it-IT" dirty="0"/>
              <a:t>Nhóm</a:t>
            </a:r>
            <a:r>
              <a:rPr lang="en-US" dirty="0"/>
              <a:t>: NAVI</a:t>
            </a:r>
          </a:p>
          <a:p>
            <a:pPr marL="342900" indent="-342900">
              <a:buFontTx/>
              <a:buChar char="-"/>
            </a:pPr>
            <a:r>
              <a:rPr lang="it-IT" dirty="0"/>
              <a:t>trần công tiến: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15520889</a:t>
            </a:r>
          </a:p>
          <a:p>
            <a:pPr marL="342900" indent="-342900">
              <a:buFontTx/>
              <a:buChar char="-"/>
            </a:pPr>
            <a:r>
              <a:rPr lang="it-IT" dirty="0"/>
              <a:t>Nguyễn chí vinh: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155201017</a:t>
            </a:r>
          </a:p>
          <a:p>
            <a:pPr marL="342900" indent="-342900">
              <a:buFontTx/>
              <a:buChar char="-"/>
            </a:pPr>
            <a:r>
              <a:rPr lang="it-IT" dirty="0"/>
              <a:t>Hoàng đ</a:t>
            </a:r>
            <a:r>
              <a:rPr lang="en-US" dirty="0" err="1"/>
              <a:t>ức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15520462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Bành</a:t>
            </a:r>
            <a:r>
              <a:rPr lang="en-US" dirty="0"/>
              <a:t> </a:t>
            </a: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nhã</a:t>
            </a:r>
            <a:r>
              <a:rPr lang="en-US" dirty="0"/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15520562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FD71-4C70-4ABB-961C-9182E903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GUI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2261-C836-452C-8685-02ADDB42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Formatting</a:t>
            </a:r>
          </a:p>
          <a:p>
            <a:pPr lvl="1"/>
            <a:r>
              <a:rPr lang="vi-VN" sz="2600" dirty="0" err="1">
                <a:latin typeface="Corbel (Body)"/>
              </a:rPr>
              <a:t>Kiểm</a:t>
            </a:r>
            <a:r>
              <a:rPr lang="vi-VN" sz="2600" dirty="0">
                <a:latin typeface="Corbel (Body)"/>
              </a:rPr>
              <a:t> tra </a:t>
            </a:r>
            <a:r>
              <a:rPr lang="vi-VN" sz="2600" dirty="0" err="1">
                <a:latin typeface="Corbel (Body)"/>
              </a:rPr>
              <a:t>các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định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dạng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phù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hợp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với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mỗi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đối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tượng</a:t>
            </a:r>
            <a:r>
              <a:rPr lang="vi-VN" sz="2600" dirty="0">
                <a:latin typeface="Corbel (Body)"/>
              </a:rPr>
              <a:t> tương </a:t>
            </a:r>
            <a:r>
              <a:rPr lang="vi-VN" sz="2600" dirty="0" err="1">
                <a:latin typeface="Corbel (Body)"/>
              </a:rPr>
              <a:t>ứng</a:t>
            </a:r>
            <a:r>
              <a:rPr lang="vi-VN" sz="2600" dirty="0">
                <a:latin typeface="Corbel (Body)"/>
              </a:rPr>
              <a:t> như </a:t>
            </a:r>
            <a:r>
              <a:rPr lang="vi-VN" sz="2600" dirty="0" err="1">
                <a:latin typeface="Corbel (Body)"/>
              </a:rPr>
              <a:t>như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các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text-box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để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nhập</a:t>
            </a:r>
            <a:r>
              <a:rPr lang="en-US" sz="2600" dirty="0">
                <a:latin typeface="Corbel (Body)"/>
              </a:rPr>
              <a:t>/</a:t>
            </a:r>
            <a:r>
              <a:rPr lang="vi-VN" sz="2600" dirty="0" err="1">
                <a:latin typeface="Corbel (Body)"/>
              </a:rPr>
              <a:t>chọn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ngày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cần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hiển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thị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đúng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định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dạng</a:t>
            </a:r>
            <a:r>
              <a:rPr lang="vi-VN" sz="2600" dirty="0">
                <a:latin typeface="Corbel (Body)"/>
              </a:rPr>
              <a:t>, </a:t>
            </a:r>
            <a:r>
              <a:rPr lang="vi-VN" sz="2600" dirty="0" err="1">
                <a:latin typeface="Corbel (Body)"/>
              </a:rPr>
              <a:t>text-box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để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nhập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mật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khẩu</a:t>
            </a:r>
            <a:r>
              <a:rPr lang="vi-VN" sz="2600" dirty="0">
                <a:latin typeface="Corbel (Body)"/>
              </a:rPr>
              <a:t> nên </a:t>
            </a:r>
            <a:r>
              <a:rPr lang="vi-VN" sz="2600" dirty="0" err="1">
                <a:latin typeface="Corbel (Body)"/>
              </a:rPr>
              <a:t>hiển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thị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dưới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dạng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dấu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kí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tự</a:t>
            </a:r>
            <a:r>
              <a:rPr lang="vi-VN" sz="2600" dirty="0">
                <a:latin typeface="Corbel (Body)"/>
              </a:rPr>
              <a:t>,... </a:t>
            </a:r>
            <a:endParaRPr lang="en-US" sz="2600" dirty="0">
              <a:latin typeface="Corbel (Body)"/>
            </a:endParaRPr>
          </a:p>
          <a:p>
            <a:r>
              <a:rPr lang="en-US" sz="3000" dirty="0">
                <a:latin typeface="Corbel (Body)"/>
              </a:rPr>
              <a:t>Color and fonts</a:t>
            </a:r>
          </a:p>
          <a:p>
            <a:pPr lvl="1"/>
            <a:r>
              <a:rPr lang="vi-VN" sz="2600" dirty="0" err="1">
                <a:latin typeface="Corbel (Body)"/>
              </a:rPr>
              <a:t>Kiểm</a:t>
            </a:r>
            <a:r>
              <a:rPr lang="vi-VN" sz="2600" dirty="0">
                <a:latin typeface="Corbel (Body)"/>
              </a:rPr>
              <a:t> tra </a:t>
            </a:r>
            <a:r>
              <a:rPr lang="vi-VN" sz="2600" dirty="0" err="1">
                <a:latin typeface="Corbel (Body)"/>
              </a:rPr>
              <a:t>tất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cả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màu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sắc</a:t>
            </a:r>
            <a:r>
              <a:rPr lang="vi-VN" sz="2600" dirty="0">
                <a:latin typeface="Corbel (Body)"/>
              </a:rPr>
              <a:t>, </a:t>
            </a:r>
            <a:r>
              <a:rPr lang="vi-VN" sz="2600" dirty="0" err="1">
                <a:latin typeface="Corbel (Body)"/>
              </a:rPr>
              <a:t>kích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thước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font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của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các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đoạn</a:t>
            </a:r>
            <a:r>
              <a:rPr lang="vi-VN" sz="2600" dirty="0">
                <a:latin typeface="Corbel (Body)"/>
              </a:rPr>
              <a:t> văn </a:t>
            </a:r>
            <a:r>
              <a:rPr lang="vi-VN" sz="2600" dirty="0" err="1">
                <a:latin typeface="Corbel (Body)"/>
              </a:rPr>
              <a:t>bản</a:t>
            </a:r>
            <a:r>
              <a:rPr lang="vi-VN" sz="2600" dirty="0">
                <a:latin typeface="Corbel (Body)"/>
              </a:rPr>
              <a:t> hay </a:t>
            </a:r>
            <a:r>
              <a:rPr lang="vi-VN" sz="2600" dirty="0" err="1">
                <a:latin typeface="Corbel (Body)"/>
              </a:rPr>
              <a:t>các</a:t>
            </a:r>
            <a:r>
              <a:rPr lang="vi-VN" sz="2600" dirty="0">
                <a:latin typeface="Corbel (Body)"/>
              </a:rPr>
              <a:t> thông </a:t>
            </a:r>
            <a:r>
              <a:rPr lang="vi-VN" sz="2600" dirty="0" err="1">
                <a:latin typeface="Corbel (Body)"/>
              </a:rPr>
              <a:t>báo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lỗi</a:t>
            </a:r>
            <a:r>
              <a:rPr lang="vi-VN" sz="2600" dirty="0">
                <a:latin typeface="Corbel (Body)"/>
              </a:rPr>
              <a:t> trên </a:t>
            </a:r>
            <a:r>
              <a:rPr lang="vi-VN" sz="2600" dirty="0" err="1">
                <a:latin typeface="Corbel (Body)"/>
              </a:rPr>
              <a:t>màn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hình</a:t>
            </a:r>
            <a:r>
              <a:rPr lang="vi-VN" sz="2600" dirty="0">
                <a:latin typeface="Corbel (Body)"/>
              </a:rPr>
              <a:t>.</a:t>
            </a:r>
            <a:endParaRPr lang="en-US" sz="2600" dirty="0">
              <a:latin typeface="Corbel (Body)"/>
            </a:endParaRPr>
          </a:p>
          <a:p>
            <a:endParaRPr lang="en-US" sz="3000" dirty="0">
              <a:latin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5297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FD71-4C70-4ABB-961C-9182E903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GUI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2261-C836-452C-8685-02ADDB428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34340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Images</a:t>
            </a:r>
          </a:p>
          <a:p>
            <a:pPr lvl="1"/>
            <a:r>
              <a:rPr lang="vi-VN" sz="2800" dirty="0" err="1">
                <a:latin typeface="Corbel (Body)"/>
              </a:rPr>
              <a:t>Kiểm</a:t>
            </a:r>
            <a:r>
              <a:rPr lang="vi-VN" sz="2800" dirty="0">
                <a:latin typeface="Corbel (Body)"/>
              </a:rPr>
              <a:t> tra </a:t>
            </a:r>
            <a:r>
              <a:rPr lang="vi-VN" sz="2800" dirty="0" err="1">
                <a:latin typeface="Corbel (Body)"/>
              </a:rPr>
              <a:t>kích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thước</a:t>
            </a:r>
            <a:r>
              <a:rPr lang="vi-VN" sz="2800" dirty="0">
                <a:latin typeface="Corbel (Body)"/>
              </a:rPr>
              <a:t>, dung </a:t>
            </a:r>
            <a:r>
              <a:rPr lang="vi-VN" sz="2800" dirty="0" err="1">
                <a:latin typeface="Corbel (Body)"/>
              </a:rPr>
              <a:t>lượng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của</a:t>
            </a:r>
            <a:r>
              <a:rPr lang="en-US" sz="2800" dirty="0">
                <a:latin typeface="Corbel (Body)"/>
              </a:rPr>
              <a:t> </a:t>
            </a:r>
            <a:r>
              <a:rPr lang="en-US" sz="2800" dirty="0" err="1">
                <a:latin typeface="Corbel (Body)"/>
              </a:rPr>
              <a:t>các</a:t>
            </a:r>
            <a:r>
              <a:rPr lang="en-US" sz="2800" dirty="0">
                <a:latin typeface="Corbel (Body)"/>
              </a:rPr>
              <a:t> </a:t>
            </a:r>
            <a:r>
              <a:rPr lang="en-US" sz="2800" dirty="0" err="1">
                <a:latin typeface="Corbel (Body)"/>
              </a:rPr>
              <a:t>hình</a:t>
            </a:r>
            <a:r>
              <a:rPr lang="en-US" sz="2800" dirty="0">
                <a:latin typeface="Corbel (Body)"/>
              </a:rPr>
              <a:t> </a:t>
            </a:r>
            <a:r>
              <a:rPr lang="en-US" sz="2800" dirty="0" err="1">
                <a:latin typeface="Corbel (Body)"/>
              </a:rPr>
              <a:t>ảnh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vì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có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thể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ảnh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hưởng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nhiều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đến</a:t>
            </a:r>
            <a:r>
              <a:rPr lang="vi-VN" sz="2800" dirty="0">
                <a:latin typeface="Corbel (Body)"/>
              </a:rPr>
              <a:t> GUI </a:t>
            </a:r>
            <a:r>
              <a:rPr lang="vi-VN" sz="2800" dirty="0" err="1">
                <a:latin typeface="Corbel (Body)"/>
              </a:rPr>
              <a:t>performance</a:t>
            </a:r>
            <a:r>
              <a:rPr lang="vi-VN" sz="2800" dirty="0">
                <a:latin typeface="Corbel (Body)"/>
              </a:rPr>
              <a:t>.</a:t>
            </a:r>
            <a:endParaRPr lang="en-US" sz="2800" dirty="0">
              <a:latin typeface="Corbel (Body)"/>
            </a:endParaRPr>
          </a:p>
          <a:p>
            <a:r>
              <a:rPr lang="en-US" sz="3200" dirty="0"/>
              <a:t>Scrolls</a:t>
            </a:r>
          </a:p>
          <a:p>
            <a:pPr lvl="1"/>
            <a:r>
              <a:rPr lang="vi-VN" sz="2800" dirty="0" err="1">
                <a:latin typeface="Corbel (Body)"/>
              </a:rPr>
              <a:t>Tất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cả</a:t>
            </a:r>
            <a:r>
              <a:rPr lang="vi-VN" sz="2800" dirty="0">
                <a:latin typeface="Corbel (Body)"/>
              </a:rPr>
              <a:t> thanh </a:t>
            </a:r>
            <a:r>
              <a:rPr lang="vi-VN" sz="2800" dirty="0" err="1">
                <a:latin typeface="Corbel (Body)"/>
              </a:rPr>
              <a:t>cuộn</a:t>
            </a:r>
            <a:r>
              <a:rPr lang="vi-VN" sz="2800" dirty="0">
                <a:latin typeface="Corbel (Body)"/>
              </a:rPr>
              <a:t> ngang hay thanh </a:t>
            </a:r>
            <a:r>
              <a:rPr lang="vi-VN" sz="2800" dirty="0" err="1">
                <a:latin typeface="Corbel (Body)"/>
              </a:rPr>
              <a:t>cuộn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dọc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chỉ</a:t>
            </a:r>
            <a:r>
              <a:rPr lang="vi-VN" sz="2800" dirty="0">
                <a:latin typeface="Corbel (Body)"/>
              </a:rPr>
              <a:t> nên </a:t>
            </a:r>
            <a:r>
              <a:rPr lang="vi-VN" sz="2800" dirty="0" err="1">
                <a:latin typeface="Corbel (Body)"/>
              </a:rPr>
              <a:t>xuất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hiện</a:t>
            </a:r>
            <a:r>
              <a:rPr lang="vi-VN" sz="2800" dirty="0">
                <a:latin typeface="Corbel (Body)"/>
              </a:rPr>
              <a:t> khi </a:t>
            </a:r>
            <a:r>
              <a:rPr lang="vi-VN" sz="2800" dirty="0" err="1">
                <a:latin typeface="Corbel (Body)"/>
              </a:rPr>
              <a:t>cần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thiết</a:t>
            </a:r>
            <a:r>
              <a:rPr lang="en-US" sz="2800" dirty="0">
                <a:latin typeface="Corbel (Body)"/>
              </a:rPr>
              <a:t>.</a:t>
            </a:r>
          </a:p>
          <a:p>
            <a:r>
              <a:rPr lang="en-US" sz="3200" dirty="0">
                <a:latin typeface="Corbel (Body)"/>
              </a:rPr>
              <a:t>Controls and alignments</a:t>
            </a:r>
          </a:p>
          <a:p>
            <a:pPr lvl="1"/>
            <a:r>
              <a:rPr lang="vi-VN" sz="2800" dirty="0" err="1">
                <a:latin typeface="Corbel (Body)"/>
              </a:rPr>
              <a:t>Có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thể</a:t>
            </a:r>
            <a:r>
              <a:rPr lang="vi-VN" sz="2800" dirty="0">
                <a:latin typeface="Corbel (Body)"/>
              </a:rPr>
              <a:t> thay </a:t>
            </a:r>
            <a:r>
              <a:rPr lang="vi-VN" sz="2800" dirty="0" err="1">
                <a:latin typeface="Corbel (Body)"/>
              </a:rPr>
              <a:t>đổi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kích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thước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màn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hình</a:t>
            </a:r>
            <a:r>
              <a:rPr lang="en-US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mà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các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đối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tượng</a:t>
            </a:r>
            <a:r>
              <a:rPr lang="vi-VN" sz="2800" dirty="0">
                <a:latin typeface="Corbel (Body)"/>
              </a:rPr>
              <a:t> UI </a:t>
            </a:r>
            <a:r>
              <a:rPr lang="vi-VN" sz="2800" dirty="0" err="1">
                <a:latin typeface="Corbel (Body)"/>
              </a:rPr>
              <a:t>sẽ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được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sắp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xếp</a:t>
            </a:r>
            <a:r>
              <a:rPr lang="vi-VN" sz="2800" dirty="0">
                <a:latin typeface="Corbel (Body)"/>
              </a:rPr>
              <a:t>, căn </a:t>
            </a:r>
            <a:r>
              <a:rPr lang="vi-VN" sz="2800" dirty="0" err="1">
                <a:latin typeface="Corbel (Body)"/>
              </a:rPr>
              <a:t>chỉnh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lại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để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hiển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thị</a:t>
            </a:r>
            <a:r>
              <a:rPr lang="vi-VN" sz="2800" dirty="0">
                <a:latin typeface="Corbel (Body)"/>
              </a:rPr>
              <a:t> tương </a:t>
            </a:r>
            <a:r>
              <a:rPr lang="vi-VN" sz="2800" dirty="0" err="1">
                <a:latin typeface="Corbel (Body)"/>
              </a:rPr>
              <a:t>ứng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và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chính</a:t>
            </a:r>
            <a:r>
              <a:rPr lang="vi-VN" sz="2800" dirty="0">
                <a:latin typeface="Corbel (Body)"/>
              </a:rPr>
              <a:t> </a:t>
            </a:r>
            <a:r>
              <a:rPr lang="vi-VN" sz="2800" dirty="0" err="1">
                <a:latin typeface="Corbel (Body)"/>
              </a:rPr>
              <a:t>xác</a:t>
            </a:r>
            <a:r>
              <a:rPr lang="vi-VN" sz="2800" dirty="0">
                <a:latin typeface="Corbel (Body)"/>
              </a:rPr>
              <a:t>.</a:t>
            </a:r>
            <a:endParaRPr lang="en-US" sz="2800" dirty="0">
              <a:latin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1309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FD71-4C70-4ABB-961C-9182E903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GUI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2261-C836-452C-8685-02ADDB42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Spelling and grammar</a:t>
            </a:r>
          </a:p>
          <a:p>
            <a:pPr lvl="1"/>
            <a:r>
              <a:rPr lang="vi-VN" sz="2600" dirty="0" err="1">
                <a:latin typeface="Corbel (Body)"/>
              </a:rPr>
              <a:t>Đối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với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các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đối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tượng</a:t>
            </a:r>
            <a:r>
              <a:rPr lang="vi-VN" sz="2600" dirty="0">
                <a:latin typeface="Corbel (Body)"/>
              </a:rPr>
              <a:t> như </a:t>
            </a:r>
            <a:r>
              <a:rPr lang="vi-VN" sz="2600" dirty="0" err="1">
                <a:latin typeface="Corbel (Body)"/>
              </a:rPr>
              <a:t>đoạn</a:t>
            </a:r>
            <a:r>
              <a:rPr lang="vi-VN" sz="2600" dirty="0">
                <a:latin typeface="Corbel (Body)"/>
              </a:rPr>
              <a:t> văn </a:t>
            </a:r>
            <a:r>
              <a:rPr lang="vi-VN" sz="2600" dirty="0" err="1">
                <a:latin typeface="Corbel (Body)"/>
              </a:rPr>
              <a:t>bản</a:t>
            </a:r>
            <a:r>
              <a:rPr lang="vi-VN" sz="2600" dirty="0">
                <a:latin typeface="Corbel (Body)"/>
              </a:rPr>
              <a:t>, </a:t>
            </a:r>
            <a:r>
              <a:rPr lang="vi-VN" sz="2600" dirty="0" err="1">
                <a:latin typeface="Corbel (Body)"/>
              </a:rPr>
              <a:t>chú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thích</a:t>
            </a:r>
            <a:r>
              <a:rPr lang="vi-VN" sz="2600" dirty="0">
                <a:latin typeface="Corbel (Body)"/>
              </a:rPr>
              <a:t>, thông </a:t>
            </a:r>
            <a:r>
              <a:rPr lang="vi-VN" sz="2600" dirty="0" err="1">
                <a:latin typeface="Corbel (Body)"/>
              </a:rPr>
              <a:t>báo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lỗi</a:t>
            </a:r>
            <a:r>
              <a:rPr lang="vi-VN" sz="2600" dirty="0">
                <a:latin typeface="Corbel (Body)"/>
              </a:rPr>
              <a:t>, </a:t>
            </a:r>
            <a:r>
              <a:rPr lang="vi-VN" sz="2600" dirty="0" err="1">
                <a:latin typeface="Corbel (Body)"/>
              </a:rPr>
              <a:t>lời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nhắc</a:t>
            </a:r>
            <a:r>
              <a:rPr lang="vi-VN" sz="2600" dirty="0">
                <a:latin typeface="Corbel (Body)"/>
              </a:rPr>
              <a:t>, thanh </a:t>
            </a:r>
            <a:r>
              <a:rPr lang="vi-VN" sz="2600" dirty="0" err="1">
                <a:latin typeface="Corbel (Body)"/>
              </a:rPr>
              <a:t>trạng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thái</a:t>
            </a:r>
            <a:r>
              <a:rPr lang="vi-VN" sz="2600" dirty="0">
                <a:latin typeface="Corbel (Body)"/>
              </a:rPr>
              <a:t>,... </a:t>
            </a:r>
            <a:r>
              <a:rPr lang="vi-VN" sz="2600" dirty="0" err="1">
                <a:latin typeface="Corbel (Body)"/>
              </a:rPr>
              <a:t>phải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được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hiển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thị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đúng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chính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tả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và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ngữ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pháp</a:t>
            </a:r>
            <a:r>
              <a:rPr lang="vi-VN" sz="2600" dirty="0">
                <a:latin typeface="Corbel (Body)"/>
              </a:rPr>
              <a:t>.</a:t>
            </a:r>
            <a:endParaRPr lang="en-US" sz="2600" dirty="0">
              <a:latin typeface="Corbel (Body)"/>
            </a:endParaRPr>
          </a:p>
          <a:p>
            <a:r>
              <a:rPr lang="en-US" sz="3000" dirty="0">
                <a:latin typeface="Corbel (Body)"/>
              </a:rPr>
              <a:t>Justification</a:t>
            </a:r>
          </a:p>
          <a:p>
            <a:pPr lvl="1"/>
            <a:r>
              <a:rPr lang="vi-VN" sz="2600" dirty="0" err="1">
                <a:latin typeface="Corbel (Body)"/>
              </a:rPr>
              <a:t>Nếu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dữ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liệu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là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số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thì</a:t>
            </a:r>
            <a:r>
              <a:rPr lang="vi-VN" sz="2600" dirty="0">
                <a:latin typeface="Corbel (Body)"/>
              </a:rPr>
              <a:t> nên </a:t>
            </a:r>
            <a:r>
              <a:rPr lang="vi-VN" sz="2600" dirty="0" err="1">
                <a:latin typeface="Corbel (Body)"/>
              </a:rPr>
              <a:t>được</a:t>
            </a:r>
            <a:r>
              <a:rPr lang="vi-VN" sz="2600" dirty="0">
                <a:latin typeface="Corbel (Body)"/>
              </a:rPr>
              <a:t> canh </a:t>
            </a:r>
            <a:r>
              <a:rPr lang="vi-VN" sz="2600" dirty="0" err="1">
                <a:latin typeface="Corbel (Body)"/>
              </a:rPr>
              <a:t>phải</a:t>
            </a:r>
            <a:r>
              <a:rPr lang="vi-VN" sz="2600" dirty="0">
                <a:latin typeface="Corbel (Body)"/>
              </a:rPr>
              <a:t>, </a:t>
            </a:r>
            <a:r>
              <a:rPr lang="vi-VN" sz="2600" dirty="0" err="1">
                <a:latin typeface="Corbel (Body)"/>
              </a:rPr>
              <a:t>dữ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liệu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là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các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ký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tự</a:t>
            </a:r>
            <a:r>
              <a:rPr lang="vi-VN" sz="2600" dirty="0">
                <a:latin typeface="Corbel (Body)"/>
              </a:rPr>
              <a:t>, </a:t>
            </a:r>
            <a:r>
              <a:rPr lang="vi-VN" sz="2600" dirty="0" err="1">
                <a:latin typeface="Corbel (Body)"/>
              </a:rPr>
              <a:t>chữ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cái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thì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được</a:t>
            </a:r>
            <a:r>
              <a:rPr lang="vi-VN" sz="2600" dirty="0">
                <a:latin typeface="Corbel (Body)"/>
              </a:rPr>
              <a:t> canh </a:t>
            </a:r>
            <a:r>
              <a:rPr lang="vi-VN" sz="2600" dirty="0" err="1">
                <a:latin typeface="Corbel (Body)"/>
              </a:rPr>
              <a:t>trái</a:t>
            </a:r>
            <a:endParaRPr lang="en-US" sz="2600" dirty="0">
              <a:latin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80031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FD71-4C70-4ABB-961C-9182E903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GUI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2261-C836-452C-8685-02ADDB42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Tab</a:t>
            </a:r>
          </a:p>
          <a:p>
            <a:pPr lvl="1"/>
            <a:r>
              <a:rPr lang="en-US" sz="2600" dirty="0">
                <a:latin typeface="Corbel (Body)"/>
              </a:rPr>
              <a:t>T</a:t>
            </a:r>
            <a:r>
              <a:rPr lang="vi-VN" sz="2600" dirty="0" err="1">
                <a:latin typeface="Corbel (Body)"/>
              </a:rPr>
              <a:t>hứ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tự</a:t>
            </a:r>
            <a:r>
              <a:rPr lang="vi-VN" sz="2600" dirty="0">
                <a:latin typeface="Corbel (Body)"/>
              </a:rPr>
              <a:t> con </a:t>
            </a:r>
            <a:r>
              <a:rPr lang="vi-VN" sz="2600" dirty="0" err="1">
                <a:latin typeface="Corbel (Body)"/>
              </a:rPr>
              <a:t>trỏ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chuột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sẽ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focus</a:t>
            </a:r>
            <a:r>
              <a:rPr lang="vi-VN" sz="2600" dirty="0">
                <a:latin typeface="Corbel (Body)"/>
              </a:rPr>
              <a:t> trên </a:t>
            </a:r>
            <a:r>
              <a:rPr lang="vi-VN" sz="2600" dirty="0" err="1">
                <a:latin typeface="Corbel (Body)"/>
              </a:rPr>
              <a:t>các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đối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tượng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từ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phía</a:t>
            </a:r>
            <a:r>
              <a:rPr lang="vi-VN" sz="2600" dirty="0">
                <a:latin typeface="Corbel (Body)"/>
              </a:rPr>
              <a:t> trên bên </a:t>
            </a:r>
            <a:r>
              <a:rPr lang="vi-VN" sz="2600" dirty="0" err="1">
                <a:latin typeface="Corbel (Body)"/>
              </a:rPr>
              <a:t>trái</a:t>
            </a:r>
            <a:r>
              <a:rPr lang="vi-VN" sz="2600" dirty="0">
                <a:latin typeface="Corbel (Body)"/>
              </a:rPr>
              <a:t> di </a:t>
            </a:r>
            <a:r>
              <a:rPr lang="vi-VN" sz="2600" dirty="0" err="1">
                <a:latin typeface="Corbel (Body)"/>
              </a:rPr>
              <a:t>chuyển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xuống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phía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dưới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và</a:t>
            </a:r>
            <a:r>
              <a:rPr lang="vi-VN" sz="2600" dirty="0">
                <a:latin typeface="Corbel (Body)"/>
              </a:rPr>
              <a:t> bên </a:t>
            </a:r>
            <a:r>
              <a:rPr lang="vi-VN" sz="2600" dirty="0" err="1">
                <a:latin typeface="Corbel (Body)"/>
              </a:rPr>
              <a:t>phải</a:t>
            </a:r>
            <a:r>
              <a:rPr lang="en-US" sz="2600" dirty="0">
                <a:latin typeface="Corbel (Body)"/>
              </a:rPr>
              <a:t>.</a:t>
            </a:r>
          </a:p>
          <a:p>
            <a:pPr lvl="1"/>
            <a:r>
              <a:rPr lang="vi-VN" sz="2600" dirty="0" err="1">
                <a:latin typeface="Corbel (Body)"/>
              </a:rPr>
              <a:t>Bỏ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quá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các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đối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tượng</a:t>
            </a:r>
            <a:r>
              <a:rPr lang="vi-VN" sz="2600" dirty="0">
                <a:latin typeface="Corbel (Body)"/>
              </a:rPr>
              <a:t> đang </a:t>
            </a:r>
            <a:r>
              <a:rPr lang="vi-VN" sz="2600" dirty="0" err="1">
                <a:latin typeface="Corbel (Body)"/>
              </a:rPr>
              <a:t>có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thuộc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tính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disable</a:t>
            </a:r>
            <a:r>
              <a:rPr lang="vi-VN" sz="2600" dirty="0">
                <a:latin typeface="Corbel (Body)"/>
              </a:rPr>
              <a:t> hay </a:t>
            </a:r>
            <a:r>
              <a:rPr lang="vi-VN" sz="2600" dirty="0" err="1">
                <a:latin typeface="Corbel (Body)"/>
              </a:rPr>
              <a:t>read-only</a:t>
            </a:r>
            <a:r>
              <a:rPr lang="vi-VN" sz="2600" dirty="0">
                <a:latin typeface="Corbel (Body)"/>
              </a:rPr>
              <a:t>.</a:t>
            </a:r>
            <a:endParaRPr lang="en-US" sz="2600" dirty="0">
              <a:latin typeface="Corbel (Body)"/>
            </a:endParaRPr>
          </a:p>
          <a:p>
            <a:r>
              <a:rPr lang="en-US" sz="3000" dirty="0">
                <a:latin typeface="Corbel (Body)"/>
              </a:rPr>
              <a:t>Opening input</a:t>
            </a:r>
          </a:p>
          <a:p>
            <a:pPr lvl="1"/>
            <a:r>
              <a:rPr lang="vi-VN" sz="2600" dirty="0">
                <a:latin typeface="Corbel (Body)"/>
              </a:rPr>
              <a:t>Khi </a:t>
            </a:r>
            <a:r>
              <a:rPr lang="vi-VN" sz="2600" dirty="0" err="1">
                <a:latin typeface="Corbel (Body)"/>
              </a:rPr>
              <a:t>tải</a:t>
            </a:r>
            <a:r>
              <a:rPr lang="vi-VN" sz="2600" dirty="0">
                <a:latin typeface="Corbel (Body)"/>
              </a:rPr>
              <a:t> xong </a:t>
            </a:r>
            <a:r>
              <a:rPr lang="vi-VN" sz="2600" dirty="0" err="1">
                <a:latin typeface="Corbel (Body)"/>
              </a:rPr>
              <a:t>một</a:t>
            </a:r>
            <a:r>
              <a:rPr lang="vi-VN" sz="2600" dirty="0">
                <a:latin typeface="Corbel (Body)"/>
              </a:rPr>
              <a:t> trang hay </a:t>
            </a:r>
            <a:r>
              <a:rPr lang="vi-VN" sz="2600" dirty="0" err="1">
                <a:latin typeface="Corbel (Body)"/>
              </a:rPr>
              <a:t>một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cửa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sổ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thì</a:t>
            </a:r>
            <a:r>
              <a:rPr lang="vi-VN" sz="2600" dirty="0">
                <a:latin typeface="Corbel (Body)"/>
              </a:rPr>
              <a:t> con </a:t>
            </a:r>
            <a:r>
              <a:rPr lang="vi-VN" sz="2600" dirty="0" err="1">
                <a:latin typeface="Corbel (Body)"/>
              </a:rPr>
              <a:t>trỏ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chuột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có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focus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vào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text-box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đầu</a:t>
            </a:r>
            <a:r>
              <a:rPr lang="vi-VN" sz="2600" dirty="0">
                <a:latin typeface="Corbel (Body)"/>
              </a:rPr>
              <a:t> tiên </a:t>
            </a:r>
            <a:r>
              <a:rPr lang="vi-VN" sz="2600" dirty="0" err="1">
                <a:latin typeface="Corbel (Body)"/>
              </a:rPr>
              <a:t>để</a:t>
            </a:r>
            <a:r>
              <a:rPr lang="vi-VN" sz="2600" dirty="0">
                <a:latin typeface="Corbel (Body)"/>
              </a:rPr>
              <a:t> cho </a:t>
            </a:r>
            <a:r>
              <a:rPr lang="vi-VN" sz="2600" dirty="0" err="1">
                <a:latin typeface="Corbel (Body)"/>
              </a:rPr>
              <a:t>phép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người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dùng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nhập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dữ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liệu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vào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nó</a:t>
            </a:r>
            <a:r>
              <a:rPr lang="vi-VN" sz="2600" dirty="0">
                <a:latin typeface="Corbel (Body)"/>
              </a:rPr>
              <a:t> hay không?</a:t>
            </a:r>
            <a:endParaRPr lang="en-US" sz="2600" dirty="0">
              <a:latin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8324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FD71-4C70-4ABB-961C-9182E903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GUI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2261-C836-452C-8685-02ADDB42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Alternatives</a:t>
            </a:r>
          </a:p>
          <a:p>
            <a:pPr lvl="1"/>
            <a:r>
              <a:rPr lang="vi-VN" sz="2600" dirty="0">
                <a:latin typeface="Corbel (Body)"/>
              </a:rPr>
              <a:t>Khi </a:t>
            </a:r>
            <a:r>
              <a:rPr lang="vi-VN" sz="2600" dirty="0" err="1">
                <a:latin typeface="Corbel (Body)"/>
              </a:rPr>
              <a:t>menu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của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ứng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dụng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có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các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phím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nóng</a:t>
            </a:r>
            <a:r>
              <a:rPr lang="vi-VN" sz="2600" dirty="0">
                <a:latin typeface="Corbel (Body)"/>
              </a:rPr>
              <a:t> (</a:t>
            </a:r>
            <a:r>
              <a:rPr lang="vi-VN" sz="2600" dirty="0" err="1">
                <a:latin typeface="Corbel (Body)"/>
              </a:rPr>
              <a:t>hot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key</a:t>
            </a:r>
            <a:r>
              <a:rPr lang="vi-VN" sz="2600" dirty="0">
                <a:latin typeface="Corbel (Body)"/>
              </a:rPr>
              <a:t>) thay </a:t>
            </a:r>
            <a:r>
              <a:rPr lang="vi-VN" sz="2600" dirty="0" err="1">
                <a:latin typeface="Corbel (Body)"/>
              </a:rPr>
              <a:t>thế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thì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chúng</a:t>
            </a:r>
            <a:r>
              <a:rPr lang="vi-VN" sz="2600" dirty="0">
                <a:latin typeface="Corbel (Body)"/>
              </a:rPr>
              <a:t> nên </a:t>
            </a:r>
            <a:r>
              <a:rPr lang="vi-VN" sz="2600" dirty="0" err="1">
                <a:latin typeface="Corbel (Body)"/>
              </a:rPr>
              <a:t>hoạt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động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chuẩn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xác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và</a:t>
            </a:r>
            <a:r>
              <a:rPr lang="vi-VN" sz="2600" dirty="0">
                <a:latin typeface="Corbel (Body)"/>
              </a:rPr>
              <a:t> không </a:t>
            </a:r>
            <a:r>
              <a:rPr lang="vi-VN" sz="2600" dirty="0" err="1">
                <a:latin typeface="Corbel (Body)"/>
              </a:rPr>
              <a:t>để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xảy</a:t>
            </a:r>
            <a:r>
              <a:rPr lang="vi-VN" sz="2600" dirty="0">
                <a:latin typeface="Corbel (Body)"/>
              </a:rPr>
              <a:t> ra </a:t>
            </a:r>
            <a:r>
              <a:rPr lang="vi-VN" sz="2600" dirty="0" err="1">
                <a:latin typeface="Corbel (Body)"/>
              </a:rPr>
              <a:t>trường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hợp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trùng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lặp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hot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key</a:t>
            </a:r>
            <a:r>
              <a:rPr lang="vi-VN" sz="2600" dirty="0">
                <a:latin typeface="Corbel (Body)"/>
              </a:rPr>
              <a:t> trên </a:t>
            </a:r>
            <a:r>
              <a:rPr lang="vi-VN" sz="2600" dirty="0" err="1">
                <a:latin typeface="Corbel (Body)"/>
              </a:rPr>
              <a:t>cùng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một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cửa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sổ</a:t>
            </a:r>
            <a:r>
              <a:rPr lang="vi-VN" sz="2600" dirty="0">
                <a:latin typeface="Corbel (Body)"/>
              </a:rPr>
              <a:t>.</a:t>
            </a:r>
            <a:endParaRPr lang="en-US" sz="2600" dirty="0">
              <a:latin typeface="Corbel (Body)"/>
            </a:endParaRPr>
          </a:p>
          <a:p>
            <a:r>
              <a:rPr lang="en-US" sz="3000" dirty="0">
                <a:latin typeface="Corbel (Body)"/>
              </a:rPr>
              <a:t>Contrast</a:t>
            </a:r>
          </a:p>
          <a:p>
            <a:pPr lvl="1"/>
            <a:r>
              <a:rPr lang="vi-VN" sz="2600" dirty="0" err="1">
                <a:latin typeface="Corbel (Body)"/>
              </a:rPr>
              <a:t>Các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đối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tượng</a:t>
            </a:r>
            <a:r>
              <a:rPr lang="en-US" sz="2600" dirty="0">
                <a:latin typeface="Corbel (Body)"/>
              </a:rPr>
              <a:t> </a:t>
            </a:r>
            <a:r>
              <a:rPr lang="vi-VN" sz="2600" dirty="0">
                <a:latin typeface="Corbel (Body)"/>
              </a:rPr>
              <a:t>mang </a:t>
            </a:r>
            <a:r>
              <a:rPr lang="vi-VN" sz="2600" dirty="0" err="1">
                <a:latin typeface="Corbel (Body)"/>
              </a:rPr>
              <a:t>thuộc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tính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disable</a:t>
            </a:r>
            <a:r>
              <a:rPr lang="vi-VN" sz="2600" dirty="0">
                <a:latin typeface="Corbel (Body)"/>
              </a:rPr>
              <a:t> hay </a:t>
            </a:r>
            <a:r>
              <a:rPr lang="vi-VN" sz="2600" dirty="0" err="1">
                <a:latin typeface="Corbel (Body)"/>
              </a:rPr>
              <a:t>read-only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thì</a:t>
            </a:r>
            <a:r>
              <a:rPr lang="vi-VN" sz="2600" dirty="0">
                <a:latin typeface="Corbel (Body)"/>
              </a:rPr>
              <a:t> nên </a:t>
            </a:r>
            <a:r>
              <a:rPr lang="vi-VN" sz="2600" dirty="0" err="1">
                <a:latin typeface="Corbel (Body)"/>
              </a:rPr>
              <a:t>được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đổi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màu</a:t>
            </a:r>
            <a:r>
              <a:rPr lang="vi-VN" sz="2600" dirty="0">
                <a:latin typeface="Corbel (Body)"/>
              </a:rPr>
              <a:t> (</a:t>
            </a:r>
            <a:r>
              <a:rPr lang="vi-VN" sz="2600" dirty="0" err="1">
                <a:latin typeface="Corbel (Body)"/>
              </a:rPr>
              <a:t>màu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xám</a:t>
            </a:r>
            <a:r>
              <a:rPr lang="vi-VN" sz="2600" dirty="0">
                <a:latin typeface="Corbel (Body)"/>
              </a:rPr>
              <a:t>) </a:t>
            </a:r>
            <a:r>
              <a:rPr lang="vi-VN" sz="2600" dirty="0" err="1">
                <a:latin typeface="Corbel (Body)"/>
              </a:rPr>
              <a:t>để</a:t>
            </a:r>
            <a:r>
              <a:rPr lang="vi-VN" sz="2600" dirty="0">
                <a:latin typeface="Corbel (Body)"/>
              </a:rPr>
              <a:t> phân </a:t>
            </a:r>
            <a:r>
              <a:rPr lang="vi-VN" sz="2600" dirty="0" err="1">
                <a:latin typeface="Corbel (Body)"/>
              </a:rPr>
              <a:t>biệt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với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các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đối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tượng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khác</a:t>
            </a:r>
            <a:r>
              <a:rPr lang="vi-VN" sz="2600" dirty="0">
                <a:latin typeface="Corbel (Body)"/>
              </a:rPr>
              <a:t>.</a:t>
            </a:r>
            <a:endParaRPr lang="en-US" sz="2600" dirty="0">
              <a:latin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846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B9CC-AAF4-452E-8715-51C70543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FF86-7793-4A81-8F8F-26B6DE5C7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tay</a:t>
            </a:r>
            <a:endParaRPr lang="en-US" sz="2800" dirty="0"/>
          </a:p>
          <a:p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endParaRPr lang="en-US" sz="2800" dirty="0"/>
          </a:p>
          <a:p>
            <a:r>
              <a:rPr lang="en-US" sz="2800" dirty="0" err="1"/>
              <a:t>Thử</a:t>
            </a:r>
            <a:r>
              <a:rPr lang="en-US" sz="2800" dirty="0"/>
              <a:t> </a:t>
            </a:r>
            <a:r>
              <a:rPr lang="en-US" sz="2800" dirty="0" err="1"/>
              <a:t>nghiệm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81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6362-DFAB-489F-8E25-E7A05F86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B49C3-539F-4A21-A7C8-B995C3BE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2667000"/>
            <a:ext cx="9134391" cy="3352800"/>
          </a:xfrm>
        </p:spPr>
        <p:txBody>
          <a:bodyPr/>
          <a:lstStyle/>
          <a:p>
            <a:r>
              <a:rPr lang="en-US" sz="2600" dirty="0">
                <a:latin typeface="Corbel (Body)"/>
              </a:rPr>
              <a:t>M</a:t>
            </a:r>
            <a:r>
              <a:rPr lang="vi-VN" sz="2600" dirty="0" err="1">
                <a:latin typeface="Corbel (Body)"/>
              </a:rPr>
              <a:t>àn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hình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đồ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hoạ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được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kiểm</a:t>
            </a:r>
            <a:r>
              <a:rPr lang="vi-VN" sz="2600" dirty="0">
                <a:latin typeface="Corbel (Body)"/>
              </a:rPr>
              <a:t> tra </a:t>
            </a:r>
            <a:r>
              <a:rPr lang="vi-VN" sz="2600" dirty="0" err="1">
                <a:latin typeface="Corbel (Body)"/>
              </a:rPr>
              <a:t>bằng</a:t>
            </a:r>
            <a:r>
              <a:rPr lang="vi-VN" sz="2600" dirty="0">
                <a:latin typeface="Corbel (Body)"/>
              </a:rPr>
              <a:t> tay </a:t>
            </a:r>
            <a:r>
              <a:rPr lang="vi-VN" sz="2600" dirty="0" err="1">
                <a:latin typeface="Corbel (Body)"/>
              </a:rPr>
              <a:t>bởi</a:t>
            </a:r>
            <a:r>
              <a:rPr lang="vi-VN" sz="2600" dirty="0">
                <a:latin typeface="Corbel (Body)"/>
              </a:rPr>
              <a:t> </a:t>
            </a:r>
            <a:r>
              <a:rPr lang="en-US" sz="2600" dirty="0">
                <a:latin typeface="Corbel (Body)"/>
              </a:rPr>
              <a:t>tester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phù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hợp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với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các</a:t>
            </a:r>
            <a:r>
              <a:rPr lang="vi-VN" sz="2600" dirty="0">
                <a:latin typeface="Corbel (Body)"/>
              </a:rPr>
              <a:t> yêu </a:t>
            </a:r>
            <a:r>
              <a:rPr lang="vi-VN" sz="2600" dirty="0" err="1">
                <a:latin typeface="Corbel (Body)"/>
              </a:rPr>
              <a:t>cầu</a:t>
            </a:r>
            <a:r>
              <a:rPr lang="vi-VN" sz="2600" dirty="0">
                <a:latin typeface="Corbel (Body)"/>
              </a:rPr>
              <a:t> nêu trong </a:t>
            </a:r>
            <a:r>
              <a:rPr lang="vi-VN" sz="2600" dirty="0" err="1">
                <a:latin typeface="Corbel (Body)"/>
              </a:rPr>
              <a:t>tài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liệu</a:t>
            </a:r>
            <a:r>
              <a:rPr lang="vi-VN" sz="2600" dirty="0">
                <a:latin typeface="Corbel (Body)"/>
              </a:rPr>
              <a:t> yêu </a:t>
            </a:r>
            <a:r>
              <a:rPr lang="vi-VN" sz="2600" dirty="0" err="1">
                <a:latin typeface="Corbel (Body)"/>
              </a:rPr>
              <a:t>cầu</a:t>
            </a:r>
            <a:r>
              <a:rPr lang="vi-VN" sz="2600" dirty="0">
                <a:latin typeface="Corbel (Body)"/>
              </a:rPr>
              <a:t> kinh doanh.</a:t>
            </a:r>
            <a:endParaRPr lang="en-US" sz="2600" dirty="0">
              <a:latin typeface="Corbel (Body)"/>
            </a:endParaRPr>
          </a:p>
          <a:p>
            <a:pPr marL="0" indent="0">
              <a:buNone/>
            </a:pPr>
            <a:endParaRPr lang="en-US" dirty="0">
              <a:latin typeface="Corbel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41B4C-7009-4B39-9E9C-DC03E6598D1A}"/>
              </a:ext>
            </a:extLst>
          </p:cNvPr>
          <p:cNvSpPr txBox="1"/>
          <p:nvPr/>
        </p:nvSpPr>
        <p:spPr>
          <a:xfrm>
            <a:off x="2208212" y="1948190"/>
            <a:ext cx="329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tay</a:t>
            </a:r>
            <a:endParaRPr lang="en-US" sz="28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65172E9-185A-4357-A9C4-A5E4369FB1BA}"/>
              </a:ext>
            </a:extLst>
          </p:cNvPr>
          <p:cNvSpPr/>
          <p:nvPr/>
        </p:nvSpPr>
        <p:spPr>
          <a:xfrm>
            <a:off x="1522413" y="2042911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B928470-4D92-49F8-93B1-F95D6E4C2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96" y="3533775"/>
            <a:ext cx="5479130" cy="27908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736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6362-DFAB-489F-8E25-E7A05F86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B49C3-539F-4A21-A7C8-B995C3BE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2667000"/>
            <a:ext cx="9134391" cy="3352800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Corbel (Body)"/>
              </a:rPr>
              <a:t>Thực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hiện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bằng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các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công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cụ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tự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động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hóa</a:t>
            </a:r>
            <a:r>
              <a:rPr lang="en-US" sz="2600" dirty="0">
                <a:latin typeface="Corbel (Body)"/>
              </a:rPr>
              <a:t>.</a:t>
            </a:r>
          </a:p>
          <a:p>
            <a:r>
              <a:rPr lang="vi-VN" sz="2600" dirty="0">
                <a:latin typeface="Corbel (Body)"/>
              </a:rPr>
              <a:t>Trong </a:t>
            </a:r>
            <a:r>
              <a:rPr lang="vi-VN" sz="2600" dirty="0" err="1">
                <a:latin typeface="Corbel (Body)"/>
              </a:rPr>
              <a:t>quá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trình</a:t>
            </a:r>
            <a:r>
              <a:rPr lang="vi-VN" sz="2600" dirty="0">
                <a:latin typeface="Corbel (Body)"/>
              </a:rPr>
              <a:t> ghi </a:t>
            </a:r>
            <a:r>
              <a:rPr lang="vi-VN" sz="2600" dirty="0" err="1">
                <a:latin typeface="Corbel (Body)"/>
              </a:rPr>
              <a:t>lại</a:t>
            </a:r>
            <a:r>
              <a:rPr lang="vi-VN" sz="2600" dirty="0">
                <a:latin typeface="Corbel (Body)"/>
              </a:rPr>
              <a:t>, </a:t>
            </a:r>
            <a:r>
              <a:rPr lang="vi-VN" sz="2600" dirty="0" err="1">
                <a:latin typeface="Corbel (Body)"/>
              </a:rPr>
              <a:t>các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bước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kiểm</a:t>
            </a:r>
            <a:r>
              <a:rPr lang="vi-VN" sz="2600" dirty="0">
                <a:latin typeface="Corbel (Body)"/>
              </a:rPr>
              <a:t> tra </a:t>
            </a:r>
            <a:r>
              <a:rPr lang="vi-VN" sz="2600" dirty="0" err="1">
                <a:latin typeface="Corbel (Body)"/>
              </a:rPr>
              <a:t>được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bắt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bởi</a:t>
            </a:r>
            <a:r>
              <a:rPr lang="vi-VN" sz="2600" dirty="0">
                <a:latin typeface="Corbel (Body)"/>
              </a:rPr>
              <a:t> công </a:t>
            </a:r>
            <a:r>
              <a:rPr lang="vi-VN" sz="2600" dirty="0" err="1">
                <a:latin typeface="Corbel (Body)"/>
              </a:rPr>
              <a:t>cụ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tự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động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hóa</a:t>
            </a:r>
            <a:r>
              <a:rPr lang="vi-VN" sz="2600" dirty="0">
                <a:latin typeface="Corbel (Body)"/>
              </a:rPr>
              <a:t>.</a:t>
            </a:r>
            <a:endParaRPr lang="en-US" sz="2600" dirty="0">
              <a:latin typeface="Corbel (Body)"/>
            </a:endParaRPr>
          </a:p>
          <a:p>
            <a:r>
              <a:rPr lang="vi-VN" sz="2600" dirty="0">
                <a:latin typeface="Corbel (Body)"/>
              </a:rPr>
              <a:t>Trong </a:t>
            </a:r>
            <a:r>
              <a:rPr lang="vi-VN" sz="2600" dirty="0" err="1">
                <a:latin typeface="Corbel (Body)"/>
              </a:rPr>
              <a:t>quá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trình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phát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lại</a:t>
            </a:r>
            <a:r>
              <a:rPr lang="vi-VN" sz="2600" dirty="0">
                <a:latin typeface="Corbel (Body)"/>
              </a:rPr>
              <a:t>, </a:t>
            </a:r>
            <a:r>
              <a:rPr lang="vi-VN" sz="2600" dirty="0" err="1">
                <a:latin typeface="Corbel (Body)"/>
              </a:rPr>
              <a:t>các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bước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kiểm</a:t>
            </a:r>
            <a:r>
              <a:rPr lang="vi-VN" sz="2600" dirty="0">
                <a:latin typeface="Corbel (Body)"/>
              </a:rPr>
              <a:t> tra </a:t>
            </a:r>
            <a:r>
              <a:rPr lang="vi-VN" sz="2600" dirty="0" err="1">
                <a:latin typeface="Corbel (Body)"/>
              </a:rPr>
              <a:t>được</a:t>
            </a:r>
            <a:r>
              <a:rPr lang="vi-VN" sz="2600" dirty="0">
                <a:latin typeface="Corbel (Body)"/>
              </a:rPr>
              <a:t> ghi </a:t>
            </a:r>
            <a:r>
              <a:rPr lang="vi-VN" sz="2600" dirty="0" err="1">
                <a:latin typeface="Corbel (Body)"/>
              </a:rPr>
              <a:t>lại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được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thực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hiện</a:t>
            </a:r>
            <a:r>
              <a:rPr lang="vi-VN" sz="2600" dirty="0">
                <a:latin typeface="Corbel (Body)"/>
              </a:rPr>
              <a:t> trên </a:t>
            </a:r>
            <a:r>
              <a:rPr lang="vi-VN" sz="2600" dirty="0" err="1">
                <a:latin typeface="Corbel (Body)"/>
              </a:rPr>
              <a:t>ứng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dụng</a:t>
            </a:r>
            <a:r>
              <a:rPr lang="vi-VN" sz="2600" dirty="0">
                <a:latin typeface="Corbel (Body)"/>
              </a:rPr>
              <a:t> đang </a:t>
            </a:r>
            <a:r>
              <a:rPr lang="vi-VN" sz="2600" dirty="0" err="1">
                <a:latin typeface="Corbel (Body)"/>
              </a:rPr>
              <a:t>chạy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thử</a:t>
            </a:r>
            <a:r>
              <a:rPr lang="vi-VN" sz="2600" dirty="0">
                <a:latin typeface="Corbel (Body)"/>
              </a:rPr>
              <a:t>.</a:t>
            </a:r>
            <a:endParaRPr lang="en-US" sz="2600" dirty="0">
              <a:latin typeface="Corbel (Body)"/>
            </a:endParaRPr>
          </a:p>
          <a:p>
            <a:pPr marL="0" indent="0">
              <a:buNone/>
            </a:pPr>
            <a:endParaRPr lang="en-US" sz="2600" dirty="0">
              <a:latin typeface="Corbel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41B4C-7009-4B39-9E9C-DC03E6598D1A}"/>
              </a:ext>
            </a:extLst>
          </p:cNvPr>
          <p:cNvSpPr txBox="1"/>
          <p:nvPr/>
        </p:nvSpPr>
        <p:spPr>
          <a:xfrm>
            <a:off x="2208212" y="1948190"/>
            <a:ext cx="329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endParaRPr lang="en-US" sz="28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65172E9-185A-4357-A9C4-A5E4369FB1BA}"/>
              </a:ext>
            </a:extLst>
          </p:cNvPr>
          <p:cNvSpPr/>
          <p:nvPr/>
        </p:nvSpPr>
        <p:spPr>
          <a:xfrm>
            <a:off x="1522413" y="2042911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9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6362-DFAB-489F-8E25-E7A05F86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GUI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39DED34-C829-49AC-8C93-E03F02BB4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2781300"/>
            <a:ext cx="7096161" cy="2971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D41B4C-7009-4B39-9E9C-DC03E6598D1A}"/>
              </a:ext>
            </a:extLst>
          </p:cNvPr>
          <p:cNvSpPr txBox="1"/>
          <p:nvPr/>
        </p:nvSpPr>
        <p:spPr>
          <a:xfrm>
            <a:off x="2208212" y="1948190"/>
            <a:ext cx="329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endParaRPr lang="en-US" sz="28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65172E9-185A-4357-A9C4-A5E4369FB1BA}"/>
              </a:ext>
            </a:extLst>
          </p:cNvPr>
          <p:cNvSpPr/>
          <p:nvPr/>
        </p:nvSpPr>
        <p:spPr>
          <a:xfrm>
            <a:off x="1522413" y="2042911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6362-DFAB-489F-8E25-E7A05F86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B49C3-539F-4A21-A7C8-B995C3BE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2667000"/>
            <a:ext cx="9134391" cy="3352800"/>
          </a:xfrm>
        </p:spPr>
        <p:txBody>
          <a:bodyPr>
            <a:normAutofit/>
          </a:bodyPr>
          <a:lstStyle/>
          <a:p>
            <a:r>
              <a:rPr lang="en-US" sz="2600" dirty="0" err="1"/>
              <a:t>Xây</a:t>
            </a:r>
            <a:r>
              <a:rPr lang="en-US" sz="2600" dirty="0"/>
              <a:t> </a:t>
            </a:r>
            <a:r>
              <a:rPr lang="en-US" sz="2600" dirty="0" err="1"/>
              <a:t>dựng</a:t>
            </a:r>
            <a:r>
              <a:rPr lang="en-US" sz="2600" dirty="0"/>
              <a:t> </a:t>
            </a:r>
            <a:r>
              <a:rPr lang="en-US" sz="2600" dirty="0" err="1"/>
              <a:t>mô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endParaRPr lang="en-US" sz="2600" dirty="0"/>
          </a:p>
          <a:p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quả</a:t>
            </a:r>
            <a:r>
              <a:rPr lang="en-US" sz="2600" dirty="0"/>
              <a:t> </a:t>
            </a:r>
            <a:r>
              <a:rPr lang="en-US" sz="2600" dirty="0" err="1"/>
              <a:t>dự</a:t>
            </a:r>
            <a:r>
              <a:rPr lang="en-US" sz="2600" dirty="0"/>
              <a:t> </a:t>
            </a:r>
            <a:r>
              <a:rPr lang="en-US" sz="2600" dirty="0" err="1"/>
              <a:t>kiến</a:t>
            </a:r>
            <a:r>
              <a:rPr lang="en-US" sz="2600" dirty="0"/>
              <a:t> ​​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mô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endParaRPr lang="en-US" sz="2600" dirty="0">
              <a:latin typeface="Corbel (Body)"/>
            </a:endParaRPr>
          </a:p>
          <a:p>
            <a:r>
              <a:rPr lang="en-US" sz="2600" dirty="0" err="1"/>
              <a:t>Chạy</a:t>
            </a:r>
            <a:r>
              <a:rPr lang="en-US" sz="2600" dirty="0"/>
              <a:t> </a:t>
            </a:r>
            <a:r>
              <a:rPr lang="en-US" sz="2600" dirty="0" err="1"/>
              <a:t>thử</a:t>
            </a:r>
            <a:r>
              <a:rPr lang="en-US" sz="2600" dirty="0"/>
              <a:t> </a:t>
            </a:r>
            <a:r>
              <a:rPr lang="en-US" sz="2600" dirty="0" err="1"/>
              <a:t>nghiệm</a:t>
            </a:r>
            <a:endParaRPr lang="en-US" sz="2600" dirty="0">
              <a:latin typeface="Corbel (Body)"/>
            </a:endParaRPr>
          </a:p>
          <a:p>
            <a:r>
              <a:rPr lang="en-US" sz="2600" dirty="0"/>
              <a:t>So </a:t>
            </a:r>
            <a:r>
              <a:rPr lang="en-US" sz="2600" dirty="0" err="1"/>
              <a:t>sánh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quả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đầu</a:t>
            </a:r>
            <a:r>
              <a:rPr lang="en-US" sz="2600" dirty="0"/>
              <a:t> ra </a:t>
            </a:r>
            <a:r>
              <a:rPr lang="en-US" sz="2600" dirty="0" err="1"/>
              <a:t>dự</a:t>
            </a:r>
            <a:r>
              <a:rPr lang="en-US" sz="2600" dirty="0"/>
              <a:t> </a:t>
            </a:r>
            <a:r>
              <a:rPr lang="en-US" sz="2600" dirty="0" err="1"/>
              <a:t>kiến</a:t>
            </a:r>
            <a:endParaRPr lang="en-US" sz="2600" dirty="0"/>
          </a:p>
          <a:p>
            <a:r>
              <a:rPr lang="en-US" sz="2600" dirty="0" err="1"/>
              <a:t>Quyết</a:t>
            </a:r>
            <a:r>
              <a:rPr lang="en-US" sz="2600" dirty="0"/>
              <a:t> </a:t>
            </a:r>
            <a:r>
              <a:rPr lang="en-US" sz="2600" dirty="0" err="1"/>
              <a:t>định</a:t>
            </a:r>
            <a:r>
              <a:rPr lang="en-US" sz="2600" dirty="0"/>
              <a:t> </a:t>
            </a:r>
            <a:r>
              <a:rPr lang="en-US" sz="2600" dirty="0" err="1"/>
              <a:t>về</a:t>
            </a:r>
            <a:r>
              <a:rPr lang="en-US" sz="2600" dirty="0"/>
              <a:t> </a:t>
            </a:r>
            <a:r>
              <a:rPr lang="en-US" sz="2600" dirty="0" err="1"/>
              <a:t>hành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tiếp</a:t>
            </a:r>
            <a:r>
              <a:rPr lang="en-US" sz="2600" dirty="0"/>
              <a:t>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về</a:t>
            </a:r>
            <a:r>
              <a:rPr lang="en-US" sz="2600" dirty="0"/>
              <a:t> </a:t>
            </a:r>
            <a:r>
              <a:rPr lang="en-US" sz="2600" dirty="0" err="1"/>
              <a:t>mô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endParaRPr lang="en-US" sz="2600" dirty="0">
              <a:latin typeface="Corbel (Body)"/>
            </a:endParaRPr>
          </a:p>
          <a:p>
            <a:pPr marL="0" indent="0">
              <a:buNone/>
            </a:pPr>
            <a:endParaRPr lang="en-US" sz="2600" dirty="0">
              <a:latin typeface="Corbel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41B4C-7009-4B39-9E9C-DC03E6598D1A}"/>
              </a:ext>
            </a:extLst>
          </p:cNvPr>
          <p:cNvSpPr txBox="1"/>
          <p:nvPr/>
        </p:nvSpPr>
        <p:spPr>
          <a:xfrm>
            <a:off x="2208212" y="194819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Thử</a:t>
            </a:r>
            <a:r>
              <a:rPr lang="en-US" sz="2800" dirty="0"/>
              <a:t> </a:t>
            </a:r>
            <a:r>
              <a:rPr lang="en-US" sz="2800" dirty="0" err="1"/>
              <a:t>nghiệm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endParaRPr lang="en-US" sz="28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65172E9-185A-4357-A9C4-A5E4369FB1BA}"/>
              </a:ext>
            </a:extLst>
          </p:cNvPr>
          <p:cNvSpPr/>
          <p:nvPr/>
        </p:nvSpPr>
        <p:spPr>
          <a:xfrm>
            <a:off x="1522413" y="2042911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0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GUI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?</a:t>
            </a:r>
          </a:p>
          <a:p>
            <a:r>
              <a:rPr lang="en-US" sz="2800" dirty="0"/>
              <a:t>GUI testing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?</a:t>
            </a:r>
          </a:p>
          <a:p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GUI testing</a:t>
            </a:r>
          </a:p>
          <a:p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GUI Testing</a:t>
            </a:r>
          </a:p>
          <a:p>
            <a:r>
              <a:rPr lang="en-US" sz="2800" dirty="0"/>
              <a:t>Ph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GUI</a:t>
            </a:r>
          </a:p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thử</a:t>
            </a:r>
            <a:r>
              <a:rPr lang="en-US" sz="2800" dirty="0"/>
              <a:t> GUI </a:t>
            </a:r>
            <a:r>
              <a:rPr lang="en-US" sz="2800" dirty="0" err="1"/>
              <a:t>phổ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6362-DFAB-489F-8E25-E7A05F86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GUI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E73EBC-DAD5-44E6-B688-8726BD193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2652215"/>
            <a:ext cx="6629400" cy="32866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D41B4C-7009-4B39-9E9C-DC03E6598D1A}"/>
              </a:ext>
            </a:extLst>
          </p:cNvPr>
          <p:cNvSpPr txBox="1"/>
          <p:nvPr/>
        </p:nvSpPr>
        <p:spPr>
          <a:xfrm>
            <a:off x="2208212" y="194819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Thử</a:t>
            </a:r>
            <a:r>
              <a:rPr lang="en-US" sz="2800" dirty="0"/>
              <a:t> </a:t>
            </a:r>
            <a:r>
              <a:rPr lang="en-US" sz="2800" dirty="0" err="1"/>
              <a:t>nghiệm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endParaRPr lang="en-US" sz="28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65172E9-185A-4357-A9C4-A5E4369FB1BA}"/>
              </a:ext>
            </a:extLst>
          </p:cNvPr>
          <p:cNvSpPr/>
          <p:nvPr/>
        </p:nvSpPr>
        <p:spPr>
          <a:xfrm>
            <a:off x="1522413" y="2042911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0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BAA3-E23C-4C36-9A7B-C041D8C7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GUI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F63B7-F56F-4479-83AB-7AEDC358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Selenium</a:t>
            </a:r>
          </a:p>
          <a:p>
            <a:r>
              <a:rPr lang="en-US" sz="2600" dirty="0"/>
              <a:t>QTP</a:t>
            </a:r>
          </a:p>
          <a:p>
            <a:r>
              <a:rPr lang="en-US" sz="2600" dirty="0"/>
              <a:t>Cucumber</a:t>
            </a:r>
          </a:p>
          <a:p>
            <a:r>
              <a:rPr lang="en-US" sz="2600" dirty="0" err="1"/>
              <a:t>SilkTest</a:t>
            </a:r>
            <a:endParaRPr lang="en-US" sz="2600" dirty="0"/>
          </a:p>
          <a:p>
            <a:r>
              <a:rPr lang="en-US" sz="2600" dirty="0" err="1"/>
              <a:t>TestComplete</a:t>
            </a:r>
            <a:endParaRPr lang="en-US" sz="2600" dirty="0"/>
          </a:p>
          <a:p>
            <a:r>
              <a:rPr lang="en-US" sz="2600" dirty="0" err="1"/>
              <a:t>Watir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7185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389E-8D74-4044-B440-8B31FC01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9DB5-9B0E-4C52-883B-49E99306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http://securitybox.vn/2016/kiem-thu-gui-la-gi/</a:t>
            </a:r>
            <a:endParaRPr lang="en-US" dirty="0"/>
          </a:p>
          <a:p>
            <a:r>
              <a:rPr lang="en-US" dirty="0">
                <a:hlinkClick r:id="rId3"/>
              </a:rPr>
              <a:t>https://viblo.asia/p/gui-testing-checklist-phan-1-jvElaLNoZkw</a:t>
            </a:r>
            <a:endParaRPr lang="en-US" dirty="0"/>
          </a:p>
          <a:p>
            <a:r>
              <a:rPr lang="en-US" dirty="0">
                <a:hlinkClick r:id="rId4"/>
              </a:rPr>
              <a:t>https://ux.walkme.com/gui-testing-checklist/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4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6A6F-ECCF-4BD4-AD1A-36DAAD2C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228600"/>
            <a:ext cx="4267200" cy="1524000"/>
          </a:xfrm>
        </p:spPr>
        <p:txBody>
          <a:bodyPr/>
          <a:lstStyle/>
          <a:p>
            <a:r>
              <a:rPr lang="en-US" b="1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XIN CẢM </a:t>
            </a:r>
            <a:r>
              <a:rPr lang="vi-VN" b="1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Ơ</a:t>
            </a:r>
            <a:r>
              <a:rPr lang="en-US" b="1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N!</a:t>
            </a:r>
          </a:p>
        </p:txBody>
      </p:sp>
      <p:pic>
        <p:nvPicPr>
          <p:cNvPr id="1028" name="Picture 4" descr="Káº¿t quáº£ hÃ¬nh áº£nh cho cáº£m Æ¡n hoáº¡t hÃ¬nh">
            <a:extLst>
              <a:ext uri="{FF2B5EF4-FFF2-40B4-BE49-F238E27FC236}">
                <a16:creationId xmlns:a16="http://schemas.microsoft.com/office/drawing/2014/main" id="{0D465E0E-31F8-4719-94A7-E825F7AC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952500"/>
            <a:ext cx="6604000" cy="4953000"/>
          </a:xfrm>
          <a:prstGeom prst="ellipse">
            <a:avLst/>
          </a:prstGeom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112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13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CD3F-0D5A-43F8-8C3A-A30595E8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5C1F-5F7F-43C7-AE9C-1516F24B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600" dirty="0"/>
              <a:t>GUI là </a:t>
            </a:r>
            <a:r>
              <a:rPr lang="fr-FR" sz="2600" dirty="0" err="1"/>
              <a:t>viết</a:t>
            </a:r>
            <a:r>
              <a:rPr lang="fr-FR" sz="2600" dirty="0"/>
              <a:t> </a:t>
            </a:r>
            <a:r>
              <a:rPr lang="fr-FR" sz="2600" dirty="0" err="1"/>
              <a:t>tắt</a:t>
            </a:r>
            <a:r>
              <a:rPr lang="fr-FR" sz="2600" dirty="0"/>
              <a:t> </a:t>
            </a:r>
            <a:r>
              <a:rPr lang="fr-FR" sz="2600" dirty="0" err="1"/>
              <a:t>của</a:t>
            </a:r>
            <a:r>
              <a:rPr lang="fr-FR" sz="2600" dirty="0"/>
              <a:t> </a:t>
            </a:r>
            <a:r>
              <a:rPr lang="fr-FR" sz="2600" dirty="0" err="1"/>
              <a:t>Graphical</a:t>
            </a:r>
            <a:r>
              <a:rPr lang="fr-FR" sz="2600" dirty="0"/>
              <a:t> User Interface</a:t>
            </a:r>
          </a:p>
          <a:p>
            <a:r>
              <a:rPr lang="en-US" sz="2600" dirty="0"/>
              <a:t>T</a:t>
            </a:r>
            <a:r>
              <a:rPr lang="vi-VN" sz="2600" dirty="0"/>
              <a:t>ư</a:t>
            </a:r>
            <a:r>
              <a:rPr lang="en-US" sz="2600" dirty="0" err="1"/>
              <a:t>ơng</a:t>
            </a:r>
            <a:r>
              <a:rPr lang="en-US" sz="2600" dirty="0"/>
              <a:t> </a:t>
            </a:r>
            <a:r>
              <a:rPr lang="en-US" sz="2600" dirty="0" err="1"/>
              <a:t>tác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máy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bằng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ảnh</a:t>
            </a:r>
            <a:r>
              <a:rPr lang="en-US" sz="2600" dirty="0"/>
              <a:t> </a:t>
            </a:r>
            <a:r>
              <a:rPr lang="en-US" sz="2600" dirty="0" err="1"/>
              <a:t>hoặc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chỉ</a:t>
            </a:r>
            <a:r>
              <a:rPr lang="en-US" sz="2600" dirty="0"/>
              <a:t> </a:t>
            </a:r>
            <a:r>
              <a:rPr lang="en-US" sz="2600" dirty="0" err="1"/>
              <a:t>báo</a:t>
            </a:r>
            <a:r>
              <a:rPr lang="en-US" sz="2600" dirty="0"/>
              <a:t> </a:t>
            </a:r>
            <a:r>
              <a:rPr lang="en-US" sz="2600" dirty="0" err="1"/>
              <a:t>trực</a:t>
            </a:r>
            <a:r>
              <a:rPr lang="en-US" sz="2600" dirty="0"/>
              <a:t> </a:t>
            </a:r>
            <a:r>
              <a:rPr lang="en-US" sz="2600" dirty="0" err="1"/>
              <a:t>quan</a:t>
            </a:r>
            <a:r>
              <a:rPr lang="en-US" sz="2600" dirty="0"/>
              <a:t> </a:t>
            </a:r>
            <a:r>
              <a:rPr lang="en-US" sz="2600" dirty="0" err="1"/>
              <a:t>khác</a:t>
            </a:r>
            <a:r>
              <a:rPr lang="en-US" sz="2600" dirty="0"/>
              <a:t> </a:t>
            </a:r>
            <a:r>
              <a:rPr lang="en-US" sz="2600" dirty="0" err="1"/>
              <a:t>thay</a:t>
            </a:r>
            <a:r>
              <a:rPr lang="en-US" sz="2600" dirty="0"/>
              <a:t> </a:t>
            </a:r>
            <a:r>
              <a:rPr lang="en-US" sz="2600" dirty="0" err="1"/>
              <a:t>vì</a:t>
            </a:r>
            <a:r>
              <a:rPr lang="en-US" sz="2600" dirty="0"/>
              <a:t> </a:t>
            </a:r>
            <a:r>
              <a:rPr lang="en-US" sz="2600" dirty="0" err="1"/>
              <a:t>chỉ</a:t>
            </a:r>
            <a:r>
              <a:rPr lang="en-US" sz="2600" dirty="0"/>
              <a:t>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văn</a:t>
            </a:r>
            <a:r>
              <a:rPr lang="en-US" sz="2600" dirty="0"/>
              <a:t> </a:t>
            </a:r>
            <a:r>
              <a:rPr lang="en-US" sz="2600" dirty="0" err="1"/>
              <a:t>bản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qua </a:t>
            </a:r>
            <a:r>
              <a:rPr lang="en-US" sz="2600" dirty="0" err="1"/>
              <a:t>dòng</a:t>
            </a:r>
            <a:r>
              <a:rPr lang="en-US" sz="2600" dirty="0"/>
              <a:t> </a:t>
            </a:r>
            <a:r>
              <a:rPr lang="en-US" sz="2600" dirty="0" err="1"/>
              <a:t>lệnh</a:t>
            </a: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0860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A04B-768D-47EC-AE9E-61C44F94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CF5F6-C22B-4FAA-9856-EB56C8BBC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Command line interface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BE8912-1FCB-47F0-A6F3-6F90BE61FF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3992" y="2819400"/>
            <a:ext cx="4114799" cy="337413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F5BC5-CC4A-45FD-B7BC-FA865DF72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200" dirty="0"/>
              <a:t>Graphical user interface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23FE4E-814B-4245-BE1F-0630ADAA788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88" y="2819401"/>
            <a:ext cx="4444845" cy="3374136"/>
          </a:xfrm>
        </p:spPr>
      </p:pic>
    </p:spTree>
    <p:extLst>
      <p:ext uri="{BB962C8B-B14F-4D97-AF65-F5344CB8AC3E}">
        <p14:creationId xmlns:p14="http://schemas.microsoft.com/office/powerpoint/2010/main" val="33989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E5A7-FB85-4820-B53D-A5A53BEE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testing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A204-A15E-455F-B85F-A937D4E2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Corbel (Body)"/>
              </a:rPr>
              <a:t>L</a:t>
            </a:r>
            <a:r>
              <a:rPr lang="vi-VN" sz="2600" dirty="0">
                <a:latin typeface="Corbel (Body)"/>
              </a:rPr>
              <a:t>à </a:t>
            </a:r>
            <a:r>
              <a:rPr lang="vi-VN" sz="2600" dirty="0" err="1">
                <a:latin typeface="Corbel (Body)"/>
              </a:rPr>
              <a:t>quá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trình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thử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nghiệm</a:t>
            </a:r>
            <a:r>
              <a:rPr lang="vi-VN" sz="2600" dirty="0">
                <a:latin typeface="Corbel (Body)"/>
              </a:rPr>
              <a:t> giao </a:t>
            </a:r>
            <a:r>
              <a:rPr lang="vi-VN" sz="2600" dirty="0" err="1">
                <a:latin typeface="Corbel (Body)"/>
              </a:rPr>
              <a:t>diện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đồ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họa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người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dùng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của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kiểm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thử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ứng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dụng</a:t>
            </a:r>
            <a:r>
              <a:rPr lang="vi-VN" sz="2600" dirty="0">
                <a:latin typeface="Corbel (Body)"/>
              </a:rPr>
              <a:t>.</a:t>
            </a:r>
            <a:endParaRPr lang="en-US" sz="2600" dirty="0">
              <a:latin typeface="Corbel (Body)"/>
            </a:endParaRPr>
          </a:p>
          <a:p>
            <a:r>
              <a:rPr lang="vi-VN" sz="2600" dirty="0">
                <a:latin typeface="Corbel (Body)"/>
              </a:rPr>
              <a:t>GUI </a:t>
            </a:r>
            <a:r>
              <a:rPr lang="vi-VN" sz="2600" dirty="0" err="1">
                <a:latin typeface="Corbel (Body)"/>
              </a:rPr>
              <a:t>testing</a:t>
            </a:r>
            <a:r>
              <a:rPr lang="vi-VN" sz="2600" dirty="0">
                <a:latin typeface="Corbel (Body)"/>
              </a:rPr>
              <a:t> bao </a:t>
            </a:r>
            <a:r>
              <a:rPr lang="vi-VN" sz="2600" dirty="0" err="1">
                <a:latin typeface="Corbel (Body)"/>
              </a:rPr>
              <a:t>gồm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việc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kiểm</a:t>
            </a:r>
            <a:r>
              <a:rPr lang="vi-VN" sz="2600" dirty="0">
                <a:latin typeface="Corbel (Body)"/>
              </a:rPr>
              <a:t> tra </a:t>
            </a:r>
            <a:r>
              <a:rPr lang="vi-VN" sz="2600" dirty="0" err="1">
                <a:latin typeface="Corbel (Body)"/>
              </a:rPr>
              <a:t>màn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hình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với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các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đối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tượng</a:t>
            </a:r>
            <a:r>
              <a:rPr lang="vi-VN" sz="2600" dirty="0">
                <a:latin typeface="Corbel (Body)"/>
              </a:rPr>
              <a:t> như </a:t>
            </a:r>
            <a:r>
              <a:rPr lang="vi-VN" sz="2600" dirty="0" err="1">
                <a:latin typeface="Corbel (Body)"/>
              </a:rPr>
              <a:t>menu</a:t>
            </a:r>
            <a:r>
              <a:rPr lang="vi-VN" sz="2600" dirty="0">
                <a:latin typeface="Corbel (Body)"/>
              </a:rPr>
              <a:t>, </a:t>
            </a:r>
            <a:r>
              <a:rPr lang="vi-VN" sz="2600" dirty="0" err="1">
                <a:latin typeface="Corbel (Body)"/>
              </a:rPr>
              <a:t>button</a:t>
            </a:r>
            <a:r>
              <a:rPr lang="vi-VN" sz="2600" dirty="0">
                <a:latin typeface="Corbel (Body)"/>
              </a:rPr>
              <a:t>, </a:t>
            </a:r>
            <a:r>
              <a:rPr lang="vi-VN" sz="2600" dirty="0" err="1">
                <a:latin typeface="Corbel (Body)"/>
              </a:rPr>
              <a:t>icon</a:t>
            </a:r>
            <a:r>
              <a:rPr lang="vi-VN" sz="2600" dirty="0">
                <a:latin typeface="Corbel (Body)"/>
              </a:rPr>
              <a:t>, </a:t>
            </a:r>
            <a:r>
              <a:rPr lang="vi-VN" sz="2600" dirty="0" err="1">
                <a:latin typeface="Corbel (Body)"/>
              </a:rPr>
              <a:t>text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box</a:t>
            </a:r>
            <a:r>
              <a:rPr lang="vi-VN" sz="2600" dirty="0">
                <a:latin typeface="Corbel (Body)"/>
              </a:rPr>
              <a:t>, …</a:t>
            </a:r>
            <a:r>
              <a:rPr lang="en-US" sz="2600" dirty="0">
                <a:latin typeface="Corbel (Body)"/>
              </a:rPr>
              <a:t> H</a:t>
            </a:r>
            <a:r>
              <a:rPr lang="vi-VN" sz="2600" dirty="0" err="1">
                <a:latin typeface="Corbel (Body)"/>
              </a:rPr>
              <a:t>iểu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một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cách</a:t>
            </a:r>
            <a:r>
              <a:rPr lang="vi-VN" sz="2600" dirty="0">
                <a:latin typeface="Corbel (Body)"/>
              </a:rPr>
              <a:t> đơn </a:t>
            </a:r>
            <a:r>
              <a:rPr lang="vi-VN" sz="2600" dirty="0" err="1">
                <a:latin typeface="Corbel (Body)"/>
              </a:rPr>
              <a:t>giản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là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kiểm</a:t>
            </a:r>
            <a:r>
              <a:rPr lang="vi-VN" sz="2600" dirty="0">
                <a:latin typeface="Corbel (Body)"/>
              </a:rPr>
              <a:t> tra </a:t>
            </a:r>
            <a:r>
              <a:rPr lang="vi-VN" sz="2600" dirty="0" err="1">
                <a:latin typeface="Corbel (Body)"/>
              </a:rPr>
              <a:t>tính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hợp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lệ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của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các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đối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tượng</a:t>
            </a:r>
            <a:r>
              <a:rPr lang="vi-VN" sz="2600" dirty="0">
                <a:latin typeface="Corbel (Body)"/>
              </a:rPr>
              <a:t>/ </a:t>
            </a:r>
            <a:r>
              <a:rPr lang="vi-VN" sz="2600" dirty="0" err="1">
                <a:latin typeface="Corbel (Body)"/>
              </a:rPr>
              <a:t>thành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phần</a:t>
            </a:r>
            <a:r>
              <a:rPr lang="vi-VN" sz="2600" dirty="0">
                <a:latin typeface="Corbel (Body)"/>
              </a:rPr>
              <a:t> trên </a:t>
            </a:r>
            <a:r>
              <a:rPr lang="vi-VN" sz="2600" dirty="0" err="1">
                <a:latin typeface="Corbel (Body)"/>
              </a:rPr>
              <a:t>màn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hình</a:t>
            </a:r>
            <a:r>
              <a:rPr lang="vi-VN" sz="2600" dirty="0">
                <a:latin typeface="Corbel (Body)"/>
              </a:rPr>
              <a:t>.</a:t>
            </a:r>
            <a:endParaRPr lang="en-US" sz="2600" dirty="0">
              <a:latin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2263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7BFF-C333-4886-93A0-FE35761A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testing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pic>
        <p:nvPicPr>
          <p:cNvPr id="6" name="Content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C985E63-94DC-4EA1-93A3-1F3210DD53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2057400"/>
            <a:ext cx="5580061" cy="4267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856A2-81FE-4C31-A705-4EB1391E4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1146" y="2057400"/>
            <a:ext cx="4194865" cy="4572000"/>
          </a:xfrm>
        </p:spPr>
        <p:txBody>
          <a:bodyPr>
            <a:noAutofit/>
          </a:bodyPr>
          <a:lstStyle/>
          <a:p>
            <a:r>
              <a:rPr lang="en-US" sz="2600" dirty="0" err="1">
                <a:latin typeface="Corbel (Body)"/>
              </a:rPr>
              <a:t>Các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hình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ảnh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sẽ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hiện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lên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giống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nhau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trên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các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trình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duyệt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khác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nhau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không</a:t>
            </a:r>
            <a:r>
              <a:rPr lang="en-US" sz="2600" dirty="0">
                <a:latin typeface="Corbel (Body)"/>
              </a:rPr>
              <a:t>?</a:t>
            </a:r>
          </a:p>
          <a:p>
            <a:r>
              <a:rPr lang="en-US" sz="2600" dirty="0" err="1">
                <a:latin typeface="Corbel (Body)"/>
              </a:rPr>
              <a:t>Xác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nhận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các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liên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kết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hoặc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các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nút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hoạt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động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tốt</a:t>
            </a:r>
            <a:r>
              <a:rPr lang="en-US" sz="2600" dirty="0">
                <a:latin typeface="Corbel (Body)"/>
              </a:rPr>
              <a:t> hay </a:t>
            </a:r>
            <a:r>
              <a:rPr lang="en-US" sz="2600" dirty="0" err="1">
                <a:latin typeface="Corbel (Body)"/>
              </a:rPr>
              <a:t>không</a:t>
            </a:r>
            <a:r>
              <a:rPr lang="en-US" sz="2600" dirty="0">
                <a:latin typeface="Corbel (Body)"/>
              </a:rPr>
              <a:t>?</a:t>
            </a:r>
          </a:p>
          <a:p>
            <a:r>
              <a:rPr lang="en-US" sz="2600" dirty="0">
                <a:latin typeface="Corbel (Body)"/>
              </a:rPr>
              <a:t>T</a:t>
            </a:r>
            <a:r>
              <a:rPr lang="vi-VN" sz="2600" dirty="0">
                <a:latin typeface="Corbel (Body)"/>
              </a:rPr>
              <a:t>hay </a:t>
            </a:r>
            <a:r>
              <a:rPr lang="vi-VN" sz="2600" dirty="0" err="1">
                <a:latin typeface="Corbel (Body)"/>
              </a:rPr>
              <a:t>đổi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kích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thước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màn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hình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nội</a:t>
            </a:r>
            <a:r>
              <a:rPr lang="vi-VN" sz="2600" dirty="0">
                <a:latin typeface="Corbel (Body)"/>
              </a:rPr>
              <a:t> dung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có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bị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cắt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mất</a:t>
            </a:r>
            <a:r>
              <a:rPr lang="vi-VN" sz="2600" dirty="0">
                <a:latin typeface="Corbel (Body)"/>
              </a:rPr>
              <a:t>, co </a:t>
            </a:r>
            <a:r>
              <a:rPr lang="vi-VN" sz="2600" dirty="0" err="1">
                <a:latin typeface="Corbel (Body)"/>
              </a:rPr>
              <a:t>lại</a:t>
            </a:r>
            <a:r>
              <a:rPr lang="vi-VN" sz="2600" dirty="0">
                <a:latin typeface="Corbel (Body)"/>
              </a:rPr>
              <a:t> hay </a:t>
            </a:r>
            <a:r>
              <a:rPr lang="vi-VN" sz="2600" dirty="0" err="1">
                <a:latin typeface="Corbel (Body)"/>
              </a:rPr>
              <a:t>hiển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thị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chồng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chéo</a:t>
            </a:r>
            <a:r>
              <a:rPr lang="vi-VN" sz="2600" dirty="0">
                <a:latin typeface="Corbel (Body)"/>
              </a:rPr>
              <a:t> lên nhau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không</a:t>
            </a:r>
            <a:r>
              <a:rPr lang="en-US" sz="2600" dirty="0">
                <a:latin typeface="Corbel (Body)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83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C242-039C-49A0-8632-F5DF49DE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rbel (Headings)"/>
              </a:rPr>
              <a:t>Sự</a:t>
            </a:r>
            <a:r>
              <a:rPr lang="en-US" dirty="0">
                <a:latin typeface="Corbel (Headings)"/>
              </a:rPr>
              <a:t> </a:t>
            </a:r>
            <a:r>
              <a:rPr lang="en-US" dirty="0" err="1">
                <a:latin typeface="Corbel (Headings)"/>
              </a:rPr>
              <a:t>cần</a:t>
            </a:r>
            <a:r>
              <a:rPr lang="en-US" dirty="0">
                <a:latin typeface="Corbel (Headings)"/>
              </a:rPr>
              <a:t> </a:t>
            </a:r>
            <a:r>
              <a:rPr lang="en-US" dirty="0" err="1">
                <a:latin typeface="Corbel (Headings)"/>
              </a:rPr>
              <a:t>thiết</a:t>
            </a:r>
            <a:r>
              <a:rPr lang="en-US" dirty="0">
                <a:latin typeface="Corbel (Headings)"/>
              </a:rPr>
              <a:t> </a:t>
            </a:r>
            <a:r>
              <a:rPr lang="en-US" dirty="0" err="1">
                <a:latin typeface="Corbel (Headings)"/>
              </a:rPr>
              <a:t>của</a:t>
            </a:r>
            <a:r>
              <a:rPr lang="en-US" dirty="0">
                <a:latin typeface="Corbel (Headings)"/>
              </a:rPr>
              <a:t> GUI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9320-DCF5-4E23-9CF3-CCA2CE38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600" dirty="0" err="1">
                <a:latin typeface="Corbel (Body)"/>
              </a:rPr>
              <a:t>Người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dùng</a:t>
            </a:r>
            <a:r>
              <a:rPr lang="vi-VN" sz="2600" dirty="0">
                <a:latin typeface="Corbel (Body)"/>
              </a:rPr>
              <a:t> không </a:t>
            </a:r>
            <a:r>
              <a:rPr lang="vi-VN" sz="2600" dirty="0" err="1">
                <a:latin typeface="Corbel (Body)"/>
              </a:rPr>
              <a:t>có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kiến</a:t>
            </a:r>
            <a:r>
              <a:rPr lang="vi-VN" sz="2600" dirty="0">
                <a:latin typeface="Corbel (Body)"/>
              </a:rPr>
              <a:t> ​​</a:t>
            </a:r>
            <a:r>
              <a:rPr lang="vi-VN" sz="2600" dirty="0" err="1">
                <a:latin typeface="Corbel (Body)"/>
              </a:rPr>
              <a:t>thức</a:t>
            </a:r>
            <a:r>
              <a:rPr lang="vi-VN" sz="2600" dirty="0">
                <a:latin typeface="Corbel (Body)"/>
              </a:rPr>
              <a:t> chuyên sâu </a:t>
            </a:r>
            <a:r>
              <a:rPr lang="vi-VN" sz="2600" dirty="0" err="1">
                <a:latin typeface="Corbel (Body)"/>
              </a:rPr>
              <a:t>về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phần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mềm</a:t>
            </a:r>
            <a:r>
              <a:rPr lang="vi-VN" sz="2600" dirty="0">
                <a:latin typeface="Corbel (Body)"/>
              </a:rPr>
              <a:t> / </a:t>
            </a:r>
            <a:r>
              <a:rPr lang="vi-VN" sz="2600" dirty="0" err="1">
                <a:latin typeface="Corbel (Body)"/>
              </a:rPr>
              <a:t>ứng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dụng</a:t>
            </a:r>
            <a:r>
              <a:rPr lang="vi-VN" sz="2600" dirty="0">
                <a:latin typeface="Corbel (Body)"/>
              </a:rPr>
              <a:t>.</a:t>
            </a:r>
            <a:endParaRPr lang="en-US" sz="2600" dirty="0">
              <a:latin typeface="Corbel (Body)"/>
            </a:endParaRPr>
          </a:p>
          <a:p>
            <a:r>
              <a:rPr lang="en-US" sz="2600" dirty="0" err="1">
                <a:latin typeface="Corbel (Body)"/>
              </a:rPr>
              <a:t>Giao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diện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là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cái</a:t>
            </a:r>
            <a:r>
              <a:rPr lang="en-US" sz="2600" dirty="0">
                <a:latin typeface="Corbel (Body)"/>
              </a:rPr>
              <a:t> ng</a:t>
            </a:r>
            <a:r>
              <a:rPr lang="vi-VN" sz="2600" dirty="0">
                <a:latin typeface="Corbel (Body)"/>
              </a:rPr>
              <a:t>ư</a:t>
            </a:r>
            <a:r>
              <a:rPr lang="en-US" sz="2600" dirty="0" err="1">
                <a:latin typeface="Corbel (Body)"/>
              </a:rPr>
              <a:t>ời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dùng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quan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tâm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đầu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tiên</a:t>
            </a:r>
            <a:r>
              <a:rPr lang="en-US" sz="2600" dirty="0">
                <a:latin typeface="Corbel (Body)"/>
              </a:rPr>
              <a:t>.</a:t>
            </a:r>
          </a:p>
          <a:p>
            <a:r>
              <a:rPr lang="en-US" sz="2600" dirty="0" err="1">
                <a:latin typeface="Corbel (Body)"/>
              </a:rPr>
              <a:t>Giao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diện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không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thân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thiện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và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khó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sử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dụng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sẽ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không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thu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hút</a:t>
            </a:r>
            <a:r>
              <a:rPr lang="en-US" sz="2600" dirty="0">
                <a:latin typeface="Corbel (Body)"/>
              </a:rPr>
              <a:t> đ</a:t>
            </a:r>
            <a:r>
              <a:rPr lang="vi-VN" sz="2600" dirty="0">
                <a:latin typeface="Corbel (Body)"/>
              </a:rPr>
              <a:t>ư</a:t>
            </a:r>
            <a:r>
              <a:rPr lang="en-US" sz="2600" dirty="0" err="1">
                <a:latin typeface="Corbel (Body)"/>
              </a:rPr>
              <a:t>ợc</a:t>
            </a:r>
            <a:r>
              <a:rPr lang="en-US" sz="2600" dirty="0">
                <a:latin typeface="Corbel (Body)"/>
              </a:rPr>
              <a:t> ng</a:t>
            </a:r>
            <a:r>
              <a:rPr lang="vi-VN" sz="2600" dirty="0">
                <a:latin typeface="Corbel (Body)"/>
              </a:rPr>
              <a:t>ư</a:t>
            </a:r>
            <a:r>
              <a:rPr lang="en-US" sz="2600" dirty="0" err="1">
                <a:latin typeface="Corbel (Body)"/>
              </a:rPr>
              <a:t>ời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dùng</a:t>
            </a:r>
            <a:r>
              <a:rPr lang="en-US" sz="2600" dirty="0">
                <a:latin typeface="Corbel (Body)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220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5B21-79E6-4B98-870B-E0C9BC1D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rbel (Headings)"/>
              </a:rPr>
              <a:t>Sự</a:t>
            </a:r>
            <a:r>
              <a:rPr lang="en-US" dirty="0">
                <a:latin typeface="Corbel (Headings)"/>
              </a:rPr>
              <a:t> </a:t>
            </a:r>
            <a:r>
              <a:rPr lang="en-US" dirty="0" err="1">
                <a:latin typeface="Corbel (Headings)"/>
              </a:rPr>
              <a:t>cần</a:t>
            </a:r>
            <a:r>
              <a:rPr lang="en-US" dirty="0">
                <a:latin typeface="Corbel (Headings)"/>
              </a:rPr>
              <a:t> </a:t>
            </a:r>
            <a:r>
              <a:rPr lang="en-US" dirty="0" err="1">
                <a:latin typeface="Corbel (Headings)"/>
              </a:rPr>
              <a:t>thiết</a:t>
            </a:r>
            <a:r>
              <a:rPr lang="en-US" dirty="0">
                <a:latin typeface="Corbel (Headings)"/>
              </a:rPr>
              <a:t> </a:t>
            </a:r>
            <a:r>
              <a:rPr lang="en-US" dirty="0" err="1">
                <a:latin typeface="Corbel (Headings)"/>
              </a:rPr>
              <a:t>của</a:t>
            </a:r>
            <a:r>
              <a:rPr lang="en-US" dirty="0">
                <a:latin typeface="Corbel (Headings)"/>
              </a:rPr>
              <a:t> GUI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1EBA-2DF8-4B86-9D0C-111C7FA38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600" dirty="0" err="1">
                <a:latin typeface="Corbel (Body)"/>
              </a:rPr>
              <a:t>Kiểm</a:t>
            </a:r>
            <a:r>
              <a:rPr lang="vi-VN" sz="2600" dirty="0">
                <a:latin typeface="Corbel (Body)"/>
              </a:rPr>
              <a:t> tra GUI </a:t>
            </a:r>
            <a:r>
              <a:rPr lang="vi-VN" sz="2600" dirty="0" err="1">
                <a:latin typeface="Corbel (Body)"/>
              </a:rPr>
              <a:t>sẽ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xác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định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các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vấn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đề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về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khả</a:t>
            </a:r>
            <a:r>
              <a:rPr lang="vi-VN" sz="2600" dirty="0">
                <a:latin typeface="Corbel (Body)"/>
              </a:rPr>
              <a:t> năng </a:t>
            </a:r>
            <a:r>
              <a:rPr lang="vi-VN" sz="2600" dirty="0" err="1">
                <a:latin typeface="Corbel (Body)"/>
              </a:rPr>
              <a:t>sử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dụng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trước</a:t>
            </a:r>
            <a:r>
              <a:rPr lang="vi-VN" sz="2600" dirty="0">
                <a:latin typeface="Corbel (Body)"/>
              </a:rPr>
              <a:t> khi </a:t>
            </a:r>
            <a:r>
              <a:rPr lang="vi-VN" sz="2600" dirty="0" err="1">
                <a:latin typeface="Corbel (Body)"/>
              </a:rPr>
              <a:t>ứng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dụng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được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phát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hành</a:t>
            </a:r>
            <a:r>
              <a:rPr lang="vi-VN" sz="2600" dirty="0">
                <a:latin typeface="Corbel (Body)"/>
              </a:rPr>
              <a:t>.</a:t>
            </a:r>
            <a:endParaRPr lang="en-US" sz="2600" dirty="0">
              <a:latin typeface="Corbel (Body)"/>
            </a:endParaRPr>
          </a:p>
          <a:p>
            <a:r>
              <a:rPr lang="en-US" sz="2600" dirty="0">
                <a:latin typeface="Corbel (Body)"/>
              </a:rPr>
              <a:t>Đ</a:t>
            </a:r>
            <a:r>
              <a:rPr lang="vi-VN" sz="2600" dirty="0" err="1">
                <a:latin typeface="Corbel (Body)"/>
              </a:rPr>
              <a:t>ảm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bảo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tất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cả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các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yếu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tố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thiết</a:t>
            </a:r>
            <a:r>
              <a:rPr lang="vi-VN" sz="2600" dirty="0">
                <a:latin typeface="Corbel (Body)"/>
              </a:rPr>
              <a:t> k</a:t>
            </a:r>
            <a:r>
              <a:rPr lang="en-US" sz="2600" dirty="0">
                <a:latin typeface="Corbel (Body)"/>
              </a:rPr>
              <a:t>ế </a:t>
            </a:r>
            <a:r>
              <a:rPr lang="vi-VN" sz="2600" dirty="0" err="1">
                <a:latin typeface="Corbel (Body)"/>
              </a:rPr>
              <a:t>đều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đạt</a:t>
            </a:r>
            <a:r>
              <a:rPr lang="vi-VN" sz="2600" dirty="0">
                <a:latin typeface="Corbel (Body)"/>
              </a:rPr>
              <a:t> tiêu </a:t>
            </a:r>
            <a:r>
              <a:rPr lang="vi-VN" sz="2600" dirty="0" err="1">
                <a:latin typeface="Corbel (Body)"/>
              </a:rPr>
              <a:t>chuẩn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đã</a:t>
            </a:r>
            <a:r>
              <a:rPr lang="vi-VN" sz="2600" dirty="0">
                <a:latin typeface="Corbel (Body)"/>
              </a:rPr>
              <a:t> đưa ra.</a:t>
            </a:r>
            <a:endParaRPr lang="en-US" sz="2600" dirty="0">
              <a:latin typeface="Corbel (Body)"/>
            </a:endParaRPr>
          </a:p>
          <a:p>
            <a:r>
              <a:rPr lang="en-US" sz="2600" dirty="0" err="1">
                <a:latin typeface="Corbel (Body)"/>
              </a:rPr>
              <a:t>Giúp</a:t>
            </a:r>
            <a:r>
              <a:rPr lang="en-US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xác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định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các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khó</a:t>
            </a:r>
            <a:r>
              <a:rPr lang="vi-VN" sz="2600" dirty="0">
                <a:latin typeface="Corbel (Body)"/>
              </a:rPr>
              <a:t> k</a:t>
            </a:r>
            <a:r>
              <a:rPr lang="en-US" sz="2600" dirty="0" err="1">
                <a:latin typeface="Corbel (Body)"/>
              </a:rPr>
              <a:t>hăn</a:t>
            </a:r>
            <a:r>
              <a:rPr lang="en-US" sz="2600" dirty="0">
                <a:latin typeface="Corbel (Body)"/>
              </a:rPr>
              <a:t>, </a:t>
            </a:r>
            <a:r>
              <a:rPr lang="en-US" sz="2600" dirty="0" err="1">
                <a:latin typeface="Corbel (Body)"/>
              </a:rPr>
              <a:t>từ</a:t>
            </a:r>
            <a:r>
              <a:rPr lang="en-US" sz="2600" dirty="0">
                <a:latin typeface="Corbel (Body)"/>
              </a:rPr>
              <a:t> </a:t>
            </a:r>
            <a:r>
              <a:rPr lang="en-US" sz="2600" dirty="0" err="1">
                <a:latin typeface="Corbel (Body)"/>
              </a:rPr>
              <a:t>đó</a:t>
            </a:r>
            <a:r>
              <a:rPr lang="en-US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giải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quyết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và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sửa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đổi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để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làm</a:t>
            </a:r>
            <a:r>
              <a:rPr lang="vi-VN" sz="2600" dirty="0">
                <a:latin typeface="Corbel (Body)"/>
              </a:rPr>
              <a:t> cho giao </a:t>
            </a:r>
            <a:r>
              <a:rPr lang="vi-VN" sz="2600" dirty="0" err="1">
                <a:latin typeface="Corbel (Body)"/>
              </a:rPr>
              <a:t>diện</a:t>
            </a:r>
            <a:r>
              <a:rPr lang="vi-VN" sz="2600" dirty="0">
                <a:latin typeface="Corbel (Body)"/>
              </a:rPr>
              <a:t> thân </a:t>
            </a:r>
            <a:r>
              <a:rPr lang="vi-VN" sz="2600" dirty="0" err="1">
                <a:latin typeface="Corbel (Body)"/>
              </a:rPr>
              <a:t>thiện</a:t>
            </a:r>
            <a:r>
              <a:rPr lang="vi-VN" sz="2600" dirty="0">
                <a:latin typeface="Corbel (Body)"/>
              </a:rPr>
              <a:t> hơn </a:t>
            </a:r>
            <a:r>
              <a:rPr lang="vi-VN" sz="2600" dirty="0" err="1">
                <a:latin typeface="Corbel (Body)"/>
              </a:rPr>
              <a:t>với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người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sử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dụng</a:t>
            </a:r>
            <a:r>
              <a:rPr lang="vi-VN" sz="2600" dirty="0">
                <a:latin typeface="Corbel (Body)"/>
              </a:rPr>
              <a:t>.</a:t>
            </a:r>
            <a:endParaRPr lang="en-US" sz="2600" dirty="0">
              <a:latin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6073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FD71-4C70-4ABB-961C-9182E903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GUI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2261-C836-452C-8685-02ADDB42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Navigation</a:t>
            </a:r>
          </a:p>
          <a:p>
            <a:pPr lvl="1"/>
            <a:r>
              <a:rPr lang="vi-VN" sz="2600" dirty="0" err="1">
                <a:latin typeface="Corbel (Body)"/>
              </a:rPr>
              <a:t>Kiểm</a:t>
            </a:r>
            <a:r>
              <a:rPr lang="vi-VN" sz="2600" dirty="0">
                <a:latin typeface="Corbel (Body)"/>
              </a:rPr>
              <a:t> tra </a:t>
            </a:r>
            <a:r>
              <a:rPr lang="vi-VN" sz="2600" dirty="0" err="1">
                <a:latin typeface="Corbel (Body)"/>
              </a:rPr>
              <a:t>việc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chuyển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hướng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của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tất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cả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các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menu</a:t>
            </a:r>
            <a:r>
              <a:rPr lang="vi-VN" sz="2600" dirty="0">
                <a:latin typeface="Corbel (Body)"/>
              </a:rPr>
              <a:t>, </a:t>
            </a:r>
            <a:r>
              <a:rPr lang="vi-VN" sz="2600" dirty="0" err="1">
                <a:latin typeface="Corbel (Body)"/>
              </a:rPr>
              <a:t>hyperlink</a:t>
            </a:r>
            <a:r>
              <a:rPr lang="vi-VN" sz="2600" dirty="0">
                <a:latin typeface="Corbel (Body)"/>
              </a:rPr>
              <a:t>, </a:t>
            </a:r>
            <a:r>
              <a:rPr lang="vi-VN" sz="2600" dirty="0" err="1">
                <a:latin typeface="Corbel (Body)"/>
              </a:rPr>
              <a:t>button</a:t>
            </a:r>
            <a:r>
              <a:rPr lang="vi-VN" sz="2600" dirty="0">
                <a:latin typeface="Corbel (Body)"/>
              </a:rPr>
              <a:t>.</a:t>
            </a:r>
            <a:endParaRPr lang="en-US" sz="2600" dirty="0">
              <a:latin typeface="Corbel (Body)"/>
            </a:endParaRPr>
          </a:p>
          <a:p>
            <a:pPr lvl="1"/>
            <a:r>
              <a:rPr lang="vi-VN" sz="2600" dirty="0" err="1">
                <a:latin typeface="Corbel (Body)"/>
              </a:rPr>
              <a:t>Kiểm</a:t>
            </a:r>
            <a:r>
              <a:rPr lang="vi-VN" sz="2600" dirty="0">
                <a:latin typeface="Corbel (Body)"/>
              </a:rPr>
              <a:t> tra </a:t>
            </a:r>
            <a:r>
              <a:rPr lang="vi-VN" sz="2600" dirty="0" err="1">
                <a:latin typeface="Corbel (Body)"/>
              </a:rPr>
              <a:t>này</a:t>
            </a:r>
            <a:r>
              <a:rPr lang="vi-VN" sz="2600" dirty="0">
                <a:latin typeface="Corbel (Body)"/>
              </a:rPr>
              <a:t> nên </a:t>
            </a:r>
            <a:r>
              <a:rPr lang="vi-VN" sz="2600" dirty="0" err="1">
                <a:latin typeface="Corbel (Body)"/>
              </a:rPr>
              <a:t>được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thực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hiện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bằng</a:t>
            </a:r>
            <a:r>
              <a:rPr lang="vi-VN" sz="2600" dirty="0">
                <a:latin typeface="Corbel (Body)"/>
              </a:rPr>
              <a:t> thao </a:t>
            </a:r>
            <a:r>
              <a:rPr lang="vi-VN" sz="2600" dirty="0" err="1">
                <a:latin typeface="Corbel (Body)"/>
              </a:rPr>
              <a:t>tác</a:t>
            </a:r>
            <a:r>
              <a:rPr lang="vi-VN" sz="2600" dirty="0">
                <a:latin typeface="Corbel (Body)"/>
              </a:rPr>
              <a:t> trên </a:t>
            </a:r>
            <a:r>
              <a:rPr lang="vi-VN" sz="2600" dirty="0" err="1">
                <a:latin typeface="Corbel (Body)"/>
              </a:rPr>
              <a:t>bàn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phím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và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chuột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để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đảm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bảo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chúng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đều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có</a:t>
            </a:r>
            <a:r>
              <a:rPr lang="vi-VN" sz="2600" dirty="0">
                <a:latin typeface="Corbel (Body)"/>
              </a:rPr>
              <a:t> chung </a:t>
            </a:r>
            <a:r>
              <a:rPr lang="vi-VN" sz="2600" dirty="0" err="1">
                <a:latin typeface="Corbel (Body)"/>
              </a:rPr>
              <a:t>một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phản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hồi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được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trả</a:t>
            </a:r>
            <a:r>
              <a:rPr lang="vi-VN" sz="2600" dirty="0">
                <a:latin typeface="Corbel (Body)"/>
              </a:rPr>
              <a:t> </a:t>
            </a:r>
            <a:r>
              <a:rPr lang="vi-VN" sz="2600" dirty="0" err="1">
                <a:latin typeface="Corbel (Body)"/>
              </a:rPr>
              <a:t>về</a:t>
            </a:r>
            <a:r>
              <a:rPr lang="vi-VN" sz="2600" dirty="0">
                <a:latin typeface="Corbel (Body)"/>
              </a:rPr>
              <a:t>.</a:t>
            </a:r>
            <a:endParaRPr lang="en-US" sz="2600" dirty="0">
              <a:latin typeface="Corbel (Body)"/>
            </a:endParaRPr>
          </a:p>
          <a:p>
            <a:endParaRPr lang="en-US" sz="3000" dirty="0">
              <a:latin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7639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467</TotalTime>
  <Words>1178</Words>
  <Application>Microsoft Office PowerPoint</Application>
  <PresentationFormat>Custom</PresentationFormat>
  <Paragraphs>105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Corbel</vt:lpstr>
      <vt:lpstr>Corbel (Body)</vt:lpstr>
      <vt:lpstr>Corbel (Headings)</vt:lpstr>
      <vt:lpstr>Tahoma</vt:lpstr>
      <vt:lpstr>Times New Roman</vt:lpstr>
      <vt:lpstr>Verdana</vt:lpstr>
      <vt:lpstr>Digital Blue Tunnel 16x9</vt:lpstr>
      <vt:lpstr>GUI Testing Checklist</vt:lpstr>
      <vt:lpstr>Nội Dung</vt:lpstr>
      <vt:lpstr>GUI là gì?</vt:lpstr>
      <vt:lpstr>GUI là gì?</vt:lpstr>
      <vt:lpstr>GUI testing là gì?</vt:lpstr>
      <vt:lpstr>GUI testing là gì?</vt:lpstr>
      <vt:lpstr>Sự cần thiết của GUI testing</vt:lpstr>
      <vt:lpstr>Sự cần thiết của GUI testing</vt:lpstr>
      <vt:lpstr>Những điều cần kiểm tra khi thực hiện GUI Testing</vt:lpstr>
      <vt:lpstr>Những điều cần kiểm tra khi thực hiện GUI Testing</vt:lpstr>
      <vt:lpstr>Những điều cần kiểm tra khi thực hiện GUI Testing</vt:lpstr>
      <vt:lpstr>Những điều cần kiểm tra khi thực hiện GUI Testing</vt:lpstr>
      <vt:lpstr>Những điều cần kiểm tra khi thực hiện GUI Testing</vt:lpstr>
      <vt:lpstr>Những điều cần kiểm tra khi thực hiện GUI Testing</vt:lpstr>
      <vt:lpstr>Phương thức kiểm tra GUI</vt:lpstr>
      <vt:lpstr>Phương thức kiểm tra GUI</vt:lpstr>
      <vt:lpstr>Phương thức kiểm tra GUI</vt:lpstr>
      <vt:lpstr>Phương thức kiểm tra GUI</vt:lpstr>
      <vt:lpstr>Phương thức kiểm tra GUI</vt:lpstr>
      <vt:lpstr>Phương thức kiểm tra GUI</vt:lpstr>
      <vt:lpstr>Các công cụ kiểm thử GUI phổ biến</vt:lpstr>
      <vt:lpstr>Tài liệu tham khảo</vt:lpstr>
      <vt:lpstr>XIN CẢM ƠN!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Testing Checklist</dc:title>
  <dc:creator>HOÀNG ĐỨC LƯƠNG</dc:creator>
  <cp:lastModifiedBy>LƯƠNG HOÀNG ĐỨC</cp:lastModifiedBy>
  <cp:revision>37</cp:revision>
  <dcterms:created xsi:type="dcterms:W3CDTF">2018-05-17T10:05:37Z</dcterms:created>
  <dcterms:modified xsi:type="dcterms:W3CDTF">2018-05-18T07:37:33Z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