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3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_rels/presentation.xml.rels" ContentType="application/vnd.openxmlformats-package.relationships+xml"/>
  <Override PartName="/ppt/media/image6.png" ContentType="image/png"/>
  <Override PartName="/ppt/media/image11.png" ContentType="image/png"/>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9.png" ContentType="image/png"/>
  <Override PartName="/ppt/media/image10.png" ContentType="image/png"/>
  <Override PartName="/ppt/media/image7.png" ContentType="image/png"/>
  <Override PartName="/ppt/media/image12.png" ContentType="image/png"/>
  <Override PartName="/ppt/media/image8.png" ContentType="image/png"/>
  <Override PartName="/ppt/media/image13.png" ContentType="image/png"/>
  <Override PartName="/ppt/media/image14.png" ContentType="image/png"/>
  <Override PartName="/ppt/media/image15.png" ContentType="image/png"/>
  <Override PartName="/ppt/media/image16.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notesSlides/_rels/notesSlide13.xml.rels" ContentType="application/vnd.openxmlformats-package.relationships+xml"/>
  <Override PartName="/ppt/notesSlides/_rels/notesSlide17.xml.rels" ContentType="application/vnd.openxmlformats-package.relationships+xml"/>
  <Override PartName="/ppt/notesSlides/_rels/notesSlide16.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2"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n-US" sz="1400" spc="-1" strike="noStrike">
                <a:latin typeface="Times New Roman"/>
              </a:rPr>
              <a:t>&lt;date/time&gt;</a:t>
            </a:r>
            <a:endParaRPr b="0" lang="en-US" sz="1400" spc="-1" strike="noStrike">
              <a:latin typeface="Times New Roman"/>
            </a:endParaRPr>
          </a:p>
        </p:txBody>
      </p:sp>
      <p:sp>
        <p:nvSpPr>
          <p:cNvPr id="123"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4"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C1D1795C-8B1D-417B-AF62-683B9AFC88A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380880" y="685800"/>
            <a:ext cx="6095520" cy="3428640"/>
          </a:xfrm>
          <a:prstGeom prst="rect">
            <a:avLst/>
          </a:prstGeom>
          <a:ln w="0">
            <a:noFill/>
          </a:ln>
        </p:spPr>
      </p:sp>
      <p:sp>
        <p:nvSpPr>
          <p:cNvPr id="206"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fr-FR" sz="1100" spc="-1" strike="noStrike">
                <a:latin typeface="Arial"/>
              </a:rPr>
              <a:t>TODO Add names</a:t>
            </a: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380880" y="685800"/>
            <a:ext cx="6095520" cy="3428640"/>
          </a:xfrm>
          <a:prstGeom prst="rect">
            <a:avLst/>
          </a:prstGeom>
          <a:ln w="0">
            <a:noFill/>
          </a:ln>
        </p:spPr>
      </p:sp>
      <p:sp>
        <p:nvSpPr>
          <p:cNvPr id="214"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100000"/>
              </a:lnSpc>
              <a:buClr>
                <a:srgbClr val="000000"/>
              </a:buClr>
              <a:buFont typeface="Wingdings" charset="2"/>
              <a:buChar char=""/>
            </a:pPr>
            <a:r>
              <a:rPr b="0" lang="en-FR" sz="1100" spc="-1" strike="noStrike">
                <a:latin typeface="Arial"/>
              </a:rPr>
              <a:t>Testing the generalization</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380880" y="685800"/>
            <a:ext cx="6095520" cy="3428640"/>
          </a:xfrm>
          <a:prstGeom prst="rect">
            <a:avLst/>
          </a:prstGeom>
          <a:ln w="0">
            <a:noFill/>
          </a:ln>
        </p:spPr>
      </p:sp>
      <p:sp>
        <p:nvSpPr>
          <p:cNvPr id="216"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100000"/>
              </a:lnSpc>
              <a:buClr>
                <a:srgbClr val="000000"/>
              </a:buClr>
              <a:buFont typeface="Wingdings" charset="2"/>
              <a:buChar char=""/>
            </a:pPr>
            <a:r>
              <a:rPr b="0" lang="en-FR" sz="1100" spc="-1" strike="noStrike">
                <a:latin typeface="Arial"/>
              </a:rPr>
              <a:t>Future work on control</a:t>
            </a:r>
            <a:endParaRPr b="0" lang="en-US" sz="1100" spc="-1" strike="noStrike">
              <a:latin typeface="Arial"/>
            </a:endParaRPr>
          </a:p>
          <a:p>
            <a:pPr marL="457200" indent="-298440">
              <a:lnSpc>
                <a:spcPct val="100000"/>
              </a:lnSpc>
              <a:buClr>
                <a:srgbClr val="000000"/>
              </a:buClr>
              <a:buFont typeface="Wingdings" charset="2"/>
              <a:buChar char=""/>
            </a:pPr>
            <a:r>
              <a:rPr b="0" lang="en-FR" sz="1100" spc="-1" strike="noStrike">
                <a:latin typeface="Arial"/>
              </a:rPr>
              <a:t>Gains on internal data</a:t>
            </a:r>
            <a:endParaRPr b="0" lang="en-US" sz="1100" spc="-1" strike="noStrike">
              <a:latin typeface="Arial"/>
            </a:endParaRPr>
          </a:p>
          <a:p>
            <a:pPr lvl="1" marL="914400" indent="-298440">
              <a:lnSpc>
                <a:spcPct val="100000"/>
              </a:lnSpc>
              <a:buClr>
                <a:srgbClr val="000000"/>
              </a:buClr>
              <a:buFont typeface="Wingdings 2" charset="2"/>
              <a:buChar char=""/>
            </a:pPr>
            <a:r>
              <a:rPr b="0" lang="en-FR" sz="1100" spc="-1" strike="noStrike">
                <a:latin typeface="Arial"/>
              </a:rPr>
              <a:t>Especially due to control of data bias</a:t>
            </a:r>
            <a:endParaRPr b="0" lang="en-US" sz="1100" spc="-1" strike="noStrike">
              <a:latin typeface="Arial"/>
            </a:endParaRPr>
          </a:p>
          <a:p>
            <a:pPr marL="457200" indent="-298440">
              <a:lnSpc>
                <a:spcPct val="100000"/>
              </a:lnSpc>
              <a:buClr>
                <a:srgbClr val="000000"/>
              </a:buClr>
              <a:buFont typeface="Wingdings" charset="2"/>
              <a:buChar char=""/>
            </a:pPr>
            <a:r>
              <a:rPr b="0" lang="en-FR" sz="1100" spc="-1" strike="noStrike">
                <a:latin typeface="Arial"/>
              </a:rPr>
              <a:t>Applicable on TREC</a:t>
            </a:r>
            <a:endParaRPr b="0" lang="en-US" sz="1100" spc="-1" strike="noStrike">
              <a:latin typeface="Arial"/>
            </a:endParaRPr>
          </a:p>
          <a:p>
            <a:pPr marL="457200" indent="-298440">
              <a:lnSpc>
                <a:spcPct val="100000"/>
              </a:lnSpc>
              <a:buClr>
                <a:srgbClr val="000000"/>
              </a:buClr>
              <a:buFont typeface="Wingdings" charset="2"/>
              <a:buChar char=""/>
            </a:pPr>
            <a:r>
              <a:rPr b="0" lang="en-FR" sz="1100" spc="-1" strike="noStrike">
                <a:latin typeface="Arial"/>
              </a:rPr>
              <a:t>Huggingface</a:t>
            </a:r>
            <a:endParaRPr b="0" lang="en-US" sz="1100" spc="-1" strike="noStrike">
              <a:latin typeface="Arial"/>
            </a:endParaRPr>
          </a:p>
          <a:p>
            <a:pPr marL="457200" indent="-298440">
              <a:lnSpc>
                <a:spcPct val="100000"/>
              </a:lnSpc>
              <a:buClr>
                <a:srgbClr val="000000"/>
              </a:buClr>
              <a:buFont typeface="Wingdings" charset="2"/>
              <a:buChar char=""/>
            </a:pPr>
            <a:r>
              <a:rPr b="0" lang="en-FR" sz="1100" spc="-1" strike="noStrike">
                <a:latin typeface="Arial"/>
              </a:rPr>
              <a:t>SPLIT into two slides</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380880" y="685800"/>
            <a:ext cx="6095520" cy="3428640"/>
          </a:xfrm>
          <a:prstGeom prst="rect">
            <a:avLst/>
          </a:prstGeom>
          <a:ln w="0">
            <a:noFill/>
          </a:ln>
        </p:spPr>
      </p:sp>
      <p:sp>
        <p:nvSpPr>
          <p:cNvPr id="21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100000"/>
              </a:lnSpc>
              <a:buClr>
                <a:srgbClr val="000000"/>
              </a:buClr>
              <a:buFont typeface="Wingdings" charset="2"/>
              <a:buChar char=""/>
            </a:pPr>
            <a:r>
              <a:rPr b="0" lang="en-FR" sz="1100" spc="-1" strike="noStrike">
                <a:latin typeface="Arial"/>
              </a:rPr>
              <a:t>Future work on control</a:t>
            </a:r>
            <a:endParaRPr b="0" lang="en-US" sz="1100" spc="-1" strike="noStrike">
              <a:latin typeface="Arial"/>
            </a:endParaRPr>
          </a:p>
          <a:p>
            <a:pPr marL="457200" indent="-298440">
              <a:lnSpc>
                <a:spcPct val="100000"/>
              </a:lnSpc>
              <a:buClr>
                <a:srgbClr val="000000"/>
              </a:buClr>
              <a:buFont typeface="Wingdings" charset="2"/>
              <a:buChar char=""/>
            </a:pPr>
            <a:r>
              <a:rPr b="0" lang="en-FR" sz="1100" spc="-1" strike="noStrike">
                <a:latin typeface="Arial"/>
              </a:rPr>
              <a:t>Gains on internal data</a:t>
            </a:r>
            <a:endParaRPr b="0" lang="en-US" sz="1100" spc="-1" strike="noStrike">
              <a:latin typeface="Arial"/>
            </a:endParaRPr>
          </a:p>
          <a:p>
            <a:pPr lvl="1" marL="914400" indent="-298440">
              <a:lnSpc>
                <a:spcPct val="100000"/>
              </a:lnSpc>
              <a:buClr>
                <a:srgbClr val="000000"/>
              </a:buClr>
              <a:buFont typeface="Wingdings 2" charset="2"/>
              <a:buChar char=""/>
            </a:pPr>
            <a:r>
              <a:rPr b="0" lang="en-FR" sz="1100" spc="-1" strike="noStrike">
                <a:latin typeface="Arial"/>
              </a:rPr>
              <a:t>Especially due to control of data bias</a:t>
            </a:r>
            <a:endParaRPr b="0" lang="en-US" sz="1100" spc="-1" strike="noStrike">
              <a:latin typeface="Arial"/>
            </a:endParaRPr>
          </a:p>
          <a:p>
            <a:pPr marL="457200" indent="-298440">
              <a:lnSpc>
                <a:spcPct val="100000"/>
              </a:lnSpc>
              <a:buClr>
                <a:srgbClr val="000000"/>
              </a:buClr>
              <a:buFont typeface="Wingdings" charset="2"/>
              <a:buChar char=""/>
            </a:pPr>
            <a:r>
              <a:rPr b="0" lang="en-FR" sz="1100" spc="-1" strike="noStrike">
                <a:latin typeface="Arial"/>
              </a:rPr>
              <a:t>Applicable on TREC</a:t>
            </a:r>
            <a:endParaRPr b="0" lang="en-US" sz="1100" spc="-1" strike="noStrike">
              <a:latin typeface="Arial"/>
            </a:endParaRPr>
          </a:p>
          <a:p>
            <a:pPr marL="457200" indent="-298440">
              <a:lnSpc>
                <a:spcPct val="100000"/>
              </a:lnSpc>
              <a:buClr>
                <a:srgbClr val="000000"/>
              </a:buClr>
              <a:buFont typeface="Wingdings" charset="2"/>
              <a:buChar char=""/>
            </a:pPr>
            <a:r>
              <a:rPr b="0" lang="en-FR" sz="1100" spc="-1" strike="noStrike">
                <a:latin typeface="Arial"/>
              </a:rPr>
              <a:t>Huggingface</a:t>
            </a:r>
            <a:endParaRPr b="0" lang="en-US" sz="1100" spc="-1" strike="noStrike">
              <a:latin typeface="Arial"/>
            </a:endParaRPr>
          </a:p>
          <a:p>
            <a:pPr marL="457200" indent="-298440">
              <a:lnSpc>
                <a:spcPct val="100000"/>
              </a:lnSpc>
              <a:buClr>
                <a:srgbClr val="000000"/>
              </a:buClr>
              <a:buFont typeface="Wingdings" charset="2"/>
              <a:buChar char=""/>
            </a:pPr>
            <a:r>
              <a:rPr b="0" lang="en-FR" sz="1100" spc="-1" strike="noStrike">
                <a:latin typeface="Arial"/>
              </a:rPr>
              <a:t>SPLIT into two slides</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380880" y="685800"/>
            <a:ext cx="6095520" cy="3428640"/>
          </a:xfrm>
          <a:prstGeom prst="rect">
            <a:avLst/>
          </a:prstGeom>
          <a:ln w="0">
            <a:noFill/>
          </a:ln>
        </p:spPr>
      </p:sp>
      <p:sp>
        <p:nvSpPr>
          <p:cNvPr id="20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50000"/>
              </a:lnSpc>
              <a:tabLst>
                <a:tab algn="l" pos="0"/>
              </a:tabLst>
            </a:pPr>
            <a:r>
              <a:rPr b="0" lang="fr-FR" sz="1800" spc="-1" strike="noStrike">
                <a:solidFill>
                  <a:srgbClr val="000000"/>
                </a:solidFill>
                <a:latin typeface="Arial"/>
              </a:rPr>
              <a:t>1.Training from Scratch:</a:t>
            </a:r>
            <a:endParaRPr b="0" lang="en-US" sz="1800" spc="-1" strike="noStrike">
              <a:latin typeface="Arial"/>
            </a:endParaRPr>
          </a:p>
          <a:p>
            <a:pPr>
              <a:lnSpc>
                <a:spcPct val="150000"/>
              </a:lnSpc>
              <a:tabLst>
                <a:tab algn="l" pos="0"/>
              </a:tabLst>
            </a:pPr>
            <a:r>
              <a:rPr b="0" lang="fr-FR" sz="1800" spc="-1" strike="noStrike">
                <a:solidFill>
                  <a:srgbClr val="000000"/>
                </a:solidFill>
                <a:latin typeface="Arial"/>
              </a:rPr>
              <a:t>1.Design Architecture, Vocab, Efficiency</a:t>
            </a:r>
            <a:endParaRPr b="0" lang="en-US" sz="1800" spc="-1" strike="noStrike">
              <a:latin typeface="Arial"/>
            </a:endParaRPr>
          </a:p>
          <a:p>
            <a:pPr>
              <a:lnSpc>
                <a:spcPct val="150000"/>
              </a:lnSpc>
              <a:tabLst>
                <a:tab algn="l" pos="0"/>
              </a:tabLst>
            </a:pPr>
            <a:r>
              <a:rPr b="0" lang="fr-FR" sz="1800" spc="-1" strike="noStrike">
                <a:solidFill>
                  <a:srgbClr val="000000"/>
                </a:solidFill>
                <a:latin typeface="Arial"/>
              </a:rPr>
              <a:t>2.Data Bias</a:t>
            </a:r>
            <a:endParaRPr b="0" lang="en-US" sz="1800" spc="-1" strike="noStrike">
              <a:latin typeface="Arial"/>
            </a:endParaRPr>
          </a:p>
          <a:p>
            <a:pPr>
              <a:lnSpc>
                <a:spcPct val="100000"/>
              </a:lnSpc>
              <a:tabLst>
                <a:tab algn="l" pos="0"/>
              </a:tabLst>
            </a:pPr>
            <a:endParaRPr b="0" lang="en-US"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380880" y="685800"/>
            <a:ext cx="6095520" cy="3428640"/>
          </a:xfrm>
          <a:prstGeom prst="rect">
            <a:avLst/>
          </a:prstGeom>
          <a:ln w="0">
            <a:noFill/>
          </a:ln>
        </p:spPr>
      </p:sp>
      <p:sp>
        <p:nvSpPr>
          <p:cNvPr id="210"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15000"/>
              </a:lnSpc>
              <a:spcAft>
                <a:spcPts val="1599"/>
              </a:spcAft>
              <a:tabLst>
                <a:tab algn="l" pos="0"/>
              </a:tabLst>
            </a:pPr>
            <a:r>
              <a:rPr b="0" lang="en-GB" sz="1400" spc="-1" strike="noStrike">
                <a:solidFill>
                  <a:srgbClr val="595959"/>
                </a:solidFill>
                <a:latin typeface="Arial"/>
              </a:rPr>
              <a:t>I gu</a:t>
            </a:r>
            <a:endParaRPr b="0" lang="en-US"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380880" y="685800"/>
            <a:ext cx="6095520" cy="3428640"/>
          </a:xfrm>
          <a:prstGeom prst="rect">
            <a:avLst/>
          </a:prstGeom>
          <a:ln w="0">
            <a:noFill/>
          </a:ln>
        </p:spPr>
      </p:sp>
      <p:sp>
        <p:nvSpPr>
          <p:cNvPr id="212"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100000"/>
              </a:lnSpc>
              <a:buClr>
                <a:srgbClr val="000000"/>
              </a:buClr>
              <a:buFont typeface="Wingdings" charset="2"/>
              <a:buChar char=""/>
            </a:pPr>
            <a:r>
              <a:rPr b="0" lang="en-FR" sz="1100" spc="-1" strike="noStrike">
                <a:latin typeface="Arial"/>
              </a:rPr>
              <a:t>Mention the architecture experiment</a:t>
            </a:r>
            <a:endParaRPr b="0" lang="en-US" sz="1100" spc="-1" strike="noStrike">
              <a:latin typeface="Arial"/>
            </a:endParaRPr>
          </a:p>
          <a:p>
            <a:pPr marL="457200" indent="-298440">
              <a:lnSpc>
                <a:spcPct val="100000"/>
              </a:lnSpc>
              <a:buClr>
                <a:srgbClr val="000000"/>
              </a:buClr>
              <a:buFont typeface="Wingdings" charset="2"/>
              <a:buChar char=""/>
            </a:pPr>
            <a:r>
              <a:rPr b="0" lang="en-FR" sz="1100" spc="-1" strike="noStrike">
                <a:latin typeface="Arial"/>
              </a:rPr>
              <a:t>add a slide for it</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2D43CF16-9E9E-4C45-99D6-F7DFA41DB280}" type="slidenum">
              <a:rPr b="0" lang="fr-FR"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37DD0365-45D6-4E2B-B8C8-2B63B0B78BEC}" type="slidenum">
              <a:rPr b="0" lang="fr-FR"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628560" y="1369080"/>
            <a:ext cx="7886520" cy="3263040"/>
          </a:xfrm>
          <a:prstGeom prst="rect">
            <a:avLst/>
          </a:prstGeom>
          <a:noFill/>
          <a:ln w="0">
            <a:noFill/>
          </a:ln>
        </p:spPr>
        <p:txBody>
          <a:bodyPr tIns="91440" bIns="91440" anchor="t">
            <a:noAutofit/>
          </a:bodyPr>
          <a:p>
            <a:pPr>
              <a:lnSpc>
                <a:spcPct val="115000"/>
              </a:lnSpc>
              <a:tabLst>
                <a:tab algn="l" pos="0"/>
              </a:tabLst>
            </a:pPr>
            <a:r>
              <a:rPr b="0" lang="en-GB" sz="1200" spc="-1" strike="noStrike">
                <a:solidFill>
                  <a:srgbClr val="595959"/>
                </a:solidFill>
                <a:latin typeface="Arial"/>
                <a:ea typeface="Arial"/>
              </a:rPr>
              <a:t>Text box Arial 16pt or Drag your image here</a:t>
            </a:r>
            <a:endParaRPr b="0" lang="en-US" sz="1200" spc="-1" strike="noStrike">
              <a:solidFill>
                <a:srgbClr val="000000"/>
              </a:solidFill>
              <a:latin typeface="Arial"/>
            </a:endParaRPr>
          </a:p>
          <a:p>
            <a:pPr>
              <a:lnSpc>
                <a:spcPct val="115000"/>
              </a:lnSpc>
              <a:tabLst>
                <a:tab algn="l" pos="0"/>
              </a:tabLst>
            </a:pPr>
            <a:r>
              <a:rPr b="0" lang="en-GB" sz="1200" spc="-1" strike="noStrike">
                <a:solidFill>
                  <a:srgbClr val="595959"/>
                </a:solidFill>
                <a:latin typeface="Arial"/>
                <a:ea typeface="Arial"/>
              </a:rPr>
              <a:t>Lorem ipsum dolor sit amet, consectetur adipiscing elit. Nullam vel elit elit. Vivamus congue tellusut lacus pharetra eu euismod arcupulvinar. Fusce et nisl ligula, vitae ullamcorper justo. Nullam ornare tortor nec erat fringilla mattis.</a:t>
            </a:r>
            <a:endParaRPr b="0" lang="en-US" sz="1200" spc="-1" strike="noStrike">
              <a:solidFill>
                <a:srgbClr val="000000"/>
              </a:solidFill>
              <a:latin typeface="Arial"/>
            </a:endParaRPr>
          </a:p>
        </p:txBody>
      </p:sp>
      <p:sp>
        <p:nvSpPr>
          <p:cNvPr id="79" name="PlaceHolder 2"/>
          <p:cNvSpPr>
            <a:spLocks noGrp="1"/>
          </p:cNvSpPr>
          <p:nvPr>
            <p:ph type="ftr"/>
          </p:nvPr>
        </p:nvSpPr>
        <p:spPr>
          <a:xfrm>
            <a:off x="3029040" y="4869720"/>
            <a:ext cx="3085920" cy="273600"/>
          </a:xfrm>
          <a:prstGeom prst="rect">
            <a:avLst/>
          </a:prstGeom>
          <a:noFill/>
          <a:ln w="0">
            <a:noFill/>
          </a:ln>
        </p:spPr>
        <p:txBody>
          <a:bodyPr lIns="90000" rIns="90000" tIns="45000" bIns="45000" anchor="ctr">
            <a:noAutofit/>
          </a:bodyPr>
          <a:p>
            <a:endParaRPr b="0" lang="en-US" sz="2400" spc="-1" strike="noStrike">
              <a:latin typeface="Times New Roman"/>
            </a:endParaRPr>
          </a:p>
        </p:txBody>
      </p:sp>
      <p:sp>
        <p:nvSpPr>
          <p:cNvPr id="80" name="PlaceHolder 3"/>
          <p:cNvSpPr>
            <a:spLocks noGrp="1"/>
          </p:cNvSpPr>
          <p:nvPr>
            <p:ph type="sldNum"/>
          </p:nvPr>
        </p:nvSpPr>
        <p:spPr>
          <a:xfrm>
            <a:off x="6458040" y="4869720"/>
            <a:ext cx="2057040" cy="273600"/>
          </a:xfrm>
          <a:prstGeom prst="rect">
            <a:avLst/>
          </a:prstGeom>
          <a:noFill/>
          <a:ln w="0">
            <a:noFill/>
          </a:ln>
        </p:spPr>
        <p:txBody>
          <a:bodyPr tIns="91440" bIns="91440" anchor="ctr">
            <a:noAutofit/>
          </a:bodyPr>
          <a:p>
            <a:pPr algn="r">
              <a:lnSpc>
                <a:spcPct val="100000"/>
              </a:lnSpc>
            </a:pPr>
            <a:fld id="{B1AF5848-4222-45ED-BFD8-5705923C2409}" type="slidenum">
              <a:rPr b="0" lang="en-US" sz="600" spc="-1" strike="noStrike">
                <a:solidFill>
                  <a:srgbClr val="595959"/>
                </a:solidFill>
                <a:latin typeface="Arial"/>
                <a:ea typeface="Arial"/>
              </a:rPr>
              <a:t>&lt;number&gt;</a:t>
            </a:fld>
            <a:endParaRPr b="0" lang="en-US" sz="600" spc="-1" strike="noStrike">
              <a:latin typeface="Times New Roman"/>
            </a:endParaRPr>
          </a:p>
        </p:txBody>
      </p:sp>
      <p:sp>
        <p:nvSpPr>
          <p:cNvPr id="81" name="Date Placeholder 3"/>
          <p:cNvSpPr/>
          <p:nvPr/>
        </p:nvSpPr>
        <p:spPr>
          <a:xfrm>
            <a:off x="0" y="4869720"/>
            <a:ext cx="2057040" cy="273600"/>
          </a:xfrm>
          <a:prstGeom prst="rect">
            <a:avLst/>
          </a:prstGeom>
          <a:noFill/>
          <a:ln w="0">
            <a:noFill/>
          </a:ln>
        </p:spPr>
        <p:style>
          <a:lnRef idx="0"/>
          <a:fillRef idx="0"/>
          <a:effectRef idx="0"/>
          <a:fontRef idx="minor"/>
        </p:style>
        <p:txBody>
          <a:bodyPr lIns="68760" rIns="68760" tIns="34200" bIns="34200" anchor="ctr">
            <a:noAutofit/>
          </a:bodyPr>
          <a:p>
            <a:pPr>
              <a:lnSpc>
                <a:spcPct val="100000"/>
              </a:lnSpc>
            </a:pPr>
            <a:r>
              <a:rPr b="0" lang="en-US" sz="600" spc="-1" strike="noStrike">
                <a:solidFill>
                  <a:srgbClr val="141414"/>
                </a:solidFill>
                <a:latin typeface="Arial"/>
              </a:rPr>
              <a:t>© 2023 NAVER LABS. All rights reserved.</a:t>
            </a:r>
            <a:endParaRPr b="0" lang="en-US" sz="600" spc="-1" strike="noStrike">
              <a:latin typeface="Arial"/>
            </a:endParaRPr>
          </a:p>
        </p:txBody>
      </p:sp>
      <p:sp>
        <p:nvSpPr>
          <p:cNvPr id="82" name="PlaceHolder 4"/>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US" sz="2800" spc="-1" strike="noStrike">
                <a:solidFill>
                  <a:srgbClr val="000000"/>
                </a:solidFill>
                <a:latin typeface="Arial"/>
                <a:ea typeface="Arial"/>
              </a:rPr>
              <a:t>Click to edit Master title style</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363600"/>
            <a:ext cx="8520120" cy="2052360"/>
          </a:xfrm>
          <a:prstGeom prst="rect">
            <a:avLst/>
          </a:prstGeom>
          <a:noFill/>
          <a:ln w="0">
            <a:noFill/>
          </a:ln>
        </p:spPr>
        <p:txBody>
          <a:bodyPr tIns="91440" bIns="91440" anchor="b">
            <a:noAutofit/>
          </a:bodyPr>
          <a:p>
            <a:pPr algn="ctr">
              <a:lnSpc>
                <a:spcPct val="100000"/>
              </a:lnSpc>
              <a:tabLst>
                <a:tab algn="l" pos="0"/>
              </a:tabLst>
            </a:pPr>
            <a:r>
              <a:rPr b="0" lang="en-GB" sz="4000" spc="-1" strike="noStrike">
                <a:solidFill>
                  <a:srgbClr val="000000"/>
                </a:solidFill>
                <a:latin typeface="Arial"/>
                <a:ea typeface="Arial"/>
              </a:rPr>
              <a:t>An Experimental Study on Pretraining Transformers from Scratch for IR</a:t>
            </a:r>
            <a:endParaRPr b="0" lang="en-US" sz="4000" spc="-1" strike="noStrike">
              <a:solidFill>
                <a:srgbClr val="000000"/>
              </a:solidFill>
              <a:latin typeface="Arial"/>
            </a:endParaRPr>
          </a:p>
        </p:txBody>
      </p:sp>
      <p:sp>
        <p:nvSpPr>
          <p:cNvPr id="126" name="PlaceHolder 2"/>
          <p:cNvSpPr>
            <a:spLocks noGrp="1"/>
          </p:cNvSpPr>
          <p:nvPr>
            <p:ph type="subTitle"/>
          </p:nvPr>
        </p:nvSpPr>
        <p:spPr>
          <a:xfrm>
            <a:off x="311760" y="2834280"/>
            <a:ext cx="8520120" cy="792360"/>
          </a:xfrm>
          <a:prstGeom prst="rect">
            <a:avLst/>
          </a:prstGeom>
          <a:noFill/>
          <a:ln w="0">
            <a:noFill/>
          </a:ln>
        </p:spPr>
        <p:txBody>
          <a:bodyPr tIns="91440" bIns="91440" anchor="t">
            <a:noAutofit/>
          </a:bodyPr>
          <a:p>
            <a:pPr algn="ctr">
              <a:lnSpc>
                <a:spcPct val="100000"/>
              </a:lnSpc>
              <a:tabLst>
                <a:tab algn="l" pos="0"/>
              </a:tabLst>
            </a:pPr>
            <a:endParaRPr b="0" lang="en-US" sz="3200" spc="-1" strike="noStrike">
              <a:latin typeface="Arial"/>
            </a:endParaRPr>
          </a:p>
          <a:p>
            <a:pPr algn="ctr">
              <a:lnSpc>
                <a:spcPct val="100000"/>
              </a:lnSpc>
              <a:tabLst>
                <a:tab algn="l" pos="0"/>
              </a:tabLst>
            </a:pPr>
            <a:endParaRPr b="0" lang="en-US" sz="3200" spc="-1" strike="noStrike">
              <a:latin typeface="Arial"/>
            </a:endParaRPr>
          </a:p>
          <a:p>
            <a:pPr algn="ctr">
              <a:lnSpc>
                <a:spcPct val="100000"/>
              </a:lnSpc>
              <a:tabLst>
                <a:tab algn="l" pos="0"/>
              </a:tabLst>
            </a:pPr>
            <a:endParaRPr b="0" lang="en-US" sz="3200" spc="-1" strike="noStrike">
              <a:latin typeface="Arial"/>
            </a:endParaRPr>
          </a:p>
        </p:txBody>
      </p:sp>
      <p:sp>
        <p:nvSpPr>
          <p:cNvPr id="127"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9C4215CE-FBDA-423A-B215-556B14529E4D}" type="slidenum">
              <a:rPr b="0" lang="fr-FR" sz="1000" spc="-1" strike="noStrike">
                <a:solidFill>
                  <a:srgbClr val="595959"/>
                </a:solidFill>
                <a:latin typeface="Arial"/>
                <a:ea typeface="Arial"/>
              </a:rPr>
              <a:t>&lt;number&gt;</a:t>
            </a:fld>
            <a:endParaRPr b="0" lang="en-US" sz="1000" spc="-1" strike="noStrike">
              <a:latin typeface="Times New Roman"/>
            </a:endParaRPr>
          </a:p>
        </p:txBody>
      </p:sp>
      <p:sp>
        <p:nvSpPr>
          <p:cNvPr id="128" name="Google Shape;58;p14"/>
          <p:cNvSpPr/>
          <p:nvPr/>
        </p:nvSpPr>
        <p:spPr>
          <a:xfrm>
            <a:off x="141120" y="4659840"/>
            <a:ext cx="4026240" cy="399960"/>
          </a:xfrm>
          <a:prstGeom prst="rect">
            <a:avLst/>
          </a:prstGeom>
          <a:noFill/>
          <a:ln w="0">
            <a:noFill/>
          </a:ln>
        </p:spPr>
        <p:style>
          <a:lnRef idx="0"/>
          <a:fillRef idx="0"/>
          <a:effectRef idx="0"/>
          <a:fontRef idx="minor"/>
        </p:style>
      </p:sp>
      <p:pic>
        <p:nvPicPr>
          <p:cNvPr id="129" name="Google Shape;60;p14" descr=""/>
          <p:cNvPicPr/>
          <p:nvPr/>
        </p:nvPicPr>
        <p:blipFill>
          <a:blip r:embed="rId1"/>
          <a:stretch/>
        </p:blipFill>
        <p:spPr>
          <a:xfrm>
            <a:off x="6725520" y="3998880"/>
            <a:ext cx="1926720" cy="1083600"/>
          </a:xfrm>
          <a:prstGeom prst="rect">
            <a:avLst/>
          </a:prstGeom>
          <a:ln w="0">
            <a:noFill/>
          </a:ln>
        </p:spPr>
      </p:pic>
      <p:sp>
        <p:nvSpPr>
          <p:cNvPr id="130" name="Google Shape;61;p14"/>
          <p:cNvSpPr/>
          <p:nvPr/>
        </p:nvSpPr>
        <p:spPr>
          <a:xfrm>
            <a:off x="241920" y="2976480"/>
            <a:ext cx="5486040" cy="1173960"/>
          </a:xfrm>
          <a:prstGeom prst="rect">
            <a:avLst/>
          </a:prstGeom>
          <a:noFill/>
          <a:ln w="0">
            <a:noFill/>
          </a:ln>
        </p:spPr>
        <p:style>
          <a:lnRef idx="0"/>
          <a:fillRef idx="0"/>
          <a:effectRef idx="0"/>
          <a:fontRef idx="minor"/>
        </p:style>
        <p:txBody>
          <a:bodyPr tIns="91440" bIns="91440" anchor="t">
            <a:spAutoFit/>
          </a:bodyPr>
          <a:p>
            <a:pPr>
              <a:lnSpc>
                <a:spcPct val="100000"/>
              </a:lnSpc>
            </a:pPr>
            <a:r>
              <a:rPr b="0" i="1" lang="fr-FR" sz="1700" spc="-1" strike="noStrike">
                <a:solidFill>
                  <a:srgbClr val="595959"/>
                </a:solidFill>
                <a:latin typeface="Arial"/>
                <a:ea typeface="Arial"/>
              </a:rPr>
              <a:t>Carlos Lassance</a:t>
            </a:r>
            <a:endParaRPr b="0" lang="en-US" sz="1700" spc="-1" strike="noStrike">
              <a:latin typeface="Arial"/>
            </a:endParaRPr>
          </a:p>
          <a:p>
            <a:pPr>
              <a:lnSpc>
                <a:spcPct val="100000"/>
              </a:lnSpc>
            </a:pPr>
            <a:r>
              <a:rPr b="0" i="1" lang="fr-FR" sz="1700" spc="-1" strike="noStrike">
                <a:solidFill>
                  <a:srgbClr val="595959"/>
                </a:solidFill>
                <a:latin typeface="Arial"/>
                <a:ea typeface="Arial"/>
              </a:rPr>
              <a:t>Hervé Dejean</a:t>
            </a:r>
            <a:endParaRPr b="0" lang="en-US" sz="1700" spc="-1" strike="noStrike">
              <a:latin typeface="Arial"/>
            </a:endParaRPr>
          </a:p>
          <a:p>
            <a:pPr>
              <a:lnSpc>
                <a:spcPct val="100000"/>
              </a:lnSpc>
              <a:tabLst>
                <a:tab algn="l" pos="0"/>
              </a:tabLst>
            </a:pPr>
            <a:r>
              <a:rPr b="0" i="1" lang="fr-FR" sz="1700" spc="-1" strike="noStrike">
                <a:solidFill>
                  <a:srgbClr val="595959"/>
                </a:solidFill>
                <a:latin typeface="Arial"/>
                <a:ea typeface="Arial"/>
              </a:rPr>
              <a:t>Stéphane Clinchant</a:t>
            </a:r>
            <a:endParaRPr b="0" lang="en-US" sz="1700" spc="-1" strike="noStrike">
              <a:latin typeface="Arial"/>
            </a:endParaRPr>
          </a:p>
          <a:p>
            <a:pPr>
              <a:lnSpc>
                <a:spcPct val="100000"/>
              </a:lnSpc>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0" lang="fr-FR" sz="2800" spc="-1" strike="noStrike">
                <a:solidFill>
                  <a:srgbClr val="000000"/>
                </a:solidFill>
                <a:latin typeface="Arial"/>
                <a:ea typeface="Arial"/>
              </a:rPr>
              <a:t>It works as well or better for SPLADE!</a:t>
            </a:r>
            <a:endParaRPr b="0" lang="en-US" sz="2800" spc="-1" strike="noStrike">
              <a:solidFill>
                <a:srgbClr val="000000"/>
              </a:solidFill>
              <a:latin typeface="Arial"/>
            </a:endParaRPr>
          </a:p>
        </p:txBody>
      </p:sp>
      <p:sp>
        <p:nvSpPr>
          <p:cNvPr id="171" name="PlaceHolder 2"/>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227DFE23-C631-463A-A185-2450532884CC}" type="slidenum">
              <a:rPr b="0" lang="fr-FR" sz="1000" spc="-1" strike="noStrike">
                <a:solidFill>
                  <a:srgbClr val="595959"/>
                </a:solidFill>
                <a:latin typeface="Arial"/>
                <a:ea typeface="Arial"/>
              </a:rPr>
              <a:t>7</a:t>
            </a:fld>
            <a:endParaRPr b="0" lang="en-US" sz="1000" spc="-1" strike="noStrike">
              <a:latin typeface="Times New Roman"/>
            </a:endParaRPr>
          </a:p>
        </p:txBody>
      </p:sp>
      <p:pic>
        <p:nvPicPr>
          <p:cNvPr id="172" name="Picture 1" descr="MS MARCO"/>
          <p:cNvPicPr/>
          <p:nvPr/>
        </p:nvPicPr>
        <p:blipFill>
          <a:blip r:embed="rId1"/>
          <a:stretch/>
        </p:blipFill>
        <p:spPr>
          <a:xfrm>
            <a:off x="7987680" y="143640"/>
            <a:ext cx="1033200" cy="1095120"/>
          </a:xfrm>
          <a:prstGeom prst="rect">
            <a:avLst/>
          </a:prstGeom>
          <a:ln w="0">
            <a:noFill/>
          </a:ln>
        </p:spPr>
      </p:pic>
      <p:pic>
        <p:nvPicPr>
          <p:cNvPr id="173" name="Picture 2" descr=""/>
          <p:cNvPicPr/>
          <p:nvPr/>
        </p:nvPicPr>
        <p:blipFill>
          <a:blip r:embed="rId2"/>
          <a:stretch/>
        </p:blipFill>
        <p:spPr>
          <a:xfrm>
            <a:off x="685800" y="1905480"/>
            <a:ext cx="7772040" cy="19598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Picture 4" descr=""/>
          <p:cNvPicPr/>
          <p:nvPr/>
        </p:nvPicPr>
        <p:blipFill>
          <a:blip r:embed="rId1"/>
          <a:srcRect l="0" t="27349" r="0" b="0"/>
          <a:stretch/>
        </p:blipFill>
        <p:spPr>
          <a:xfrm>
            <a:off x="324000" y="1940760"/>
            <a:ext cx="8496000" cy="2020320"/>
          </a:xfrm>
          <a:prstGeom prst="rect">
            <a:avLst/>
          </a:prstGeom>
          <a:ln w="0">
            <a:noFill/>
          </a:ln>
        </p:spPr>
      </p:pic>
      <p:sp>
        <p:nvSpPr>
          <p:cNvPr id="175" name="PlaceHolder 1"/>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E4955540-59D1-4946-A2C5-B09EE38658CA}" type="slidenum">
              <a:rPr b="0" lang="fr-FR" sz="1000" spc="-1" strike="noStrike">
                <a:solidFill>
                  <a:srgbClr val="595959"/>
                </a:solidFill>
                <a:latin typeface="Arial"/>
                <a:ea typeface="Arial"/>
              </a:rPr>
              <a:t>&lt;number&gt;</a:t>
            </a:fld>
            <a:endParaRPr b="0" lang="en-US" sz="1000" spc="-1" strike="noStrike">
              <a:latin typeface="Times New Roman"/>
            </a:endParaRPr>
          </a:p>
        </p:txBody>
      </p:sp>
      <p:pic>
        <p:nvPicPr>
          <p:cNvPr id="176" name="Picture 2" descr="MS MARCO"/>
          <p:cNvPicPr/>
          <p:nvPr/>
        </p:nvPicPr>
        <p:blipFill>
          <a:blip r:embed="rId2"/>
          <a:stretch/>
        </p:blipFill>
        <p:spPr>
          <a:xfrm>
            <a:off x="7987680" y="143640"/>
            <a:ext cx="1033200" cy="1095120"/>
          </a:xfrm>
          <a:prstGeom prst="rect">
            <a:avLst/>
          </a:prstGeom>
          <a:ln w="0">
            <a:noFill/>
          </a:ln>
        </p:spPr>
      </p:pic>
      <p:sp>
        <p:nvSpPr>
          <p:cNvPr id="177" name="PlaceHolder 2"/>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0" lang="fr-FR" sz="2800" spc="-1" strike="noStrike">
                <a:solidFill>
                  <a:srgbClr val="000000"/>
                </a:solidFill>
                <a:latin typeface="Arial"/>
                <a:ea typeface="Arial"/>
              </a:rPr>
              <a:t>It works as well or better for Dense!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However, not so much for reranking</a:t>
            </a:r>
            <a:endParaRPr b="0" lang="en-US" sz="2800" spc="-1" strike="noStrike">
              <a:solidFill>
                <a:srgbClr val="000000"/>
              </a:solidFill>
              <a:latin typeface="Arial"/>
            </a:endParaRPr>
          </a:p>
        </p:txBody>
      </p:sp>
      <p:pic>
        <p:nvPicPr>
          <p:cNvPr id="179" name="Picture 4" descr=""/>
          <p:cNvPicPr/>
          <p:nvPr/>
        </p:nvPicPr>
        <p:blipFill>
          <a:blip r:embed="rId1"/>
          <a:srcRect l="0" t="23585" r="0" b="0"/>
          <a:stretch/>
        </p:blipFill>
        <p:spPr>
          <a:xfrm>
            <a:off x="311760" y="1585440"/>
            <a:ext cx="8496000" cy="2425680"/>
          </a:xfrm>
          <a:prstGeom prst="rect">
            <a:avLst/>
          </a:prstGeom>
          <a:ln w="0">
            <a:noFill/>
          </a:ln>
        </p:spPr>
      </p:pic>
      <p:sp>
        <p:nvSpPr>
          <p:cNvPr id="180" name="PlaceHolder 2"/>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DD4C3457-FA98-4E0A-978A-A181EB926D3F}" type="slidenum">
              <a:rPr b="0" lang="fr-FR" sz="1000" spc="-1" strike="noStrike">
                <a:solidFill>
                  <a:srgbClr val="595959"/>
                </a:solidFill>
                <a:latin typeface="Arial"/>
                <a:ea typeface="Arial"/>
              </a:rPr>
              <a:t>&lt;number&gt;</a:t>
            </a:fld>
            <a:endParaRPr b="0" lang="en-US" sz="1000" spc="-1" strike="noStrike">
              <a:latin typeface="Times New Roman"/>
            </a:endParaRPr>
          </a:p>
        </p:txBody>
      </p:sp>
      <p:pic>
        <p:nvPicPr>
          <p:cNvPr id="181" name="Picture 2" descr="MS MARCO"/>
          <p:cNvPicPr/>
          <p:nvPr/>
        </p:nvPicPr>
        <p:blipFill>
          <a:blip r:embed="rId2"/>
          <a:stretch/>
        </p:blipFill>
        <p:spPr>
          <a:xfrm>
            <a:off x="7987680" y="143640"/>
            <a:ext cx="1033200" cy="1095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Does zero-shot still work?</a:t>
            </a:r>
            <a:endParaRPr b="0" lang="en-US" sz="2800" spc="-1" strike="noStrike">
              <a:solidFill>
                <a:srgbClr val="000000"/>
              </a:solidFill>
              <a:latin typeface="Arial"/>
            </a:endParaRPr>
          </a:p>
        </p:txBody>
      </p:sp>
      <p:sp>
        <p:nvSpPr>
          <p:cNvPr id="183"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GB" sz="1800" spc="-1" strike="noStrike">
                <a:solidFill>
                  <a:srgbClr val="595959"/>
                </a:solidFill>
                <a:latin typeface="Arial"/>
                <a:ea typeface="Arial"/>
              </a:rPr>
              <a:t>BEIR is supposed to evaluate in zero-shot</a:t>
            </a:r>
            <a:endParaRPr b="0" lang="en-US" sz="18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Hard to guarantee: some collections from Wikipedia</a:t>
            </a:r>
            <a:endParaRPr b="0" lang="en-US" sz="1400" spc="-1" strike="noStrike">
              <a:solidFill>
                <a:srgbClr val="000000"/>
              </a:solidFill>
              <a:latin typeface="Arial"/>
            </a:endParaRPr>
          </a:p>
          <a:p>
            <a:pPr marL="457200" indent="-343080">
              <a:lnSpc>
                <a:spcPct val="115000"/>
              </a:lnSpc>
              <a:buClr>
                <a:srgbClr val="595959"/>
              </a:buClr>
              <a:buFont typeface="Arial"/>
              <a:buChar char="●"/>
            </a:pPr>
            <a:r>
              <a:rPr b="0" lang="en-GB" sz="1800" spc="-1" strike="noStrike">
                <a:solidFill>
                  <a:srgbClr val="595959"/>
                </a:solidFill>
                <a:latin typeface="Arial"/>
                <a:ea typeface="Arial"/>
              </a:rPr>
              <a:t>Pretraining from scratch: control the data used</a:t>
            </a:r>
            <a:endParaRPr b="0" lang="en-US" sz="18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However, some of Wikipedia may be present in MSMARCO</a:t>
            </a:r>
            <a:endParaRPr b="0" lang="en-US" sz="1400" spc="-1" strike="noStrike">
              <a:solidFill>
                <a:srgbClr val="000000"/>
              </a:solidFill>
              <a:latin typeface="Arial"/>
            </a:endParaRPr>
          </a:p>
        </p:txBody>
      </p:sp>
      <p:sp>
        <p:nvSpPr>
          <p:cNvPr id="184"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EC1244DD-7109-48F7-8270-0BD1A871F223}" type="slidenum">
              <a:rPr b="0" lang="fr-FR" sz="1000" spc="-1" strike="noStrike">
                <a:solidFill>
                  <a:srgbClr val="595959"/>
                </a:solidFill>
                <a:latin typeface="Arial"/>
                <a:ea typeface="Arial"/>
              </a:rPr>
              <a:t>&lt;number&gt;</a:t>
            </a:fld>
            <a:endParaRPr b="0" lang="en-US" sz="1000" spc="-1" strike="noStrike">
              <a:latin typeface="Times New Roman"/>
            </a:endParaRPr>
          </a:p>
        </p:txBody>
      </p:sp>
      <p:pic>
        <p:nvPicPr>
          <p:cNvPr id="185" name="Picture 5" descr=""/>
          <p:cNvPicPr/>
          <p:nvPr/>
        </p:nvPicPr>
        <p:blipFill>
          <a:blip r:embed="rId1"/>
          <a:stretch/>
        </p:blipFill>
        <p:spPr>
          <a:xfrm>
            <a:off x="875880" y="2860560"/>
            <a:ext cx="7302240" cy="14727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It also works on specific domain data (Tripclick)</a:t>
            </a:r>
            <a:endParaRPr b="0" lang="en-US" sz="2800" spc="-1" strike="noStrike">
              <a:solidFill>
                <a:srgbClr val="000000"/>
              </a:solidFill>
              <a:latin typeface="Arial"/>
            </a:endParaRPr>
          </a:p>
        </p:txBody>
      </p:sp>
      <p:sp>
        <p:nvSpPr>
          <p:cNvPr id="18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GB" sz="1800" spc="-1" strike="noStrike">
                <a:solidFill>
                  <a:srgbClr val="595959"/>
                </a:solidFill>
                <a:latin typeface="Arial"/>
                <a:ea typeface="Arial"/>
              </a:rPr>
              <a:t>Pretraining on the same collection improves results</a:t>
            </a:r>
            <a:endParaRPr b="0" lang="en-US" sz="1800" spc="-1" strike="noStrike">
              <a:solidFill>
                <a:srgbClr val="000000"/>
              </a:solidFill>
              <a:latin typeface="Arial"/>
            </a:endParaRPr>
          </a:p>
        </p:txBody>
      </p:sp>
      <p:sp>
        <p:nvSpPr>
          <p:cNvPr id="188"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0DECCBE2-17BB-4B74-B8A0-902246CF2B5B}" type="slidenum">
              <a:rPr b="0" lang="fr-FR" sz="1000" spc="-1" strike="noStrike">
                <a:solidFill>
                  <a:srgbClr val="595959"/>
                </a:solidFill>
                <a:latin typeface="Arial"/>
                <a:ea typeface="Arial"/>
              </a:rPr>
              <a:t>&lt;number&gt;</a:t>
            </a:fld>
            <a:endParaRPr b="0" lang="en-US" sz="1000" spc="-1" strike="noStrike">
              <a:latin typeface="Times New Roman"/>
            </a:endParaRPr>
          </a:p>
        </p:txBody>
      </p:sp>
      <p:pic>
        <p:nvPicPr>
          <p:cNvPr id="189" name="Picture 4" descr=""/>
          <p:cNvPicPr/>
          <p:nvPr/>
        </p:nvPicPr>
        <p:blipFill>
          <a:blip r:embed="rId1"/>
          <a:stretch/>
        </p:blipFill>
        <p:spPr>
          <a:xfrm>
            <a:off x="2176200" y="1887120"/>
            <a:ext cx="4791240" cy="26416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Also works for non English data!</a:t>
            </a:r>
            <a:endParaRPr b="0" lang="en-US" sz="2800" spc="-1" strike="noStrike">
              <a:solidFill>
                <a:srgbClr val="000000"/>
              </a:solidFill>
              <a:latin typeface="Arial"/>
            </a:endParaRPr>
          </a:p>
        </p:txBody>
      </p:sp>
      <p:sp>
        <p:nvSpPr>
          <p:cNvPr id="191" name="PlaceHolder 2"/>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BD61E479-8242-4D2D-BEBE-93B15DFE99E3}" type="slidenum">
              <a:rPr b="0" lang="fr-FR" sz="1000" spc="-1" strike="noStrike">
                <a:solidFill>
                  <a:srgbClr val="595959"/>
                </a:solidFill>
                <a:latin typeface="Arial"/>
                <a:ea typeface="Arial"/>
              </a:rPr>
              <a:t>&lt;number&gt;</a:t>
            </a:fld>
            <a:endParaRPr b="0" lang="en-US" sz="1000" spc="-1" strike="noStrike">
              <a:latin typeface="Times New Roman"/>
            </a:endParaRPr>
          </a:p>
        </p:txBody>
      </p:sp>
      <p:pic>
        <p:nvPicPr>
          <p:cNvPr id="192" name="Picture 2" descr=""/>
          <p:cNvPicPr/>
          <p:nvPr/>
        </p:nvPicPr>
        <p:blipFill>
          <a:blip r:embed="rId1"/>
          <a:stretch/>
        </p:blipFill>
        <p:spPr>
          <a:xfrm>
            <a:off x="5900760" y="304920"/>
            <a:ext cx="2931120" cy="588600"/>
          </a:xfrm>
          <a:prstGeom prst="rect">
            <a:avLst/>
          </a:prstGeom>
          <a:ln w="0">
            <a:noFill/>
          </a:ln>
        </p:spPr>
      </p:pic>
      <p:pic>
        <p:nvPicPr>
          <p:cNvPr id="193" name="Picture 2" descr=""/>
          <p:cNvPicPr/>
          <p:nvPr/>
        </p:nvPicPr>
        <p:blipFill>
          <a:blip r:embed="rId2"/>
          <a:stretch/>
        </p:blipFill>
        <p:spPr>
          <a:xfrm>
            <a:off x="685800" y="1426680"/>
            <a:ext cx="7772040" cy="22899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Conclusion</a:t>
            </a:r>
            <a:endParaRPr b="0" lang="en-US" sz="2800" spc="-1" strike="noStrike">
              <a:solidFill>
                <a:srgbClr val="000000"/>
              </a:solidFill>
              <a:latin typeface="Arial"/>
            </a:endParaRPr>
          </a:p>
        </p:txBody>
      </p:sp>
      <p:sp>
        <p:nvSpPr>
          <p:cNvPr id="19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GB" sz="1800" spc="-1" strike="noStrike">
                <a:solidFill>
                  <a:srgbClr val="595959"/>
                </a:solidFill>
                <a:latin typeface="Arial"/>
                <a:ea typeface="Arial"/>
              </a:rPr>
              <a:t>Pretraining from scratch works well</a:t>
            </a:r>
            <a:endParaRPr b="0" lang="en-US" sz="18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Gains on MrTidy,Tripclick, similar on MSMARCO</a:t>
            </a:r>
            <a:endParaRPr b="0" lang="en-US" sz="14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Already validated on other contexts:</a:t>
            </a:r>
            <a:endParaRPr b="0" lang="en-US" sz="1400" spc="-1" strike="noStrike">
              <a:solidFill>
                <a:srgbClr val="000000"/>
              </a:solidFill>
              <a:latin typeface="Arial"/>
            </a:endParaRPr>
          </a:p>
        </p:txBody>
      </p:sp>
      <p:sp>
        <p:nvSpPr>
          <p:cNvPr id="196"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B583FA95-4BE9-44A4-87F6-E6946355FE69}" type="slidenum">
              <a:rPr b="0" lang="fr-FR" sz="1000" spc="-1" strike="noStrike">
                <a:solidFill>
                  <a:srgbClr val="595959"/>
                </a:solidFill>
                <a:latin typeface="Arial"/>
                <a:ea typeface="Arial"/>
              </a:rPr>
              <a:t>&lt;number&gt;</a:t>
            </a:fld>
            <a:endParaRPr b="0" lang="en-US" sz="1000" spc="-1" strike="noStrike">
              <a:latin typeface="Times New Roman"/>
            </a:endParaRPr>
          </a:p>
        </p:txBody>
      </p:sp>
      <p:pic>
        <p:nvPicPr>
          <p:cNvPr id="197" name="Picture 4" descr=""/>
          <p:cNvPicPr/>
          <p:nvPr/>
        </p:nvPicPr>
        <p:blipFill>
          <a:blip r:embed="rId1"/>
          <a:stretch/>
        </p:blipFill>
        <p:spPr>
          <a:xfrm>
            <a:off x="1772280" y="2922120"/>
            <a:ext cx="1276560" cy="1494000"/>
          </a:xfrm>
          <a:prstGeom prst="rect">
            <a:avLst/>
          </a:prstGeom>
          <a:ln w="0">
            <a:noFill/>
          </a:ln>
        </p:spPr>
      </p:pic>
      <p:sp>
        <p:nvSpPr>
          <p:cNvPr id="198" name="TextBox 6"/>
          <p:cNvSpPr/>
          <p:nvPr/>
        </p:nvSpPr>
        <p:spPr>
          <a:xfrm>
            <a:off x="3774240" y="3192120"/>
            <a:ext cx="1604160" cy="943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2800" spc="-1" strike="noStrike">
                <a:solidFill>
                  <a:srgbClr val="000000"/>
                </a:solidFill>
                <a:latin typeface="Menlo"/>
                <a:ea typeface="Arial"/>
              </a:rPr>
              <a:t>MIRACL </a:t>
            </a:r>
            <a:r>
              <a:rPr b="0" lang="en-FR" sz="2800" spc="-1" strike="noStrike">
                <a:solidFill>
                  <a:srgbClr val="000000"/>
                </a:solidFill>
                <a:latin typeface="Menlo"/>
                <a:ea typeface="Arial"/>
              </a:rPr>
              <a:t>🌍🙌🌏 </a:t>
            </a:r>
            <a:endParaRPr b="0" lang="en-US" sz="2800" spc="-1" strike="noStrike">
              <a:latin typeface="Arial"/>
            </a:endParaRPr>
          </a:p>
        </p:txBody>
      </p:sp>
      <p:sp>
        <p:nvSpPr>
          <p:cNvPr id="199" name="TextBox 8"/>
          <p:cNvSpPr/>
          <p:nvPr/>
        </p:nvSpPr>
        <p:spPr>
          <a:xfrm>
            <a:off x="5795640" y="3320640"/>
            <a:ext cx="1575720" cy="700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fr-FR" sz="2000" spc="-1" strike="noStrike">
                <a:solidFill>
                  <a:srgbClr val="000000"/>
                </a:solidFill>
                <a:latin typeface="Menlo"/>
                <a:ea typeface="Arial"/>
              </a:rPr>
              <a:t>Corporate data</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Conclusion</a:t>
            </a:r>
            <a:endParaRPr b="0" lang="en-US" sz="2800" spc="-1" strike="noStrike">
              <a:solidFill>
                <a:srgbClr val="000000"/>
              </a:solidFill>
              <a:latin typeface="Arial"/>
            </a:endParaRPr>
          </a:p>
        </p:txBody>
      </p:sp>
      <p:sp>
        <p:nvSpPr>
          <p:cNvPr id="201"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GB" sz="1800" spc="-1" strike="noStrike">
                <a:solidFill>
                  <a:srgbClr val="595959"/>
                </a:solidFill>
                <a:latin typeface="Arial"/>
                <a:ea typeface="Arial"/>
              </a:rPr>
              <a:t>Pretraining from scratch allows for more control:</a:t>
            </a:r>
            <a:endParaRPr b="0" lang="en-US" sz="18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Data bias (this work)</a:t>
            </a:r>
            <a:endParaRPr b="0" lang="en-US" sz="14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Architecture (negative result, future work)</a:t>
            </a:r>
            <a:endParaRPr b="0" lang="en-US" sz="14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Vocabulary (future work)</a:t>
            </a:r>
            <a:endParaRPr b="0" lang="en-US" sz="1400" spc="-1" strike="noStrike">
              <a:solidFill>
                <a:srgbClr val="000000"/>
              </a:solidFill>
              <a:latin typeface="Arial"/>
            </a:endParaRPr>
          </a:p>
          <a:p>
            <a:pPr marL="596880">
              <a:lnSpc>
                <a:spcPct val="115000"/>
              </a:lnSpc>
              <a:spcBef>
                <a:spcPts val="1599"/>
              </a:spcBef>
              <a:tabLst>
                <a:tab algn="l" pos="0"/>
              </a:tabLst>
            </a:pPr>
            <a:endParaRPr b="0" lang="en-US" sz="14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GB" sz="1800" spc="-1" strike="noStrike">
                <a:solidFill>
                  <a:srgbClr val="595959"/>
                </a:solidFill>
                <a:latin typeface="Arial"/>
                <a:ea typeface="Arial"/>
              </a:rPr>
              <a:t>Goes against “foundational models”</a:t>
            </a:r>
            <a:endParaRPr b="0" lang="en-US" sz="1800" spc="-1" strike="noStrike">
              <a:solidFill>
                <a:srgbClr val="000000"/>
              </a:solidFill>
              <a:latin typeface="Arial"/>
            </a:endParaRPr>
          </a:p>
          <a:p>
            <a:pPr lvl="1" marL="914400" indent="-317520">
              <a:lnSpc>
                <a:spcPct val="115000"/>
              </a:lnSpc>
              <a:spcBef>
                <a:spcPts val="1599"/>
              </a:spcBef>
              <a:buClr>
                <a:srgbClr val="595959"/>
              </a:buClr>
              <a:buFont typeface="Arial"/>
              <a:buChar char="○"/>
              <a:tabLst>
                <a:tab algn="l" pos="0"/>
              </a:tabLst>
            </a:pPr>
            <a:r>
              <a:rPr b="0" lang="en-GB" sz="1400" spc="-1" strike="noStrike">
                <a:solidFill>
                  <a:srgbClr val="595959"/>
                </a:solidFill>
                <a:latin typeface="Arial"/>
                <a:ea typeface="Arial"/>
              </a:rPr>
              <a:t>What are these models missing?</a:t>
            </a:r>
            <a:endParaRPr b="0" lang="en-US" sz="1400" spc="-1" strike="noStrike">
              <a:solidFill>
                <a:srgbClr val="000000"/>
              </a:solidFill>
              <a:latin typeface="Arial"/>
            </a:endParaRPr>
          </a:p>
        </p:txBody>
      </p:sp>
      <p:sp>
        <p:nvSpPr>
          <p:cNvPr id="202"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95A4C631-923D-4CF5-9365-A4E767ED08B2}" type="slidenum">
              <a:rPr b="0" lang="fr-FR" sz="1000" spc="-1" strike="noStrike">
                <a:solidFill>
                  <a:srgbClr val="595959"/>
                </a:solidFill>
                <a:latin typeface="Arial"/>
                <a:ea typeface="Arial"/>
              </a:rPr>
              <a:t>&lt;number&gt;</a:t>
            </a:fld>
            <a:endParaRPr b="0" lang="en-US" sz="1000" spc="-1" strike="noStrike">
              <a:latin typeface="Times New Roman"/>
            </a:endParaRPr>
          </a:p>
        </p:txBody>
      </p:sp>
      <p:sp>
        <p:nvSpPr>
          <p:cNvPr id="203" name="TextBox 4"/>
          <p:cNvSpPr/>
          <p:nvPr/>
        </p:nvSpPr>
        <p:spPr>
          <a:xfrm>
            <a:off x="6261840" y="671040"/>
            <a:ext cx="2476080" cy="72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FR" sz="1400" spc="-1" strike="noStrike">
                <a:solidFill>
                  <a:srgbClr val="000000"/>
                </a:solidFill>
                <a:latin typeface="Arial"/>
                <a:ea typeface="Arial"/>
              </a:rPr>
              <a:t>Tydi and MSMARCO </a:t>
            </a:r>
            <a:endParaRPr b="0" lang="en-US" sz="1400" spc="-1" strike="noStrike">
              <a:latin typeface="Arial"/>
            </a:endParaRPr>
          </a:p>
          <a:p>
            <a:pPr>
              <a:lnSpc>
                <a:spcPct val="100000"/>
              </a:lnSpc>
            </a:pPr>
            <a:r>
              <a:rPr b="0" lang="en-FR" sz="1400" spc="-1" strike="noStrike">
                <a:solidFill>
                  <a:srgbClr val="000000"/>
                </a:solidFill>
                <a:latin typeface="Arial"/>
                <a:ea typeface="Arial"/>
              </a:rPr>
              <a:t>Models available at:</a:t>
            </a:r>
            <a:endParaRPr b="0" lang="en-US" sz="1400" spc="-1" strike="noStrike">
              <a:latin typeface="Arial"/>
            </a:endParaRPr>
          </a:p>
          <a:p>
            <a:pPr>
              <a:lnSpc>
                <a:spcPct val="100000"/>
              </a:lnSpc>
            </a:pPr>
            <a:r>
              <a:rPr b="0" lang="en-GB" sz="1400" spc="-1" strike="noStrike">
                <a:solidFill>
                  <a:srgbClr val="000000"/>
                </a:solidFill>
                <a:latin typeface="Arial"/>
                <a:ea typeface="Arial"/>
              </a:rPr>
              <a:t>https://huggingface.co/naver</a:t>
            </a:r>
            <a:endParaRPr b="0" lang="en-US" sz="1400" spc="-1" strike="noStrike">
              <a:latin typeface="Arial"/>
            </a:endParaRPr>
          </a:p>
        </p:txBody>
      </p:sp>
      <p:sp>
        <p:nvSpPr>
          <p:cNvPr id="204" name="TextBox 5"/>
          <p:cNvSpPr/>
          <p:nvPr/>
        </p:nvSpPr>
        <p:spPr>
          <a:xfrm>
            <a:off x="6167880" y="1652040"/>
            <a:ext cx="2664360" cy="72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FR" sz="1400" spc="-1" strike="noStrike">
                <a:solidFill>
                  <a:srgbClr val="000000"/>
                </a:solidFill>
                <a:latin typeface="Arial"/>
                <a:ea typeface="Arial"/>
              </a:rPr>
              <a:t>Code will be available at:</a:t>
            </a:r>
            <a:endParaRPr b="0" lang="en-US" sz="1400" spc="-1" strike="noStrike">
              <a:latin typeface="Arial"/>
            </a:endParaRPr>
          </a:p>
          <a:p>
            <a:pPr>
              <a:lnSpc>
                <a:spcPct val="100000"/>
              </a:lnSpc>
            </a:pPr>
            <a:r>
              <a:rPr b="0" lang="en-GB" sz="1400" spc="-1" strike="noStrike">
                <a:solidFill>
                  <a:srgbClr val="000000"/>
                </a:solidFill>
                <a:latin typeface="Arial"/>
                <a:ea typeface="Arial"/>
              </a:rPr>
              <a:t>https://github.com/naver/splade</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04"/>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Two Conflicting Views</a:t>
            </a:r>
            <a:endParaRPr b="0" lang="en-US" sz="2800" spc="-1" strike="noStrike">
              <a:solidFill>
                <a:srgbClr val="000000"/>
              </a:solidFill>
              <a:latin typeface="Arial"/>
            </a:endParaRPr>
          </a:p>
        </p:txBody>
      </p:sp>
      <p:sp>
        <p:nvSpPr>
          <p:cNvPr id="132" name="PlaceHolder 2"/>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F99C4B4F-3588-4CD1-8A01-6989B7946011}" type="slidenum">
              <a:rPr b="0" lang="fr-FR" sz="1000" spc="-1" strike="noStrike">
                <a:solidFill>
                  <a:srgbClr val="595959"/>
                </a:solidFill>
                <a:latin typeface="Arial"/>
                <a:ea typeface="Arial"/>
              </a:rPr>
              <a:t>&lt;number&gt;</a:t>
            </a:fld>
            <a:endParaRPr b="0" lang="en-US" sz="1000" spc="-1" strike="noStrike">
              <a:latin typeface="Times New Roman"/>
            </a:endParaRPr>
          </a:p>
        </p:txBody>
      </p:sp>
      <p:sp>
        <p:nvSpPr>
          <p:cNvPr id="133" name="Right Arrow 4"/>
          <p:cNvSpPr/>
          <p:nvPr/>
        </p:nvSpPr>
        <p:spPr>
          <a:xfrm>
            <a:off x="4572000" y="2231640"/>
            <a:ext cx="2727360" cy="851400"/>
          </a:xfrm>
          <a:prstGeom prst="rightArrow">
            <a:avLst>
              <a:gd name="adj1" fmla="val 50000"/>
              <a:gd name="adj2" fmla="val 50000"/>
            </a:avLst>
          </a:prstGeom>
          <a:solidFill>
            <a:srgbClr val="ffab40"/>
          </a:solidFill>
          <a:ln>
            <a:solidFill>
              <a:srgbClr val="ffab40"/>
            </a:solidFill>
            <a:round/>
          </a:ln>
        </p:spPr>
        <p:style>
          <a:lnRef idx="2">
            <a:schemeClr val="accent1">
              <a:shade val="50000"/>
            </a:schemeClr>
          </a:lnRef>
          <a:fillRef idx="1">
            <a:schemeClr val="accent1"/>
          </a:fillRef>
          <a:effectRef idx="0">
            <a:schemeClr val="accent1"/>
          </a:effectRef>
          <a:fontRef idx="minor"/>
        </p:style>
      </p:sp>
      <p:sp>
        <p:nvSpPr>
          <p:cNvPr id="134" name="Right Arrow 5"/>
          <p:cNvSpPr/>
          <p:nvPr/>
        </p:nvSpPr>
        <p:spPr>
          <a:xfrm rot="10800000">
            <a:off x="1844640" y="2239200"/>
            <a:ext cx="2727360" cy="851400"/>
          </a:xfrm>
          <a:prstGeom prst="rightArrow">
            <a:avLst>
              <a:gd name="adj1" fmla="val 50000"/>
              <a:gd name="adj2" fmla="val 50000"/>
            </a:avLst>
          </a:prstGeom>
          <a:solidFill>
            <a:srgbClr val="ffab40"/>
          </a:solidFill>
          <a:ln>
            <a:solidFill>
              <a:srgbClr val="bc7e2f"/>
            </a:solidFill>
            <a:round/>
          </a:ln>
        </p:spPr>
        <p:style>
          <a:lnRef idx="2">
            <a:schemeClr val="accent1">
              <a:shade val="50000"/>
            </a:schemeClr>
          </a:lnRef>
          <a:fillRef idx="1">
            <a:schemeClr val="accent1"/>
          </a:fillRef>
          <a:effectRef idx="0">
            <a:schemeClr val="accent1"/>
          </a:effectRef>
          <a:fontRef idx="minor"/>
        </p:style>
      </p:sp>
      <p:sp>
        <p:nvSpPr>
          <p:cNvPr id="135" name="TextBox 6"/>
          <p:cNvSpPr/>
          <p:nvPr/>
        </p:nvSpPr>
        <p:spPr>
          <a:xfrm>
            <a:off x="5904360" y="3493800"/>
            <a:ext cx="2790360" cy="1369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GB" sz="1400" spc="-1" strike="noStrike">
                <a:solidFill>
                  <a:srgbClr val="000000"/>
                </a:solidFill>
                <a:latin typeface="Arial"/>
                <a:ea typeface="Arial"/>
              </a:rPr>
              <a:t>Foundation Models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GB" sz="1400" spc="-1" strike="noStrike">
                <a:solidFill>
                  <a:srgbClr val="000000"/>
                </a:solidFill>
                <a:latin typeface="Arial"/>
                <a:ea typeface="Arial"/>
              </a:rPr>
              <a:t>Pretraining  </a:t>
            </a:r>
            <a:r>
              <a:rPr b="0" lang="fr-FR" sz="1400" spc="-1" strike="noStrike">
                <a:solidFill>
                  <a:srgbClr val="000000"/>
                </a:solidFill>
                <a:latin typeface="Arial"/>
                <a:ea typeface="Arial"/>
              </a:rPr>
              <a:t>on broad data at scale and are adaptable to a wide range of downstream</a:t>
            </a:r>
            <a:br/>
            <a:r>
              <a:rPr b="0" lang="fr-FR" sz="1400" spc="-1" strike="noStrike">
                <a:solidFill>
                  <a:srgbClr val="000000"/>
                </a:solidFill>
                <a:latin typeface="Arial"/>
                <a:ea typeface="Arial"/>
              </a:rPr>
              <a:t>tasks</a:t>
            </a:r>
            <a:endParaRPr b="0" lang="en-US" sz="1400" spc="-1" strike="noStrike">
              <a:latin typeface="Arial"/>
            </a:endParaRPr>
          </a:p>
        </p:txBody>
      </p:sp>
      <p:sp>
        <p:nvSpPr>
          <p:cNvPr id="136" name="TextBox 7"/>
          <p:cNvSpPr/>
          <p:nvPr/>
        </p:nvSpPr>
        <p:spPr>
          <a:xfrm>
            <a:off x="389520" y="3385800"/>
            <a:ext cx="2909520" cy="1582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GB" sz="1400" spc="-1" strike="noStrike">
                <a:solidFill>
                  <a:srgbClr val="000000"/>
                </a:solidFill>
                <a:latin typeface="Arial"/>
                <a:ea typeface="Arial"/>
              </a:rPr>
              <a:t>Middle training</a:t>
            </a:r>
            <a:endParaRPr b="0" lang="en-US" sz="1400" spc="-1" strike="noStrike">
              <a:latin typeface="Arial"/>
            </a:endParaRPr>
          </a:p>
          <a:p>
            <a:pPr>
              <a:lnSpc>
                <a:spcPct val="100000"/>
              </a:lnSpc>
            </a:pPr>
            <a:r>
              <a:rPr b="0" lang="en-GB" sz="1400" spc="-1" strike="noStrike">
                <a:solidFill>
                  <a:srgbClr val="000000"/>
                </a:solidFill>
                <a:latin typeface="Arial"/>
                <a:ea typeface="Arial"/>
              </a:rPr>
              <a:t>MLM is not enough for IR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GB" sz="1400" spc="-1" strike="noStrike">
                <a:solidFill>
                  <a:srgbClr val="000000"/>
                </a:solidFill>
                <a:latin typeface="Arial"/>
                <a:ea typeface="Arial"/>
              </a:rPr>
              <a:t>Ex: </a:t>
            </a:r>
            <a:endParaRPr b="0" lang="en-US" sz="1400" spc="-1" strike="noStrike">
              <a:latin typeface="Arial"/>
            </a:endParaRPr>
          </a:p>
          <a:p>
            <a:pPr>
              <a:lnSpc>
                <a:spcPct val="100000"/>
              </a:lnSpc>
            </a:pPr>
            <a:r>
              <a:rPr b="0" lang="en-GB" sz="1400" spc="-1" strike="noStrike">
                <a:solidFill>
                  <a:srgbClr val="000000"/>
                </a:solidFill>
                <a:latin typeface="Arial"/>
                <a:ea typeface="Arial"/>
              </a:rPr>
              <a:t>CoCondenser</a:t>
            </a:r>
            <a:endParaRPr b="0" lang="en-US" sz="1400" spc="-1" strike="noStrike">
              <a:latin typeface="Arial"/>
            </a:endParaRPr>
          </a:p>
          <a:p>
            <a:pPr>
              <a:lnSpc>
                <a:spcPct val="100000"/>
              </a:lnSpc>
            </a:pPr>
            <a:r>
              <a:rPr b="0" lang="en-GB" sz="1400" spc="-1" strike="noStrike">
                <a:solidFill>
                  <a:srgbClr val="000000"/>
                </a:solidFill>
                <a:latin typeface="Arial"/>
                <a:ea typeface="Arial"/>
              </a:rPr>
              <a:t>RetroMAE</a:t>
            </a:r>
            <a:endParaRPr b="0" lang="en-US" sz="1400" spc="-1" strike="noStrike">
              <a:latin typeface="Arial"/>
            </a:endParaRPr>
          </a:p>
          <a:p>
            <a:pPr>
              <a:lnSpc>
                <a:spcPct val="100000"/>
              </a:lnSpc>
            </a:pPr>
            <a:r>
              <a:rPr b="0" lang="fr-FR" sz="1400" spc="-1" strike="noStrike">
                <a:solidFill>
                  <a:srgbClr val="000000"/>
                </a:solidFill>
                <a:latin typeface="Arial"/>
                <a:ea typeface="Arial"/>
              </a:rPr>
              <a:t>LexMAE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A Research Question</a:t>
            </a:r>
            <a:endParaRPr b="0" lang="en-US" sz="2800" spc="-1" strike="noStrike">
              <a:solidFill>
                <a:srgbClr val="000000"/>
              </a:solidFill>
              <a:latin typeface="Arial"/>
            </a:endParaRPr>
          </a:p>
        </p:txBody>
      </p:sp>
      <p:sp>
        <p:nvSpPr>
          <p:cNvPr id="138"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114480">
              <a:lnSpc>
                <a:spcPct val="115000"/>
              </a:lnSpc>
              <a:tabLst>
                <a:tab algn="l" pos="0"/>
              </a:tabLst>
            </a:pPr>
            <a:endParaRPr b="0" lang="en-US" sz="14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fr-FR" sz="1800" spc="-1" strike="noStrike" u="sng">
                <a:solidFill>
                  <a:srgbClr val="595959"/>
                </a:solidFill>
                <a:uFillTx/>
                <a:latin typeface="Arial"/>
                <a:ea typeface="Arial"/>
              </a:rPr>
              <a:t>What’s the role of pretraining collection for the final performance?</a:t>
            </a:r>
            <a:endParaRPr b="0" lang="en-US" sz="1800" spc="-1" strike="noStrike">
              <a:solidFill>
                <a:srgbClr val="000000"/>
              </a:solidFill>
              <a:latin typeface="Arial"/>
            </a:endParaRPr>
          </a:p>
          <a:p>
            <a:pPr marL="114480">
              <a:lnSpc>
                <a:spcPct val="115000"/>
              </a:lnSpc>
              <a:tabLst>
                <a:tab algn="l" pos="0"/>
              </a:tabLst>
            </a:pPr>
            <a:endParaRPr b="0" lang="en-US" sz="1800" spc="-1" strike="noStrike">
              <a:solidFill>
                <a:srgbClr val="000000"/>
              </a:solidFill>
              <a:latin typeface="Arial"/>
            </a:endParaRPr>
          </a:p>
          <a:p>
            <a:pPr lvl="1" marL="914400" indent="-317520">
              <a:lnSpc>
                <a:spcPct val="115000"/>
              </a:lnSpc>
              <a:spcBef>
                <a:spcPts val="1599"/>
              </a:spcBef>
              <a:buClr>
                <a:srgbClr val="595959"/>
              </a:buClr>
              <a:buFont typeface="Arial"/>
              <a:buChar char="○"/>
              <a:tabLst>
                <a:tab algn="l" pos="0"/>
              </a:tabLst>
            </a:pPr>
            <a:r>
              <a:rPr b="0" lang="fr-FR" sz="1400" spc="-1" strike="noStrike">
                <a:solidFill>
                  <a:srgbClr val="595959"/>
                </a:solidFill>
                <a:latin typeface="Arial"/>
                <a:ea typeface="Arial"/>
              </a:rPr>
              <a:t>Do we actually need large scale pretraining for Neural IR?</a:t>
            </a:r>
            <a:endParaRPr b="0" lang="en-US" sz="1400" spc="-1" strike="noStrike">
              <a:solidFill>
                <a:srgbClr val="000000"/>
              </a:solidFill>
              <a:latin typeface="Arial"/>
            </a:endParaRPr>
          </a:p>
          <a:p>
            <a:pPr lvl="2" marL="1371600" indent="-317520">
              <a:lnSpc>
                <a:spcPct val="115000"/>
              </a:lnSpc>
              <a:spcBef>
                <a:spcPts val="1599"/>
              </a:spcBef>
              <a:buClr>
                <a:srgbClr val="595959"/>
              </a:buClr>
              <a:buFont typeface="Arial"/>
              <a:buChar char="■"/>
              <a:tabLst>
                <a:tab algn="l" pos="0"/>
              </a:tabLst>
            </a:pPr>
            <a:r>
              <a:rPr b="0" lang="fr-FR" sz="1400" spc="-1" strike="noStrike">
                <a:solidFill>
                  <a:srgbClr val="595959"/>
                </a:solidFill>
                <a:latin typeface="Arial"/>
                <a:ea typeface="Arial"/>
              </a:rPr>
              <a:t>How do we control the data used to train the models?</a:t>
            </a:r>
            <a:endParaRPr b="0" lang="en-US" sz="1400" spc="-1" strike="noStrike">
              <a:solidFill>
                <a:srgbClr val="000000"/>
              </a:solidFill>
              <a:latin typeface="Arial"/>
            </a:endParaRPr>
          </a:p>
          <a:p>
            <a:pPr lvl="1" marL="914400" indent="-317520">
              <a:lnSpc>
                <a:spcPct val="115000"/>
              </a:lnSpc>
              <a:spcBef>
                <a:spcPts val="1599"/>
              </a:spcBef>
              <a:buClr>
                <a:srgbClr val="595959"/>
              </a:buClr>
              <a:buFont typeface="Arial"/>
              <a:buChar char="○"/>
              <a:tabLst>
                <a:tab algn="l" pos="0"/>
              </a:tabLst>
            </a:pPr>
            <a:r>
              <a:rPr b="0" lang="fr-FR" sz="1400" spc="-1" strike="noStrike">
                <a:solidFill>
                  <a:srgbClr val="595959"/>
                </a:solidFill>
                <a:latin typeface="Arial"/>
                <a:ea typeface="Arial"/>
              </a:rPr>
              <a:t>What do we gain from pretraining from a broad collection?</a:t>
            </a:r>
            <a:endParaRPr b="0" lang="en-US" sz="1400" spc="-1" strike="noStrike">
              <a:solidFill>
                <a:srgbClr val="000000"/>
              </a:solidFill>
              <a:latin typeface="Arial"/>
            </a:endParaRPr>
          </a:p>
          <a:p>
            <a:pPr lvl="1" marL="914400" indent="-317520">
              <a:lnSpc>
                <a:spcPct val="115000"/>
              </a:lnSpc>
              <a:spcBef>
                <a:spcPts val="1599"/>
              </a:spcBef>
              <a:buClr>
                <a:srgbClr val="595959"/>
              </a:buClr>
              <a:buFont typeface="Arial"/>
              <a:buChar char="○"/>
              <a:tabLst>
                <a:tab algn="l" pos="0"/>
              </a:tabLst>
            </a:pPr>
            <a:r>
              <a:rPr b="0" lang="fr-FR" sz="1400" spc="-1" strike="noStrike">
                <a:solidFill>
                  <a:srgbClr val="595959"/>
                </a:solidFill>
                <a:latin typeface="Arial"/>
                <a:ea typeface="Arial"/>
              </a:rPr>
              <a:t>How to integrate architectural improvements?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p:txBody>
      </p:sp>
      <p:sp>
        <p:nvSpPr>
          <p:cNvPr id="139"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83CB8447-D4BD-498C-8465-7A0C71A97684}" type="slidenum">
              <a:rPr b="0" lang="fr-FR" sz="1000" spc="-1" strike="noStrike">
                <a:solidFill>
                  <a:srgbClr val="595959"/>
                </a:solidFill>
                <a:latin typeface="Arial"/>
                <a:ea typeface="Arial"/>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0" lang="fr-FR" sz="2800" spc="-1" strike="noStrike">
                <a:solidFill>
                  <a:srgbClr val="000000"/>
                </a:solidFill>
                <a:latin typeface="Arial"/>
                <a:ea typeface="Arial"/>
              </a:rPr>
              <a:t>Pretraining from Scratch</a:t>
            </a:r>
            <a:endParaRPr b="0" lang="en-US" sz="2800" spc="-1" strike="noStrike">
              <a:solidFill>
                <a:srgbClr val="000000"/>
              </a:solidFill>
              <a:latin typeface="Arial"/>
            </a:endParaRPr>
          </a:p>
        </p:txBody>
      </p:sp>
      <p:sp>
        <p:nvSpPr>
          <p:cNvPr id="141" name="PlaceHolder 2"/>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54018590-118D-4163-97B4-DB839829D6FB}" type="slidenum">
              <a:rPr b="0" lang="fr-FR" sz="1000" spc="-1" strike="noStrike">
                <a:solidFill>
                  <a:srgbClr val="595959"/>
                </a:solidFill>
                <a:latin typeface="Arial"/>
                <a:ea typeface="Arial"/>
              </a:rPr>
              <a:t>&lt;number&gt;</a:t>
            </a:fld>
            <a:endParaRPr b="0" lang="en-US" sz="1000" spc="-1" strike="noStrike">
              <a:latin typeface="Times New Roman"/>
            </a:endParaRPr>
          </a:p>
        </p:txBody>
      </p:sp>
      <p:pic>
        <p:nvPicPr>
          <p:cNvPr id="142" name="Google Shape;452;p57" descr=""/>
          <p:cNvPicPr/>
          <p:nvPr/>
        </p:nvPicPr>
        <p:blipFill>
          <a:blip r:embed="rId1"/>
          <a:stretch/>
        </p:blipFill>
        <p:spPr>
          <a:xfrm>
            <a:off x="713880" y="1186560"/>
            <a:ext cx="7129800" cy="36658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Pretrained Models</a:t>
            </a:r>
            <a:endParaRPr b="0" lang="en-US" sz="2800" spc="-1" strike="noStrike">
              <a:solidFill>
                <a:srgbClr val="000000"/>
              </a:solidFill>
              <a:latin typeface="Arial"/>
            </a:endParaRPr>
          </a:p>
        </p:txBody>
      </p:sp>
      <p:sp>
        <p:nvSpPr>
          <p:cNvPr id="144" name="PlaceHolder 2"/>
          <p:cNvSpPr>
            <a:spLocks noGrp="1"/>
          </p:cNvSpPr>
          <p:nvPr>
            <p:ph/>
          </p:nvPr>
        </p:nvSpPr>
        <p:spPr>
          <a:xfrm>
            <a:off x="311760" y="106164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Char char="●"/>
            </a:pPr>
            <a:r>
              <a:rPr b="0" lang="en-GB" sz="1600" spc="-1" strike="noStrike">
                <a:solidFill>
                  <a:srgbClr val="595959"/>
                </a:solidFill>
                <a:latin typeface="Arial"/>
                <a:ea typeface="Arial"/>
              </a:rPr>
              <a:t>Pretraining Corpora: MSMARCO, Tripclick, Mr-Tidy (Ar, Ru, Ja)</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p:txBody>
      </p:sp>
      <p:sp>
        <p:nvSpPr>
          <p:cNvPr id="145"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7B47E784-065F-4368-9E46-92B0D4046F8B}" type="slidenum">
              <a:rPr b="0" lang="fr-FR" sz="1000" spc="-1" strike="noStrike">
                <a:solidFill>
                  <a:srgbClr val="595959"/>
                </a:solidFill>
                <a:latin typeface="Arial"/>
                <a:ea typeface="Arial"/>
              </a:rPr>
              <a:t>5</a:t>
            </a:fld>
            <a:endParaRPr b="0" lang="en-US" sz="1000" spc="-1" strike="noStrike">
              <a:latin typeface="Times New Roman"/>
            </a:endParaRPr>
          </a:p>
        </p:txBody>
      </p:sp>
      <p:graphicFrame>
        <p:nvGraphicFramePr>
          <p:cNvPr id="146" name="Table 5"/>
          <p:cNvGraphicFramePr/>
          <p:nvPr/>
        </p:nvGraphicFramePr>
        <p:xfrm>
          <a:off x="831960" y="1472040"/>
          <a:ext cx="6095520" cy="1854000"/>
        </p:xfrm>
        <a:graphic>
          <a:graphicData uri="http://schemas.openxmlformats.org/drawingml/2006/table">
            <a:tbl>
              <a:tblPr/>
              <a:tblGrid>
                <a:gridCol w="1218960"/>
                <a:gridCol w="1218960"/>
                <a:gridCol w="1218960"/>
                <a:gridCol w="1218960"/>
                <a:gridCol w="1219680"/>
              </a:tblGrid>
              <a:tr h="370800">
                <a:tc>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chor="t">
                      <a:noAutofit/>
                    </a:bodyPr>
                    <a:p>
                      <a:pPr>
                        <a:lnSpc>
                          <a:spcPct val="100000"/>
                        </a:lnSpc>
                      </a:pPr>
                      <a:r>
                        <a:rPr b="1" lang="en-GB" sz="1400" spc="-1" strike="noStrike">
                          <a:solidFill>
                            <a:srgbClr val="ffffff"/>
                          </a:solidFill>
                          <a:latin typeface="Arial"/>
                          <a:ea typeface="Arial"/>
                        </a:rPr>
                        <a:t>BERT</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chor="t">
                      <a:noAutofit/>
                    </a:bodyPr>
                    <a:p>
                      <a:pPr>
                        <a:lnSpc>
                          <a:spcPct val="100000"/>
                        </a:lnSpc>
                      </a:pPr>
                      <a:r>
                        <a:rPr b="1" lang="en-GB" sz="1400" spc="-1" strike="noStrike">
                          <a:solidFill>
                            <a:srgbClr val="ffffff"/>
                          </a:solidFill>
                          <a:latin typeface="Arial"/>
                          <a:ea typeface="Arial"/>
                        </a:rPr>
                        <a:t>Distilbert</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chor="t">
                      <a:noAutofit/>
                    </a:bodyPr>
                    <a:p>
                      <a:pPr>
                        <a:lnSpc>
                          <a:spcPct val="100000"/>
                        </a:lnSpc>
                      </a:pPr>
                      <a:r>
                        <a:rPr b="1" lang="en-GB" sz="1400" spc="-1" strike="noStrike">
                          <a:solidFill>
                            <a:srgbClr val="ffffff"/>
                          </a:solidFill>
                          <a:latin typeface="Arial"/>
                          <a:ea typeface="Arial"/>
                        </a:rPr>
                        <a:t>MLM 6L</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chor="t">
                      <a:noAutofit/>
                    </a:bodyPr>
                    <a:p>
                      <a:pPr>
                        <a:lnSpc>
                          <a:spcPct val="100000"/>
                        </a:lnSpc>
                      </a:pPr>
                      <a:r>
                        <a:rPr b="1" lang="en-GB" sz="1400" spc="-1" strike="noStrike">
                          <a:solidFill>
                            <a:srgbClr val="ffffff"/>
                          </a:solidFill>
                          <a:latin typeface="Arial"/>
                          <a:ea typeface="Arial"/>
                        </a:rPr>
                        <a:t>MLM 12L</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nchor="t">
                      <a:noAutofit/>
                    </a:bodyPr>
                    <a:p>
                      <a:pPr>
                        <a:lnSpc>
                          <a:spcPct val="100000"/>
                        </a:lnSpc>
                      </a:pPr>
                      <a:r>
                        <a:rPr b="0" lang="en-GB" sz="1400" spc="-1" strike="noStrike">
                          <a:solidFill>
                            <a:srgbClr val="000000"/>
                          </a:solidFill>
                          <a:latin typeface="Arial"/>
                          <a:ea typeface="Arial"/>
                        </a:rPr>
                        <a:t>Collection</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t">
                      <a:noAutofit/>
                    </a:bodyPr>
                    <a:p>
                      <a:pPr>
                        <a:lnSpc>
                          <a:spcPct val="100000"/>
                        </a:lnSpc>
                      </a:pPr>
                      <a:r>
                        <a:rPr b="1" lang="en-GB" sz="1200" spc="-1" strike="noStrike">
                          <a:solidFill>
                            <a:srgbClr val="000000"/>
                          </a:solidFill>
                          <a:latin typeface="Arial"/>
                          <a:ea typeface="Arial"/>
                        </a:rPr>
                        <a:t>Wiki,BookC</a:t>
                      </a:r>
                      <a:endParaRPr b="0" lang="en-US"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t">
                      <a:noAutofit/>
                    </a:bodyPr>
                    <a:p>
                      <a:pPr>
                        <a:lnSpc>
                          <a:spcPct val="100000"/>
                        </a:lnSpc>
                      </a:pPr>
                      <a:r>
                        <a:rPr b="1" lang="en-GB" sz="1200" spc="-1" strike="noStrike">
                          <a:solidFill>
                            <a:srgbClr val="000000"/>
                          </a:solidFill>
                          <a:latin typeface="Arial"/>
                          <a:ea typeface="Arial"/>
                        </a:rPr>
                        <a:t>Wiki+BookC</a:t>
                      </a:r>
                      <a:endParaRPr b="0" lang="en-US" sz="12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t">
                      <a:noAutofit/>
                    </a:bodyPr>
                    <a:p>
                      <a:pPr>
                        <a:lnSpc>
                          <a:spcPct val="100000"/>
                        </a:lnSpc>
                      </a:pPr>
                      <a:r>
                        <a:rPr b="0" i="1" lang="en-GB" sz="1400" spc="-1" strike="noStrike">
                          <a:solidFill>
                            <a:srgbClr val="000000"/>
                          </a:solidFill>
                          <a:latin typeface="Arial"/>
                          <a:ea typeface="Arial"/>
                        </a:rPr>
                        <a:t>Retrieval</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t">
                      <a:noAutofit/>
                    </a:bodyPr>
                    <a:p>
                      <a:pPr>
                        <a:lnSpc>
                          <a:spcPct val="100000"/>
                        </a:lnSpc>
                      </a:pPr>
                      <a:r>
                        <a:rPr b="0" i="1" lang="en-GB" sz="1400" spc="-1" strike="noStrike">
                          <a:solidFill>
                            <a:srgbClr val="000000"/>
                          </a:solidFill>
                          <a:latin typeface="Arial"/>
                          <a:ea typeface="Arial"/>
                        </a:rPr>
                        <a:t>Retrieval</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nchor="t">
                      <a:noAutofit/>
                    </a:bodyPr>
                    <a:p>
                      <a:pPr>
                        <a:lnSpc>
                          <a:spcPct val="100000"/>
                        </a:lnSpc>
                      </a:pPr>
                      <a:r>
                        <a:rPr b="0" lang="en-GB" sz="1400" spc="-1" strike="noStrike">
                          <a:solidFill>
                            <a:srgbClr val="000000"/>
                          </a:solidFill>
                          <a:latin typeface="Arial"/>
                          <a:ea typeface="Arial"/>
                        </a:rPr>
                        <a:t>Size(words)</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nSpc>
                          <a:spcPct val="100000"/>
                        </a:lnSpc>
                      </a:pPr>
                      <a:r>
                        <a:rPr b="0" lang="en-GB" sz="1400" spc="-1" strike="noStrike">
                          <a:solidFill>
                            <a:srgbClr val="000000"/>
                          </a:solidFill>
                          <a:latin typeface="Arial"/>
                          <a:ea typeface="Arial"/>
                        </a:rPr>
                        <a:t>3300M</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nSpc>
                          <a:spcPct val="100000"/>
                        </a:lnSpc>
                      </a:pPr>
                      <a:r>
                        <a:rPr b="0" lang="en-GB" sz="1400" spc="-1" strike="noStrike">
                          <a:solidFill>
                            <a:srgbClr val="000000"/>
                          </a:solidFill>
                          <a:latin typeface="Arial"/>
                          <a:ea typeface="Arial"/>
                        </a:rPr>
                        <a:t>3300M</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nSpc>
                          <a:spcPct val="100000"/>
                        </a:lnSpc>
                      </a:pPr>
                      <a:r>
                        <a:rPr b="0" lang="en-GB" sz="1400" spc="-1" strike="noStrike">
                          <a:solidFill>
                            <a:srgbClr val="000000"/>
                          </a:solidFill>
                          <a:latin typeface="Arial"/>
                          <a:ea typeface="Arial"/>
                        </a:rPr>
                        <a:t>100M-500M</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nSpc>
                          <a:spcPct val="100000"/>
                        </a:lnSpc>
                      </a:pPr>
                      <a:r>
                        <a:rPr b="0" lang="en-GB" sz="1400" spc="-1" strike="noStrike">
                          <a:solidFill>
                            <a:srgbClr val="000000"/>
                          </a:solidFill>
                          <a:latin typeface="Arial"/>
                          <a:ea typeface="Arial"/>
                        </a:rPr>
                        <a:t>100M-500M</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nchor="t">
                      <a:noAutofit/>
                    </a:bodyPr>
                    <a:p>
                      <a:pPr>
                        <a:lnSpc>
                          <a:spcPct val="100000"/>
                        </a:lnSpc>
                      </a:pPr>
                      <a:r>
                        <a:rPr b="0" lang="en-GB" sz="1400" spc="-1" strike="noStrike">
                          <a:solidFill>
                            <a:srgbClr val="000000"/>
                          </a:solidFill>
                          <a:latin typeface="Arial"/>
                          <a:ea typeface="Arial"/>
                        </a:rPr>
                        <a:t>#params</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t">
                      <a:noAutofit/>
                    </a:bodyPr>
                    <a:p>
                      <a:pPr>
                        <a:lnSpc>
                          <a:spcPct val="100000"/>
                        </a:lnSpc>
                      </a:pPr>
                      <a:r>
                        <a:rPr b="0" lang="en-GB" sz="1400" spc="-1" strike="noStrike">
                          <a:solidFill>
                            <a:srgbClr val="000000"/>
                          </a:solidFill>
                          <a:latin typeface="Arial"/>
                          <a:ea typeface="Arial"/>
                        </a:rPr>
                        <a:t>110M</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t">
                      <a:noAutofit/>
                    </a:bodyPr>
                    <a:p>
                      <a:pPr>
                        <a:lnSpc>
                          <a:spcPct val="100000"/>
                        </a:lnSpc>
                      </a:pPr>
                      <a:r>
                        <a:rPr b="0" lang="en-GB" sz="1400" spc="-1" strike="noStrike">
                          <a:solidFill>
                            <a:srgbClr val="000000"/>
                          </a:solidFill>
                          <a:latin typeface="Arial"/>
                          <a:ea typeface="Arial"/>
                        </a:rPr>
                        <a:t>66M</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t">
                      <a:noAutofit/>
                    </a:bodyPr>
                    <a:p>
                      <a:pPr>
                        <a:lnSpc>
                          <a:spcPct val="100000"/>
                        </a:lnSpc>
                      </a:pPr>
                      <a:r>
                        <a:rPr b="0" lang="en-GB" sz="1400" spc="-1" strike="noStrike">
                          <a:solidFill>
                            <a:srgbClr val="000000"/>
                          </a:solidFill>
                          <a:latin typeface="Arial"/>
                          <a:ea typeface="Arial"/>
                        </a:rPr>
                        <a:t>67M</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chor="t">
                      <a:noAutofit/>
                    </a:bodyPr>
                    <a:p>
                      <a:pPr>
                        <a:lnSpc>
                          <a:spcPct val="100000"/>
                        </a:lnSpc>
                      </a:pPr>
                      <a:r>
                        <a:rPr b="0" lang="en-GB" sz="1400" spc="-1" strike="noStrike">
                          <a:solidFill>
                            <a:srgbClr val="000000"/>
                          </a:solidFill>
                          <a:latin typeface="Arial"/>
                          <a:ea typeface="Arial"/>
                        </a:rPr>
                        <a:t>110M</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nchor="t">
                      <a:noAutofit/>
                    </a:bodyPr>
                    <a:p>
                      <a:pPr>
                        <a:lnSpc>
                          <a:spcPct val="100000"/>
                        </a:lnSpc>
                      </a:pPr>
                      <a:r>
                        <a:rPr b="0" lang="en-GB" sz="1400" spc="-1" strike="noStrike">
                          <a:solidFill>
                            <a:srgbClr val="000000"/>
                          </a:solidFill>
                          <a:latin typeface="Arial"/>
                          <a:ea typeface="Arial"/>
                        </a:rPr>
                        <a:t>#layers</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nSpc>
                          <a:spcPct val="100000"/>
                        </a:lnSpc>
                      </a:pPr>
                      <a:r>
                        <a:rPr b="0" lang="en-GB" sz="1400" spc="-1" strike="noStrike">
                          <a:solidFill>
                            <a:srgbClr val="000000"/>
                          </a:solidFill>
                          <a:latin typeface="Arial"/>
                          <a:ea typeface="Arial"/>
                        </a:rPr>
                        <a:t>12</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nSpc>
                          <a:spcPct val="100000"/>
                        </a:lnSpc>
                      </a:pPr>
                      <a:r>
                        <a:rPr b="0" lang="en-GB" sz="1400" spc="-1" strike="noStrike">
                          <a:solidFill>
                            <a:srgbClr val="000000"/>
                          </a:solidFill>
                          <a:latin typeface="Arial"/>
                          <a:ea typeface="Arial"/>
                        </a:rPr>
                        <a:t>6</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nSpc>
                          <a:spcPct val="100000"/>
                        </a:lnSpc>
                      </a:pPr>
                      <a:r>
                        <a:rPr b="0" lang="en-GB" sz="1400" spc="-1" strike="noStrike">
                          <a:solidFill>
                            <a:srgbClr val="000000"/>
                          </a:solidFill>
                          <a:latin typeface="Arial"/>
                          <a:ea typeface="Arial"/>
                        </a:rPr>
                        <a:t>6</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chor="t">
                      <a:noAutofit/>
                    </a:bodyPr>
                    <a:p>
                      <a:pPr>
                        <a:lnSpc>
                          <a:spcPct val="100000"/>
                        </a:lnSpc>
                      </a:pPr>
                      <a:r>
                        <a:rPr b="0" lang="en-GB" sz="1400" spc="-1" strike="noStrike">
                          <a:solidFill>
                            <a:srgbClr val="000000"/>
                          </a:solidFill>
                          <a:latin typeface="Arial"/>
                          <a:ea typeface="Arial"/>
                        </a:rPr>
                        <a:t>12</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Pretrained Models</a:t>
            </a:r>
            <a:endParaRPr b="0" lang="en-US" sz="2800" spc="-1" strike="noStrike">
              <a:solidFill>
                <a:srgbClr val="000000"/>
              </a:solidFill>
              <a:latin typeface="Arial"/>
            </a:endParaRPr>
          </a:p>
        </p:txBody>
      </p:sp>
      <p:sp>
        <p:nvSpPr>
          <p:cNvPr id="148" name="PlaceHolder 2"/>
          <p:cNvSpPr>
            <a:spLocks noGrp="1"/>
          </p:cNvSpPr>
          <p:nvPr>
            <p:ph/>
          </p:nvPr>
        </p:nvSpPr>
        <p:spPr>
          <a:xfrm>
            <a:off x="311760" y="106164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GB" sz="1600" spc="-1" strike="noStrike">
                <a:solidFill>
                  <a:srgbClr val="595959"/>
                </a:solidFill>
                <a:latin typeface="Arial"/>
                <a:ea typeface="Arial"/>
              </a:rPr>
              <a:t>Tokenizers: 32K on each retrieval collection</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marL="457200" indent="-343080">
              <a:lnSpc>
                <a:spcPct val="115000"/>
              </a:lnSpc>
              <a:buClr>
                <a:srgbClr val="595959"/>
              </a:buClr>
              <a:buFont typeface="Arial"/>
              <a:buChar char="●"/>
            </a:pPr>
            <a:r>
              <a:rPr b="0" lang="en-GB" sz="1600" spc="-1" strike="noStrike">
                <a:solidFill>
                  <a:srgbClr val="595959"/>
                </a:solidFill>
                <a:latin typeface="Arial"/>
                <a:ea typeface="Arial"/>
              </a:rPr>
              <a:t>Cost: 8 A100 for 6 to 24 hours</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a:p>
            <a:pPr marL="457200" indent="-343080">
              <a:lnSpc>
                <a:spcPct val="115000"/>
              </a:lnSpc>
              <a:buClr>
                <a:srgbClr val="595959"/>
              </a:buClr>
              <a:buFont typeface="Arial"/>
              <a:buChar char="●"/>
            </a:pPr>
            <a:r>
              <a:rPr b="0" lang="en-GB" sz="1600" spc="-1" strike="noStrike">
                <a:solidFill>
                  <a:srgbClr val="595959"/>
                </a:solidFill>
                <a:latin typeface="Arial"/>
                <a:ea typeface="Arial"/>
              </a:rPr>
              <a:t>MLM+Flops unsupervised learning [1] </a:t>
            </a:r>
            <a:endParaRPr b="0" lang="en-US" sz="16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600" spc="-1" strike="noStrike">
                <a:solidFill>
                  <a:srgbClr val="595959"/>
                </a:solidFill>
                <a:latin typeface="Arial"/>
                <a:ea typeface="Arial"/>
              </a:rPr>
              <a:t>Was used as middle training, but we test it as pretraining</a:t>
            </a:r>
            <a:endParaRPr b="0" lang="en-US" sz="1600" spc="-1" strike="noStrike">
              <a:solidFill>
                <a:srgbClr val="000000"/>
              </a:solidFill>
              <a:latin typeface="Arial"/>
            </a:endParaRPr>
          </a:p>
          <a:p>
            <a:pPr>
              <a:lnSpc>
                <a:spcPct val="115000"/>
              </a:lnSpc>
            </a:pPr>
            <a:endParaRPr b="0" lang="en-US" sz="1600" spc="-1" strike="noStrike">
              <a:solidFill>
                <a:srgbClr val="000000"/>
              </a:solidFill>
              <a:latin typeface="Arial"/>
            </a:endParaRPr>
          </a:p>
        </p:txBody>
      </p:sp>
      <p:sp>
        <p:nvSpPr>
          <p:cNvPr id="149"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C6272945-866F-4A18-811C-B459247A5340}" type="slidenum">
              <a:rPr b="0" lang="fr-FR" sz="1000" spc="-1" strike="noStrike">
                <a:solidFill>
                  <a:srgbClr val="595959"/>
                </a:solidFill>
                <a:latin typeface="Arial"/>
                <a:ea typeface="Arial"/>
              </a:rPr>
              <a:t>5</a:t>
            </a:fld>
            <a:endParaRPr b="0" lang="en-US" sz="1000" spc="-1" strike="noStrike">
              <a:latin typeface="Times New Roman"/>
            </a:endParaRPr>
          </a:p>
        </p:txBody>
      </p:sp>
      <p:sp>
        <p:nvSpPr>
          <p:cNvPr id="150" name="TextBox 4"/>
          <p:cNvSpPr/>
          <p:nvPr/>
        </p:nvSpPr>
        <p:spPr>
          <a:xfrm>
            <a:off x="122760" y="4749120"/>
            <a:ext cx="7618680" cy="303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FR" sz="1400" spc="-1" strike="noStrike">
                <a:solidFill>
                  <a:srgbClr val="000000"/>
                </a:solidFill>
                <a:latin typeface="Arial"/>
                <a:ea typeface="Arial"/>
              </a:rPr>
              <a:t>[1] </a:t>
            </a:r>
            <a:r>
              <a:rPr b="0" lang="en-GB" sz="1400" spc="-1" strike="noStrike">
                <a:solidFill>
                  <a:srgbClr val="000000"/>
                </a:solidFill>
                <a:latin typeface="Arial"/>
                <a:ea typeface="Arial"/>
              </a:rPr>
              <a:t>Lassance and Clinchant. "An efficiency study for SPLADE models." @ SIGIR 2022</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628560" y="939960"/>
            <a:ext cx="7886520" cy="3263040"/>
          </a:xfrm>
          <a:prstGeom prst="rect">
            <a:avLst/>
          </a:prstGeom>
          <a:noFill/>
          <a:ln w="0">
            <a:noFill/>
          </a:ln>
        </p:spPr>
        <p:txBody>
          <a:bodyPr tIns="91440" bIns="91440" anchor="t">
            <a:normAutofit/>
          </a:bodyPr>
          <a:p>
            <a:pPr marL="343080" indent="-343080">
              <a:lnSpc>
                <a:spcPct val="115000"/>
              </a:lnSpc>
              <a:buClr>
                <a:srgbClr val="595959"/>
              </a:buClr>
              <a:buFont typeface="Arial"/>
              <a:buChar char="•"/>
            </a:pPr>
            <a:r>
              <a:rPr b="0" lang="en-FR" sz="2100" spc="-1" strike="noStrike">
                <a:solidFill>
                  <a:srgbClr val="595959"/>
                </a:solidFill>
                <a:latin typeface="Arial"/>
                <a:ea typeface="Arial"/>
              </a:rPr>
              <a:t>Previous work (SPLADE-x) identified problems:</a:t>
            </a:r>
            <a:endParaRPr b="0" lang="en-US" sz="2100" spc="-1" strike="noStrike">
              <a:solidFill>
                <a:srgbClr val="000000"/>
              </a:solidFill>
              <a:latin typeface="Arial"/>
            </a:endParaRPr>
          </a:p>
          <a:p>
            <a:pPr lvl="1" marL="857160" indent="-343080">
              <a:lnSpc>
                <a:spcPct val="115000"/>
              </a:lnSpc>
              <a:spcBef>
                <a:spcPts val="1599"/>
              </a:spcBef>
              <a:buClr>
                <a:srgbClr val="595959"/>
              </a:buClr>
              <a:buFont typeface="Arial"/>
              <a:buChar char="○"/>
            </a:pPr>
            <a:r>
              <a:rPr b="0" lang="en-FR" sz="2100" spc="-1" strike="noStrike">
                <a:solidFill>
                  <a:srgbClr val="595959"/>
                </a:solidFill>
                <a:latin typeface="Arial"/>
                <a:ea typeface="Arial"/>
              </a:rPr>
              <a:t>Vocabulary size, initialization</a:t>
            </a:r>
            <a:endParaRPr b="0" lang="en-US" sz="2100" spc="-1" strike="noStrike">
              <a:solidFill>
                <a:srgbClr val="000000"/>
              </a:solidFill>
              <a:latin typeface="Arial"/>
            </a:endParaRPr>
          </a:p>
          <a:p>
            <a:pPr>
              <a:lnSpc>
                <a:spcPct val="115000"/>
              </a:lnSpc>
            </a:pPr>
            <a:endParaRPr b="0" lang="en-US" sz="2100" spc="-1" strike="noStrike">
              <a:solidFill>
                <a:srgbClr val="000000"/>
              </a:solidFill>
              <a:latin typeface="Arial"/>
            </a:endParaRPr>
          </a:p>
        </p:txBody>
      </p:sp>
      <p:sp>
        <p:nvSpPr>
          <p:cNvPr id="152" name="PlaceHolder 2"/>
          <p:cNvSpPr>
            <a:spLocks noGrp="1"/>
          </p:cNvSpPr>
          <p:nvPr>
            <p:ph type="title"/>
          </p:nvPr>
        </p:nvSpPr>
        <p:spPr>
          <a:xfrm>
            <a:off x="628560" y="273960"/>
            <a:ext cx="7886520" cy="411480"/>
          </a:xfrm>
          <a:prstGeom prst="rect">
            <a:avLst/>
          </a:prstGeom>
          <a:noFill/>
          <a:ln w="0">
            <a:noFill/>
          </a:ln>
        </p:spPr>
        <p:txBody>
          <a:bodyPr tIns="91440" bIns="91440" anchor="t">
            <a:normAutofit fontScale="53000"/>
          </a:bodyPr>
          <a:p>
            <a:pPr>
              <a:lnSpc>
                <a:spcPct val="100000"/>
              </a:lnSpc>
            </a:pPr>
            <a:r>
              <a:rPr b="0" lang="en-GB" sz="2800" spc="-1" strike="noStrike">
                <a:solidFill>
                  <a:srgbClr val="000000"/>
                </a:solidFill>
                <a:latin typeface="Arial"/>
                <a:ea typeface="Arial"/>
              </a:rPr>
              <a:t>Why MLM+FLOPS?</a:t>
            </a:r>
            <a:endParaRPr b="0" lang="en-US" sz="2800" spc="-1" strike="noStrike">
              <a:solidFill>
                <a:srgbClr val="000000"/>
              </a:solidFill>
              <a:latin typeface="Arial"/>
            </a:endParaRPr>
          </a:p>
        </p:txBody>
      </p:sp>
      <p:sp>
        <p:nvSpPr>
          <p:cNvPr id="153" name="Google Shape;118;p21"/>
          <p:cNvSpPr/>
          <p:nvPr/>
        </p:nvSpPr>
        <p:spPr>
          <a:xfrm>
            <a:off x="7234920" y="3283200"/>
            <a:ext cx="885600" cy="921240"/>
          </a:xfrm>
          <a:prstGeom prst="rect">
            <a:avLst/>
          </a:prstGeom>
          <a:solidFill>
            <a:schemeClr val="lt1"/>
          </a:solidFill>
          <a:ln w="0">
            <a:noFill/>
          </a:ln>
        </p:spPr>
        <p:style>
          <a:lnRef idx="0"/>
          <a:fillRef idx="0"/>
          <a:effectRef idx="0"/>
          <a:fontRef idx="minor"/>
        </p:style>
      </p:sp>
      <p:sp>
        <p:nvSpPr>
          <p:cNvPr id="154" name="PlaceHolder 3"/>
          <p:cNvSpPr>
            <a:spLocks noGrp="1"/>
          </p:cNvSpPr>
          <p:nvPr>
            <p:ph type="sldNum"/>
          </p:nvPr>
        </p:nvSpPr>
        <p:spPr>
          <a:xfrm>
            <a:off x="6458040" y="4869720"/>
            <a:ext cx="2057040" cy="273600"/>
          </a:xfrm>
          <a:prstGeom prst="rect">
            <a:avLst/>
          </a:prstGeom>
          <a:noFill/>
          <a:ln w="0">
            <a:noFill/>
          </a:ln>
        </p:spPr>
        <p:txBody>
          <a:bodyPr tIns="91440" bIns="91440" anchor="ctr">
            <a:noAutofit/>
          </a:bodyPr>
          <a:p>
            <a:pPr algn="r">
              <a:lnSpc>
                <a:spcPct val="100000"/>
              </a:lnSpc>
            </a:pPr>
            <a:fld id="{138DCBAD-3EFA-47DA-9CA9-52D1DE00AE06}" type="slidenum">
              <a:rPr b="0" lang="en-US" sz="600" spc="-1" strike="noStrike">
                <a:solidFill>
                  <a:srgbClr val="595959"/>
                </a:solidFill>
                <a:latin typeface="Arial"/>
                <a:ea typeface="Arial"/>
              </a:rPr>
              <a:t>7</a:t>
            </a:fld>
            <a:endParaRPr b="0" lang="en-US" sz="600" spc="-1" strike="noStrike">
              <a:latin typeface="Times New Roman"/>
            </a:endParaRPr>
          </a:p>
        </p:txBody>
      </p:sp>
      <p:pic>
        <p:nvPicPr>
          <p:cNvPr id="155" name="Picture 2" descr=""/>
          <p:cNvPicPr/>
          <p:nvPr/>
        </p:nvPicPr>
        <p:blipFill>
          <a:blip r:embed="rId1"/>
          <a:stretch/>
        </p:blipFill>
        <p:spPr>
          <a:xfrm>
            <a:off x="2216160" y="1960560"/>
            <a:ext cx="4711320" cy="2485440"/>
          </a:xfrm>
          <a:prstGeom prst="rect">
            <a:avLst/>
          </a:prstGeom>
          <a:ln w="0">
            <a:noFill/>
          </a:ln>
        </p:spPr>
      </p:pic>
      <p:sp>
        <p:nvSpPr>
          <p:cNvPr id="156" name="TextBox 5"/>
          <p:cNvSpPr/>
          <p:nvPr/>
        </p:nvSpPr>
        <p:spPr>
          <a:xfrm>
            <a:off x="140040" y="4548960"/>
            <a:ext cx="8863560" cy="615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350" spc="-1" strike="noStrike">
                <a:solidFill>
                  <a:srgbClr val="595959"/>
                </a:solidFill>
                <a:latin typeface="Arial"/>
                <a:ea typeface="Arial"/>
              </a:rPr>
              <a:t>Image from:  Nair et al 2022, </a:t>
            </a:r>
            <a:r>
              <a:rPr b="0" i="1" lang="en-GB" sz="1350" spc="-1" strike="noStrike">
                <a:solidFill>
                  <a:srgbClr val="595959"/>
                </a:solidFill>
                <a:latin typeface="Arial"/>
                <a:ea typeface="Arial"/>
              </a:rPr>
              <a:t>SPLADE-x Learning a Sparse Representation Model for Neural CLIR</a:t>
            </a:r>
            <a:r>
              <a:rPr b="0" lang="en-GB" sz="1350" spc="-1" strike="noStrike">
                <a:solidFill>
                  <a:srgbClr val="595959"/>
                </a:solidFill>
                <a:latin typeface="Arial"/>
                <a:ea typeface="Arial"/>
              </a:rPr>
              <a:t> @ DESIRES22</a:t>
            </a:r>
            <a:endParaRPr b="0" lang="en-US" sz="1350" spc="-1" strike="noStrike">
              <a:latin typeface="Arial"/>
            </a:endParaRPr>
          </a:p>
          <a:p>
            <a:pPr>
              <a:lnSpc>
                <a:spcPct val="100000"/>
              </a:lnSpc>
            </a:pPr>
            <a:br/>
            <a:endParaRPr b="0" lang="en-US" sz="13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tabLst>
                <a:tab algn="l" pos="0"/>
              </a:tabLst>
            </a:pPr>
            <a:r>
              <a:rPr b="0" lang="fr-FR" sz="2800" spc="-1" strike="noStrike">
                <a:solidFill>
                  <a:srgbClr val="000000"/>
                </a:solidFill>
                <a:latin typeface="Arial"/>
                <a:ea typeface="Arial"/>
              </a:rPr>
              <a:t>MLM </a:t>
            </a:r>
            <a:r>
              <a:rPr b="1" lang="fr-FR" sz="2800" spc="-1" strike="noStrike">
                <a:solidFill>
                  <a:srgbClr val="ffab40"/>
                </a:solidFill>
                <a:latin typeface="Arial"/>
                <a:ea typeface="Arial"/>
              </a:rPr>
              <a:t>+ FLOPS</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58" name="PlaceHolder 2"/>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013AB7F7-F4A8-49FF-AEE1-2507A2F4DEC1}" type="slidenum">
              <a:rPr b="0" lang="fr-FR" sz="1000" spc="-1" strike="noStrike">
                <a:solidFill>
                  <a:srgbClr val="595959"/>
                </a:solidFill>
                <a:latin typeface="Arial"/>
                <a:ea typeface="Arial"/>
              </a:rPr>
              <a:t>7</a:t>
            </a:fld>
            <a:endParaRPr b="0" lang="en-US" sz="1000" spc="-1" strike="noStrike">
              <a:latin typeface="Times New Roman"/>
            </a:endParaRPr>
          </a:p>
        </p:txBody>
      </p:sp>
      <p:sp>
        <p:nvSpPr>
          <p:cNvPr id="159" name="Google Shape;372;p47"/>
          <p:cNvSpPr/>
          <p:nvPr/>
        </p:nvSpPr>
        <p:spPr>
          <a:xfrm>
            <a:off x="3329640" y="3727080"/>
            <a:ext cx="2421720" cy="609480"/>
          </a:xfrm>
          <a:prstGeom prst="rect">
            <a:avLst/>
          </a:prstGeom>
          <a:solidFill>
            <a:schemeClr val="dk2"/>
          </a:solidFill>
          <a:ln w="28575">
            <a:solidFill>
              <a:srgbClr val="000000"/>
            </a:solidFill>
            <a:round/>
          </a:ln>
        </p:spPr>
        <p:style>
          <a:lnRef idx="0"/>
          <a:fillRef idx="0"/>
          <a:effectRef idx="0"/>
          <a:fontRef idx="minor"/>
        </p:style>
        <p:txBody>
          <a:bodyPr tIns="91440" bIns="91440" anchor="t">
            <a:spAutoFit/>
          </a:bodyPr>
          <a:p>
            <a:pPr>
              <a:lnSpc>
                <a:spcPct val="100000"/>
              </a:lnSpc>
              <a:tabLst>
                <a:tab algn="l" pos="0"/>
              </a:tabLst>
            </a:pPr>
            <a:r>
              <a:rPr b="0" lang="fr-FR" sz="1400" spc="-1" strike="noStrike">
                <a:solidFill>
                  <a:srgbClr val="ffffff"/>
                </a:solidFill>
                <a:latin typeface="Arial"/>
                <a:ea typeface="Arial"/>
              </a:rPr>
              <a:t>Bounds values</a:t>
            </a:r>
            <a:endParaRPr b="0" lang="en-US" sz="1400" spc="-1" strike="noStrike">
              <a:latin typeface="Arial"/>
            </a:endParaRPr>
          </a:p>
          <a:p>
            <a:pPr>
              <a:lnSpc>
                <a:spcPct val="100000"/>
              </a:lnSpc>
              <a:tabLst>
                <a:tab algn="l" pos="0"/>
              </a:tabLst>
            </a:pPr>
            <a:r>
              <a:rPr b="0" lang="fr-FR" sz="1400" spc="-1" strike="noStrike">
                <a:solidFill>
                  <a:srgbClr val="ffffff"/>
                </a:solidFill>
                <a:latin typeface="Arial"/>
                <a:ea typeface="Arial"/>
              </a:rPr>
              <a:t>Introduces sparsity</a:t>
            </a:r>
            <a:endParaRPr b="0" lang="en-US" sz="1400" spc="-1" strike="noStrike">
              <a:latin typeface="Arial"/>
            </a:endParaRPr>
          </a:p>
        </p:txBody>
      </p:sp>
      <p:sp>
        <p:nvSpPr>
          <p:cNvPr id="160" name="Google Shape;373;p47"/>
          <p:cNvSpPr/>
          <p:nvPr/>
        </p:nvSpPr>
        <p:spPr>
          <a:xfrm>
            <a:off x="2727360" y="1862280"/>
            <a:ext cx="2835000" cy="609480"/>
          </a:xfrm>
          <a:prstGeom prst="rect">
            <a:avLst/>
          </a:prstGeom>
          <a:solidFill>
            <a:schemeClr val="dk2"/>
          </a:solidFill>
          <a:ln w="28575">
            <a:solidFill>
              <a:srgbClr val="000000"/>
            </a:solidFill>
            <a:round/>
          </a:ln>
        </p:spPr>
        <p:style>
          <a:lnRef idx="0"/>
          <a:fillRef idx="0"/>
          <a:effectRef idx="0"/>
          <a:fontRef idx="minor"/>
        </p:style>
        <p:txBody>
          <a:bodyPr tIns="91440" bIns="91440" anchor="t">
            <a:spAutoFit/>
          </a:bodyPr>
          <a:p>
            <a:pPr>
              <a:lnSpc>
                <a:spcPct val="100000"/>
              </a:lnSpc>
              <a:tabLst>
                <a:tab algn="l" pos="0"/>
              </a:tabLst>
            </a:pPr>
            <a:r>
              <a:rPr b="0" lang="fr-FR" sz="1400" spc="-1" strike="noStrike">
                <a:solidFill>
                  <a:srgbClr val="ffffff"/>
                </a:solidFill>
                <a:latin typeface="Arial"/>
                <a:ea typeface="Arial"/>
              </a:rPr>
              <a:t>Document expansion</a:t>
            </a:r>
            <a:endParaRPr b="0" lang="en-US" sz="1400" spc="-1" strike="noStrike">
              <a:latin typeface="Arial"/>
            </a:endParaRPr>
          </a:p>
          <a:p>
            <a:pPr>
              <a:lnSpc>
                <a:spcPct val="100000"/>
              </a:lnSpc>
              <a:tabLst>
                <a:tab algn="l" pos="0"/>
              </a:tabLst>
            </a:pPr>
            <a:r>
              <a:rPr b="0" lang="en-GB" sz="1400" spc="-1" strike="noStrike">
                <a:solidFill>
                  <a:srgbClr val="ffffff"/>
                </a:solidFill>
                <a:latin typeface="Arial"/>
                <a:ea typeface="Arial"/>
              </a:rPr>
              <a:t>B</a:t>
            </a:r>
            <a:r>
              <a:rPr b="0" lang="fr-FR" sz="1400" spc="-1" strike="noStrike">
                <a:solidFill>
                  <a:srgbClr val="ffffff"/>
                </a:solidFill>
                <a:latin typeface="Arial"/>
                <a:ea typeface="Arial"/>
              </a:rPr>
              <a:t>ut sparse and with SPLADE act</a:t>
            </a:r>
            <a:endParaRPr b="0" lang="en-US" sz="1400" spc="-1" strike="noStrike">
              <a:latin typeface="Arial"/>
            </a:endParaRPr>
          </a:p>
        </p:txBody>
      </p:sp>
      <p:sp>
        <p:nvSpPr>
          <p:cNvPr id="161" name="Google Shape;374;p47"/>
          <p:cNvSpPr/>
          <p:nvPr/>
        </p:nvSpPr>
        <p:spPr>
          <a:xfrm>
            <a:off x="3226320" y="1421640"/>
            <a:ext cx="4058280" cy="399960"/>
          </a:xfrm>
          <a:prstGeom prst="rect">
            <a:avLst/>
          </a:prstGeom>
          <a:noFill/>
          <a:ln w="0">
            <a:noFill/>
          </a:ln>
        </p:spPr>
        <p:style>
          <a:lnRef idx="0"/>
          <a:fillRef idx="0"/>
          <a:effectRef idx="0"/>
          <a:fontRef idx="minor"/>
        </p:style>
      </p:sp>
      <p:pic>
        <p:nvPicPr>
          <p:cNvPr id="162" name="Google Shape;376;p47" descr=""/>
          <p:cNvPicPr/>
          <p:nvPr/>
        </p:nvPicPr>
        <p:blipFill>
          <a:blip r:embed="rId1"/>
          <a:stretch/>
        </p:blipFill>
        <p:spPr>
          <a:xfrm>
            <a:off x="426960" y="3189600"/>
            <a:ext cx="5805360" cy="367920"/>
          </a:xfrm>
          <a:prstGeom prst="rect">
            <a:avLst/>
          </a:prstGeom>
          <a:ln w="0">
            <a:noFill/>
          </a:ln>
        </p:spPr>
      </p:pic>
      <p:pic>
        <p:nvPicPr>
          <p:cNvPr id="163" name="Google Shape;377;p47" descr=""/>
          <p:cNvPicPr/>
          <p:nvPr/>
        </p:nvPicPr>
        <p:blipFill>
          <a:blip r:embed="rId2"/>
          <a:stretch/>
        </p:blipFill>
        <p:spPr>
          <a:xfrm>
            <a:off x="426960" y="1388520"/>
            <a:ext cx="8572680" cy="330480"/>
          </a:xfrm>
          <a:prstGeom prst="rect">
            <a:avLst/>
          </a:prstGeom>
          <a:ln w="0">
            <a:noFill/>
          </a:ln>
        </p:spPr>
      </p:pic>
      <p:sp>
        <p:nvSpPr>
          <p:cNvPr id="164" name="Google Shape;373;p47"/>
          <p:cNvSpPr/>
          <p:nvPr/>
        </p:nvSpPr>
        <p:spPr>
          <a:xfrm>
            <a:off x="540360" y="1859760"/>
            <a:ext cx="1760400" cy="609480"/>
          </a:xfrm>
          <a:prstGeom prst="rect">
            <a:avLst/>
          </a:prstGeom>
          <a:solidFill>
            <a:schemeClr val="dk2"/>
          </a:solidFill>
          <a:ln w="28575">
            <a:solidFill>
              <a:srgbClr val="000000"/>
            </a:solidFill>
            <a:round/>
          </a:ln>
        </p:spPr>
        <p:style>
          <a:lnRef idx="0"/>
          <a:fillRef idx="0"/>
          <a:effectRef idx="0"/>
          <a:fontRef idx="minor"/>
        </p:style>
        <p:txBody>
          <a:bodyPr tIns="91440" bIns="91440" anchor="t">
            <a:spAutoFit/>
          </a:bodyPr>
          <a:p>
            <a:pPr>
              <a:lnSpc>
                <a:spcPct val="100000"/>
              </a:lnSpc>
              <a:tabLst>
                <a:tab algn="l" pos="0"/>
              </a:tabLst>
            </a:pPr>
            <a:r>
              <a:rPr b="0" lang="fr-FR" sz="1400" spc="-1" strike="noStrike">
                <a:solidFill>
                  <a:srgbClr val="ffffff"/>
                </a:solidFill>
                <a:latin typeface="Arial"/>
                <a:ea typeface="Arial"/>
              </a:rPr>
              <a:t>Default MLM</a:t>
            </a:r>
            <a:endParaRPr b="0" lang="en-US" sz="1400" spc="-1" strike="noStrike">
              <a:latin typeface="Arial"/>
            </a:endParaRPr>
          </a:p>
          <a:p>
            <a:pPr>
              <a:lnSpc>
                <a:spcPct val="100000"/>
              </a:lnSpc>
              <a:tabLst>
                <a:tab algn="l" pos="0"/>
              </a:tabLst>
            </a:pPr>
            <a:r>
              <a:rPr b="0" lang="fr-FR" sz="1400" spc="-1" strike="noStrike">
                <a:solidFill>
                  <a:srgbClr val="ffffff"/>
                </a:solidFill>
                <a:latin typeface="Arial"/>
                <a:ea typeface="Arial"/>
              </a:rPr>
              <a:t>Avoid collapse</a:t>
            </a:r>
            <a:endParaRPr b="0" lang="en-US" sz="1400" spc="-1" strike="noStrike">
              <a:latin typeface="Arial"/>
            </a:endParaRPr>
          </a:p>
        </p:txBody>
      </p:sp>
      <p:sp>
        <p:nvSpPr>
          <p:cNvPr id="165" name="Google Shape;373;p47"/>
          <p:cNvSpPr/>
          <p:nvPr/>
        </p:nvSpPr>
        <p:spPr>
          <a:xfrm>
            <a:off x="6232680" y="1855440"/>
            <a:ext cx="2599200" cy="609480"/>
          </a:xfrm>
          <a:prstGeom prst="rect">
            <a:avLst/>
          </a:prstGeom>
          <a:solidFill>
            <a:schemeClr val="dk2"/>
          </a:solidFill>
          <a:ln w="28575">
            <a:solidFill>
              <a:srgbClr val="000000"/>
            </a:solidFill>
            <a:round/>
          </a:ln>
        </p:spPr>
        <p:style>
          <a:lnRef idx="0"/>
          <a:fillRef idx="0"/>
          <a:effectRef idx="0"/>
          <a:fontRef idx="minor"/>
        </p:style>
        <p:txBody>
          <a:bodyPr tIns="91440" bIns="91440" anchor="t">
            <a:spAutoFit/>
          </a:bodyPr>
          <a:p>
            <a:pPr>
              <a:lnSpc>
                <a:spcPct val="100000"/>
              </a:lnSpc>
              <a:tabLst>
                <a:tab algn="l" pos="0"/>
              </a:tabLst>
            </a:pPr>
            <a:r>
              <a:rPr b="0" lang="fr-FR" sz="1400" spc="-1" strike="noStrike">
                <a:solidFill>
                  <a:srgbClr val="ffffff"/>
                </a:solidFill>
                <a:latin typeface="Arial"/>
                <a:ea typeface="Arial"/>
              </a:rPr>
              <a:t>Enforce sparsity</a:t>
            </a:r>
            <a:endParaRPr b="0" lang="en-US" sz="1400" spc="-1" strike="noStrike">
              <a:latin typeface="Arial"/>
            </a:endParaRPr>
          </a:p>
          <a:p>
            <a:pPr>
              <a:lnSpc>
                <a:spcPct val="100000"/>
              </a:lnSpc>
              <a:tabLst>
                <a:tab algn="l" pos="0"/>
              </a:tabLst>
            </a:pPr>
            <a:r>
              <a:rPr b="0" lang="fr-FR" sz="1400" spc="-1" strike="noStrike">
                <a:solidFill>
                  <a:srgbClr val="ffffff"/>
                </a:solidFill>
                <a:latin typeface="Arial"/>
                <a:ea typeface="Arial"/>
              </a:rPr>
              <a:t>Balance vocabulary</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59"/>
                                        </p:tgtEl>
                                        <p:attrNameLst>
                                          <p:attrName>style.visibility</p:attrName>
                                        </p:attrNameLst>
                                      </p:cBhvr>
                                      <p:to>
                                        <p:strVal val="visible"/>
                                      </p:to>
                                    </p:set>
                                    <p:animEffect filter="fade" transition="in">
                                      <p:cBhvr additive="repl">
                                        <p:cTn id="7" dur="10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60"/>
                                        </p:tgtEl>
                                        <p:attrNameLst>
                                          <p:attrName>style.visibility</p:attrName>
                                        </p:attrNameLst>
                                      </p:cBhvr>
                                      <p:to>
                                        <p:strVal val="visible"/>
                                      </p:to>
                                    </p:set>
                                    <p:animEffect filter="fade" transition="in">
                                      <p:cBhvr additive="repl">
                                        <p:cTn id="12" dur="10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64"/>
                                        </p:tgtEl>
                                        <p:attrNameLst>
                                          <p:attrName>style.visibility</p:attrName>
                                        </p:attrNameLst>
                                      </p:cBhvr>
                                      <p:to>
                                        <p:strVal val="visible"/>
                                      </p:to>
                                    </p:set>
                                    <p:animEffect filter="fade" transition="in">
                                      <p:cBhvr additive="repl">
                                        <p:cTn id="17" dur="1000"/>
                                        <p:tgtEl>
                                          <p:spTgt spid="164"/>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dur="1" fill="hold">
                                          <p:stCondLst>
                                            <p:cond delay="0"/>
                                          </p:stCondLst>
                                        </p:cTn>
                                        <p:tgtEl>
                                          <p:spTgt spid="165"/>
                                        </p:tgtEl>
                                        <p:attrNameLst>
                                          <p:attrName>style.visibility</p:attrName>
                                        </p:attrNameLst>
                                      </p:cBhvr>
                                      <p:to>
                                        <p:strVal val="visible"/>
                                      </p:to>
                                    </p:set>
                                    <p:animEffect filter="fade" transition="in">
                                      <p:cBhvr additive="repl">
                                        <p:cTn id="22"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pPr>
            <a:r>
              <a:rPr b="0" lang="en-GB" sz="2800" spc="-1" strike="noStrike">
                <a:solidFill>
                  <a:srgbClr val="000000"/>
                </a:solidFill>
                <a:latin typeface="Arial"/>
                <a:ea typeface="Arial"/>
              </a:rPr>
              <a:t>Experimental Setup</a:t>
            </a:r>
            <a:endParaRPr b="0" lang="en-US" sz="2800" spc="-1" strike="noStrike">
              <a:solidFill>
                <a:srgbClr val="000000"/>
              </a:solidFill>
              <a:latin typeface="Arial"/>
            </a:endParaRPr>
          </a:p>
        </p:txBody>
      </p:sp>
      <p:sp>
        <p:nvSpPr>
          <p:cNvPr id="16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GB" sz="1800" spc="-1" strike="noStrike">
                <a:solidFill>
                  <a:srgbClr val="595959"/>
                </a:solidFill>
                <a:latin typeface="Arial"/>
                <a:ea typeface="Arial"/>
              </a:rPr>
              <a:t>General data: MSMARCO</a:t>
            </a:r>
            <a:endParaRPr b="0" lang="en-US" sz="18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First stage retrieval: Dense and SPLADE</a:t>
            </a:r>
            <a:endParaRPr b="0" lang="en-US" sz="14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Reranking: Cross-encoding</a:t>
            </a:r>
            <a:endParaRPr b="0" lang="en-US" sz="1400" spc="-1" strike="noStrike">
              <a:solidFill>
                <a:srgbClr val="000000"/>
              </a:solidFill>
              <a:latin typeface="Arial"/>
            </a:endParaRPr>
          </a:p>
          <a:p>
            <a:pPr lvl="1" marL="914400" indent="-317520">
              <a:lnSpc>
                <a:spcPct val="115000"/>
              </a:lnSpc>
              <a:spcBef>
                <a:spcPts val="1599"/>
              </a:spcBef>
              <a:buClr>
                <a:srgbClr val="595959"/>
              </a:buClr>
              <a:buFont typeface="Arial"/>
              <a:buChar char="○"/>
            </a:pPr>
            <a:r>
              <a:rPr b="0" lang="en-GB" sz="1400" spc="-1" strike="noStrike">
                <a:solidFill>
                  <a:srgbClr val="595959"/>
                </a:solidFill>
                <a:latin typeface="Arial"/>
                <a:ea typeface="Arial"/>
              </a:rPr>
              <a:t>Zero-Shot: OOD on BEIR</a:t>
            </a:r>
            <a:endParaRPr b="0" lang="en-US" sz="1400" spc="-1" strike="noStrike">
              <a:solidFill>
                <a:srgbClr val="000000"/>
              </a:solidFill>
              <a:latin typeface="Arial"/>
            </a:endParaRPr>
          </a:p>
          <a:p>
            <a:pPr marL="596880">
              <a:lnSpc>
                <a:spcPct val="115000"/>
              </a:lnSpc>
              <a:spcBef>
                <a:spcPts val="1599"/>
              </a:spcBef>
              <a:tabLst>
                <a:tab algn="l" pos="0"/>
              </a:tabLst>
            </a:pPr>
            <a:endParaRPr b="0" lang="en-US" sz="14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GB" sz="1800" spc="-1" strike="noStrike">
                <a:solidFill>
                  <a:srgbClr val="595959"/>
                </a:solidFill>
                <a:latin typeface="Arial"/>
                <a:ea typeface="Arial"/>
              </a:rPr>
              <a:t>Domain specific data: TripClick</a:t>
            </a:r>
            <a:endParaRPr b="0" lang="en-US" sz="1800" spc="-1" strike="noStrike">
              <a:solidFill>
                <a:srgbClr val="000000"/>
              </a:solidFill>
              <a:latin typeface="Arial"/>
            </a:endParaRPr>
          </a:p>
          <a:p>
            <a:pPr marL="114480">
              <a:lnSpc>
                <a:spcPct val="115000"/>
              </a:lnSpc>
              <a:tabLst>
                <a:tab algn="l" pos="0"/>
              </a:tabLst>
            </a:pPr>
            <a:r>
              <a:rPr b="0" lang="en-GB" sz="1800" spc="-1" strike="noStrike">
                <a:solidFill>
                  <a:srgbClr val="595959"/>
                </a:solidFill>
                <a:latin typeface="Arial"/>
                <a:ea typeface="Arial"/>
              </a:rPr>
              <a:t> </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GB" sz="1800" spc="-1" strike="noStrike">
                <a:solidFill>
                  <a:srgbClr val="595959"/>
                </a:solidFill>
                <a:latin typeface="Arial"/>
                <a:ea typeface="Arial"/>
              </a:rPr>
              <a:t>Non English data: Mr. Tydi</a:t>
            </a:r>
            <a:endParaRPr b="0" lang="en-US" sz="1800" spc="-1" strike="noStrike">
              <a:solidFill>
                <a:srgbClr val="000000"/>
              </a:solidFill>
              <a:latin typeface="Arial"/>
            </a:endParaRPr>
          </a:p>
          <a:p>
            <a:pPr>
              <a:lnSpc>
                <a:spcPct val="115000"/>
              </a:lnSpc>
              <a:tabLst>
                <a:tab algn="l" pos="0"/>
              </a:tabLst>
            </a:pP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GB" sz="1800" spc="-1" strike="noStrike">
                <a:solidFill>
                  <a:srgbClr val="595959"/>
                </a:solidFill>
                <a:latin typeface="Arial"/>
                <a:ea typeface="Arial"/>
              </a:rPr>
              <a:t>Changing the architecture: DeBerta (negative result, did not work)</a:t>
            </a:r>
            <a:endParaRPr b="0" lang="en-US" sz="1800" spc="-1" strike="noStrike">
              <a:solidFill>
                <a:srgbClr val="000000"/>
              </a:solidFill>
              <a:latin typeface="Arial"/>
            </a:endParaRPr>
          </a:p>
          <a:p>
            <a:pPr>
              <a:lnSpc>
                <a:spcPct val="115000"/>
              </a:lnSpc>
              <a:tabLst>
                <a:tab algn="l" pos="0"/>
              </a:tabLst>
            </a:pPr>
            <a:endParaRPr b="0" lang="en-US" sz="1800" spc="-1" strike="noStrike">
              <a:solidFill>
                <a:srgbClr val="000000"/>
              </a:solidFill>
              <a:latin typeface="Arial"/>
            </a:endParaRPr>
          </a:p>
        </p:txBody>
      </p:sp>
      <p:sp>
        <p:nvSpPr>
          <p:cNvPr id="168" name="PlaceHolder 3"/>
          <p:cNvSpPr>
            <a:spLocks noGrp="1"/>
          </p:cNvSpPr>
          <p:nvPr>
            <p:ph type="sldNum"/>
          </p:nvPr>
        </p:nvSpPr>
        <p:spPr>
          <a:xfrm>
            <a:off x="8472600" y="4663080"/>
            <a:ext cx="548280" cy="393120"/>
          </a:xfrm>
          <a:prstGeom prst="rect">
            <a:avLst/>
          </a:prstGeom>
          <a:noFill/>
          <a:ln w="0">
            <a:noFill/>
          </a:ln>
        </p:spPr>
        <p:txBody>
          <a:bodyPr tIns="91440" bIns="91440" anchor="ctr">
            <a:noAutofit/>
          </a:bodyPr>
          <a:p>
            <a:pPr algn="r">
              <a:lnSpc>
                <a:spcPct val="100000"/>
              </a:lnSpc>
              <a:tabLst>
                <a:tab algn="l" pos="0"/>
              </a:tabLst>
            </a:pPr>
            <a:fld id="{249ACF58-8E17-4F03-B81E-86C76CC4217E}" type="slidenum">
              <a:rPr b="0" lang="fr-FR" sz="1000" spc="-1" strike="noStrike">
                <a:solidFill>
                  <a:srgbClr val="595959"/>
                </a:solidFill>
                <a:latin typeface="Arial"/>
                <a:ea typeface="Arial"/>
              </a:rPr>
              <a:t>7</a:t>
            </a:fld>
            <a:endParaRPr b="0" lang="en-US" sz="1000" spc="-1" strike="noStrike">
              <a:latin typeface="Times New Roman"/>
            </a:endParaRPr>
          </a:p>
        </p:txBody>
      </p:sp>
      <p:sp>
        <p:nvSpPr>
          <p:cNvPr id="169" name="TextBox 4"/>
          <p:cNvSpPr/>
          <p:nvPr/>
        </p:nvSpPr>
        <p:spPr>
          <a:xfrm>
            <a:off x="5773320" y="1254960"/>
            <a:ext cx="2832480" cy="942840"/>
          </a:xfrm>
          <a:prstGeom prst="rect">
            <a:avLst/>
          </a:prstGeom>
          <a:noFill/>
          <a:ln w="38100">
            <a:solidFill>
              <a:srgbClr val="000000"/>
            </a:solidFill>
            <a:round/>
          </a:ln>
        </p:spPr>
        <p:style>
          <a:lnRef idx="0"/>
          <a:fillRef idx="0"/>
          <a:effectRef idx="0"/>
          <a:fontRef idx="minor"/>
        </p:style>
        <p:txBody>
          <a:bodyPr lIns="90000" rIns="90000" tIns="45000" bIns="45000" anchor="t">
            <a:spAutoFit/>
          </a:bodyPr>
          <a:p>
            <a:pPr>
              <a:lnSpc>
                <a:spcPct val="100000"/>
              </a:lnSpc>
            </a:pPr>
            <a:r>
              <a:rPr b="0" lang="en-FR" sz="1400" spc="-1" strike="noStrike">
                <a:solidFill>
                  <a:srgbClr val="000000"/>
                </a:solidFill>
                <a:latin typeface="Arial"/>
                <a:ea typeface="Arial"/>
              </a:rPr>
              <a:t>Trained: </a:t>
            </a:r>
            <a:endParaRPr b="0" lang="en-US" sz="1400" spc="-1" strike="noStrike">
              <a:latin typeface="Arial"/>
            </a:endParaRPr>
          </a:p>
          <a:p>
            <a:pPr marL="285840" indent="-285840">
              <a:lnSpc>
                <a:spcPct val="100000"/>
              </a:lnSpc>
              <a:buClr>
                <a:srgbClr val="000000"/>
              </a:buClr>
              <a:buFont typeface="Arial"/>
              <a:buChar char="•"/>
            </a:pPr>
            <a:r>
              <a:rPr b="0" lang="en-FR" sz="1400" spc="-1" strike="noStrike">
                <a:solidFill>
                  <a:srgbClr val="000000"/>
                </a:solidFill>
                <a:latin typeface="Arial"/>
                <a:ea typeface="Arial"/>
              </a:rPr>
              <a:t>without distillation</a:t>
            </a:r>
            <a:endParaRPr b="0" lang="en-US" sz="1400" spc="-1" strike="noStrike">
              <a:latin typeface="Arial"/>
            </a:endParaRPr>
          </a:p>
          <a:p>
            <a:pPr marL="285840" indent="-285840">
              <a:lnSpc>
                <a:spcPct val="100000"/>
              </a:lnSpc>
              <a:buClr>
                <a:srgbClr val="000000"/>
              </a:buClr>
              <a:buFont typeface="Arial"/>
              <a:buChar char="•"/>
            </a:pPr>
            <a:r>
              <a:rPr b="0" lang="en-FR" sz="1400" spc="-1" strike="noStrike">
                <a:solidFill>
                  <a:srgbClr val="000000"/>
                </a:solidFill>
                <a:latin typeface="Arial"/>
                <a:ea typeface="Arial"/>
              </a:rPr>
              <a:t>without passage titles</a:t>
            </a:r>
            <a:endParaRPr b="0" lang="en-US" sz="1400" spc="-1" strike="noStrike">
              <a:latin typeface="Arial"/>
            </a:endParaRPr>
          </a:p>
          <a:p>
            <a:pPr lvl="2" marL="285840" indent="-285840">
              <a:lnSpc>
                <a:spcPct val="100000"/>
              </a:lnSpc>
              <a:buClr>
                <a:srgbClr val="000000"/>
              </a:buClr>
              <a:buFont typeface="Arial"/>
              <a:buChar char="•"/>
            </a:pPr>
            <a:r>
              <a:rPr b="0" lang="en-FR" sz="1400" spc="-1" strike="noStrike">
                <a:solidFill>
                  <a:srgbClr val="000000"/>
                </a:solidFill>
                <a:latin typeface="Arial"/>
                <a:ea typeface="Arial"/>
              </a:rPr>
              <a:t>Hard negatives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12477</TotalTime>
  <Application>LibreOffice/7.2.2.2$MacOSX_X86_64 LibreOffice_project/02b2acce88a210515b4a5bb2e46cbfb63fe97d56</Application>
  <AppVersion>15.0000</AppVersion>
  <Words>612</Words>
  <Paragraphs>160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LASSANCE Carlos</cp:lastModifiedBy>
  <dcterms:modified xsi:type="dcterms:W3CDTF">2023-04-03T07:53:37Z</dcterms:modified>
  <cp:revision>21</cp:revision>
  <dc:subject/>
  <dc:title>SPLADE @ Pinecone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On-screen Show (16:9)</vt:lpwstr>
  </property>
  <property fmtid="{D5CDD505-2E9C-101B-9397-08002B2CF9AE}" pid="4" name="Slides">
    <vt:i4>17</vt:i4>
  </property>
</Properties>
</file>