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834" r:id="rId3"/>
    <p:sldId id="830" r:id="rId4"/>
    <p:sldId id="544" r:id="rId5"/>
    <p:sldId id="847" r:id="rId6"/>
    <p:sldId id="845" r:id="rId7"/>
    <p:sldId id="846" r:id="rId8"/>
    <p:sldId id="849" r:id="rId9"/>
    <p:sldId id="832" r:id="rId10"/>
    <p:sldId id="848" r:id="rId11"/>
    <p:sldId id="82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o, Chuyuan" initials="TC" lastIdx="3" clrIdx="0">
    <p:extLst>
      <p:ext uri="{19B8F6BF-5375-455C-9EA6-DF929625EA0E}">
        <p15:presenceInfo xmlns:p15="http://schemas.microsoft.com/office/powerpoint/2012/main" userId="S::chuyuan2@illinois.edu::462361a3-d21f-4219-89ee-e1201bbfbe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B1ACC-88D6-4B68-8AE9-F9C0CE0121E8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288F0-D0F0-47A3-8744-5447B341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4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88F0-D0F0-47A3-8744-5447B341E2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8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5A00C-0A16-F04E-B033-22B23D8258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93EC-E89F-41A4-8D5D-AE7F3BAC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A4607-FA92-44A1-94DE-B03646D1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400A-8A70-478B-9CED-DD9171ED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BCB8-9AF1-474A-B7F0-E90D2FCB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A230-547A-4074-92EB-C3B83DB0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9640-17E0-44B3-BE02-2413964D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CA37B-EDE6-4D18-8302-21A296EE5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03CA-9D75-47C6-A92E-575E2B12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34AE-5569-40CC-AC1F-2A949504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D019-88B7-486C-960D-26159A2E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AAE81-FA11-485E-BA72-96E9E4DD5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E865-68CD-448F-9828-1FCD2F496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2974-B6ED-4656-B302-1825321D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F97C-FB87-4FA2-AD82-2A6783FE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C94A-68C4-4DD6-9FA2-4B593D84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1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824C-4814-40DE-A478-BCCD94F5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9DFF-0BA2-4A2C-A497-EFB7CEAA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C99B-55AF-4F5E-A8A9-CFA3CB80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6596-89AF-4ABE-A507-B3A9C129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80DF-0E92-438F-856D-889CF328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C160-7B04-4BBA-9660-F4AD0D5A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63E62-2BEA-453C-81CF-B5BE26D7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E102F-751C-46FA-83FD-CDB63DE2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95FA-4554-4B90-9C68-31B0392A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E6E3-144E-46C3-B0D9-10366C54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8035-DE9D-4511-91A4-CEE288B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F83E-9906-41D4-8419-272D6B9AC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2500A-986E-40AF-B800-2BDA5992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38D1-CF87-4FCF-9881-E832A502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1A383-E82E-4433-8E28-68693BF3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424F8-0C7D-4617-82D4-F1522546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7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F926-3942-4CDE-9DBD-65E50709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12E56-BEA4-48F0-AAE2-2F2EAEB5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E15EF-3636-4082-B8A9-040DA81D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88FAF-12B8-4A64-9242-5EEDE4501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22DD3-10CD-4A64-8F91-5D22B981F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4C852-ECF8-4382-99E4-7AA28E4E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EBBD8-9FFF-458A-BB0B-351DA815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372D-FC96-475A-BC09-F124845A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2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2336-4C2D-4181-87C6-DC7B667C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07D4B-8F35-4793-9BA8-1BF18DBA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FCDC-22A5-43E7-97E2-154FEDC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43E6F-BFA9-48BF-9C7A-9FD87722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9BB69-3DC9-47C2-A2A7-64C28403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0B2D6-86F3-4E8D-AC6F-CF3F799A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6B2A5-2D03-44EE-A34C-7CBC7C32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3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F9A4-9E60-43F8-A70E-40281456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1EBB-834E-40DC-B325-A29B1CCE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94E56-F0A7-41F3-B164-99E353E8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0E20-CE3F-4AE9-952B-529B8005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00064-06F4-42C8-8A64-A93FBBB7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6400-7D53-4084-AFC2-30F88201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6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6DCD-8889-4255-9F50-0D70BD00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28893-0228-4072-8D29-82221BDEB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1736D-FE7A-4EBF-9E87-3F37BD9BA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4F7-B841-4356-BDE0-CE18D92D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EF458-02F8-4B9A-AB5B-DEDA19D6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1F17-4539-4878-8B3E-8F98254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8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5BB4D-0929-4F87-8B78-152945A8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7783-11DF-4524-9011-5158D21A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A3DF-4644-415A-AEE1-ADF90C388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4055-C020-4592-8EEC-75911A5C217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7FEC-852F-468C-AE0D-DCC09E90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C243-D0DB-49CA-8683-EF7FF99BB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1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2AC2-2B00-4320-ABB6-40AB9AC16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Research Update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465E3-04A2-4898-ABC2-2C75C502C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Control Barrier Function Augmentation in Sampling-based Control Algorithm for Sample 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09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Simulation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18B734-82B8-44E9-AC12-3D1C51F1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920598"/>
            <a:ext cx="5622470" cy="4497977"/>
          </a:xfrm>
          <a:prstGeom prst="rect">
            <a:avLst/>
          </a:prstGeom>
        </p:spPr>
      </p:pic>
      <p:pic>
        <p:nvPicPr>
          <p:cNvPr id="5" name="Picture 4" descr="A picture containing text, athletic game&#10;&#10;Description automatically generated">
            <a:extLst>
              <a:ext uri="{FF2B5EF4-FFF2-40B4-BE49-F238E27FC236}">
                <a16:creationId xmlns:a16="http://schemas.microsoft.com/office/drawing/2014/main" id="{579E5C1A-EB08-4C61-BA50-ECCB87210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79" y="900762"/>
            <a:ext cx="5672060" cy="4537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0EF90-AF8A-4C63-A5F3-FB8A470A0A96}"/>
              </a:ext>
            </a:extLst>
          </p:cNvPr>
          <p:cNvSpPr txBox="1"/>
          <p:nvPr/>
        </p:nvSpPr>
        <p:spPr>
          <a:xfrm>
            <a:off x="1440044" y="5514168"/>
            <a:ext cx="1081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figure shows that the MPPI algorithm samples uniformly in the configuration space.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second figure shows that the MPPI-CBF algorithm samples from a restricted safe space.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1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8299-D904-417C-84FC-976CFBDD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690915"/>
            <a:ext cx="10910207" cy="40853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present an MPPI-CBF algorithm that uses the control barrier function to increase the safe efficiency and guarantee the safety of the sampling-based MPPI  algorithm. </a:t>
            </a:r>
          </a:p>
          <a:p>
            <a:pPr>
              <a:lnSpc>
                <a:spcPct val="100000"/>
              </a:lnSpc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demonstrate that our algorithm can guarantee safety in cluttered environments, and our method can sample more efficiently. </a:t>
            </a:r>
          </a:p>
          <a:p>
            <a:pPr>
              <a:lnSpc>
                <a:spcPct val="100000"/>
              </a:lnSpc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future work considers accelerating the algorithm by solving the SDP problem more efficiently and pursuing theoretical analysis on how the newly added state-dependent variance in the proposed algorithm deviates from the existing MPPI algorithm in terms of optimality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Conclusions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B676BB-4932-44F6-983B-2683F1B8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3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C7720D-AF9F-4B58-A315-AD39C03392CD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E2531A-D293-40F2-8AF1-3EDC246EF605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1A63-9FC2-4411-BAF4-70E7C49F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61" y="4014605"/>
            <a:ext cx="11416393" cy="49156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Uniformly   randomized   sampling   algorithms  can  become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sample-inefficient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 extreme  circumstances,  such  as  in  a  small  region  connecting  two large  free  space  areas,  i.e.,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  passage  pro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blems.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takes  more  time  for  sampling-based  algorithms  to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  safe  path  passing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 the  narrow  passage,  though the  portion  of  the  narrow  passage  is  small  compared  to the  whole  configuration  space.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aim  to  develop  a  MPPI-CBF  algorithm that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restricts the sampling distribution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MPPI algorithm by using the control barrier function (CBF) to improve the sample efficiency of sampling-based algorithms for narrow  passage  problems.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93478A-3ECE-4FC1-851E-904396952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83"/>
          <a:stretch/>
        </p:blipFill>
        <p:spPr>
          <a:xfrm>
            <a:off x="3185705" y="959512"/>
            <a:ext cx="5281747" cy="28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6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C7720D-AF9F-4B58-A315-AD39C03392CD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E2531A-D293-40F2-8AF1-3EDC246EF605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CBF-Based Compensating Control with MPPI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1B474-DF4E-4221-9558-73DEDBBDE245}"/>
              </a:ext>
            </a:extLst>
          </p:cNvPr>
          <p:cNvSpPr txBox="1"/>
          <p:nvPr/>
        </p:nvSpPr>
        <p:spPr>
          <a:xfrm>
            <a:off x="428626" y="4788505"/>
            <a:ext cx="11038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MPPI  algorithm  provides  the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 control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 using  the  CBF-based  optimization  to  find  a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control  intervention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renders  the  safe  set  forward  invariant.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 architecture  combining  MPPI  control  with CBF  to  compensate  for  unsafe  actions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 considering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influence  of  CBF  on  the  weights  of  the  samples.  The method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guarantees safety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does not yield identical performance level to MPPI</a:t>
            </a:r>
            <a:endParaRPr lang="zh-CN" alt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E89F2AA-260E-4ACE-8ACC-933556165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099999"/>
            <a:ext cx="8191500" cy="35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1E53C266-5E9E-42D0-B00A-B5370C81915E}"/>
              </a:ext>
            </a:extLst>
          </p:cNvPr>
          <p:cNvSpPr/>
          <p:nvPr/>
        </p:nvSpPr>
        <p:spPr>
          <a:xfrm>
            <a:off x="4060893" y="5438487"/>
            <a:ext cx="4386700" cy="880902"/>
          </a:xfrm>
          <a:prstGeom prst="rect">
            <a:avLst/>
          </a:prstGeom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AB8BB1-78DC-4466-8F5E-123E776A995E}"/>
              </a:ext>
            </a:extLst>
          </p:cNvPr>
          <p:cNvSpPr/>
          <p:nvPr/>
        </p:nvSpPr>
        <p:spPr>
          <a:xfrm>
            <a:off x="4060892" y="4605921"/>
            <a:ext cx="4386701" cy="725348"/>
          </a:xfrm>
          <a:prstGeom prst="rect">
            <a:avLst/>
          </a:prstGeom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08B9EC-2FE5-4E1F-A212-EA386BC55AC8}"/>
              </a:ext>
            </a:extLst>
          </p:cNvPr>
          <p:cNvSpPr/>
          <p:nvPr/>
        </p:nvSpPr>
        <p:spPr>
          <a:xfrm>
            <a:off x="4060893" y="3690475"/>
            <a:ext cx="4386702" cy="725348"/>
          </a:xfrm>
          <a:prstGeom prst="rect">
            <a:avLst/>
          </a:prstGeom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6F2BA1-78FD-4306-AB65-7C2253AFC4DA}"/>
              </a:ext>
            </a:extLst>
          </p:cNvPr>
          <p:cNvSpPr/>
          <p:nvPr/>
        </p:nvSpPr>
        <p:spPr>
          <a:xfrm>
            <a:off x="4060893" y="3705420"/>
            <a:ext cx="4386702" cy="72534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FF9D4-5B71-448F-83B5-EB9CCF1D616B}"/>
              </a:ext>
            </a:extLst>
          </p:cNvPr>
          <p:cNvSpPr/>
          <p:nvPr/>
        </p:nvSpPr>
        <p:spPr>
          <a:xfrm>
            <a:off x="4060893" y="5453432"/>
            <a:ext cx="4386700" cy="8809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E1475-793D-4E91-AC77-98ECF0EC2BF8}"/>
              </a:ext>
            </a:extLst>
          </p:cNvPr>
          <p:cNvSpPr/>
          <p:nvPr/>
        </p:nvSpPr>
        <p:spPr>
          <a:xfrm>
            <a:off x="10719619" y="1383971"/>
            <a:ext cx="705394" cy="366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EAEEE9-A6E6-4ABB-9B2F-D2AEF9E351E2}"/>
              </a:ext>
            </a:extLst>
          </p:cNvPr>
          <p:cNvSpPr/>
          <p:nvPr/>
        </p:nvSpPr>
        <p:spPr>
          <a:xfrm>
            <a:off x="413063" y="2849424"/>
            <a:ext cx="2995525" cy="628660"/>
          </a:xfrm>
          <a:prstGeom prst="roundRect">
            <a:avLst/>
          </a:prstGeom>
          <a:solidFill>
            <a:srgbClr val="F3F8FF"/>
          </a:solidFill>
          <a:ln w="19050">
            <a:solidFill>
              <a:srgbClr val="006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safe mean and variance based on the SDP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E250254-6845-4D1B-9C2D-8A1B5BD60C2D}"/>
                  </a:ext>
                </a:extLst>
              </p:cNvPr>
              <p:cNvSpPr/>
              <p:nvPr/>
            </p:nvSpPr>
            <p:spPr>
              <a:xfrm>
                <a:off x="413064" y="1939531"/>
                <a:ext cx="2995524" cy="628660"/>
              </a:xfrm>
              <a:prstGeom prst="roundRect">
                <a:avLst/>
              </a:prstGeom>
              <a:solidFill>
                <a:srgbClr val="F3F8FF"/>
              </a:solidFill>
              <a:ln w="19050">
                <a:solidFill>
                  <a:srgbClr val="006B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mean and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E250254-6845-4D1B-9C2D-8A1B5BD60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4" y="1939531"/>
                <a:ext cx="2995524" cy="628660"/>
              </a:xfrm>
              <a:prstGeom prst="roundRect">
                <a:avLst/>
              </a:prstGeom>
              <a:blipFill>
                <a:blip r:embed="rId3"/>
                <a:stretch>
                  <a:fillRect t="-4717" b="-2830"/>
                </a:stretch>
              </a:blipFill>
              <a:ln w="19050">
                <a:solidFill>
                  <a:srgbClr val="006BAD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0BC00A7-7B1B-402B-A524-1CA02CBB5409}"/>
              </a:ext>
            </a:extLst>
          </p:cNvPr>
          <p:cNvSpPr/>
          <p:nvPr/>
        </p:nvSpPr>
        <p:spPr>
          <a:xfrm>
            <a:off x="413063" y="3759317"/>
            <a:ext cx="2995523" cy="628660"/>
          </a:xfrm>
          <a:prstGeom prst="roundRect">
            <a:avLst/>
          </a:prstGeom>
          <a:solidFill>
            <a:srgbClr val="F3F8FF"/>
          </a:solidFill>
          <a:ln w="19050">
            <a:solidFill>
              <a:srgbClr val="006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trajectories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5538A1-E7A8-4BDA-93E6-90729A28FC63}"/>
              </a:ext>
            </a:extLst>
          </p:cNvPr>
          <p:cNvSpPr/>
          <p:nvPr/>
        </p:nvSpPr>
        <p:spPr>
          <a:xfrm>
            <a:off x="413064" y="4669210"/>
            <a:ext cx="2995522" cy="628660"/>
          </a:xfrm>
          <a:prstGeom prst="roundRect">
            <a:avLst/>
          </a:prstGeom>
          <a:solidFill>
            <a:srgbClr val="F3F8FF"/>
          </a:solidFill>
          <a:ln w="19050">
            <a:solidFill>
              <a:srgbClr val="006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trajectory evaluation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1B70321-95C0-4F0A-A452-741C64939A62}"/>
              </a:ext>
            </a:extLst>
          </p:cNvPr>
          <p:cNvSpPr/>
          <p:nvPr/>
        </p:nvSpPr>
        <p:spPr>
          <a:xfrm>
            <a:off x="413063" y="5579105"/>
            <a:ext cx="2995521" cy="628660"/>
          </a:xfrm>
          <a:prstGeom prst="roundRect">
            <a:avLst/>
          </a:prstGeom>
          <a:solidFill>
            <a:srgbClr val="F3F8FF"/>
          </a:solidFill>
          <a:ln w="19050">
            <a:solidFill>
              <a:srgbClr val="006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81E43-3617-4A76-936D-2579F62648E1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1910826" y="2568191"/>
            <a:ext cx="0" cy="281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5BA315-9A45-4C5B-B0F2-F35DE8E62250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flipH="1">
            <a:off x="1910825" y="3478084"/>
            <a:ext cx="1" cy="281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7F7D07-1191-4CEB-B6F1-2AC7D7385D52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910825" y="4387977"/>
            <a:ext cx="0" cy="281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0E6275-2A6A-4F5D-8450-94121F359304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1910824" y="5297870"/>
            <a:ext cx="1" cy="281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1A585-703C-4A04-9131-7B12C260F99A}"/>
              </a:ext>
            </a:extLst>
          </p:cNvPr>
          <p:cNvSpPr/>
          <p:nvPr/>
        </p:nvSpPr>
        <p:spPr>
          <a:xfrm>
            <a:off x="4060893" y="1995597"/>
            <a:ext cx="4386703" cy="1433403"/>
          </a:xfrm>
          <a:prstGeom prst="rect">
            <a:avLst/>
          </a:prstGeom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91E4E2-5980-4A8B-8D5C-E2E16260A40F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096F5DF-1FC8-47BB-A083-E470571D2A0D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 CBF-Based Trust Region Sample Control with MPPI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4A994-D754-4412-BC44-4ED293DC5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182" y="2136095"/>
            <a:ext cx="3943553" cy="11684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A149CFD-516F-4235-B409-51D774A79C42}"/>
              </a:ext>
            </a:extLst>
          </p:cNvPr>
          <p:cNvSpPr/>
          <p:nvPr/>
        </p:nvSpPr>
        <p:spPr>
          <a:xfrm>
            <a:off x="4060892" y="4620866"/>
            <a:ext cx="4386701" cy="72534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1363055-66F3-4BA9-B4A4-AEB7FFA11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016" y="4669210"/>
            <a:ext cx="2616334" cy="6286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AEA2C7-5100-4EE8-BAC3-A68416852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082" y="5486021"/>
            <a:ext cx="4178515" cy="76838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89CD230-841C-4917-AAC6-CED676629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9082" y="3983834"/>
            <a:ext cx="1949550" cy="292115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D6129FE-C11D-4223-9E85-F2EE45D6975A}"/>
              </a:ext>
            </a:extLst>
          </p:cNvPr>
          <p:cNvCxnSpPr>
            <a:cxnSpLocks/>
          </p:cNvCxnSpPr>
          <p:nvPr/>
        </p:nvCxnSpPr>
        <p:spPr>
          <a:xfrm flipV="1">
            <a:off x="3408588" y="2600054"/>
            <a:ext cx="652305" cy="573871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C8E946-DF03-4CC5-AF9A-6BAFC59B69AA}"/>
              </a:ext>
            </a:extLst>
          </p:cNvPr>
          <p:cNvCxnSpPr>
            <a:cxnSpLocks/>
            <a:stCxn id="36" idx="3"/>
            <a:endCxn id="52" idx="1"/>
          </p:cNvCxnSpPr>
          <p:nvPr/>
        </p:nvCxnSpPr>
        <p:spPr>
          <a:xfrm flipV="1">
            <a:off x="3408586" y="4068094"/>
            <a:ext cx="652307" cy="555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4DEEE0-4C5A-4275-94B4-D248EF514534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3408586" y="4983540"/>
            <a:ext cx="65230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8C49F0-2631-4D29-8306-684867067C93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3408584" y="5893435"/>
            <a:ext cx="652309" cy="44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33CBC5C8-DC90-4584-956B-EBAEA5999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6888" y="897759"/>
            <a:ext cx="5359675" cy="82554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0688559-0D5D-40EB-ABC0-AF80D9E137EF}"/>
              </a:ext>
            </a:extLst>
          </p:cNvPr>
          <p:cNvSpPr txBox="1"/>
          <p:nvPr/>
        </p:nvSpPr>
        <p:spPr>
          <a:xfrm>
            <a:off x="6904991" y="3680348"/>
            <a:ext cx="350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Randomly sampled control inputs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AFBD27-9F73-4D62-9B7B-7F364AE815DB}"/>
              </a:ext>
            </a:extLst>
          </p:cNvPr>
          <p:cNvCxnSpPr>
            <a:cxnSpLocks/>
          </p:cNvCxnSpPr>
          <p:nvPr/>
        </p:nvCxnSpPr>
        <p:spPr>
          <a:xfrm flipH="1">
            <a:off x="6210958" y="3964427"/>
            <a:ext cx="899592" cy="186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A2979DB-A1A8-4818-8DE0-F6FE6C6A98F8}"/>
              </a:ext>
            </a:extLst>
          </p:cNvPr>
          <p:cNvSpPr txBox="1"/>
          <p:nvPr/>
        </p:nvSpPr>
        <p:spPr>
          <a:xfrm>
            <a:off x="7161894" y="4718722"/>
            <a:ext cx="350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Trajectories weights update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21CE44-18D4-4879-8DDF-B0AEF93A122C}"/>
              </a:ext>
            </a:extLst>
          </p:cNvPr>
          <p:cNvSpPr txBox="1"/>
          <p:nvPr/>
        </p:nvSpPr>
        <p:spPr>
          <a:xfrm>
            <a:off x="8655784" y="5559515"/>
            <a:ext cx="350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update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4EBCB98-8546-43E5-870C-EF754398D9AE}"/>
              </a:ext>
            </a:extLst>
          </p:cNvPr>
          <p:cNvCxnSpPr>
            <a:cxnSpLocks/>
          </p:cNvCxnSpPr>
          <p:nvPr/>
        </p:nvCxnSpPr>
        <p:spPr>
          <a:xfrm flipH="1">
            <a:off x="6729474" y="4963042"/>
            <a:ext cx="681520" cy="153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E755C80-BC78-4E2D-8A71-4A3A834A0274}"/>
              </a:ext>
            </a:extLst>
          </p:cNvPr>
          <p:cNvCxnSpPr/>
          <p:nvPr/>
        </p:nvCxnSpPr>
        <p:spPr>
          <a:xfrm flipH="1">
            <a:off x="8314101" y="5853195"/>
            <a:ext cx="862148" cy="2164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A7C10990-97DF-4EEC-9A9C-C67DEF497203}"/>
              </a:ext>
            </a:extLst>
          </p:cNvPr>
          <p:cNvSpPr/>
          <p:nvPr/>
        </p:nvSpPr>
        <p:spPr>
          <a:xfrm rot="5400000">
            <a:off x="5760853" y="1828587"/>
            <a:ext cx="381837" cy="21008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79D198-7583-42A7-B0DB-47504EECB679}"/>
              </a:ext>
            </a:extLst>
          </p:cNvPr>
          <p:cNvSpPr txBox="1"/>
          <p:nvPr/>
        </p:nvSpPr>
        <p:spPr>
          <a:xfrm>
            <a:off x="9425725" y="974072"/>
            <a:ext cx="350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CBF constraints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EE5B86E-753F-47BC-956C-414938F1D53B}"/>
              </a:ext>
            </a:extLst>
          </p:cNvPr>
          <p:cNvCxnSpPr>
            <a:cxnSpLocks/>
          </p:cNvCxnSpPr>
          <p:nvPr/>
        </p:nvCxnSpPr>
        <p:spPr>
          <a:xfrm flipH="1">
            <a:off x="8975929" y="1258209"/>
            <a:ext cx="651397" cy="236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C2A020D-B8DE-48E4-8277-1A367134F435}"/>
                  </a:ext>
                </a:extLst>
              </p:cNvPr>
              <p:cNvSpPr txBox="1"/>
              <p:nvPr/>
            </p:nvSpPr>
            <p:spPr>
              <a:xfrm>
                <a:off x="8135218" y="1878727"/>
                <a:ext cx="3666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Safe mean and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C2A020D-B8DE-48E4-8277-1A367134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218" y="1878727"/>
                <a:ext cx="3666710" cy="369332"/>
              </a:xfrm>
              <a:prstGeom prst="rect">
                <a:avLst/>
              </a:prstGeom>
              <a:blipFill>
                <a:blip r:embed="rId9"/>
                <a:stretch>
                  <a:fillRect l="-1664" t="-9836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E2055A-E805-41E4-A1BC-5E0BBBC9D7CD}"/>
              </a:ext>
            </a:extLst>
          </p:cNvPr>
          <p:cNvCxnSpPr>
            <a:cxnSpLocks/>
          </p:cNvCxnSpPr>
          <p:nvPr/>
        </p:nvCxnSpPr>
        <p:spPr>
          <a:xfrm flipH="1">
            <a:off x="7410994" y="2169481"/>
            <a:ext cx="950030" cy="106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2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C7720D-AF9F-4B58-A315-AD39C03392CD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E2531A-D293-40F2-8AF1-3EDC246EF605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 CBF-Based Trust Region Sample Control with MPPI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1B474-DF4E-4221-9558-73DEDBBDE245}"/>
              </a:ext>
            </a:extLst>
          </p:cNvPr>
          <p:cNvSpPr txBox="1"/>
          <p:nvPr/>
        </p:nvSpPr>
        <p:spPr>
          <a:xfrm>
            <a:off x="428625" y="5063978"/>
            <a:ext cx="11038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solve the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SDP optimization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sample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at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time step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 safe mean and variance and sample a new safe control input at current time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we propagate  through  the  dynamics  of  the  robot  and  repeat  at the next time step. Therefore, we can sample safe trajectories and calculate their weights for the control update law.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update the control policy based on the weights.</a:t>
            </a:r>
            <a:endParaRPr lang="zh-CN" altLang="en-US" dirty="0"/>
          </a:p>
        </p:txBody>
      </p:sp>
      <p:pic>
        <p:nvPicPr>
          <p:cNvPr id="3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C09ACE4A-C8A4-4A12-AD89-72F5ADA47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21" y="857984"/>
            <a:ext cx="7402989" cy="41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Simulation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B676BB-4932-44F6-983B-2683F1B8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5796EB5-A296-4891-9317-75C0C45A1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8" y="920598"/>
            <a:ext cx="3850818" cy="385081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C1F756A-0C81-421E-AB8F-76F639EF8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71" y="920598"/>
            <a:ext cx="3850819" cy="3850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1D3B05-A733-41FA-9A38-F40D7376B9FC}"/>
              </a:ext>
            </a:extLst>
          </p:cNvPr>
          <p:cNvSpPr txBox="1"/>
          <p:nvPr/>
        </p:nvSpPr>
        <p:spPr>
          <a:xfrm>
            <a:off x="1081768" y="5039161"/>
            <a:ext cx="1045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500, 200, 100, and 50 samples to test in the single-obstacle avoidance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omparing to the MPPI-CBF algorithm, the trajectories from the MPPI algorithm are more aggressive, which can be explained as the MPPI algorithm samples uniformly in the configuration space, whereas the MPPI-CBF algorithm samples in a safe but more conservative space</a:t>
            </a:r>
          </a:p>
        </p:txBody>
      </p:sp>
    </p:spTree>
    <p:extLst>
      <p:ext uri="{BB962C8B-B14F-4D97-AF65-F5344CB8AC3E}">
        <p14:creationId xmlns:p14="http://schemas.microsoft.com/office/powerpoint/2010/main" val="333270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Simulation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D3B05-A733-41FA-9A38-F40D7376B9FC}"/>
              </a:ext>
            </a:extLst>
          </p:cNvPr>
          <p:cNvSpPr txBox="1"/>
          <p:nvPr/>
        </p:nvSpPr>
        <p:spPr>
          <a:xfrm>
            <a:off x="1822335" y="5159907"/>
            <a:ext cx="9033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the MPPI algorithm and the MPPI-CBF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single-obstacle avoidance scenario, the MPPI and the MPPI-CBF algorithm spend almost the same time steps to solve the path planning problems.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3D19CE4-9DFE-4F31-98BE-961020374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3" y="948852"/>
            <a:ext cx="4090309" cy="40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Simulation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B676BB-4932-44F6-983B-2683F1B8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D3B05-A733-41FA-9A38-F40D7376B9FC}"/>
              </a:ext>
            </a:extLst>
          </p:cNvPr>
          <p:cNvSpPr txBox="1"/>
          <p:nvPr/>
        </p:nvSpPr>
        <p:spPr>
          <a:xfrm>
            <a:off x="2048420" y="4979640"/>
            <a:ext cx="1045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figure shows the MPPI algorithm sample uniformly in the configuration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figure shows the MPPI-CBF algorithm sample in a restricted safe space.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F82BE0A-A7EE-49E2-B002-AC591B1C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09" y="968572"/>
            <a:ext cx="4908776" cy="392702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C96CD2A-E770-432E-B3C9-4B0DC18C0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05" y="1063822"/>
            <a:ext cx="4789713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3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Simulation</a:t>
            </a:r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F17F0FC3-B345-4BB1-98B8-6F29F151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57" y="885842"/>
            <a:ext cx="4241329" cy="4241329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8DD554A8-C6A1-4C7B-9C0B-965C202FE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06" y="874935"/>
            <a:ext cx="4142017" cy="41420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86B904E-BBDC-4079-9743-647652DCF3A0}"/>
              </a:ext>
            </a:extLst>
          </p:cNvPr>
          <p:cNvSpPr txBox="1"/>
          <p:nvPr/>
        </p:nvSpPr>
        <p:spPr>
          <a:xfrm>
            <a:off x="834118" y="5012869"/>
            <a:ext cx="4728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plot the trajectories from the MPPI and the MPPI-CBF algorithms, with sample numbers of 50 and100.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9C3B57-8F71-4FF7-B197-5F1F587C6D21}"/>
              </a:ext>
            </a:extLst>
          </p:cNvPr>
          <p:cNvSpPr txBox="1"/>
          <p:nvPr/>
        </p:nvSpPr>
        <p:spPr>
          <a:xfrm>
            <a:off x="6629399" y="5066883"/>
            <a:ext cx="515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multi-obstacle narrow passage simulation, the MPPI algorithm takes more time steps to solve the problem than the MPPI-CBF algorithm due to the higher sample efficiency of the latter approach.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4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36102</TotalTime>
  <Words>629</Words>
  <Application>Microsoft Office PowerPoint</Application>
  <PresentationFormat>Widescreen</PresentationFormat>
  <Paragraphs>45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Cambria Math</vt:lpstr>
      <vt:lpstr>Franklin Gothic Demi</vt:lpstr>
      <vt:lpstr>Times New Roman</vt:lpstr>
      <vt:lpstr>Office Theme</vt:lpstr>
      <vt:lpstr>Research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Chuyuan</dc:creator>
  <cp:lastModifiedBy>Tao, Chuyuan</cp:lastModifiedBy>
  <cp:revision>53</cp:revision>
  <dcterms:created xsi:type="dcterms:W3CDTF">2021-04-04T02:53:26Z</dcterms:created>
  <dcterms:modified xsi:type="dcterms:W3CDTF">2022-03-01T05:14:31Z</dcterms:modified>
</cp:coreProperties>
</file>