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7" r:id="rId4"/>
    <p:sldId id="262" r:id="rId5"/>
    <p:sldId id="263" r:id="rId6"/>
    <p:sldId id="257" r:id="rId7"/>
    <p:sldId id="259" r:id="rId8"/>
    <p:sldId id="260" r:id="rId9"/>
    <p:sldId id="264" r:id="rId10"/>
    <p:sldId id="261" r:id="rId11"/>
    <p:sldId id="265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53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13383-A72E-4324-B8F6-3427963050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BC6EF0-F789-461B-8C4A-0C9D7FC0EC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8F2830-DF64-4862-91D9-254827910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E00E2-C33B-4937-9902-59678AD79668}" type="datetimeFigureOut">
              <a:rPr lang="zh-CN" altLang="en-US" smtClean="0"/>
              <a:t>2021/10/28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C12493-E01B-466C-9623-BD045490F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006BD7-CEFE-491A-BD58-0CA067341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3CC7A-D5ED-466F-A5EA-EFAFAED731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9247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AE16E-0224-44FD-B1A6-382B3B039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4C590E-D4E8-4AE2-BE52-407D02CD5A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B90EF2-4331-4DBA-B293-99BA02AFC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E00E2-C33B-4937-9902-59678AD79668}" type="datetimeFigureOut">
              <a:rPr lang="zh-CN" altLang="en-US" smtClean="0"/>
              <a:t>2021/10/28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976465-3CA0-4990-B792-110AC6FAA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A490D7-311A-4E8A-B406-68FE7D96B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3CC7A-D5ED-466F-A5EA-EFAFAED731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2121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4CCE86-41E7-4E8C-B188-5012A659D5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024040-80BD-4DB2-A067-C8D4E0C9FF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388AF7-2959-43BE-9C4B-6B2FDE4AF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E00E2-C33B-4937-9902-59678AD79668}" type="datetimeFigureOut">
              <a:rPr lang="zh-CN" altLang="en-US" smtClean="0"/>
              <a:t>2021/10/28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E81836-B690-4305-8052-672C3AED9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4BA58B-DE12-49E6-9DA6-822AC4604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3CC7A-D5ED-466F-A5EA-EFAFAED731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5442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FA99F-BFF0-4182-8BFC-67B03222D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B29EB6-F8A3-49C5-8F69-CA31CC65FF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5CED98-4D18-4EDB-B204-DE28E9CF8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E00E2-C33B-4937-9902-59678AD79668}" type="datetimeFigureOut">
              <a:rPr lang="zh-CN" altLang="en-US" smtClean="0"/>
              <a:t>2021/10/28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1A4FF3-31EA-48F1-9609-50F8A9264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72B0BD-FF47-42F0-AB94-9A4583C16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3CC7A-D5ED-466F-A5EA-EFAFAED731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0599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22230-EB9B-4B26-9141-2ADC1BF1E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3D2486-3ECD-422D-829E-9CB08A9DE7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CD4D87-5EA2-4161-B4BA-C1E3F046E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E00E2-C33B-4937-9902-59678AD79668}" type="datetimeFigureOut">
              <a:rPr lang="zh-CN" altLang="en-US" smtClean="0"/>
              <a:t>2021/10/28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818DE7-1557-4CB6-9569-83A47D1F5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B8F3AE-FDB5-4D80-BAE3-3DAE18E3D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3CC7A-D5ED-466F-A5EA-EFAFAED731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7829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93C1D-1191-4E82-A7AA-E0E1E59C8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5B5FED-933A-4F7F-8F70-7770BC8622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BCCE2C-8F34-40C2-9BB8-74267F2CC9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B05D68-D33B-4AA1-B883-5807842C3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E00E2-C33B-4937-9902-59678AD79668}" type="datetimeFigureOut">
              <a:rPr lang="zh-CN" altLang="en-US" smtClean="0"/>
              <a:t>2021/10/28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2796F2-E7A3-408A-985C-44B4D2F6D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076B63-31F5-4518-A7BF-12C6740F7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3CC7A-D5ED-466F-A5EA-EFAFAED731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0495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C2207-D8C3-4A48-AAC2-251ECD011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1A83B1-2C3A-4A95-99F5-18B847B5B9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D005AF-2ACE-46ED-BC8B-6DA0F98975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3A0A12-4285-4279-B3AB-675A1C541C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13943D-DFDA-48AB-B9F7-12B06CA8D1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954D55-C122-462E-B26F-192F74BF5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E00E2-C33B-4937-9902-59678AD79668}" type="datetimeFigureOut">
              <a:rPr lang="zh-CN" altLang="en-US" smtClean="0"/>
              <a:t>2021/10/28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9CE101-02DA-46C6-AD89-9DD7F247A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B11026-6C13-437C-8EF2-E70E7F361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3CC7A-D5ED-466F-A5EA-EFAFAED731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2352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B268E-3ADA-49CB-9847-69B0FAE9E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923E33-60DE-40CE-87FD-CB1BB857E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E00E2-C33B-4937-9902-59678AD79668}" type="datetimeFigureOut">
              <a:rPr lang="zh-CN" altLang="en-US" smtClean="0"/>
              <a:t>2021/10/28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6FAF99-209E-437D-8E12-6FB370CFC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80E984-56A5-4B3A-8210-E732F54A0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3CC7A-D5ED-466F-A5EA-EFAFAED731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3210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D253B5-3BCF-41F2-A3E3-35910AC62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E00E2-C33B-4937-9902-59678AD79668}" type="datetimeFigureOut">
              <a:rPr lang="zh-CN" altLang="en-US" smtClean="0"/>
              <a:t>2021/10/28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56E1A6-7825-4A77-AF88-802C3F3AF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9B53F7-430C-4E72-9548-53685DF75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3CC7A-D5ED-466F-A5EA-EFAFAED731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9257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92277-1DAE-4877-A8E8-477EBD1D0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681DD-CD25-451D-913F-CB87078A37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F9870F-E297-40C2-8EB5-18098C324B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42D38A-7101-4A92-A1F0-D68CEFAAB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E00E2-C33B-4937-9902-59678AD79668}" type="datetimeFigureOut">
              <a:rPr lang="zh-CN" altLang="en-US" smtClean="0"/>
              <a:t>2021/10/28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B92195-7DEA-472B-A576-7B128F2E8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91E32B-48E7-470B-8E61-0912F54B8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3CC7A-D5ED-466F-A5EA-EFAFAED731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1279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9166E-BE3E-4BFD-9276-24EDD6B53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0FD1D0-4ED4-4916-A00F-49F05AF5B6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AD2429-5968-4A40-BE2D-721FD258B9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A10D32-0CA4-4688-8A7B-C6E725330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E00E2-C33B-4937-9902-59678AD79668}" type="datetimeFigureOut">
              <a:rPr lang="zh-CN" altLang="en-US" smtClean="0"/>
              <a:t>2021/10/28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094A9B-E1AD-4564-9531-3103B0E06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9C8C26-0F81-4FD2-B9FA-27BCE11ED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3CC7A-D5ED-466F-A5EA-EFAFAED731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0777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06D013-9D8B-4721-BEED-2719B2DA3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3631CB-BF12-4B41-B7CB-AFA32DB6E8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8DEEFD-D3E9-4803-8B3B-CF35C5207C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3E00E2-C33B-4937-9902-59678AD79668}" type="datetimeFigureOut">
              <a:rPr lang="zh-CN" altLang="en-US" smtClean="0"/>
              <a:t>2021/10/28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6F8760-7FD6-41FD-9395-7A1BD6C3FC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510AA1-65D0-4903-8900-22E6B710C9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63CC7A-D5ED-466F-A5EA-EFAFAED731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6321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6E97E-13D6-4C06-B4A7-0FA8A8D629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CBF Verification</a:t>
            </a:r>
            <a:endParaRPr lang="zh-CN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D67E0D-115A-42BF-994B-2065C1B018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19579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46428-AE0A-45C6-8594-15C6F390E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Compact Safe Region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482E14-9285-4EC3-A943-2B7DB3EC8A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satisfy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𝑖𝑛𝑡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𝒞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Then there exist a positive definite matrix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such that the function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a CBF with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;</m:t>
                            </m:r>
                            <m:sSup>
                              <m:sSup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≥0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𝒞</m:t>
                    </m:r>
                  </m:oMath>
                </a14:m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482E14-9285-4EC3-A943-2B7DB3EC8A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1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05375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215D0-C569-458D-B584-82A317FAA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Compact Unsafe Region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233B0A-635D-4338-8130-E4AE50309BC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consider a special case where the viability kernel and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𝒞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are identical. This is the case of controllable linear systems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d>
                      <m:d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𝐹𝑥</m:t>
                    </m:r>
                    <m:d>
                      <m:d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𝐺𝑢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 the safe region is given by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𝒞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m:rPr>
                        <m:lit/>
                      </m:rPr>
                      <a:rPr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\</m:t>
                    </m:r>
                    <m:nary>
                      <m:naryPr>
                        <m:chr m:val="⋃"/>
                        <m:limLoc m:val="subSup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≤0</m:t>
                            </m:r>
                          </m:e>
                        </m:d>
                      </m:e>
                    </m:nary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where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a convex function, and the distance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≤0</m:t>
                            </m:r>
                          </m:e>
                        </m:d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≤0</m:t>
                            </m:r>
                          </m:e>
                        </m:d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all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Theorem 10: Under the conditions described above, the viability kernel is equal to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𝒞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and there exists a CBF-based policy that ensures safety.</a:t>
                </a:r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233B0A-635D-4338-8130-E4AE50309B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 r="-23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1810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48990-0D4C-44B8-A36A-995BEC312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Motivation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666C30-5307-4BA6-A754-05CF860C89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problem of verifying whether the CBF constraints can always be satisfied has received less attention. The work propose a framework for verifying that a CBF guarantees safety for all time and synthesizing CBFs with verifiable safety in polynomial control systems.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approach is based on the fact that the safety guarantees rely on two properties.</a:t>
            </a:r>
          </a:p>
          <a:p>
            <a:pPr lvl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should be no point on the boundary of the CBF for which the Lie derivative of the CBF is always negative</a:t>
            </a:r>
          </a:p>
          <a:p>
            <a:pPr lvl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safe region of the CBF should be contained within the overall safe region.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6886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48990-0D4C-44B8-A36A-995BEC312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Contribution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666C30-5307-4BA6-A754-05CF860C89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paper develop a SOS program for verifying that a given CBF construction ensures safety. We extend this approach to high-order CBFs and systems with multiple CBF constraints.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paper propose an alternating-descent heuristic for synthesizing CBFs using the proposed conditions.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Considering special cases of the approach, including compact safe regions and constraints where the unsafe region is a union of non-overlapping convex sets.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1907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E0590-EDB8-460A-9A54-614FA16DC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CBF Verification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6B1BE6-8088-488D-9FAB-22DA175F2F5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811551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en-US" altLang="zh-CN" sz="24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Consider a nonlinear dynamic control system with dynamic: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altLang="zh-CN" sz="20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eqArrPr>
                        <m:e>
                          <m:eqArr>
                            <m:eqArrPr>
                              <m:ctrlPr>
                                <a:rPr lang="en-US" altLang="zh-CN" sz="20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acc>
                                <m:accPr>
                                  <m:chr m:val="̇"/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en-US" altLang="zh-CN" sz="20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altLang="zh-CN" sz="20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r>
                                <a:rPr lang="en-US" altLang="zh-CN" sz="20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sz="20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  <m:d>
                                    <m:dPr>
                                      <m:ctrlPr>
                                        <a:rPr lang="en-US" altLang="zh-CN" sz="2000" b="0" i="1" dirty="0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000" b="0" i="1" dirty="0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altLang="zh-CN" sz="20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altLang="zh-CN" sz="20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altLang="zh-CN" sz="20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  <m:d>
                                    <m:dPr>
                                      <m:ctrlPr>
                                        <a:rPr lang="en-US" altLang="zh-CN" sz="2000" b="0" i="1" dirty="0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000" b="0" i="1" dirty="0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altLang="zh-CN" sz="20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  <m:d>
                                <m:dPr>
                                  <m:ctrlPr>
                                    <a:rPr lang="en-US" altLang="zh-CN" sz="20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altLang="zh-CN" sz="20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#</m:t>
                              </m:r>
                            </m:e>
                          </m:eqArr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#</m:t>
                          </m:r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#</m:t>
                          </m:r>
                          <m:r>
                            <a:rPr lang="zh-CN" altLang="en-US" sz="20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（</m:t>
                          </m:r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zh-CN" altLang="en-US" sz="20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）</m:t>
                          </m:r>
                        </m:e>
                      </m:eqArr>
                    </m:oMath>
                  </m:oMathPara>
                </a14:m>
                <a:endParaRPr lang="en-US" altLang="zh-CN" sz="24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sz="24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denotes the state,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altLang="zh-CN" sz="24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a control input, and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altLang="zh-CN" sz="24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altLang="zh-CN" sz="24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are polynomials. The </a:t>
                </a:r>
                <a:r>
                  <a:rPr lang="en-US" altLang="zh-CN" sz="2400" b="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safe region </a:t>
                </a:r>
                <a:r>
                  <a:rPr lang="en-US" altLang="zh-CN" sz="24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defined as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𝒞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≥0</m:t>
                        </m:r>
                      </m:e>
                    </m:d>
                  </m:oMath>
                </a14:m>
                <a:r>
                  <a:rPr lang="en-US" altLang="zh-CN" sz="24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where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altLang="zh-CN" sz="24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a polynomial. The boundary of the safe region, denoted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𝜕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𝒞</m:t>
                    </m:r>
                  </m:oMath>
                </a14:m>
                <a:r>
                  <a:rPr lang="en-US" altLang="zh-CN" sz="24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is defined by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𝜕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𝒞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: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=0</m:t>
                        </m:r>
                      </m:e>
                    </m:d>
                  </m:oMath>
                </a14:m>
                <a:r>
                  <a:rPr lang="en-US" altLang="zh-CN" sz="24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The </a:t>
                </a:r>
                <a:r>
                  <a:rPr lang="en-US" altLang="zh-CN" sz="2400" b="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viability kernel </a:t>
                </a:r>
                <a:r>
                  <a:rPr lang="en-US" altLang="zh-CN" sz="24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defined as: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Definition 1: The viability kernel is a set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Ω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⊆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𝒞</m:t>
                    </m:r>
                  </m:oMath>
                </a14:m>
                <a:r>
                  <a:rPr lang="en-US" altLang="zh-CN" sz="24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such that, for any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Ω</m:t>
                    </m:r>
                  </m:oMath>
                </a14:m>
                <a:r>
                  <a:rPr lang="en-US" altLang="zh-CN" sz="24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there is a control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input signal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zh-CN" altLang="en-US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  <m:d>
                          <m:d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:</m:t>
                        </m:r>
                        <m:r>
                          <a:rPr lang="zh-CN" altLang="en-US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zh-CN" altLang="en-US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∈</m:t>
                        </m:r>
                        <m:d>
                          <m:dPr>
                            <m:begChr m:val="["/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0,∞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that guarantees </a:t>
                </a:r>
                <a14:m>
                  <m:oMath xmlns:m="http://schemas.openxmlformats.org/officeDocument/2006/math">
                    <m:r>
                      <a:rPr lang="zh-CN" altLang="en-US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)∈</m:t>
                    </m:r>
                    <m:r>
                      <m:rPr>
                        <m:sty m:val="p"/>
                      </m:rPr>
                      <a:rPr lang="el-GR" altLang="zh-CN" sz="2400" i="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Ω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 all time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when the initial state is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0000"/>
                  </a:lnSpc>
                </a:pPr>
                <a:endParaRPr lang="en-US" altLang="zh-CN" sz="24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0000"/>
                  </a:lnSpc>
                </a:pPr>
                <a:endParaRPr lang="en-US" altLang="zh-CN" sz="2400" b="0" dirty="0"/>
              </a:p>
              <a:p>
                <a:endParaRPr lang="en-US" altLang="zh-CN" b="0" i="1" dirty="0"/>
              </a:p>
              <a:p>
                <a:endParaRPr lang="zh-CN" altLang="en-US" i="1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6B1BE6-8088-488D-9FAB-22DA175F2F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811551"/>
              </a:xfrm>
              <a:blipFill>
                <a:blip r:embed="rId2"/>
                <a:stretch>
                  <a:fillRect l="-812" t="-759" r="-13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2827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E0590-EDB8-460A-9A54-614FA16DC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CBF Verification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6B1BE6-8088-488D-9FAB-22DA175F2F5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911077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en-US" altLang="zh-CN" sz="2400" b="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Problem 1:</a:t>
                </a:r>
                <a:r>
                  <a:rPr lang="en-US" altLang="zh-CN" sz="24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Given a system (1) and a safety constraint set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𝒞</m:t>
                    </m:r>
                  </m:oMath>
                </a14:m>
                <a:r>
                  <a:rPr lang="en-US" altLang="zh-CN" sz="24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(</a:t>
                </a:r>
                <a:r>
                  <a:rPr lang="en-US" altLang="zh-CN" sz="2400" b="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sz="24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verify whether a set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acc>
                  </m:oMath>
                </a14:m>
                <a:r>
                  <a:rPr lang="en-US" altLang="zh-CN" sz="24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contained in the viability kernel, and (ii) verify that a given control policy ensures that the system state remains in the viability kernel.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Note that we do not consider any constraints on the control input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(e.g., limits on actuation). </a:t>
                </a:r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US" altLang="zh-CN" sz="2400" b="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Definition 2: </a:t>
                </a:r>
                <a:r>
                  <a:rPr lang="en-US" altLang="zh-CN" sz="24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function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CN" sz="24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a control barrier function for system (1) if there is a class-K function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zh-CN" sz="24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such that, for all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sz="24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with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𝑏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altLang="zh-CN" sz="24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there exist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zh-CN" sz="24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satisfying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f>
                            <m:f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≥−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d>
                                <m:d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e>
                      </m:eqArr>
                    </m:oMath>
                  </m:oMathPara>
                </a14:m>
                <a:endParaRPr lang="en-US" altLang="zh-CN" sz="24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zh-CN" altLang="en-US" i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6B1BE6-8088-488D-9FAB-22DA175F2F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911077"/>
              </a:xfrm>
              <a:blipFill>
                <a:blip r:embed="rId2"/>
                <a:stretch>
                  <a:fillRect l="-812" t="-744" r="-5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8888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E0590-EDB8-460A-9A54-614FA16DC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CBF Verification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6B1BE6-8088-488D-9FAB-22DA175F2F5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Theorem 1: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polynomial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a CBF for (1) if and only if there exist polynomials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𝜂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zh-CN" alt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SOS polynomials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and an integer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zh-CN" alt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such that: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nary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num>
                                    <m:den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den>
                                  </m:f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  <m:d>
                                    <m:d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f>
                            <m:f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num>
                                    <m:den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den>
                                  </m:f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p>
                          </m:s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=0#</m:t>
                          </m:r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eqArr>
                    </m:oMath>
                  </m:oMathPara>
                </a14:m>
                <a:endParaRPr lang="en-US" altLang="zh-CN" sz="2000" b="0" i="1" dirty="0"/>
              </a:p>
              <a:p>
                <a:pPr>
                  <a:lnSpc>
                    <a:spcPct val="100000"/>
                  </a:lnSpc>
                </a:pPr>
                <a:r>
                  <a:rPr lang="en-US" altLang="zh-CN" sz="24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Moreover, the set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≥0</m:t>
                        </m:r>
                      </m:e>
                    </m:d>
                  </m:oMath>
                </a14:m>
                <a:r>
                  <a:rPr lang="en-US" altLang="zh-CN" sz="24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a subset of the viability kernel of </a:t>
                </a:r>
                <a14:m>
                  <m:oMath xmlns:m="http://schemas.openxmlformats.org/officeDocument/2006/math">
                    <m:r>
                      <a:rPr lang="zh-CN" alt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𝒞</m:t>
                    </m:r>
                  </m:oMath>
                </a14:m>
                <a:r>
                  <a:rPr lang="en-US" altLang="zh-CN" sz="24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if (3) holds and there exist SOS polynomials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a polynomial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such that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𝜔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+1=0</m:t>
                      </m:r>
                    </m:oMath>
                  </m:oMathPara>
                </a14:m>
                <a:endParaRPr lang="en-US" altLang="zh-CN" sz="2400" b="0" dirty="0"/>
              </a:p>
              <a:p>
                <a:endParaRPr lang="en-US" altLang="zh-CN" b="0" i="1" dirty="0"/>
              </a:p>
              <a:p>
                <a:endParaRPr lang="zh-CN" altLang="en-US" i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6B1BE6-8088-488D-9FAB-22DA175F2F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1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4988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EB3A9-78CB-449F-82EA-0DA60C38D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386" y="149290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 Barrier Function Construction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831D32F-BD28-45B3-B550-F651A98F8FA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63386" y="1636583"/>
                <a:ext cx="10388860" cy="5585310"/>
              </a:xfrm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Problem 2: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Given a system (1) and a safety constraint set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𝒞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construct a CBF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that verifiably guarantees positive invariance of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𝒞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initialize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arbitrarily and parameters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be infinite. At step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we solve the following SOS program with variable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,…, </m:t>
                    </m:r>
                    <m:sSubSup>
                      <m:sSub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𝜔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000" b="0" dirty="0"/>
                  <a:t>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</m:func>
                  </m:oMath>
                </a14:m>
                <a:endParaRPr lang="en-US" altLang="zh-CN" sz="2000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0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s.t.</a:t>
                </a:r>
                <a:r>
                  <a:rPr lang="en-US" altLang="zh-CN" sz="2000" b="0" dirty="0"/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f>
                      <m:f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num>
                      <m:den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bSup>
                          <m:sSub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p>
                                      <m:sSupPr>
                                        <m:ctrlP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p>
                                        <m: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den>
                                </m:f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d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m:rPr>
                        <m:sty m:val="p"/>
                      </m:rPr>
                      <a:rPr lang="el-GR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−1∈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𝑆𝑂𝑆</m:t>
                    </m:r>
                  </m:oMath>
                </a14:m>
                <a:endParaRPr lang="en-US" altLang="zh-CN" sz="2000" b="0" dirty="0"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000" b="0" dirty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p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−1∈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𝑆𝑂𝑆</m:t>
                    </m:r>
                  </m:oMath>
                </a14:m>
                <a:endParaRPr lang="en-US" altLang="zh-CN" sz="2000" b="0" dirty="0"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000" dirty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p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p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𝑆𝑂𝑆</m:t>
                    </m:r>
                  </m:oMath>
                </a14:m>
                <a:endParaRPr lang="en-US" altLang="zh-CN" sz="2000" b="0" dirty="0"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altLang="zh-CN" sz="2000" b="0" dirty="0">
                  <a:ea typeface="Cambria Math" panose="02040503050406030204" pitchFamily="18" charset="0"/>
                </a:endParaRP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831D32F-BD28-45B3-B550-F651A98F8F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63386" y="1636583"/>
                <a:ext cx="10388860" cy="5585310"/>
              </a:xfrm>
              <a:blipFill>
                <a:blip r:embed="rId2"/>
                <a:stretch>
                  <a:fillRect l="-763" t="-8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80815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1481A-E84B-4113-8C00-5B31F5E0F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 Barrier Function Construction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CECDD9-0648-49C5-975C-27195DBC63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b="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is a fixed SOS polynomial of sufficiently large degree to ensure that the first constraint is SOS for sufficiently large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altLang="zh-CN" sz="2400" b="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. We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sz="2400" b="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denote the value of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altLang="zh-CN" sz="2400" b="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returned by the optimization. The procedure terminates if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≤0</m:t>
                    </m:r>
                  </m:oMath>
                </a14:m>
                <a:r>
                  <a:rPr lang="en-US" altLang="zh-CN" sz="2400" b="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or 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b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altLang="zh-CN" sz="2400" b="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.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Otherwise, we solve the SOS problem with variables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given by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	</m:t>
                    </m:r>
                    <m:func>
                      <m:func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</m:func>
                  </m:oMath>
                </a14:m>
                <a:endPara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0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s.t.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	</m:t>
                    </m:r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f>
                      <m:f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num>
                      <m:den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bSup>
                          <m:sSubSup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  <m:d>
                          <m:d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p>
                                      <m:sSupPr>
                                        <m:ctrlP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p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den>
                                </m:f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d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zh-CN" sz="20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𝜌</m:t>
                    </m:r>
                    <m:r>
                      <m:rPr>
                        <m:sty m:val="p"/>
                      </m:rPr>
                      <a:rPr lang="el-GR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−1∈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𝑆𝑂𝑆</m:t>
                    </m:r>
                  </m:oMath>
                </a14:m>
                <a:endParaRPr lang="en-US" altLang="zh-CN" sz="200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0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p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p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−1∈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𝑆𝑂𝑆</m:t>
                    </m:r>
                  </m:oMath>
                </a14:m>
                <a:endParaRPr lang="en-US" altLang="zh-CN" sz="200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0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000" dirty="0">
                        <a:latin typeface="Times New Roman" panose="020206030504050203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	</m:t>
                    </m:r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p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p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𝑆𝑂𝑆</m:t>
                    </m:r>
                  </m:oMath>
                </a14:m>
                <a:endParaRPr lang="en-US" altLang="zh-CN" sz="200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denote the value of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returned by the optimization. The procedure terminates if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≤0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or 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sup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CECDD9-0648-49C5-975C-27195DBC63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 r="-812" b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01327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AAEF5-2B8D-46E7-B2C1-07357437E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Compact Safe Region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212FFB1-D6B1-493B-860E-DF179DB326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Theorem 9: Suppose that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a fixed point of (1), P is a solution to the Lyapunov equation corresponding to a stabilizing controller of the linearized system, and the SOS constraints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d>
                        <m:d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  <m:sSup>
                            <m:sSup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𝑃𝑓</m:t>
                          </m:r>
                          <m:d>
                            <m:d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sSub>
                            <m:sSub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  <m:sSup>
                                    <m:sSupPr>
                                      <m:ctrlP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zh-CN" sz="1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US" altLang="zh-CN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altLang="zh-CN" sz="18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zh-CN" sz="1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zh-CN" sz="1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∗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  <m:t>𝑃𝑔</m:t>
                                  </m:r>
                                  <m:d>
                                    <m:dPr>
                                      <m:ctrlP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b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𝜂</m:t>
                      </m:r>
                      <m:d>
                        <m:d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d>
                        <m:d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</m:e>
                      </m:d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𝑆𝑂𝑆</m:t>
                      </m:r>
                    </m:oMath>
                  </m:oMathPara>
                </a14:m>
                <a:endParaRPr lang="en-US" altLang="zh-CN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𝛽</m:t>
                      </m:r>
                      <m:d>
                        <m:d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d>
                        <m:d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</m:e>
                      </m:d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𝑆𝑂𝑆</m:t>
                      </m:r>
                    </m:oMath>
                  </m:oMathPara>
                </a14:m>
                <a:endParaRPr lang="en-US" altLang="zh-CN" sz="1800" dirty="0"/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hold for some polynomials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SOS polynomials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a CBF and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;</m:t>
                            </m:r>
                            <m:sSup>
                              <m:sSup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≥0</m:t>
                        </m:r>
                      </m:e>
                    </m:d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in the viability kernel.</a:t>
                </a:r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212FFB1-D6B1-493B-860E-DF179DB326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 r="-1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83454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2873</TotalTime>
  <Words>1076</Words>
  <Application>Microsoft Office PowerPoint</Application>
  <PresentationFormat>Widescreen</PresentationFormat>
  <Paragraphs>54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等线</vt:lpstr>
      <vt:lpstr>等线 Light</vt:lpstr>
      <vt:lpstr>Arial</vt:lpstr>
      <vt:lpstr>Cambria Math</vt:lpstr>
      <vt:lpstr>Times New Roman</vt:lpstr>
      <vt:lpstr>Office Theme</vt:lpstr>
      <vt:lpstr>CBF Verification</vt:lpstr>
      <vt:lpstr>Motivation</vt:lpstr>
      <vt:lpstr>Contribution</vt:lpstr>
      <vt:lpstr>CBF Verification</vt:lpstr>
      <vt:lpstr>CBF Verification</vt:lpstr>
      <vt:lpstr>CBF Verification</vt:lpstr>
      <vt:lpstr>Control Barrier Function Construction</vt:lpstr>
      <vt:lpstr>Control Barrier Function Construction</vt:lpstr>
      <vt:lpstr>Compact Safe Region</vt:lpstr>
      <vt:lpstr>Compact Safe Region</vt:lpstr>
      <vt:lpstr>Compact Unsafe Region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Tao, Chuyuan</dc:creator>
  <cp:lastModifiedBy>Tao, Chuyuan</cp:lastModifiedBy>
  <cp:revision>32</cp:revision>
  <dcterms:created xsi:type="dcterms:W3CDTF">2021-10-25T18:56:20Z</dcterms:created>
  <dcterms:modified xsi:type="dcterms:W3CDTF">2021-10-28T17:27:20Z</dcterms:modified>
</cp:coreProperties>
</file>